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58"/>
  </p:notesMasterIdLst>
  <p:sldIdLst>
    <p:sldId id="256" r:id="rId2"/>
    <p:sldId id="339" r:id="rId3"/>
    <p:sldId id="260" r:id="rId4"/>
    <p:sldId id="327" r:id="rId5"/>
    <p:sldId id="263" r:id="rId6"/>
    <p:sldId id="261" r:id="rId7"/>
    <p:sldId id="331" r:id="rId8"/>
    <p:sldId id="262" r:id="rId9"/>
    <p:sldId id="382" r:id="rId10"/>
    <p:sldId id="298" r:id="rId11"/>
    <p:sldId id="264" r:id="rId12"/>
    <p:sldId id="350" r:id="rId13"/>
    <p:sldId id="351" r:id="rId14"/>
    <p:sldId id="376" r:id="rId15"/>
    <p:sldId id="346" r:id="rId16"/>
    <p:sldId id="265" r:id="rId17"/>
    <p:sldId id="266" r:id="rId18"/>
    <p:sldId id="267" r:id="rId19"/>
    <p:sldId id="268" r:id="rId20"/>
    <p:sldId id="391" r:id="rId21"/>
    <p:sldId id="309" r:id="rId22"/>
    <p:sldId id="311" r:id="rId23"/>
    <p:sldId id="388" r:id="rId24"/>
    <p:sldId id="385" r:id="rId25"/>
    <p:sldId id="386" r:id="rId26"/>
    <p:sldId id="389" r:id="rId27"/>
    <p:sldId id="295" r:id="rId28"/>
    <p:sldId id="349" r:id="rId29"/>
    <p:sldId id="366" r:id="rId30"/>
    <p:sldId id="368" r:id="rId31"/>
    <p:sldId id="367" r:id="rId32"/>
    <p:sldId id="369" r:id="rId33"/>
    <p:sldId id="383" r:id="rId34"/>
    <p:sldId id="384" r:id="rId35"/>
    <p:sldId id="361" r:id="rId36"/>
    <p:sldId id="358" r:id="rId37"/>
    <p:sldId id="364" r:id="rId38"/>
    <p:sldId id="365" r:id="rId39"/>
    <p:sldId id="360" r:id="rId40"/>
    <p:sldId id="380" r:id="rId41"/>
    <p:sldId id="363" r:id="rId42"/>
    <p:sldId id="334" r:id="rId43"/>
    <p:sldId id="335" r:id="rId44"/>
    <p:sldId id="332" r:id="rId45"/>
    <p:sldId id="326" r:id="rId46"/>
    <p:sldId id="269" r:id="rId47"/>
    <p:sldId id="270" r:id="rId48"/>
    <p:sldId id="378" r:id="rId49"/>
    <p:sldId id="283" r:id="rId50"/>
    <p:sldId id="286" r:id="rId51"/>
    <p:sldId id="284" r:id="rId52"/>
    <p:sldId id="288" r:id="rId53"/>
    <p:sldId id="289" r:id="rId54"/>
    <p:sldId id="338" r:id="rId55"/>
    <p:sldId id="392" r:id="rId56"/>
    <p:sldId id="290" r:id="rId57"/>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reen AlKhaldi" initials="SA" lastIdx="1" clrIdx="0">
    <p:extLst>
      <p:ext uri="{19B8F6BF-5375-455C-9EA6-DF929625EA0E}">
        <p15:presenceInfo xmlns:p15="http://schemas.microsoft.com/office/powerpoint/2012/main" userId="Sireen AlKhald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75D2"/>
    <a:srgbClr val="26971D"/>
    <a:srgbClr val="53F3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065" autoAdjust="0"/>
    <p:restoredTop sz="94291" autoAdjust="0"/>
  </p:normalViewPr>
  <p:slideViewPr>
    <p:cSldViewPr>
      <p:cViewPr>
        <p:scale>
          <a:sx n="57" d="100"/>
          <a:sy n="57" d="100"/>
        </p:scale>
        <p:origin x="216"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22B69983-346F-44BD-B595-22DCB012D7BA}" type="datetimeFigureOut">
              <a:rPr lang="en-US" smtClean="0"/>
              <a:pPr/>
              <a:t>10/7/2023</a:t>
            </a:fld>
            <a:endParaRPr lang="en-US"/>
          </a:p>
        </p:txBody>
      </p:sp>
      <p:sp>
        <p:nvSpPr>
          <p:cNvPr id="4" name="Slide Image Placeholder 3"/>
          <p:cNvSpPr>
            <a:spLocks noGrp="1" noRot="1" noChangeAspect="1"/>
          </p:cNvSpPr>
          <p:nvPr>
            <p:ph type="sldImg" idx="2"/>
          </p:nvPr>
        </p:nvSpPr>
        <p:spPr>
          <a:xfrm>
            <a:off x="423863" y="698500"/>
            <a:ext cx="6205537"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A8B86B54-4B06-4321-A53E-CA0B7DF0FE75}" type="slidenum">
              <a:rPr lang="en-US" smtClean="0"/>
              <a:pPr/>
              <a:t>‹#›</a:t>
            </a:fld>
            <a:endParaRPr lang="en-US"/>
          </a:p>
        </p:txBody>
      </p:sp>
    </p:spTree>
    <p:extLst>
      <p:ext uri="{BB962C8B-B14F-4D97-AF65-F5344CB8AC3E}">
        <p14:creationId xmlns:p14="http://schemas.microsoft.com/office/powerpoint/2010/main" val="2093842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1</a:t>
            </a:fld>
            <a:endParaRPr lang="en-US"/>
          </a:p>
        </p:txBody>
      </p:sp>
    </p:spTree>
    <p:extLst>
      <p:ext uri="{BB962C8B-B14F-4D97-AF65-F5344CB8AC3E}">
        <p14:creationId xmlns:p14="http://schemas.microsoft.com/office/powerpoint/2010/main" val="3095223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2</a:t>
            </a:fld>
            <a:endParaRPr lang="en-US"/>
          </a:p>
        </p:txBody>
      </p:sp>
    </p:spTree>
    <p:extLst>
      <p:ext uri="{BB962C8B-B14F-4D97-AF65-F5344CB8AC3E}">
        <p14:creationId xmlns:p14="http://schemas.microsoft.com/office/powerpoint/2010/main" val="3983285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3</a:t>
            </a:fld>
            <a:endParaRPr lang="en-US"/>
          </a:p>
        </p:txBody>
      </p:sp>
    </p:spTree>
    <p:extLst>
      <p:ext uri="{BB962C8B-B14F-4D97-AF65-F5344CB8AC3E}">
        <p14:creationId xmlns:p14="http://schemas.microsoft.com/office/powerpoint/2010/main" val="405714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10</a:t>
            </a:fld>
            <a:endParaRPr lang="en-US"/>
          </a:p>
        </p:txBody>
      </p:sp>
    </p:spTree>
    <p:extLst>
      <p:ext uri="{BB962C8B-B14F-4D97-AF65-F5344CB8AC3E}">
        <p14:creationId xmlns:p14="http://schemas.microsoft.com/office/powerpoint/2010/main" val="180053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13</a:t>
            </a:fld>
            <a:endParaRPr lang="en-US"/>
          </a:p>
        </p:txBody>
      </p:sp>
    </p:spTree>
    <p:extLst>
      <p:ext uri="{BB962C8B-B14F-4D97-AF65-F5344CB8AC3E}">
        <p14:creationId xmlns:p14="http://schemas.microsoft.com/office/powerpoint/2010/main" val="3832654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B86B54-4B06-4321-A53E-CA0B7DF0FE75}" type="slidenum">
              <a:rPr lang="en-US" smtClean="0"/>
              <a:pPr/>
              <a:t>15</a:t>
            </a:fld>
            <a:endParaRPr lang="en-US"/>
          </a:p>
        </p:txBody>
      </p:sp>
    </p:spTree>
    <p:extLst>
      <p:ext uri="{BB962C8B-B14F-4D97-AF65-F5344CB8AC3E}">
        <p14:creationId xmlns:p14="http://schemas.microsoft.com/office/powerpoint/2010/main" val="665937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B86B54-4B06-4321-A53E-CA0B7DF0FE75}" type="slidenum">
              <a:rPr lang="en-US" smtClean="0"/>
              <a:pPr/>
              <a:t>19</a:t>
            </a:fld>
            <a:endParaRPr lang="en-US"/>
          </a:p>
        </p:txBody>
      </p:sp>
    </p:spTree>
    <p:extLst>
      <p:ext uri="{BB962C8B-B14F-4D97-AF65-F5344CB8AC3E}">
        <p14:creationId xmlns:p14="http://schemas.microsoft.com/office/powerpoint/2010/main" val="103364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E9ABDB7A-959B-4223-BCC0-51E5A8F06EE5}" type="slidenum">
              <a:rPr lang="en-US" smtClean="0"/>
              <a:pPr/>
              <a:t>23</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spcBef>
                <a:spcPts val="500"/>
              </a:spcBef>
              <a:spcAft>
                <a:spcPts val="1200"/>
              </a:spcAft>
              <a:buFont typeface="Times"/>
              <a:buChar char="•"/>
            </a:pPr>
            <a:endParaRPr lang="en-GB"/>
          </a:p>
        </p:txBody>
      </p:sp>
    </p:spTree>
    <p:extLst>
      <p:ext uri="{BB962C8B-B14F-4D97-AF65-F5344CB8AC3E}">
        <p14:creationId xmlns:p14="http://schemas.microsoft.com/office/powerpoint/2010/main" val="248809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0A1B8611-0147-4399-8057-983785CC46AB}" type="slidenum">
              <a:rPr lang="en-US" smtClean="0"/>
              <a:pPr/>
              <a:t>24</a:t>
            </a:fld>
            <a:endParaRPr lang="en-US"/>
          </a:p>
        </p:txBody>
      </p:sp>
      <p:sp>
        <p:nvSpPr>
          <p:cNvPr id="86019" name="Slide Image Placeholder 1"/>
          <p:cNvSpPr>
            <a:spLocks noGrp="1" noRot="1" noChangeAspect="1" noTextEdit="1"/>
          </p:cNvSpPr>
          <p:nvPr>
            <p:ph type="sldImg"/>
          </p:nvPr>
        </p:nvSpPr>
        <p:spPr>
          <a:ln/>
        </p:spPr>
      </p:sp>
      <p:sp>
        <p:nvSpPr>
          <p:cNvPr id="86020" name="Notes Placeholder 2"/>
          <p:cNvSpPr>
            <a:spLocks noGrp="1"/>
          </p:cNvSpPr>
          <p:nvPr>
            <p:ph type="body" idx="1"/>
          </p:nvPr>
        </p:nvSpPr>
        <p:spPr>
          <a:noFill/>
          <a:ln/>
        </p:spPr>
        <p:txBody>
          <a:bodyPr/>
          <a:lstStyle/>
          <a:p>
            <a:pPr eaLnBrk="1" hangingPunct="1"/>
            <a:endParaRPr lang="en-GB"/>
          </a:p>
        </p:txBody>
      </p:sp>
      <p:sp>
        <p:nvSpPr>
          <p:cNvPr id="8602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54B9A5A-4784-4BBC-AB90-6707A749168E}" type="slidenum">
              <a:rPr lang="en-US" sz="1200">
                <a:latin typeface="Times New Roman" pitchFamily="18" charset="0"/>
                <a:cs typeface="Times New Roman" pitchFamily="18" charset="0"/>
              </a:rPr>
              <a:pPr algn="r"/>
              <a:t>24</a:t>
            </a:fld>
            <a:endParaRPr lang="en-US" sz="1200">
              <a:latin typeface="Times New Roman" pitchFamily="18" charset="0"/>
              <a:cs typeface="Times New Roman" pitchFamily="18" charset="0"/>
            </a:endParaRPr>
          </a:p>
        </p:txBody>
      </p:sp>
    </p:spTree>
    <p:extLst>
      <p:ext uri="{BB962C8B-B14F-4D97-AF65-F5344CB8AC3E}">
        <p14:creationId xmlns:p14="http://schemas.microsoft.com/office/powerpoint/2010/main" val="3941471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4581D62-EA70-4C74-8E8C-8DBAADBF426B}" type="slidenum">
              <a:rPr lang="en-US" smtClean="0"/>
              <a:pPr/>
              <a:t>25</a:t>
            </a:fld>
            <a:endParaRPr lang="en-US"/>
          </a:p>
        </p:txBody>
      </p:sp>
      <p:sp>
        <p:nvSpPr>
          <p:cNvPr id="87043" name="Slide Image Placeholder 1"/>
          <p:cNvSpPr>
            <a:spLocks noGrp="1" noRot="1" noChangeAspect="1" noTextEdit="1"/>
          </p:cNvSpPr>
          <p:nvPr>
            <p:ph type="sldImg"/>
          </p:nvPr>
        </p:nvSpPr>
        <p:spPr>
          <a:ln/>
        </p:spPr>
      </p:sp>
      <p:sp>
        <p:nvSpPr>
          <p:cNvPr id="87044" name="Notes Placeholder 2"/>
          <p:cNvSpPr>
            <a:spLocks noGrp="1"/>
          </p:cNvSpPr>
          <p:nvPr>
            <p:ph type="body" idx="1"/>
          </p:nvPr>
        </p:nvSpPr>
        <p:spPr>
          <a:noFill/>
          <a:ln/>
        </p:spPr>
        <p:txBody>
          <a:bodyPr/>
          <a:lstStyle/>
          <a:p>
            <a:pPr eaLnBrk="1" hangingPunct="1"/>
            <a:r>
              <a:rPr lang="en-US" b="1"/>
              <a:t>judgment: causal-effect association (causal inference)  magniude of the association, the consistency of findings, and biologic credibility</a:t>
            </a:r>
          </a:p>
          <a:p>
            <a:pPr eaLnBrk="1" hangingPunct="1"/>
            <a:endParaRPr lang="en-GB"/>
          </a:p>
        </p:txBody>
      </p:sp>
      <p:sp>
        <p:nvSpPr>
          <p:cNvPr id="8704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A3DA140-7038-4460-A6D5-C902C207316C}" type="slidenum">
              <a:rPr lang="en-US" sz="1200">
                <a:latin typeface="Times New Roman" pitchFamily="18" charset="0"/>
                <a:cs typeface="Times New Roman" pitchFamily="18" charset="0"/>
              </a:rPr>
              <a:pPr algn="r"/>
              <a:t>25</a:t>
            </a:fld>
            <a:endParaRPr lang="en-US" sz="1200">
              <a:latin typeface="Times New Roman" pitchFamily="18" charset="0"/>
              <a:cs typeface="Times New Roman" pitchFamily="18" charset="0"/>
            </a:endParaRPr>
          </a:p>
        </p:txBody>
      </p:sp>
    </p:spTree>
    <p:extLst>
      <p:ext uri="{BB962C8B-B14F-4D97-AF65-F5344CB8AC3E}">
        <p14:creationId xmlns:p14="http://schemas.microsoft.com/office/powerpoint/2010/main" val="1998975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D5476FD-EA82-4A2A-8E7E-DDF3C7687C06}" type="slidenum">
              <a:rPr lang="en-US" smtClean="0"/>
              <a:pPr/>
              <a:t>26</a:t>
            </a:fld>
            <a:endParaRPr lang="en-US"/>
          </a:p>
        </p:txBody>
      </p:sp>
      <p:sp>
        <p:nvSpPr>
          <p:cNvPr id="9421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B301629-3A3A-466C-BA39-6EDC54DD2E8E}" type="slidenum">
              <a:rPr lang="en-US" sz="1200">
                <a:latin typeface="Times New Roman" pitchFamily="18" charset="0"/>
                <a:cs typeface="Times New Roman" pitchFamily="18" charset="0"/>
              </a:rPr>
              <a:pPr algn="r"/>
              <a:t>26</a:t>
            </a:fld>
            <a:endParaRPr lang="en-US" sz="1200">
              <a:latin typeface="Times New Roman" pitchFamily="18" charset="0"/>
              <a:cs typeface="Times New Roman" pitchFamily="18" charset="0"/>
            </a:endParaRPr>
          </a:p>
        </p:txBody>
      </p:sp>
      <p:sp>
        <p:nvSpPr>
          <p:cNvPr id="94212" name="Rectangle 2"/>
          <p:cNvSpPr>
            <a:spLocks noGrp="1" noRot="1" noChangeAspect="1" noChangeArrowheads="1" noTextEdit="1"/>
          </p:cNvSpPr>
          <p:nvPr>
            <p:ph type="sldImg"/>
          </p:nvPr>
        </p:nvSpPr>
        <p:spPr>
          <a:ln/>
        </p:spPr>
      </p:sp>
      <p:sp>
        <p:nvSpPr>
          <p:cNvPr id="94213" name="Rectangle 3"/>
          <p:cNvSpPr>
            <a:spLocks noGrp="1" noChangeArrowheads="1"/>
          </p:cNvSpPr>
          <p:nvPr>
            <p:ph type="body" idx="1"/>
          </p:nvPr>
        </p:nvSpPr>
        <p:spPr>
          <a:noFill/>
          <a:ln/>
        </p:spPr>
        <p:txBody>
          <a:bodyPr/>
          <a:lstStyle/>
          <a:p>
            <a:pPr eaLnBrk="1" hangingPunct="1"/>
            <a:endParaRPr lang="en-GB"/>
          </a:p>
        </p:txBody>
      </p:sp>
    </p:spTree>
    <p:extLst>
      <p:ext uri="{BB962C8B-B14F-4D97-AF65-F5344CB8AC3E}">
        <p14:creationId xmlns:p14="http://schemas.microsoft.com/office/powerpoint/2010/main" val="2491007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6DE811-EC69-49BE-BD86-D00F6125D1BC}" type="slidenum">
              <a:rPr lang="ar-SA" altLang="en-US" smtClean="0"/>
              <a:pPr/>
              <a:t>27</a:t>
            </a:fld>
            <a:endParaRPr lang="en-US" altLang="en-US"/>
          </a:p>
        </p:txBody>
      </p:sp>
    </p:spTree>
    <p:extLst>
      <p:ext uri="{BB962C8B-B14F-4D97-AF65-F5344CB8AC3E}">
        <p14:creationId xmlns:p14="http://schemas.microsoft.com/office/powerpoint/2010/main" val="2488485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5F04B2-A537-4584-A240-EDF356975BCD}" type="slidenum">
              <a:rPr lang="en-US" smtClean="0"/>
              <a:pPr/>
              <a:t>28</a:t>
            </a:fld>
            <a:endParaRPr lang="en-US"/>
          </a:p>
        </p:txBody>
      </p:sp>
    </p:spTree>
    <p:extLst>
      <p:ext uri="{BB962C8B-B14F-4D97-AF65-F5344CB8AC3E}">
        <p14:creationId xmlns:p14="http://schemas.microsoft.com/office/powerpoint/2010/main" val="1560068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xfrm>
            <a:off x="721653" y="4496166"/>
            <a:ext cx="5766696" cy="53559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dirty="0">
                <a:latin typeface="Arial" charset="0"/>
                <a:cs typeface="Arial" charset="0"/>
              </a:rPr>
              <a:t>SAY:</a:t>
            </a:r>
          </a:p>
          <a:p>
            <a:pPr>
              <a:lnSpc>
                <a:spcPct val="150000"/>
              </a:lnSpc>
            </a:pPr>
            <a:endParaRPr lang="en-US" altLang="en-US" b="1" dirty="0">
              <a:latin typeface="Arial" charset="0"/>
              <a:cs typeface="Arial" charset="0"/>
            </a:endParaRPr>
          </a:p>
          <a:p>
            <a:pPr>
              <a:lnSpc>
                <a:spcPct val="150000"/>
              </a:lnSpc>
            </a:pPr>
            <a:r>
              <a:rPr lang="en-US" altLang="en-US" dirty="0">
                <a:latin typeface="Arial" charset="0"/>
                <a:cs typeface="Arial" charset="0"/>
              </a:rPr>
              <a:t>Let’s look at an example.</a:t>
            </a:r>
          </a:p>
          <a:p>
            <a:pPr>
              <a:lnSpc>
                <a:spcPct val="150000"/>
              </a:lnSpc>
            </a:pPr>
            <a:endParaRPr lang="en-US" altLang="en-US" dirty="0">
              <a:latin typeface="Arial" charset="0"/>
              <a:cs typeface="Arial" charset="0"/>
            </a:endParaRPr>
          </a:p>
          <a:p>
            <a:pPr>
              <a:lnSpc>
                <a:spcPct val="150000"/>
              </a:lnSpc>
            </a:pPr>
            <a:r>
              <a:rPr lang="en-US" altLang="en-US" dirty="0">
                <a:latin typeface="Arial" charset="0"/>
                <a:cs typeface="Arial" charset="0"/>
              </a:rPr>
              <a:t>In 1982, an epidemiologist in the Georgia Department of Public Health became interested in the number of deaths associated with farm tractors. He determined he could examine this problem by using readily available data — death certificate records that were included in an existing surveillance system. He obtained the death certificate records for all deaths that had occurred in Georgia during 1971 through 1981 that were associated with farm tractor incidents. </a:t>
            </a:r>
          </a:p>
          <a:p>
            <a:pPr>
              <a:lnSpc>
                <a:spcPct val="150000"/>
              </a:lnSpc>
            </a:pPr>
            <a:endParaRPr lang="en-US" altLang="en-US" dirty="0">
              <a:latin typeface="Arial" charset="0"/>
              <a:cs typeface="Arial" charset="0"/>
            </a:endParaRPr>
          </a:p>
          <a:p>
            <a:pPr>
              <a:lnSpc>
                <a:spcPct val="150000"/>
              </a:lnSpc>
            </a:pPr>
            <a:r>
              <a:rPr lang="en-US" altLang="en-US" dirty="0">
                <a:latin typeface="Arial" charset="0"/>
                <a:cs typeface="Arial" charset="0"/>
              </a:rPr>
              <a:t>After collecting the data, he used the information to describe the problem in terms of time, place, and person and then generated a hypothesis for further study. We’ll talk about his hypothesis in a moment, but first let’s look at the descriptive epidemiology.</a:t>
            </a:r>
          </a:p>
          <a:p>
            <a:pPr>
              <a:lnSpc>
                <a:spcPct val="150000"/>
              </a:lnSpc>
            </a:pPr>
            <a:endParaRPr lang="en-US" altLang="en-US" dirty="0">
              <a:latin typeface="Arial" charset="0"/>
              <a:cs typeface="Arial" charset="0"/>
            </a:endParaRPr>
          </a:p>
          <a:p>
            <a:pPr>
              <a:lnSpc>
                <a:spcPct val="150000"/>
              </a:lnSpc>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endParaRPr lang="en-US" altLang="en-US" dirty="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59666" indent="-292179">
              <a:defRPr>
                <a:solidFill>
                  <a:schemeClr val="tx1"/>
                </a:solidFill>
                <a:latin typeface="Calibri" pitchFamily="34" charset="0"/>
                <a:cs typeface="Arial" charset="0"/>
              </a:defRPr>
            </a:lvl2pPr>
            <a:lvl3pPr marL="1168718" indent="-233744">
              <a:defRPr>
                <a:solidFill>
                  <a:schemeClr val="tx1"/>
                </a:solidFill>
                <a:latin typeface="Calibri" pitchFamily="34" charset="0"/>
                <a:cs typeface="Arial" charset="0"/>
              </a:defRPr>
            </a:lvl3pPr>
            <a:lvl4pPr marL="1636205" indent="-233744">
              <a:defRPr>
                <a:solidFill>
                  <a:schemeClr val="tx1"/>
                </a:solidFill>
                <a:latin typeface="Calibri" pitchFamily="34" charset="0"/>
                <a:cs typeface="Arial" charset="0"/>
              </a:defRPr>
            </a:lvl4pPr>
            <a:lvl5pPr marL="2103692" indent="-233744">
              <a:defRPr>
                <a:solidFill>
                  <a:schemeClr val="tx1"/>
                </a:solidFill>
                <a:latin typeface="Calibri" pitchFamily="34" charset="0"/>
                <a:cs typeface="Arial" charset="0"/>
              </a:defRPr>
            </a:lvl5pPr>
            <a:lvl6pPr marL="2571179" indent="-233744" eaLnBrk="0" fontAlgn="base" hangingPunct="0">
              <a:spcBef>
                <a:spcPct val="0"/>
              </a:spcBef>
              <a:spcAft>
                <a:spcPct val="0"/>
              </a:spcAft>
              <a:defRPr>
                <a:solidFill>
                  <a:schemeClr val="tx1"/>
                </a:solidFill>
                <a:latin typeface="Calibri" pitchFamily="34" charset="0"/>
                <a:cs typeface="Arial" charset="0"/>
              </a:defRPr>
            </a:lvl6pPr>
            <a:lvl7pPr marL="3038666" indent="-233744" eaLnBrk="0" fontAlgn="base" hangingPunct="0">
              <a:spcBef>
                <a:spcPct val="0"/>
              </a:spcBef>
              <a:spcAft>
                <a:spcPct val="0"/>
              </a:spcAft>
              <a:defRPr>
                <a:solidFill>
                  <a:schemeClr val="tx1"/>
                </a:solidFill>
                <a:latin typeface="Calibri" pitchFamily="34" charset="0"/>
                <a:cs typeface="Arial" charset="0"/>
              </a:defRPr>
            </a:lvl7pPr>
            <a:lvl8pPr marL="3506153" indent="-233744" eaLnBrk="0" fontAlgn="base" hangingPunct="0">
              <a:spcBef>
                <a:spcPct val="0"/>
              </a:spcBef>
              <a:spcAft>
                <a:spcPct val="0"/>
              </a:spcAft>
              <a:defRPr>
                <a:solidFill>
                  <a:schemeClr val="tx1"/>
                </a:solidFill>
                <a:latin typeface="Calibri" pitchFamily="34" charset="0"/>
                <a:cs typeface="Arial" charset="0"/>
              </a:defRPr>
            </a:lvl8pPr>
            <a:lvl9pPr marL="3973640" indent="-233744" eaLnBrk="0" fontAlgn="base" hangingPunct="0">
              <a:spcBef>
                <a:spcPct val="0"/>
              </a:spcBef>
              <a:spcAft>
                <a:spcPct val="0"/>
              </a:spcAft>
              <a:defRPr>
                <a:solidFill>
                  <a:schemeClr val="tx1"/>
                </a:solidFill>
                <a:latin typeface="Calibri" pitchFamily="34" charset="0"/>
                <a:cs typeface="Arial" charset="0"/>
              </a:defRPr>
            </a:lvl9pPr>
          </a:lstStyle>
          <a:p>
            <a:fld id="{11D36EAC-717E-4ACC-AA70-798A27D7A739}" type="slidenum">
              <a:rPr lang="en-US" altLang="en-US" smtClean="0"/>
              <a:pPr/>
              <a:t>29</a:t>
            </a:fld>
            <a:endParaRPr lang="en-US" altLang="en-US"/>
          </a:p>
        </p:txBody>
      </p:sp>
    </p:spTree>
    <p:extLst>
      <p:ext uri="{BB962C8B-B14F-4D97-AF65-F5344CB8AC3E}">
        <p14:creationId xmlns:p14="http://schemas.microsoft.com/office/powerpoint/2010/main" val="178383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xfrm>
            <a:off x="721653" y="4497783"/>
            <a:ext cx="5766696" cy="1047435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graph describes the who. It indicates the number of deaths by age group. </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What else can you infer from this graph?</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SAY:</a:t>
            </a:r>
            <a:br>
              <a:rPr lang="en-US" altLang="en-US" b="1"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An increase in the number of deaths occurred among older persons, which again, is part of the descriptive analysis. </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 </a:t>
            </a:r>
            <a:r>
              <a:rPr lang="en-US" altLang="en-US" dirty="0">
                <a:latin typeface="Arial" charset="0"/>
                <a:cs typeface="Arial" charset="0"/>
              </a:rPr>
              <a:t>By analyzing these data, which age group is at greatest risk for death from tractor-related incidents among this population?&gt;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ELICIT </a:t>
            </a:r>
            <a:r>
              <a:rPr lang="en-US" altLang="en-US" dirty="0">
                <a:latin typeface="Arial" charset="0"/>
                <a:cs typeface="Arial" charset="0"/>
              </a:rPr>
              <a:t>answers from the participants.&gt;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r>
              <a:rPr lang="en-US" altLang="en-US" dirty="0">
                <a:latin typeface="Arial" charset="0"/>
                <a:cs typeface="Arial" charset="0"/>
              </a:rPr>
              <a:t> </a:t>
            </a:r>
            <a:br>
              <a:rPr lang="en-US" altLang="en-US"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Unfortunately, you cannot tell. These are absolute counts of events, not rates. Without the population size for each age group, we cannot compare the relative risks.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Do the higher death numbers among persons aged 60 to 69 years reflect the fact that users of tractors are predominantly older? That older tractor users might be more likely to have an unintentional injury or less likely to survive an incident? We need to understand who is driving the tractor. Why do you think tractor-related deaths occur among the 0- to 9-year age group? Are children playing on tractors and fatally injuring themselves?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This example illustrates how descriptive epidemiology can be used to characterize a specific problem in terms of when, where, and who, and it can help generate a hypothesis for further study to answer how and why the problem occurs.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endParaRPr lang="en-US" altLang="en-US" dirty="0">
              <a:latin typeface="Arial" charset="0"/>
              <a:cs typeface="Arial" charset="0"/>
            </a:endParaRPr>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BB477241-32A3-4A21-B334-5BAD0A3650B6}" type="slidenum">
              <a:rPr lang="en-US" altLang="en-US" smtClean="0"/>
              <a:pPr>
                <a:spcBef>
                  <a:spcPct val="0"/>
                </a:spcBef>
              </a:pPr>
              <a:t>30</a:t>
            </a:fld>
            <a:endParaRPr lang="en-US" altLang="en-US"/>
          </a:p>
        </p:txBody>
      </p:sp>
      <p:sp>
        <p:nvSpPr>
          <p:cNvPr id="9011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6F27DB2-052F-45BC-88FF-C9F74B0AE488}" type="datetime1">
              <a:rPr lang="en-US" altLang="en-US" smtClean="0"/>
              <a:pPr fontAlgn="base">
                <a:spcBef>
                  <a:spcPct val="0"/>
                </a:spcBef>
                <a:spcAft>
                  <a:spcPct val="0"/>
                </a:spcAft>
                <a:defRPr/>
              </a:pPr>
              <a:t>10/7/2023</a:t>
            </a:fld>
            <a:endParaRPr lang="en-US" altLang="en-US" dirty="0"/>
          </a:p>
        </p:txBody>
      </p:sp>
    </p:spTree>
    <p:extLst>
      <p:ext uri="{BB962C8B-B14F-4D97-AF65-F5344CB8AC3E}">
        <p14:creationId xmlns:p14="http://schemas.microsoft.com/office/powerpoint/2010/main" val="2202437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xfrm>
            <a:off x="721653" y="4496167"/>
            <a:ext cx="5766696" cy="79935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dirty="0">
                <a:latin typeface="Arial" charset="0"/>
                <a:cs typeface="Arial" charset="0"/>
              </a:rPr>
              <a:t>SAY:</a:t>
            </a:r>
            <a:br>
              <a:rPr lang="en-US" altLang="en-US" b="1" dirty="0">
                <a:latin typeface="Arial" charset="0"/>
                <a:cs typeface="Arial" charset="0"/>
              </a:rPr>
            </a:br>
            <a:r>
              <a:rPr lang="en-US" altLang="en-US" b="1" dirty="0">
                <a:latin typeface="Arial" charset="0"/>
                <a:cs typeface="Arial" charset="0"/>
              </a:rPr>
              <a:t> </a:t>
            </a:r>
            <a:endParaRPr lang="en-US" altLang="en-US" dirty="0">
              <a:latin typeface="Arial" charset="0"/>
              <a:cs typeface="Arial" charset="0"/>
            </a:endParaRPr>
          </a:p>
          <a:p>
            <a:pPr>
              <a:lnSpc>
                <a:spcPct val="150000"/>
              </a:lnSpc>
            </a:pPr>
            <a:r>
              <a:rPr lang="en-US" altLang="en-US" dirty="0">
                <a:latin typeface="Arial" charset="0"/>
                <a:cs typeface="Arial" charset="0"/>
              </a:rPr>
              <a:t>This graph describes the when for 166 of the farm tractor-associated deaths. We can examine the data by looking at the time of day when the deaths occurred. </a:t>
            </a:r>
          </a:p>
          <a:p>
            <a:pPr>
              <a:lnSpc>
                <a:spcPct val="150000"/>
              </a:lnSpc>
            </a:pPr>
            <a:endParaRPr lang="en-US" altLang="en-US" dirty="0">
              <a:latin typeface="Arial" charset="0"/>
              <a:cs typeface="Arial" charset="0"/>
            </a:endParaRPr>
          </a:p>
          <a:p>
            <a:pPr>
              <a:lnSpc>
                <a:spcPct val="150000"/>
              </a:lnSpc>
            </a:pPr>
            <a:r>
              <a:rPr lang="en-US" altLang="en-US" dirty="0">
                <a:latin typeface="Arial" charset="0"/>
                <a:cs typeface="Arial" charset="0"/>
              </a:rPr>
              <a:t>What inferences can we make from this graph?</a:t>
            </a:r>
          </a:p>
          <a:p>
            <a:pPr>
              <a:lnSpc>
                <a:spcPct val="150000"/>
              </a:lnSpc>
            </a:pPr>
            <a:r>
              <a:rPr lang="en-US" altLang="en-US" b="1" i="1" dirty="0">
                <a:latin typeface="Arial" charset="0"/>
                <a:cs typeface="Arial" charset="0"/>
              </a:rPr>
              <a:t> </a:t>
            </a:r>
            <a:endParaRPr lang="en-US" altLang="en-US" dirty="0">
              <a:latin typeface="Arial" charset="0"/>
              <a:cs typeface="Arial" charset="0"/>
            </a:endParaRPr>
          </a:p>
          <a:p>
            <a:pPr>
              <a:lnSpc>
                <a:spcPct val="150000"/>
              </a:lnSpc>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the first two arrows to appear.&gt;</a:t>
            </a:r>
          </a:p>
          <a:p>
            <a:pPr>
              <a:lnSpc>
                <a:spcPct val="150000"/>
              </a:lnSpc>
            </a:pPr>
            <a:r>
              <a:rPr lang="en-US" altLang="en-US" b="1" dirty="0">
                <a:latin typeface="Arial" charset="0"/>
                <a:cs typeface="Arial" charset="0"/>
              </a:rPr>
              <a:t/>
            </a:r>
            <a:br>
              <a:rPr lang="en-US" altLang="en-US" b="1"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dirty="0">
              <a:latin typeface="Arial" charset="0"/>
              <a:cs typeface="Arial" charset="0"/>
            </a:endParaRPr>
          </a:p>
          <a:p>
            <a:pPr>
              <a:lnSpc>
                <a:spcPct val="150000"/>
              </a:lnSpc>
            </a:pPr>
            <a:r>
              <a:rPr lang="en-US" altLang="en-US" dirty="0">
                <a:latin typeface="Arial" charset="0"/>
                <a:cs typeface="Arial" charset="0"/>
              </a:rPr>
              <a:t>Peaks in deaths occurred just before lunch and during late afternoon.</a:t>
            </a:r>
          </a:p>
          <a:p>
            <a:pPr>
              <a:lnSpc>
                <a:spcPct val="150000"/>
              </a:lnSpc>
            </a:pPr>
            <a:r>
              <a:rPr lang="en-US" altLang="en-US" dirty="0">
                <a:latin typeface="Arial" charset="0"/>
                <a:cs typeface="Arial" charset="0"/>
              </a:rPr>
              <a:t> </a:t>
            </a:r>
          </a:p>
          <a:p>
            <a:pPr>
              <a:lnSpc>
                <a:spcPct val="150000"/>
              </a:lnSpc>
            </a:pPr>
            <a:r>
              <a:rPr lang="en-US" altLang="en-US" dirty="0">
                <a:latin typeface="Arial" charset="0"/>
                <a:cs typeface="Arial" charset="0"/>
              </a:rPr>
              <a:t>&lt;</a:t>
            </a:r>
            <a:r>
              <a:rPr lang="en-US" altLang="en-US" b="1" dirty="0">
                <a:latin typeface="Arial" charset="0"/>
                <a:cs typeface="Arial" charset="0"/>
              </a:rPr>
              <a:t>CLICK</a:t>
            </a:r>
            <a:r>
              <a:rPr lang="en-US" altLang="en-US" dirty="0">
                <a:latin typeface="Arial" charset="0"/>
                <a:cs typeface="Arial" charset="0"/>
              </a:rPr>
              <a:t> for the third arrow to appear.&gt;</a:t>
            </a:r>
          </a:p>
          <a:p>
            <a:pPr>
              <a:lnSpc>
                <a:spcPct val="150000"/>
              </a:lnSpc>
            </a:pPr>
            <a:r>
              <a:rPr lang="en-US" altLang="en-US" dirty="0">
                <a:latin typeface="Arial" charset="0"/>
                <a:cs typeface="Arial" charset="0"/>
              </a:rPr>
              <a:t/>
            </a:r>
            <a:br>
              <a:rPr lang="en-US" altLang="en-US"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dirty="0">
              <a:latin typeface="Arial" charset="0"/>
              <a:cs typeface="Arial" charset="0"/>
            </a:endParaRPr>
          </a:p>
          <a:p>
            <a:pPr>
              <a:lnSpc>
                <a:spcPct val="150000"/>
              </a:lnSpc>
            </a:pPr>
            <a:r>
              <a:rPr lang="en-US" altLang="en-US" dirty="0">
                <a:latin typeface="Arial" charset="0"/>
                <a:cs typeface="Arial" charset="0"/>
              </a:rPr>
              <a:t>A decrease in deaths occurred from noon to 1:00 p.m.</a:t>
            </a:r>
          </a:p>
          <a:p>
            <a:pPr>
              <a:lnSpc>
                <a:spcPct val="150000"/>
              </a:lnSpc>
            </a:pPr>
            <a:r>
              <a:rPr lang="en-US" altLang="en-US" dirty="0">
                <a:latin typeface="Arial" charset="0"/>
                <a:cs typeface="Arial" charset="0"/>
              </a:rPr>
              <a:t> </a:t>
            </a:r>
          </a:p>
          <a:p>
            <a:pPr>
              <a:lnSpc>
                <a:spcPct val="150000"/>
              </a:lnSpc>
            </a:pPr>
            <a:r>
              <a:rPr lang="en-US" altLang="en-US" dirty="0">
                <a:latin typeface="Arial" charset="0"/>
                <a:cs typeface="Arial" charset="0"/>
              </a:rPr>
              <a:t>We can infer that deaths occur when farmers are probably most fatigued right before lunch, which might lead to the increase in deaths in late morning. More deaths occur in late afternoon when children are home from school. Conversely, fewer deaths occur while the farmers are probably eating their lunch.</a:t>
            </a:r>
          </a:p>
          <a:p>
            <a:pPr>
              <a:lnSpc>
                <a:spcPct val="150000"/>
              </a:lnSpc>
            </a:pPr>
            <a:r>
              <a:rPr lang="en-US" altLang="en-US" dirty="0">
                <a:latin typeface="Arial" charset="0"/>
                <a:cs typeface="Arial" charset="0"/>
              </a:rPr>
              <a:t> </a:t>
            </a:r>
          </a:p>
          <a:p>
            <a:pPr>
              <a:lnSpc>
                <a:spcPct val="150000"/>
              </a:lnSpc>
            </a:pPr>
            <a:r>
              <a:rPr lang="en-US" altLang="en-US" b="1" dirty="0">
                <a:latin typeface="Arial" charset="0"/>
                <a:cs typeface="Arial" charset="0"/>
              </a:rPr>
              <a:t>GO </a:t>
            </a:r>
            <a:r>
              <a:rPr lang="en-US" altLang="en-US" dirty="0">
                <a:latin typeface="Arial" charset="0"/>
                <a:cs typeface="Arial" charset="0"/>
              </a:rPr>
              <a:t>to next slide.</a:t>
            </a:r>
            <a:endParaRPr lang="en-US" altLang="en-US" b="1" dirty="0">
              <a:latin typeface="Arial" charset="0"/>
              <a:cs typeface="Arial" charset="0"/>
            </a:endParaRPr>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1B055F80-DBF7-4FC4-831C-12A7425D1E94}" type="slidenum">
              <a:rPr lang="en-US" altLang="en-US" smtClean="0"/>
              <a:pPr>
                <a:spcBef>
                  <a:spcPct val="0"/>
                </a:spcBef>
              </a:pPr>
              <a:t>31</a:t>
            </a:fld>
            <a:endParaRPr lang="en-US" altLang="en-US"/>
          </a:p>
        </p:txBody>
      </p:sp>
      <p:sp>
        <p:nvSpPr>
          <p:cNvPr id="8806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5E2B059-B741-4B70-84FE-A8F80AFFBF06}" type="datetime1">
              <a:rPr lang="en-US" altLang="en-US" smtClean="0"/>
              <a:pPr fontAlgn="base">
                <a:spcBef>
                  <a:spcPct val="0"/>
                </a:spcBef>
                <a:spcAft>
                  <a:spcPct val="0"/>
                </a:spcAft>
                <a:defRPr/>
              </a:pPr>
              <a:t>10/7/2023</a:t>
            </a:fld>
            <a:endParaRPr lang="en-US" altLang="en-US" dirty="0"/>
          </a:p>
        </p:txBody>
      </p:sp>
    </p:spTree>
    <p:extLst>
      <p:ext uri="{BB962C8B-B14F-4D97-AF65-F5344CB8AC3E}">
        <p14:creationId xmlns:p14="http://schemas.microsoft.com/office/powerpoint/2010/main" val="3527956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xfrm>
            <a:off x="721653" y="4496166"/>
            <a:ext cx="5766696" cy="7683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49583">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map describes</a:t>
            </a:r>
            <a:r>
              <a:rPr lang="en-US" altLang="en-US" b="1" dirty="0">
                <a:latin typeface="Arial" charset="0"/>
                <a:cs typeface="Arial" charset="0"/>
              </a:rPr>
              <a:t> where</a:t>
            </a:r>
            <a:r>
              <a:rPr lang="en-US" altLang="en-US" dirty="0">
                <a:latin typeface="Arial" charset="0"/>
                <a:cs typeface="Arial" charset="0"/>
              </a:rPr>
              <a:t>. It indicates the number of deaths by county (place) in Georgia. </a:t>
            </a:r>
          </a:p>
          <a:p>
            <a:pPr defTabSz="949583">
              <a:lnSpc>
                <a:spcPct val="150000"/>
              </a:lnSpc>
              <a:spcBef>
                <a:spcPct val="0"/>
              </a:spcBef>
            </a:pPr>
            <a:endParaRPr lang="en-US" altLang="en-US" b="1"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animation to appear.&gt;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Most of the deaths occurred in the northern areas of Georgia, which has a more mountainous terrain. Fewer deaths occurred in south-central Georgia, which is characterized by much flatter farmlands. </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 </a:t>
            </a:r>
            <a:r>
              <a:rPr lang="en-US" altLang="en-US" dirty="0">
                <a:latin typeface="Arial" charset="0"/>
                <a:cs typeface="Arial" charset="0"/>
              </a:rPr>
              <a:t>What are some possible explanations for this geographic distribution?&gt;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ELICIT</a:t>
            </a:r>
            <a:r>
              <a:rPr lang="en-US" altLang="en-US" dirty="0">
                <a:latin typeface="Arial" charset="0"/>
                <a:cs typeface="Arial" charset="0"/>
              </a:rPr>
              <a:t> answers from the participants.&gt;</a:t>
            </a:r>
          </a:p>
          <a:p>
            <a:pPr defTabSz="949583">
              <a:lnSpc>
                <a:spcPct val="150000"/>
              </a:lnSpc>
              <a:spcBef>
                <a:spcPct val="0"/>
              </a:spcBef>
            </a:pPr>
            <a:endParaRPr lang="en-US" altLang="en-US" i="1"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 </a:t>
            </a:r>
            <a:r>
              <a:rPr lang="en-US" altLang="en-US" dirty="0">
                <a:latin typeface="Arial" charset="0"/>
                <a:cs typeface="Arial" charset="0"/>
              </a:rPr>
              <a:t>Can you infer that the distribution indicates that the rugged terrain is responsible for more tractor-related incidents?&gt;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b="1" dirty="0">
                <a:latin typeface="Arial" charset="0"/>
                <a:cs typeface="Arial" charset="0"/>
              </a:rPr>
              <a:t>SAY</a:t>
            </a:r>
            <a:r>
              <a:rPr lang="en-US" altLang="en-US" dirty="0">
                <a:latin typeface="Arial" charset="0"/>
                <a:cs typeface="Arial" charset="0"/>
              </a:rPr>
              <a: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Remember that the map indicates the number of deaths, not the rates. The numbers possibly reflect differences in population or the number of tractors being used. More farming occurs in south-central Georgia. Therefore, the number of tractors probably does not explain the difference. Perhaps geographic differences exist in the experience or skill level of those using the tractors.</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endParaRPr lang="en-US" altLang="en-US" dirty="0">
              <a:latin typeface="Arial" charset="0"/>
              <a:cs typeface="Arial" charset="0"/>
            </a:endParaRPr>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15862598-6C62-4E2B-A66F-440844FDA7F2}" type="slidenum">
              <a:rPr lang="en-US" altLang="en-US" smtClean="0"/>
              <a:pPr>
                <a:spcBef>
                  <a:spcPct val="0"/>
                </a:spcBef>
              </a:pPr>
              <a:t>32</a:t>
            </a:fld>
            <a:endParaRPr lang="en-US" altLang="en-US"/>
          </a:p>
        </p:txBody>
      </p:sp>
      <p:sp>
        <p:nvSpPr>
          <p:cNvPr id="8909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47A88F3-68D9-4EEF-BBA4-4A6307766BAF}" type="datetime1">
              <a:rPr lang="en-US" altLang="en-US" smtClean="0"/>
              <a:pPr fontAlgn="base">
                <a:spcBef>
                  <a:spcPct val="0"/>
                </a:spcBef>
                <a:spcAft>
                  <a:spcPct val="0"/>
                </a:spcAft>
                <a:defRPr/>
              </a:pPr>
              <a:t>10/7/2023</a:t>
            </a:fld>
            <a:endParaRPr lang="en-US" altLang="en-US" dirty="0"/>
          </a:p>
        </p:txBody>
      </p:sp>
    </p:spTree>
    <p:extLst>
      <p:ext uri="{BB962C8B-B14F-4D97-AF65-F5344CB8AC3E}">
        <p14:creationId xmlns:p14="http://schemas.microsoft.com/office/powerpoint/2010/main" val="4051730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3512B92-7F15-427F-B0D2-9F6A0DC65720}" type="slidenum">
              <a:rPr lang="en-US" smtClean="0"/>
              <a:pPr/>
              <a:t>34</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b="1" dirty="0"/>
              <a:t>The Swedish two county trial of mammographic screening for breast cancer: recent results and calculation of benefit.</a:t>
            </a:r>
            <a:endParaRPr lang="en-US" dirty="0"/>
          </a:p>
          <a:p>
            <a:pPr eaLnBrk="1" hangingPunct="1"/>
            <a:r>
              <a:rPr lang="en-US" dirty="0"/>
              <a:t>L </a:t>
            </a:r>
            <a:r>
              <a:rPr lang="en-US" dirty="0" err="1"/>
              <a:t>Tabar</a:t>
            </a:r>
            <a:r>
              <a:rPr lang="en-US" dirty="0"/>
              <a:t>, G </a:t>
            </a:r>
            <a:r>
              <a:rPr lang="en-US" dirty="0" err="1"/>
              <a:t>Fagerberg</a:t>
            </a:r>
            <a:r>
              <a:rPr lang="en-US" dirty="0"/>
              <a:t>, S W Duffy, and N E Day</a:t>
            </a:r>
          </a:p>
          <a:p>
            <a:pPr eaLnBrk="1" hangingPunct="1"/>
            <a:r>
              <a:rPr lang="en-GB" b="1" dirty="0"/>
              <a:t>J </a:t>
            </a:r>
            <a:r>
              <a:rPr lang="en-GB" b="1" dirty="0" err="1"/>
              <a:t>Epidemiol</a:t>
            </a:r>
            <a:r>
              <a:rPr lang="en-GB" b="1" dirty="0"/>
              <a:t> Community Health. 1989 June; 43(2): 107–114.</a:t>
            </a:r>
            <a:r>
              <a:rPr lang="en-GB" dirty="0"/>
              <a:t> </a:t>
            </a:r>
            <a:endParaRPr lang="en-US" dirty="0"/>
          </a:p>
          <a:p>
            <a:pPr eaLnBrk="1" hangingPunct="1"/>
            <a:endParaRPr lang="en-US" dirty="0"/>
          </a:p>
        </p:txBody>
      </p:sp>
    </p:spTree>
    <p:extLst>
      <p:ext uri="{BB962C8B-B14F-4D97-AF65-F5344CB8AC3E}">
        <p14:creationId xmlns:p14="http://schemas.microsoft.com/office/powerpoint/2010/main" val="2999824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xfrm>
            <a:off x="721653" y="4497783"/>
            <a:ext cx="5766696" cy="121810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Let’s look at an example of how the rates were calculated in an actual case of unexplained pneumonia.</a:t>
            </a:r>
            <a:br>
              <a:rPr lang="en-US" altLang="en-US" dirty="0">
                <a:latin typeface="Arial" charset="0"/>
                <a:cs typeface="Arial" charset="0"/>
              </a:rPr>
            </a:b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begin.&gt;</a:t>
            </a:r>
          </a:p>
          <a:p>
            <a:pPr eaLnBrk="1" hangingPunct="1">
              <a:lnSpc>
                <a:spcPct val="150000"/>
              </a:lnSpc>
              <a:spcBef>
                <a:spcPct val="0"/>
              </a:spcBef>
            </a:pPr>
            <a:r>
              <a:rPr lang="en-US" altLang="en-US" dirty="0">
                <a:latin typeface="Arial" charset="0"/>
                <a:cs typeface="Arial" charset="0"/>
              </a:rPr>
              <a:t/>
            </a:r>
            <a:br>
              <a:rPr lang="en-US" altLang="en-US"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Members of the American Legion gathered for the annual American Legion Convention held July 21 through 24, 1976, in Philadelphia.</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Soon after the convention began, a substantial number of attendees were admitted to hospital emergency departments or were examined in doctors’ offices with acute onset of fever, chills, headache, malaise, dry cough, and muscle pain.</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r>
              <a:rPr lang="en-US" altLang="en-US" dirty="0">
                <a:latin typeface="Arial" charset="0"/>
                <a:cs typeface="Arial" charset="0"/>
              </a:rPr>
              <a:t/>
            </a:r>
            <a:br>
              <a:rPr lang="en-US" altLang="en-US"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More troublesome is that during July 26 to August 1, a total of 18 conventioneers died, reportedly from pneumonia.</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r>
              <a:rPr lang="en-US" altLang="en-US" b="1" dirty="0">
                <a:latin typeface="Arial" charset="0"/>
                <a:cs typeface="Arial" charset="0"/>
              </a:rPr>
              <a:t/>
            </a:r>
            <a:br>
              <a:rPr lang="en-US" altLang="en-US" b="1"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On the morning of August 2, a nurse at a veterans’ hospital in Philadelphia called CDC to report cases of severe respiratory illness among convention attendees.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Subsequent conversations that day with public health officials uncovered an additional 71 cases among persons who had attended the convention.</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The goal was to find out why these conventioneers were becoming ill and, in some cases, dying.</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GO </a:t>
            </a:r>
            <a:r>
              <a:rPr lang="en-US" altLang="en-US" dirty="0">
                <a:latin typeface="Arial" charset="0"/>
                <a:cs typeface="Arial" charset="0"/>
              </a:rPr>
              <a:t>to next slide.</a:t>
            </a: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C5A4B91F-B63D-4120-BB93-D27D92BD5DE0}" type="slidenum">
              <a:rPr lang="en-US" altLang="en-US" smtClean="0"/>
              <a:pPr>
                <a:spcBef>
                  <a:spcPct val="0"/>
                </a:spcBef>
              </a:pPr>
              <a:t>36</a:t>
            </a:fld>
            <a:endParaRPr lang="en-US" altLang="en-US"/>
          </a:p>
        </p:txBody>
      </p:sp>
      <p:sp>
        <p:nvSpPr>
          <p:cNvPr id="8090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A8D65E5-A53E-46E9-AC57-4C4F3417632E}" type="datetime1">
              <a:rPr lang="en-US" altLang="en-US" smtClean="0"/>
              <a:pPr fontAlgn="base">
                <a:spcBef>
                  <a:spcPct val="0"/>
                </a:spcBef>
                <a:spcAft>
                  <a:spcPct val="0"/>
                </a:spcAft>
                <a:defRPr/>
              </a:pPr>
              <a:t>10/7/2023</a:t>
            </a:fld>
            <a:endParaRPr lang="en-US" altLang="en-US" dirty="0"/>
          </a:p>
        </p:txBody>
      </p:sp>
    </p:spTree>
    <p:extLst>
      <p:ext uri="{BB962C8B-B14F-4D97-AF65-F5344CB8AC3E}">
        <p14:creationId xmlns:p14="http://schemas.microsoft.com/office/powerpoint/2010/main" val="821117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xfrm>
            <a:off x="721653" y="4496167"/>
            <a:ext cx="5766696" cy="57438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49583">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graph indicates the number of Legionnaires’ disease cases by day in July and August 1976. Remember these are the number of cases, not the disease rate.</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a:t>
            </a:r>
            <a:r>
              <a:rPr lang="en-US" altLang="en-US" dirty="0">
                <a:latin typeface="Arial" charset="0"/>
                <a:cs typeface="Arial" charset="0"/>
              </a:rPr>
              <a:t> for arrow to appear.&gt;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The arrow indicates that the number of cases peaks from July 25 to July 27, and the number declines thereafter.</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We can infer that the number of cases started soon after the convention began. By the end of the convention, the number of cases had reached its peak.</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However, this descriptive analysis only tells us what can be read directly from the graph and data. Analytic processes take us one step further to a hypothesis and assessment of the causes for the trend identified by the descriptive analysis.</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5DBE88BC-32D6-40A7-959D-2EF2BE4B319E}" type="slidenum">
              <a:rPr lang="en-US" altLang="en-US" smtClean="0"/>
              <a:pPr>
                <a:spcBef>
                  <a:spcPct val="0"/>
                </a:spcBef>
              </a:pPr>
              <a:t>37</a:t>
            </a:fld>
            <a:endParaRPr lang="en-US" altLang="en-US"/>
          </a:p>
        </p:txBody>
      </p:sp>
      <p:sp>
        <p:nvSpPr>
          <p:cNvPr id="10445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96A54D5-BF7A-40F6-8898-63CD7A32F2C2}" type="datetime1">
              <a:rPr lang="en-US" altLang="en-US" smtClean="0"/>
              <a:pPr fontAlgn="base">
                <a:spcBef>
                  <a:spcPct val="0"/>
                </a:spcBef>
                <a:spcAft>
                  <a:spcPct val="0"/>
                </a:spcAft>
                <a:defRPr/>
              </a:pPr>
              <a:t>10/7/2023</a:t>
            </a:fld>
            <a:endParaRPr lang="en-US" altLang="en-US" dirty="0"/>
          </a:p>
        </p:txBody>
      </p:sp>
    </p:spTree>
    <p:extLst>
      <p:ext uri="{BB962C8B-B14F-4D97-AF65-F5344CB8AC3E}">
        <p14:creationId xmlns:p14="http://schemas.microsoft.com/office/powerpoint/2010/main" val="533748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xfrm>
            <a:off x="721653" y="4496167"/>
            <a:ext cx="5766696" cy="80711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dirty="0">
                <a:latin typeface="Arial" charset="0"/>
                <a:cs typeface="Arial" charset="0"/>
              </a:rPr>
              <a:t>SAY: </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table lists the rates of illness among American Legion delegates by age and where they were staying — Hotel A or another hotel. </a:t>
            </a:r>
          </a:p>
          <a:p>
            <a:pPr>
              <a:lnSpc>
                <a:spcPct val="150000"/>
              </a:lnSpc>
            </a:pPr>
            <a:endParaRPr lang="en-US" altLang="en-US" dirty="0">
              <a:latin typeface="Arial" charset="0"/>
              <a:cs typeface="Arial" charset="0"/>
            </a:endParaRPr>
          </a:p>
          <a:p>
            <a:pPr>
              <a:lnSpc>
                <a:spcPct val="150000"/>
              </a:lnSpc>
            </a:pPr>
            <a:r>
              <a:rPr lang="en-US" altLang="en-US" dirty="0">
                <a:latin typeface="Arial" charset="0"/>
                <a:cs typeface="Arial" charset="0"/>
              </a:rPr>
              <a:t>Let’s see what the data tell us.</a:t>
            </a:r>
            <a:br>
              <a:rPr lang="en-US" altLang="en-US" dirty="0">
                <a:latin typeface="Arial" charset="0"/>
                <a:cs typeface="Arial" charset="0"/>
              </a:rPr>
            </a:br>
            <a:endParaRPr lang="en-US" altLang="en-US" i="1"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WALK </a:t>
            </a:r>
            <a:r>
              <a:rPr lang="en-US" altLang="en-US" dirty="0">
                <a:latin typeface="Arial" charset="0"/>
                <a:cs typeface="Arial" charset="0"/>
              </a:rPr>
              <a:t>participants through the rows and columns of the table.&gt;</a:t>
            </a:r>
          </a:p>
          <a:p>
            <a:pPr eaLnBrk="1" hangingPunct="1">
              <a:lnSpc>
                <a:spcPct val="150000"/>
              </a:lnSpc>
              <a:spcBef>
                <a:spcPct val="0"/>
              </a:spcBef>
            </a:pPr>
            <a:endParaRPr lang="en-US" altLang="en-US" i="1"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to advance animation.&gt;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The age group that has the highest percentage of ill persons is those aged 70 years or older, regardless of where they were staying.</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to advance animation.&gt;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Combining all age groups, those who stayed in Hotel A have the highest percentage of illness — 9.0% versus 5.4% at other hotels.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We can infer, therefore, that a connection exists between staying in Hotel A and becoming ill; we can also infer that older persons are somehow more susceptible to the disease.</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endParaRPr lang="en-US" altLang="en-US" dirty="0">
              <a:latin typeface="Arial" charset="0"/>
              <a:cs typeface="Arial" charset="0"/>
            </a:endParaRPr>
          </a:p>
        </p:txBody>
      </p:sp>
      <p:sp>
        <p:nvSpPr>
          <p:cNvPr id="105476"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ABD69B-D437-4CEF-9E69-478A71046818}" type="datetime1">
              <a:rPr lang="en-US" altLang="en-US" smtClean="0"/>
              <a:pPr fontAlgn="base">
                <a:spcBef>
                  <a:spcPct val="0"/>
                </a:spcBef>
                <a:spcAft>
                  <a:spcPct val="0"/>
                </a:spcAft>
                <a:defRPr/>
              </a:pPr>
              <a:t>10/7/2023</a:t>
            </a:fld>
            <a:endParaRPr lang="en-US" altLang="en-US" dirty="0"/>
          </a:p>
        </p:txBody>
      </p:sp>
      <p:sp>
        <p:nvSpPr>
          <p:cNvPr id="1249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4F3E96A7-D5D6-4782-B0A2-3905E88EEE71}" type="slidenum">
              <a:rPr lang="en-US" altLang="en-US" smtClean="0"/>
              <a:pPr>
                <a:spcBef>
                  <a:spcPct val="0"/>
                </a:spcBef>
              </a:pPr>
              <a:t>38</a:t>
            </a:fld>
            <a:endParaRPr lang="en-US" altLang="en-US"/>
          </a:p>
        </p:txBody>
      </p:sp>
    </p:spTree>
    <p:extLst>
      <p:ext uri="{BB962C8B-B14F-4D97-AF65-F5344CB8AC3E}">
        <p14:creationId xmlns:p14="http://schemas.microsoft.com/office/powerpoint/2010/main" val="2151210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xfrm>
            <a:off x="721653" y="4496167"/>
            <a:ext cx="5766696" cy="7450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We can calculate the rate at which each age group became ill after staying at or attending a meeting at Hotel A during the convention by using a basic formula.</a:t>
            </a:r>
          </a:p>
          <a:p>
            <a:pPr eaLnBrk="1" hangingPunct="1">
              <a:lnSpc>
                <a:spcPct val="150000"/>
              </a:lnSpc>
              <a:spcBef>
                <a:spcPct val="0"/>
              </a:spcBef>
            </a:pPr>
            <a:r>
              <a:rPr lang="en-US" altLang="en-US" dirty="0">
                <a:latin typeface="Arial" charset="0"/>
                <a:cs typeface="Arial" charset="0"/>
              </a:rPr>
              <a:t> </a:t>
            </a: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a:t>
            </a:r>
            <a:r>
              <a:rPr lang="en-US" altLang="en-US" dirty="0">
                <a:latin typeface="Arial" charset="0"/>
                <a:cs typeface="Arial" charset="0"/>
              </a:rPr>
              <a:t> Among which age group did the largest number become ill?&gt;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highlighted answer to appear.&gt;</a:t>
            </a:r>
            <a:br>
              <a:rPr lang="en-US" altLang="en-US" dirty="0">
                <a:latin typeface="Arial" charset="0"/>
                <a:cs typeface="Arial" charset="0"/>
              </a:rPr>
            </a:b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Those aged 50 to 59 years. </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a:t>
            </a:r>
            <a:r>
              <a:rPr lang="en-US" altLang="en-US" dirty="0">
                <a:latin typeface="Arial" charset="0"/>
                <a:cs typeface="Arial" charset="0"/>
              </a:rPr>
              <a:t> Which age group had the highest rate of persons becoming ill?&gt;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highlighted answer to appear.&gt;</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Those aged 70 years or older.</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At times, raw numbers can tell you valuable information. However, as you can see displayed in this table, without examining the rates associated with those raw numbers, those data can be misleading.</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GO</a:t>
            </a:r>
            <a:r>
              <a:rPr lang="en-US" altLang="en-US" dirty="0">
                <a:latin typeface="Arial" charset="0"/>
                <a:cs typeface="Arial" charset="0"/>
              </a:rPr>
              <a:t> to the next slide.</a:t>
            </a:r>
          </a:p>
        </p:txBody>
      </p:sp>
      <p:sp>
        <p:nvSpPr>
          <p:cNvPr id="82948"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D1EEC36-E5E1-4418-9546-4C3B8C6A672C}" type="datetime1">
              <a:rPr lang="en-US" altLang="en-US" smtClean="0"/>
              <a:pPr fontAlgn="base">
                <a:spcBef>
                  <a:spcPct val="0"/>
                </a:spcBef>
                <a:spcAft>
                  <a:spcPct val="0"/>
                </a:spcAft>
                <a:defRPr/>
              </a:pPr>
              <a:t>10/7/2023</a:t>
            </a:fld>
            <a:endParaRPr lang="en-US" altLang="en-US" dirty="0"/>
          </a:p>
        </p:txBody>
      </p:sp>
      <p:sp>
        <p:nvSpPr>
          <p:cNvPr id="993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37F7E5D2-AFC4-416E-8EAA-F91EF8D5DF40}" type="slidenum">
              <a:rPr lang="en-US" altLang="en-US" smtClean="0"/>
              <a:pPr>
                <a:spcBef>
                  <a:spcPct val="0"/>
                </a:spcBef>
              </a:pPr>
              <a:t>39</a:t>
            </a:fld>
            <a:endParaRPr lang="en-US" altLang="en-US"/>
          </a:p>
        </p:txBody>
      </p:sp>
    </p:spTree>
    <p:extLst>
      <p:ext uri="{BB962C8B-B14F-4D97-AF65-F5344CB8AC3E}">
        <p14:creationId xmlns:p14="http://schemas.microsoft.com/office/powerpoint/2010/main" val="379380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58870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38310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FBB416-B4FA-4121-9231-0154D5DFF297}"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64686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FBB416-B4FA-4121-9231-0154D5DFF297}"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466635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FBB416-B4FA-4121-9231-0154D5DFF297}" type="datetimeFigureOut">
              <a:rPr lang="en-US" smtClean="0"/>
              <a:pPr/>
              <a:t>10/7/2023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616245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FBB416-B4FA-4121-9231-0154D5DFF297}" type="datetimeFigureOut">
              <a:rPr lang="en-US" smtClean="0"/>
              <a:pPr/>
              <a:t>10/7/2023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375981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BB416-B4FA-4121-9231-0154D5DFF297}" type="datetimeFigureOut">
              <a:rPr lang="en-US" smtClean="0"/>
              <a:pPr/>
              <a:t>10/7/2023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200930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FBB416-B4FA-4121-9231-0154D5DFF297}"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40644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FBB416-B4FA-4121-9231-0154D5DFF297}"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691517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742764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840388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59283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A82D0F7B-C4A1-4785-BF13-DAC28836B4EB}" type="slidenum">
              <a:rPr lang="en-GB"/>
              <a:pPr>
                <a:defRPr/>
              </a:pPr>
              <a:t>‹#›</a:t>
            </a:fld>
            <a:endParaRPr lang="en-GB"/>
          </a:p>
        </p:txBody>
      </p:sp>
      <p:sp>
        <p:nvSpPr>
          <p:cNvPr id="7" name="Rectangle 16"/>
          <p:cNvSpPr>
            <a:spLocks noGrp="1" noChangeArrowheads="1"/>
          </p:cNvSpPr>
          <p:nvPr>
            <p:ph type="dt" sz="half"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2465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FBB416-B4FA-4121-9231-0154D5DFF297}" type="datetimeFigureOut">
              <a:rPr lang="en-US" smtClean="0"/>
              <a:pPr/>
              <a:t>10/7/2023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28D3F-C684-4FE0-8A26-1027378B6B3F}" type="slidenum">
              <a:rPr lang="en-US" smtClean="0"/>
              <a:pPr/>
              <a:t>‹#›</a:t>
            </a:fld>
            <a:endParaRPr lang="en-US"/>
          </a:p>
        </p:txBody>
      </p:sp>
    </p:spTree>
    <p:extLst>
      <p:ext uri="{BB962C8B-B14F-4D97-AF65-F5344CB8AC3E}">
        <p14:creationId xmlns:p14="http://schemas.microsoft.com/office/powerpoint/2010/main" val="336270163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3" Type="http://schemas.openxmlformats.org/officeDocument/2006/relationships/audio" Target="../media/media25.m4a"/><Relationship Id="rId7" Type="http://schemas.openxmlformats.org/officeDocument/2006/relationships/image" Target="../media/image2.png"/><Relationship Id="rId2" Type="http://schemas.microsoft.com/office/2007/relationships/media" Target="../media/media25.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5.xml"/><Relationship Id="rId4"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3" Type="http://schemas.openxmlformats.org/officeDocument/2006/relationships/audio" Target="../media/media27.m4a"/><Relationship Id="rId7" Type="http://schemas.openxmlformats.org/officeDocument/2006/relationships/image" Target="../media/image2.png"/><Relationship Id="rId2" Type="http://schemas.microsoft.com/office/2007/relationships/media" Target="../media/media27.m4a"/><Relationship Id="rId1" Type="http://schemas.openxmlformats.org/officeDocument/2006/relationships/tags" Target="../tags/tag2.xml"/><Relationship Id="rId6" Type="http://schemas.openxmlformats.org/officeDocument/2006/relationships/image" Target="../media/image10.png"/><Relationship Id="rId5" Type="http://schemas.openxmlformats.org/officeDocument/2006/relationships/notesSlide" Target="../notesSlides/notesSlide17.xml"/><Relationship Id="rId4"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media28.m4a"/><Relationship Id="rId2" Type="http://schemas.microsoft.com/office/2007/relationships/media" Target="../media/media28.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19.xml"/><Relationship Id="rId4"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11.gif"/><Relationship Id="rId4"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audio" Target="../media/media30.m4a"/><Relationship Id="rId2" Type="http://schemas.microsoft.com/office/2007/relationships/media" Target="../media/media30.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png"/><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2.png"/><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2.png"/><Relationship Id="rId4" Type="http://schemas.openxmlformats.org/officeDocument/2006/relationships/image" Target="../media/image1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2.png"/><Relationship Id="rId4" Type="http://schemas.openxmlformats.org/officeDocument/2006/relationships/image" Target="../media/image1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16.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0.png"/></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2.pn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457200"/>
            <a:ext cx="6096000" cy="3429000"/>
          </a:xfrm>
        </p:spPr>
        <p:txBody>
          <a:bodyPr>
            <a:normAutofit/>
          </a:bodyPr>
          <a:lstStyle/>
          <a:p>
            <a:pPr algn="l"/>
            <a:r>
              <a:rPr lang="en-US" sz="7200" b="1" dirty="0">
                <a:solidFill>
                  <a:schemeClr val="accent5">
                    <a:lumMod val="75000"/>
                  </a:schemeClr>
                </a:solidFill>
                <a:effectLst>
                  <a:outerShdw blurRad="38100" dist="38100" dir="2700000" algn="tl">
                    <a:srgbClr val="000000">
                      <a:alpha val="43137"/>
                    </a:srgbClr>
                  </a:outerShdw>
                </a:effectLst>
                <a:latin typeface="+mn-lt"/>
              </a:rPr>
              <a:t>Introduction to and History of Epidemiology </a:t>
            </a:r>
          </a:p>
        </p:txBody>
      </p:sp>
      <p:sp>
        <p:nvSpPr>
          <p:cNvPr id="3" name="Subtitle 2"/>
          <p:cNvSpPr>
            <a:spLocks noGrp="1"/>
          </p:cNvSpPr>
          <p:nvPr>
            <p:ph type="subTitle" idx="1"/>
          </p:nvPr>
        </p:nvSpPr>
        <p:spPr>
          <a:xfrm>
            <a:off x="1219200" y="4953000"/>
            <a:ext cx="9753600" cy="1638300"/>
          </a:xfrm>
        </p:spPr>
        <p:txBody>
          <a:bodyPr>
            <a:noAutofit/>
          </a:bodyPr>
          <a:lstStyle/>
          <a:p>
            <a:pPr algn="l"/>
            <a:r>
              <a:rPr lang="en-US" sz="3200" b="1" dirty="0">
                <a:solidFill>
                  <a:srgbClr val="26971D"/>
                </a:solidFill>
                <a:effectLst>
                  <a:outerShdw blurRad="38100" dist="38100" dir="2700000" algn="tl">
                    <a:srgbClr val="000000">
                      <a:alpha val="43137"/>
                    </a:srgbClr>
                  </a:outerShdw>
                </a:effectLst>
              </a:rPr>
              <a:t>Dr. Sireen </a:t>
            </a:r>
            <a:r>
              <a:rPr lang="en-US" sz="3200" b="1" dirty="0" err="1">
                <a:solidFill>
                  <a:srgbClr val="26971D"/>
                </a:solidFill>
                <a:effectLst>
                  <a:outerShdw blurRad="38100" dist="38100" dir="2700000" algn="tl">
                    <a:srgbClr val="000000">
                      <a:alpha val="43137"/>
                    </a:srgbClr>
                  </a:outerShdw>
                </a:effectLst>
              </a:rPr>
              <a:t>Alkhaldi</a:t>
            </a:r>
            <a:r>
              <a:rPr lang="en-US" sz="3200" b="1" dirty="0">
                <a:solidFill>
                  <a:srgbClr val="26971D"/>
                </a:solidFill>
                <a:effectLst>
                  <a:outerShdw blurRad="38100" dist="38100" dir="2700000" algn="tl">
                    <a:srgbClr val="000000">
                      <a:alpha val="43137"/>
                    </a:srgbClr>
                  </a:outerShdw>
                </a:effectLst>
              </a:rPr>
              <a:t>, BDS, MPH, DrPH</a:t>
            </a:r>
          </a:p>
          <a:p>
            <a:pPr algn="l"/>
            <a:r>
              <a:rPr lang="en-US" sz="3200" b="1" dirty="0">
                <a:solidFill>
                  <a:srgbClr val="26971D"/>
                </a:solidFill>
                <a:effectLst>
                  <a:outerShdw blurRad="38100" dist="38100" dir="2700000" algn="tl">
                    <a:srgbClr val="000000">
                      <a:alpha val="43137"/>
                    </a:srgbClr>
                  </a:outerShdw>
                </a:effectLst>
              </a:rPr>
              <a:t>Community Medicine, first semester </a:t>
            </a:r>
            <a:r>
              <a:rPr lang="en-US" sz="3200" b="1" dirty="0" smtClean="0">
                <a:solidFill>
                  <a:srgbClr val="26971D"/>
                </a:solidFill>
                <a:effectLst>
                  <a:outerShdw blurRad="38100" dist="38100" dir="2700000" algn="tl">
                    <a:srgbClr val="000000">
                      <a:alpha val="43137"/>
                    </a:srgbClr>
                  </a:outerShdw>
                </a:effectLst>
              </a:rPr>
              <a:t>2023/ 2024</a:t>
            </a:r>
          </a:p>
          <a:p>
            <a:pPr algn="l"/>
            <a:r>
              <a:rPr lang="en-US" sz="3200" b="1" dirty="0" smtClean="0">
                <a:solidFill>
                  <a:srgbClr val="26971D"/>
                </a:solidFill>
                <a:effectLst>
                  <a:outerShdw blurRad="38100" dist="38100" dir="2700000" algn="tl">
                    <a:srgbClr val="000000">
                      <a:alpha val="43137"/>
                    </a:srgbClr>
                  </a:outerShdw>
                </a:effectLst>
              </a:rPr>
              <a:t>School </a:t>
            </a:r>
            <a:r>
              <a:rPr lang="en-US" sz="3200" b="1" dirty="0">
                <a:solidFill>
                  <a:srgbClr val="26971D"/>
                </a:solidFill>
                <a:effectLst>
                  <a:outerShdw blurRad="38100" dist="38100" dir="2700000" algn="tl">
                    <a:srgbClr val="000000">
                      <a:alpha val="43137"/>
                    </a:srgbClr>
                  </a:outerShdw>
                </a:effectLst>
              </a:rPr>
              <a:t>of Medicine, The University of Jordan</a:t>
            </a:r>
          </a:p>
        </p:txBody>
      </p:sp>
      <p:pic>
        <p:nvPicPr>
          <p:cNvPr id="4" name="Picture 3"/>
          <p:cNvPicPr>
            <a:picLocks noChangeAspect="1"/>
          </p:cNvPicPr>
          <p:nvPr/>
        </p:nvPicPr>
        <p:blipFill>
          <a:blip r:embed="rId5"/>
          <a:stretch>
            <a:fillRect/>
          </a:stretch>
        </p:blipFill>
        <p:spPr>
          <a:xfrm>
            <a:off x="7467600" y="152400"/>
            <a:ext cx="4572000" cy="4572000"/>
          </a:xfrm>
          <a:prstGeom prst="rect">
            <a:avLst/>
          </a:prstGeom>
        </p:spPr>
      </p:pic>
      <p:pic>
        <p:nvPicPr>
          <p:cNvPr id="9" name="Audio 8">
            <a:hlinkClick r:id="" action="ppaction://media"/>
            <a:extLst>
              <a:ext uri="{FF2B5EF4-FFF2-40B4-BE49-F238E27FC236}">
                <a16:creationId xmlns:a16="http://schemas.microsoft.com/office/drawing/2014/main" id="{BF67FBEF-F5F5-4873-AF54-3E4D90A5A4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021"/>
    </mc:Choice>
    <mc:Fallback xmlns="">
      <p:transition spd="slow" advTm="24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7886700" cy="854074"/>
          </a:xfrm>
        </p:spPr>
        <p:txBody>
          <a:bodyPr>
            <a:normAutofit/>
          </a:bodyPr>
          <a:lstStyle/>
          <a:p>
            <a:r>
              <a:rPr lang="en-US" sz="4400" b="1" dirty="0">
                <a:solidFill>
                  <a:srgbClr val="26971D"/>
                </a:solidFill>
                <a:latin typeface="+mn-lt"/>
              </a:rPr>
              <a:t>Lecture Contents….</a:t>
            </a:r>
          </a:p>
        </p:txBody>
      </p:sp>
      <p:sp>
        <p:nvSpPr>
          <p:cNvPr id="3" name="Content Placeholder 2"/>
          <p:cNvSpPr>
            <a:spLocks noGrp="1"/>
          </p:cNvSpPr>
          <p:nvPr>
            <p:ph idx="1"/>
          </p:nvPr>
        </p:nvSpPr>
        <p:spPr>
          <a:xfrm>
            <a:off x="1219200" y="2057400"/>
            <a:ext cx="10363200" cy="4419600"/>
          </a:xfrm>
        </p:spPr>
        <p:txBody>
          <a:bodyPr>
            <a:normAutofit/>
          </a:bodyPr>
          <a:lstStyle/>
          <a:p>
            <a:pPr marL="0" indent="0">
              <a:lnSpc>
                <a:spcPct val="100000"/>
              </a:lnSpc>
              <a:buNone/>
            </a:pPr>
            <a:r>
              <a:rPr lang="en-US" sz="3200" b="1" dirty="0">
                <a:solidFill>
                  <a:srgbClr val="0070C0"/>
                </a:solidFill>
              </a:rPr>
              <a:t>1. </a:t>
            </a:r>
            <a:r>
              <a:rPr lang="en-US" sz="3900" dirty="0">
                <a:solidFill>
                  <a:srgbClr val="0070C0"/>
                </a:solidFill>
              </a:rPr>
              <a:t>Epidemiology defined.</a:t>
            </a:r>
          </a:p>
          <a:p>
            <a:pPr marL="0" indent="0">
              <a:lnSpc>
                <a:spcPct val="100000"/>
              </a:lnSpc>
              <a:buNone/>
            </a:pPr>
            <a:r>
              <a:rPr lang="en-US" sz="3900" dirty="0">
                <a:solidFill>
                  <a:srgbClr val="0070C0"/>
                </a:solidFill>
              </a:rPr>
              <a:t>2. The components of epidemiology </a:t>
            </a:r>
          </a:p>
          <a:p>
            <a:pPr marL="0" indent="0">
              <a:lnSpc>
                <a:spcPct val="100000"/>
              </a:lnSpc>
              <a:buNone/>
            </a:pPr>
            <a:r>
              <a:rPr lang="en-US" sz="3900" dirty="0">
                <a:solidFill>
                  <a:srgbClr val="0070C0"/>
                </a:solidFill>
              </a:rPr>
              <a:t>3. Major examples of epidemiologic </a:t>
            </a:r>
            <a:r>
              <a:rPr lang="en-US" sz="3900" dirty="0" smtClean="0">
                <a:solidFill>
                  <a:srgbClr val="0070C0"/>
                </a:solidFill>
              </a:rPr>
              <a:t>investigations.</a:t>
            </a:r>
            <a:endParaRPr lang="en-US" sz="3900" dirty="0">
              <a:solidFill>
                <a:srgbClr val="0070C0"/>
              </a:solidFill>
            </a:endParaRPr>
          </a:p>
          <a:p>
            <a:pPr marL="0" indent="0">
              <a:lnSpc>
                <a:spcPct val="100000"/>
              </a:lnSpc>
              <a:buNone/>
            </a:pPr>
            <a:r>
              <a:rPr lang="en-US" sz="3900" dirty="0">
                <a:solidFill>
                  <a:srgbClr val="0070C0"/>
                </a:solidFill>
              </a:rPr>
              <a:t>4. History of epidemiology</a:t>
            </a:r>
          </a:p>
          <a:p>
            <a:pPr marL="0" indent="0">
              <a:lnSpc>
                <a:spcPct val="100000"/>
              </a:lnSpc>
              <a:buNone/>
            </a:pPr>
            <a:endParaRPr lang="en-US" sz="3900" dirty="0">
              <a:solidFill>
                <a:srgbClr val="0070C0"/>
              </a:solidFill>
            </a:endParaRPr>
          </a:p>
          <a:p>
            <a:pPr marL="0" indent="0">
              <a:lnSpc>
                <a:spcPct val="100000"/>
              </a:lnSpc>
              <a:buNone/>
            </a:pPr>
            <a:endParaRPr lang="en-US" sz="3600" b="1" dirty="0">
              <a:solidFill>
                <a:schemeClr val="accent5">
                  <a:lumMod val="75000"/>
                </a:schemeClr>
              </a:solidFill>
            </a:endParaRPr>
          </a:p>
        </p:txBody>
      </p:sp>
      <p:pic>
        <p:nvPicPr>
          <p:cNvPr id="4" name="Audio 3">
            <a:hlinkClick r:id="" action="ppaction://media"/>
            <a:extLst>
              <a:ext uri="{FF2B5EF4-FFF2-40B4-BE49-F238E27FC236}">
                <a16:creationId xmlns:a16="http://schemas.microsoft.com/office/drawing/2014/main" id="{12C6E49F-2D80-4908-9992-D47C147505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84041834"/>
      </p:ext>
    </p:extLst>
  </p:cSld>
  <p:clrMapOvr>
    <a:masterClrMapping/>
  </p:clrMapOvr>
  <mc:AlternateContent xmlns:mc="http://schemas.openxmlformats.org/markup-compatibility/2006" xmlns:p14="http://schemas.microsoft.com/office/powerpoint/2010/main">
    <mc:Choice Requires="p14">
      <p:transition spd="slow" p14:dur="2000" advTm="32531"/>
    </mc:Choice>
    <mc:Fallback xmlns="">
      <p:transition spd="slow" advTm="32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1524000" y="381000"/>
            <a:ext cx="7696200" cy="762000"/>
          </a:xfrm>
        </p:spPr>
        <p:txBody>
          <a:bodyPr>
            <a:normAutofit/>
          </a:bodyPr>
          <a:lstStyle/>
          <a:p>
            <a:pPr eaLnBrk="1" hangingPunct="1"/>
            <a:r>
              <a:rPr lang="en-US" altLang="en-US" sz="4800" b="1" dirty="0">
                <a:ln w="500">
                  <a:noFill/>
                </a:ln>
                <a:solidFill>
                  <a:srgbClr val="00B050"/>
                </a:solidFill>
                <a:latin typeface="+mn-lt"/>
              </a:rPr>
              <a:t>Definitions…</a:t>
            </a:r>
          </a:p>
        </p:txBody>
      </p:sp>
      <p:sp>
        <p:nvSpPr>
          <p:cNvPr id="6149" name="Rectangle 3"/>
          <p:cNvSpPr>
            <a:spLocks noGrp="1" noChangeArrowheads="1"/>
          </p:cNvSpPr>
          <p:nvPr>
            <p:ph idx="1"/>
          </p:nvPr>
        </p:nvSpPr>
        <p:spPr>
          <a:xfrm>
            <a:off x="1524000" y="1523999"/>
            <a:ext cx="8915400" cy="5014913"/>
          </a:xfrm>
        </p:spPr>
        <p:txBody>
          <a:bodyPr>
            <a:normAutofit fontScale="92500" lnSpcReduction="10000"/>
          </a:bodyPr>
          <a:lstStyle/>
          <a:p>
            <a:pPr marL="0" indent="0">
              <a:buNone/>
            </a:pPr>
            <a:r>
              <a:rPr lang="en-US" altLang="en-US" sz="3600" b="1" dirty="0">
                <a:solidFill>
                  <a:srgbClr val="EB75D2"/>
                </a:solidFill>
              </a:rPr>
              <a:t>Epidemiology </a:t>
            </a:r>
            <a:r>
              <a:rPr lang="en-US" altLang="en-US" sz="3600" b="1" dirty="0">
                <a:solidFill>
                  <a:schemeClr val="accent1">
                    <a:lumMod val="75000"/>
                  </a:schemeClr>
                </a:solidFill>
              </a:rPr>
              <a:t>is a core science of public health.</a:t>
            </a:r>
          </a:p>
          <a:p>
            <a:pPr marL="0" indent="0">
              <a:buNone/>
            </a:pPr>
            <a:endParaRPr lang="en-US" altLang="en-US" sz="3600" b="1" dirty="0">
              <a:solidFill>
                <a:srgbClr val="EB75D2"/>
              </a:solidFill>
            </a:endParaRPr>
          </a:p>
          <a:p>
            <a:pPr marL="0" indent="0">
              <a:buNone/>
            </a:pPr>
            <a:r>
              <a:rPr lang="en-US" altLang="en-US" sz="3600" b="1" dirty="0">
                <a:solidFill>
                  <a:srgbClr val="EB75D2"/>
                </a:solidFill>
              </a:rPr>
              <a:t>Public health</a:t>
            </a:r>
            <a:endParaRPr lang="en-US" altLang="en-US" sz="2800" b="1" dirty="0">
              <a:solidFill>
                <a:srgbClr val="EB75D2"/>
              </a:solidFill>
            </a:endParaRPr>
          </a:p>
          <a:p>
            <a:pPr marL="0" indent="0" algn="just">
              <a:buNone/>
            </a:pPr>
            <a:r>
              <a:rPr lang="en-US" altLang="en-US" sz="3200" b="1" dirty="0">
                <a:solidFill>
                  <a:schemeClr val="accent1">
                    <a:lumMod val="75000"/>
                  </a:schemeClr>
                </a:solidFill>
              </a:rPr>
              <a:t>The science &amp; art of </a:t>
            </a:r>
          </a:p>
          <a:p>
            <a:pPr marL="0" indent="0" algn="just">
              <a:buNone/>
            </a:pPr>
            <a:r>
              <a:rPr lang="en-US" altLang="en-US" sz="3200" b="1" dirty="0">
                <a:solidFill>
                  <a:schemeClr val="accent1">
                    <a:lumMod val="75000"/>
                  </a:schemeClr>
                </a:solidFill>
              </a:rPr>
              <a:t>                  </a:t>
            </a:r>
            <a:r>
              <a:rPr lang="en-US" altLang="en-US" sz="3600" b="1" dirty="0">
                <a:solidFill>
                  <a:schemeClr val="accent1">
                    <a:lumMod val="75000"/>
                  </a:schemeClr>
                </a:solidFill>
              </a:rPr>
              <a:t>P</a:t>
            </a:r>
            <a:r>
              <a:rPr lang="en-US" altLang="en-US" sz="3200" b="1" dirty="0">
                <a:solidFill>
                  <a:schemeClr val="accent1">
                    <a:lumMod val="75000"/>
                  </a:schemeClr>
                </a:solidFill>
              </a:rPr>
              <a:t>reventing disease, </a:t>
            </a:r>
          </a:p>
          <a:p>
            <a:pPr marL="0" indent="0" algn="just">
              <a:buNone/>
            </a:pPr>
            <a:r>
              <a:rPr lang="en-US" altLang="en-US" sz="3200" b="1" dirty="0">
                <a:solidFill>
                  <a:schemeClr val="accent1">
                    <a:lumMod val="75000"/>
                  </a:schemeClr>
                </a:solidFill>
              </a:rPr>
              <a:t>                  prolonging life, and</a:t>
            </a:r>
          </a:p>
          <a:p>
            <a:pPr marL="0" indent="0" algn="just">
              <a:buNone/>
            </a:pPr>
            <a:r>
              <a:rPr lang="en-US" altLang="en-US" sz="3200" b="1" dirty="0">
                <a:solidFill>
                  <a:schemeClr val="accent1">
                    <a:lumMod val="75000"/>
                  </a:schemeClr>
                </a:solidFill>
              </a:rPr>
              <a:t>                  promoting health &amp; efficiency </a:t>
            </a:r>
          </a:p>
          <a:p>
            <a:pPr marL="0" indent="0" algn="just">
              <a:buNone/>
            </a:pPr>
            <a:r>
              <a:rPr lang="en-US" altLang="en-US" sz="3600" b="1" dirty="0">
                <a:solidFill>
                  <a:schemeClr val="accent1">
                    <a:lumMod val="75000"/>
                  </a:schemeClr>
                </a:solidFill>
              </a:rPr>
              <a:t>                </a:t>
            </a:r>
            <a:r>
              <a:rPr lang="en-US" altLang="en-US" sz="3200" b="1" dirty="0">
                <a:solidFill>
                  <a:schemeClr val="accent1">
                    <a:lumMod val="75000"/>
                  </a:schemeClr>
                </a:solidFill>
              </a:rPr>
              <a:t>through organized community effort       	</a:t>
            </a:r>
            <a:endParaRPr lang="en-US" altLang="en-US" sz="3600" b="1" dirty="0">
              <a:solidFill>
                <a:schemeClr val="accent1">
                  <a:lumMod val="75000"/>
                </a:schemeClr>
              </a:solidFill>
            </a:endParaRPr>
          </a:p>
          <a:p>
            <a:pPr marL="0" indent="0" algn="just">
              <a:buNone/>
            </a:pPr>
            <a:endParaRPr lang="en-US" altLang="en-US" sz="2800" b="1" dirty="0">
              <a:solidFill>
                <a:schemeClr val="accent1">
                  <a:lumMod val="75000"/>
                </a:schemeClr>
              </a:solidFill>
            </a:endParaRPr>
          </a:p>
          <a:p>
            <a:pPr marL="0" indent="0" algn="just">
              <a:buNone/>
            </a:pPr>
            <a:r>
              <a:rPr lang="en-US" altLang="en-US" sz="2800" b="1" dirty="0">
                <a:solidFill>
                  <a:schemeClr val="accent1">
                    <a:lumMod val="75000"/>
                  </a:schemeClr>
                </a:solidFill>
              </a:rPr>
              <a:t>                  (Winslow, 1920)</a:t>
            </a:r>
          </a:p>
        </p:txBody>
      </p:sp>
      <p:sp>
        <p:nvSpPr>
          <p:cNvPr id="6147" name="Slide Number Placeholder 5"/>
          <p:cNvSpPr>
            <a:spLocks noGrp="1"/>
          </p:cNvSpPr>
          <p:nvPr>
            <p:ph type="sldNum" sz="quarter" idx="12"/>
          </p:nvPr>
        </p:nvSpPr>
        <p:spPr>
          <a:noFill/>
          <a:ln>
            <a:miter lim="800000"/>
            <a:headEnd/>
            <a:tailEnd/>
          </a:ln>
        </p:spPr>
        <p:txBody>
          <a:bodyPr/>
          <a:lstStyle/>
          <a:p>
            <a:fld id="{92977CB3-F586-46A7-A2AD-B130F8CFEE61}" type="slidenum">
              <a:rPr lang="en-US" altLang="en-US"/>
              <a:pPr/>
              <a:t>3</a:t>
            </a:fld>
            <a:endParaRPr lang="en-US" altLang="en-US"/>
          </a:p>
        </p:txBody>
      </p:sp>
      <p:pic>
        <p:nvPicPr>
          <p:cNvPr id="2" name="Audio 1">
            <a:hlinkClick r:id="" action="ppaction://media"/>
            <a:extLst>
              <a:ext uri="{FF2B5EF4-FFF2-40B4-BE49-F238E27FC236}">
                <a16:creationId xmlns:a16="http://schemas.microsoft.com/office/drawing/2014/main" id="{01E9E64D-D232-4310-B069-3BDEF5F4A4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8042"/>
    </mc:Choice>
    <mc:Fallback xmlns="">
      <p:transition spd="slow" advTm="128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0040"/>
            <a:ext cx="7239000" cy="670560"/>
          </a:xfrm>
        </p:spPr>
        <p:txBody>
          <a:bodyPr>
            <a:noAutofit/>
          </a:bodyPr>
          <a:lstStyle/>
          <a:p>
            <a:r>
              <a:rPr lang="en-US" sz="4800" b="1" dirty="0">
                <a:ln w="500">
                  <a:noFill/>
                </a:ln>
                <a:solidFill>
                  <a:srgbClr val="00B050"/>
                </a:solidFill>
                <a:latin typeface="+mn-lt"/>
              </a:rPr>
              <a:t>Definitions</a:t>
            </a:r>
            <a:endParaRPr lang="en-US" sz="4000" b="1" dirty="0">
              <a:latin typeface="+mn-lt"/>
            </a:endParaRPr>
          </a:p>
        </p:txBody>
      </p:sp>
      <p:sp>
        <p:nvSpPr>
          <p:cNvPr id="3" name="Content Placeholder 2"/>
          <p:cNvSpPr>
            <a:spLocks noGrp="1"/>
          </p:cNvSpPr>
          <p:nvPr>
            <p:ph idx="1"/>
          </p:nvPr>
        </p:nvSpPr>
        <p:spPr>
          <a:xfrm>
            <a:off x="533400" y="1219200"/>
            <a:ext cx="10896600" cy="5638800"/>
          </a:xfrm>
        </p:spPr>
        <p:txBody>
          <a:bodyPr>
            <a:normAutofit fontScale="92500" lnSpcReduction="10000"/>
          </a:bodyPr>
          <a:lstStyle/>
          <a:p>
            <a:pPr marL="1027113" indent="-1027113" algn="just" fontAlgn="base">
              <a:lnSpc>
                <a:spcPct val="130000"/>
              </a:lnSpc>
              <a:spcBef>
                <a:spcPts val="0"/>
              </a:spcBef>
              <a:buNone/>
            </a:pPr>
            <a:r>
              <a:rPr lang="en-US" altLang="en-US" sz="3200" b="1" kern="0" dirty="0">
                <a:solidFill>
                  <a:srgbClr val="EB75D2"/>
                </a:solidFill>
              </a:rPr>
              <a:t>Health</a:t>
            </a:r>
            <a:r>
              <a:rPr lang="en-US" altLang="en-US" sz="3200" b="1" kern="0" dirty="0">
                <a:solidFill>
                  <a:schemeClr val="accent1">
                    <a:lumMod val="75000"/>
                  </a:schemeClr>
                </a:solidFill>
              </a:rPr>
              <a:t>: A state of complete physical, mental and social well-being and not merely the absence of disease or infirmity (WHO,1948</a:t>
            </a:r>
            <a:r>
              <a:rPr lang="en-US" altLang="en-US" sz="3200" b="1" kern="0" dirty="0" smtClean="0">
                <a:solidFill>
                  <a:schemeClr val="accent1">
                    <a:lumMod val="75000"/>
                  </a:schemeClr>
                </a:solidFill>
              </a:rPr>
              <a:t>)</a:t>
            </a:r>
            <a:endParaRPr lang="en-US" altLang="en-US" sz="3200" b="1" kern="0" dirty="0">
              <a:solidFill>
                <a:schemeClr val="accent1">
                  <a:lumMod val="75000"/>
                </a:schemeClr>
              </a:solidFill>
            </a:endParaRPr>
          </a:p>
          <a:p>
            <a:pPr lvl="0">
              <a:lnSpc>
                <a:spcPct val="130000"/>
              </a:lnSpc>
              <a:spcBef>
                <a:spcPts val="0"/>
              </a:spcBef>
              <a:buNone/>
            </a:pPr>
            <a:r>
              <a:rPr lang="en-US" altLang="en-US" sz="3200" b="1" kern="0" dirty="0" smtClean="0">
                <a:solidFill>
                  <a:srgbClr val="EB75D2"/>
                </a:solidFill>
              </a:rPr>
              <a:t>Disease</a:t>
            </a:r>
            <a:r>
              <a:rPr lang="en-US" altLang="en-US" sz="3200" b="1" kern="0" dirty="0" smtClean="0">
                <a:solidFill>
                  <a:schemeClr val="accent1">
                    <a:lumMod val="75000"/>
                  </a:schemeClr>
                </a:solidFill>
              </a:rPr>
              <a:t>: A physiological or psychological dysfunction. </a:t>
            </a:r>
            <a:r>
              <a:rPr lang="en-US" altLang="en-US" sz="3000" b="1" kern="0" dirty="0" smtClean="0">
                <a:solidFill>
                  <a:schemeClr val="accent1">
                    <a:lumMod val="75000"/>
                  </a:schemeClr>
                </a:solidFill>
              </a:rPr>
              <a:t>(</a:t>
            </a:r>
            <a:r>
              <a:rPr lang="en-GB" sz="3000" b="1" dirty="0" smtClean="0">
                <a:solidFill>
                  <a:schemeClr val="accent1">
                    <a:lumMod val="75000"/>
                  </a:schemeClr>
                </a:solidFill>
              </a:rPr>
              <a:t>Literally</a:t>
            </a:r>
            <a:r>
              <a:rPr lang="en-GB" sz="3000" b="1" dirty="0">
                <a:solidFill>
                  <a:schemeClr val="accent1">
                    <a:lumMod val="75000"/>
                  </a:schemeClr>
                </a:solidFill>
              </a:rPr>
              <a:t>, dis-ease, the opposite of ease, when something is wrong with a bodily </a:t>
            </a:r>
            <a:r>
              <a:rPr lang="en-GB" sz="3000" b="1" dirty="0" smtClean="0">
                <a:solidFill>
                  <a:schemeClr val="accent1">
                    <a:lumMod val="75000"/>
                  </a:schemeClr>
                </a:solidFill>
              </a:rPr>
              <a:t>function). </a:t>
            </a:r>
            <a:endParaRPr lang="en-US" altLang="en-US" sz="3200" b="1" kern="0" dirty="0">
              <a:solidFill>
                <a:schemeClr val="accent1">
                  <a:lumMod val="75000"/>
                </a:schemeClr>
              </a:solidFill>
            </a:endParaRPr>
          </a:p>
          <a:p>
            <a:pPr marL="1027113" indent="-1027113" fontAlgn="base">
              <a:lnSpc>
                <a:spcPct val="130000"/>
              </a:lnSpc>
              <a:spcBef>
                <a:spcPts val="0"/>
              </a:spcBef>
              <a:buNone/>
            </a:pPr>
            <a:r>
              <a:rPr lang="en-US" altLang="en-US" sz="3200" b="1" kern="0" dirty="0">
                <a:solidFill>
                  <a:srgbClr val="EB75D2"/>
                </a:solidFill>
              </a:rPr>
              <a:t>Illness</a:t>
            </a:r>
            <a:r>
              <a:rPr lang="en-US" altLang="en-US" sz="3200" b="1" kern="0" dirty="0">
                <a:solidFill>
                  <a:schemeClr val="accent1">
                    <a:lumMod val="75000"/>
                  </a:schemeClr>
                </a:solidFill>
              </a:rPr>
              <a:t>: A subjective state of not being </a:t>
            </a:r>
            <a:r>
              <a:rPr lang="en-US" altLang="en-US" sz="3200" b="1" kern="0" dirty="0" smtClean="0">
                <a:solidFill>
                  <a:schemeClr val="accent1">
                    <a:lumMod val="75000"/>
                  </a:schemeClr>
                </a:solidFill>
              </a:rPr>
              <a:t>well (</a:t>
            </a:r>
            <a:r>
              <a:rPr lang="en-GB" sz="3200" b="1" dirty="0">
                <a:solidFill>
                  <a:schemeClr val="accent1">
                    <a:lumMod val="75000"/>
                  </a:schemeClr>
                </a:solidFill>
              </a:rPr>
              <a:t>subjective state of a person who feels aware of not being </a:t>
            </a:r>
            <a:r>
              <a:rPr lang="en-GB" sz="3200" b="1" dirty="0" smtClean="0">
                <a:solidFill>
                  <a:schemeClr val="accent1">
                    <a:lumMod val="75000"/>
                  </a:schemeClr>
                </a:solidFill>
              </a:rPr>
              <a:t>well)</a:t>
            </a:r>
            <a:endParaRPr lang="en-US" altLang="en-US" sz="3200" b="1" kern="0" dirty="0">
              <a:solidFill>
                <a:schemeClr val="accent1">
                  <a:lumMod val="75000"/>
                </a:schemeClr>
              </a:solidFill>
            </a:endParaRPr>
          </a:p>
          <a:p>
            <a:pPr marL="1027113" indent="-1027113" fontAlgn="base">
              <a:lnSpc>
                <a:spcPct val="130000"/>
              </a:lnSpc>
              <a:spcBef>
                <a:spcPts val="0"/>
              </a:spcBef>
              <a:buNone/>
            </a:pPr>
            <a:r>
              <a:rPr lang="en-US" altLang="en-US" sz="3200" b="1" kern="0" dirty="0" smtClean="0">
                <a:solidFill>
                  <a:srgbClr val="EB75D2"/>
                </a:solidFill>
              </a:rPr>
              <a:t>Sickness</a:t>
            </a:r>
            <a:r>
              <a:rPr lang="en-US" altLang="en-US" sz="3200" b="1" kern="0" dirty="0" smtClean="0">
                <a:solidFill>
                  <a:schemeClr val="accent1">
                    <a:lumMod val="75000"/>
                  </a:schemeClr>
                </a:solidFill>
              </a:rPr>
              <a:t>: A state of social dysfunction (</a:t>
            </a:r>
            <a:r>
              <a:rPr lang="en-GB" sz="3200" b="1" dirty="0">
                <a:solidFill>
                  <a:schemeClr val="accent1">
                    <a:lumMod val="75000"/>
                  </a:schemeClr>
                </a:solidFill>
              </a:rPr>
              <a:t>i.e., a role that the individual assumes when </a:t>
            </a:r>
            <a:r>
              <a:rPr lang="en-GB" sz="3200" b="1" dirty="0" smtClean="0">
                <a:solidFill>
                  <a:schemeClr val="accent1">
                    <a:lumMod val="75000"/>
                  </a:schemeClr>
                </a:solidFill>
              </a:rPr>
              <a:t>ill). </a:t>
            </a:r>
            <a:endParaRPr lang="en-GB" sz="3200" b="1" dirty="0">
              <a:solidFill>
                <a:schemeClr val="accent1">
                  <a:lumMod val="75000"/>
                </a:schemeClr>
              </a:solidFill>
            </a:endParaRPr>
          </a:p>
          <a:p>
            <a:pPr marL="1027113" indent="-1027113" fontAlgn="base">
              <a:lnSpc>
                <a:spcPct val="130000"/>
              </a:lnSpc>
              <a:spcBef>
                <a:spcPts val="0"/>
              </a:spcBef>
              <a:buNone/>
            </a:pPr>
            <a:endParaRPr lang="en-US" altLang="en-US" sz="3200" b="1" kern="0" dirty="0" smtClean="0">
              <a:solidFill>
                <a:schemeClr val="accent1">
                  <a:lumMod val="75000"/>
                </a:schemeClr>
              </a:solidFill>
            </a:endParaRPr>
          </a:p>
          <a:p>
            <a:pPr marL="0" indent="0">
              <a:spcBef>
                <a:spcPts val="0"/>
              </a:spcBef>
              <a:buNone/>
            </a:pPr>
            <a:endParaRPr lang="en-US" dirty="0"/>
          </a:p>
        </p:txBody>
      </p:sp>
      <p:pic>
        <p:nvPicPr>
          <p:cNvPr id="5" name="Audio 4">
            <a:hlinkClick r:id="" action="ppaction://media"/>
            <a:extLst>
              <a:ext uri="{FF2B5EF4-FFF2-40B4-BE49-F238E27FC236}">
                <a16:creationId xmlns:a16="http://schemas.microsoft.com/office/drawing/2014/main" id="{98A4A06F-E705-412B-9320-B86AF85A919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50756488"/>
      </p:ext>
    </p:extLst>
  </p:cSld>
  <p:clrMapOvr>
    <a:masterClrMapping/>
  </p:clrMapOvr>
  <mc:AlternateContent xmlns:mc="http://schemas.openxmlformats.org/markup-compatibility/2006" xmlns:p14="http://schemas.microsoft.com/office/powerpoint/2010/main">
    <mc:Choice Requires="p14">
      <p:transition spd="slow" p14:dur="2000" advTm="95527"/>
    </mc:Choice>
    <mc:Fallback xmlns="">
      <p:transition spd="slow" advTm="95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5303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7239000" cy="762000"/>
          </a:xfrm>
        </p:spPr>
        <p:txBody>
          <a:bodyPr>
            <a:normAutofit/>
          </a:bodyPr>
          <a:lstStyle/>
          <a:p>
            <a:r>
              <a:rPr lang="en-US" sz="4400" b="1" dirty="0">
                <a:ln w="500">
                  <a:noFill/>
                </a:ln>
                <a:solidFill>
                  <a:srgbClr val="00B050"/>
                </a:solidFill>
                <a:latin typeface="+mn-lt"/>
              </a:rPr>
              <a:t>Definitions</a:t>
            </a:r>
          </a:p>
        </p:txBody>
      </p:sp>
      <p:sp>
        <p:nvSpPr>
          <p:cNvPr id="3" name="Content Placeholder 2"/>
          <p:cNvSpPr>
            <a:spLocks noGrp="1"/>
          </p:cNvSpPr>
          <p:nvPr>
            <p:ph idx="1"/>
          </p:nvPr>
        </p:nvSpPr>
        <p:spPr>
          <a:xfrm>
            <a:off x="1524000" y="1457016"/>
            <a:ext cx="9677400" cy="5248584"/>
          </a:xfrm>
        </p:spPr>
        <p:txBody>
          <a:bodyPr>
            <a:normAutofit/>
          </a:bodyPr>
          <a:lstStyle/>
          <a:p>
            <a:pPr marL="0" indent="0">
              <a:buNone/>
            </a:pPr>
            <a:r>
              <a:rPr lang="en-US" altLang="en-US" sz="4000" b="1" dirty="0">
                <a:solidFill>
                  <a:srgbClr val="EB75D2"/>
                </a:solidFill>
              </a:rPr>
              <a:t>Epidemiology</a:t>
            </a:r>
          </a:p>
          <a:p>
            <a:pPr marL="0" indent="0">
              <a:buNone/>
            </a:pPr>
            <a:endParaRPr lang="en-US" altLang="en-US" sz="1800" b="1" dirty="0">
              <a:solidFill>
                <a:srgbClr val="EB75D2"/>
              </a:solidFill>
            </a:endParaRPr>
          </a:p>
          <a:p>
            <a:pPr>
              <a:buNone/>
              <a:defRPr/>
            </a:pPr>
            <a:r>
              <a:rPr lang="en-US" sz="3200" b="1" dirty="0">
                <a:solidFill>
                  <a:schemeClr val="accent1">
                    <a:lumMod val="75000"/>
                  </a:schemeClr>
                </a:solidFill>
              </a:rPr>
              <a:t>The science of the mass phenomena of infectious diseases or the natural history of infectious diseases. (Frost 1927)</a:t>
            </a:r>
          </a:p>
          <a:p>
            <a:pPr>
              <a:buNone/>
              <a:defRPr/>
            </a:pPr>
            <a:endParaRPr lang="en-US" sz="3200" b="1" dirty="0">
              <a:solidFill>
                <a:schemeClr val="accent1">
                  <a:lumMod val="75000"/>
                </a:schemeClr>
              </a:solidFill>
            </a:endParaRPr>
          </a:p>
          <a:p>
            <a:pPr>
              <a:buNone/>
            </a:pPr>
            <a:r>
              <a:rPr lang="en-US" sz="3200" b="1" dirty="0">
                <a:solidFill>
                  <a:schemeClr val="accent1">
                    <a:lumMod val="75000"/>
                  </a:schemeClr>
                </a:solidFill>
              </a:rPr>
              <a:t>The science of infective diseases, their prime causes, propagation and prevention. (</a:t>
            </a:r>
            <a:r>
              <a:rPr lang="en-US" sz="3200" b="1" dirty="0" err="1">
                <a:solidFill>
                  <a:schemeClr val="accent1">
                    <a:lumMod val="75000"/>
                  </a:schemeClr>
                </a:solidFill>
              </a:rPr>
              <a:t>Stallbrass</a:t>
            </a:r>
            <a:r>
              <a:rPr lang="en-US" sz="3200" b="1" dirty="0">
                <a:solidFill>
                  <a:schemeClr val="accent1">
                    <a:lumMod val="75000"/>
                  </a:schemeClr>
                </a:solidFill>
              </a:rPr>
              <a:t> 1931.)</a:t>
            </a:r>
          </a:p>
          <a:p>
            <a:pPr>
              <a:buNone/>
            </a:pPr>
            <a:endParaRPr lang="en-US" sz="3200" b="1" dirty="0">
              <a:solidFill>
                <a:srgbClr val="0070C0"/>
              </a:solidFill>
            </a:endParaRPr>
          </a:p>
        </p:txBody>
      </p:sp>
      <p:pic>
        <p:nvPicPr>
          <p:cNvPr id="5" name="Audio 4">
            <a:hlinkClick r:id="" action="ppaction://media"/>
            <a:extLst>
              <a:ext uri="{FF2B5EF4-FFF2-40B4-BE49-F238E27FC236}">
                <a16:creationId xmlns:a16="http://schemas.microsoft.com/office/drawing/2014/main" id="{A9095DF4-B28A-40E8-8836-9F1DE1A43F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6033"/>
    </mc:Choice>
    <mc:Fallback xmlns="">
      <p:transition spd="slow" advTm="56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78788"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1981200" y="228600"/>
            <a:ext cx="7239000" cy="762000"/>
          </a:xfrm>
        </p:spPr>
        <p:txBody>
          <a:bodyPr>
            <a:normAutofit/>
          </a:bodyPr>
          <a:lstStyle/>
          <a:p>
            <a:pPr eaLnBrk="1" hangingPunct="1"/>
            <a:r>
              <a:rPr lang="en-US" altLang="en-US" sz="3600" b="1" dirty="0">
                <a:ln w="500">
                  <a:noFill/>
                </a:ln>
                <a:solidFill>
                  <a:srgbClr val="00B050"/>
                </a:solidFill>
                <a:latin typeface="+mn-lt"/>
              </a:rPr>
              <a:t>Definitions…</a:t>
            </a:r>
          </a:p>
        </p:txBody>
      </p:sp>
      <p:sp>
        <p:nvSpPr>
          <p:cNvPr id="7173" name="Rectangle 3"/>
          <p:cNvSpPr>
            <a:spLocks noGrp="1" noChangeArrowheads="1"/>
          </p:cNvSpPr>
          <p:nvPr>
            <p:ph idx="1"/>
          </p:nvPr>
        </p:nvSpPr>
        <p:spPr>
          <a:xfrm>
            <a:off x="1981200" y="1371600"/>
            <a:ext cx="7467600" cy="4953000"/>
          </a:xfrm>
        </p:spPr>
        <p:txBody>
          <a:bodyPr>
            <a:normAutofit/>
          </a:bodyPr>
          <a:lstStyle/>
          <a:p>
            <a:pPr marL="0" indent="0">
              <a:buNone/>
            </a:pPr>
            <a:r>
              <a:rPr lang="en-US" altLang="en-US" sz="4000" b="1" dirty="0">
                <a:solidFill>
                  <a:srgbClr val="EB75D2"/>
                </a:solidFill>
              </a:rPr>
              <a:t>Epidemiology</a:t>
            </a:r>
          </a:p>
          <a:p>
            <a:pPr marL="0" indent="0">
              <a:buNone/>
            </a:pPr>
            <a:endParaRPr lang="en-US" altLang="en-US" sz="700" dirty="0"/>
          </a:p>
          <a:p>
            <a:pPr>
              <a:buNone/>
              <a:defRPr/>
            </a:pPr>
            <a:r>
              <a:rPr lang="en-US" sz="3200" b="1" dirty="0">
                <a:solidFill>
                  <a:srgbClr val="FFFF00"/>
                </a:solidFill>
              </a:rPr>
              <a:t>   </a:t>
            </a:r>
            <a:r>
              <a:rPr lang="en-US" sz="3200" b="1" dirty="0">
                <a:solidFill>
                  <a:schemeClr val="accent1">
                    <a:lumMod val="75000"/>
                  </a:schemeClr>
                </a:solidFill>
              </a:rPr>
              <a:t>“The study of the distribution and determinants of health-related states or events in specified populations, and the application of the study to the control of health problems”.</a:t>
            </a:r>
          </a:p>
          <a:p>
            <a:pPr>
              <a:buNone/>
              <a:defRPr/>
            </a:pPr>
            <a:r>
              <a:rPr lang="en-US" sz="3200" dirty="0">
                <a:solidFill>
                  <a:schemeClr val="accent1">
                    <a:lumMod val="75000"/>
                  </a:schemeClr>
                </a:solidFill>
              </a:rPr>
              <a:t>                                      </a:t>
            </a:r>
            <a:r>
              <a:rPr lang="en-US" sz="3200" dirty="0">
                <a:latin typeface="Garamond" pitchFamily="18" charset="0"/>
              </a:rPr>
              <a:t>  </a:t>
            </a:r>
            <a:r>
              <a:rPr lang="en-US" sz="3200" b="1" dirty="0">
                <a:solidFill>
                  <a:srgbClr val="00B050"/>
                </a:solidFill>
              </a:rPr>
              <a:t>(J.M. Last 1988)</a:t>
            </a:r>
          </a:p>
        </p:txBody>
      </p:sp>
      <p:sp>
        <p:nvSpPr>
          <p:cNvPr id="7171" name="Slide Number Placeholder 5"/>
          <p:cNvSpPr>
            <a:spLocks noGrp="1"/>
          </p:cNvSpPr>
          <p:nvPr>
            <p:ph type="sldNum" sz="quarter" idx="12"/>
          </p:nvPr>
        </p:nvSpPr>
        <p:spPr>
          <a:noFill/>
          <a:ln>
            <a:miter lim="800000"/>
            <a:headEnd/>
            <a:tailEnd/>
          </a:ln>
        </p:spPr>
        <p:txBody>
          <a:bodyPr/>
          <a:lstStyle/>
          <a:p>
            <a:fld id="{4E0A9BF7-D378-403F-B7A3-7E4D757C8E86}" type="slidenum">
              <a:rPr lang="en-US" altLang="en-US"/>
              <a:pPr/>
              <a:t>6</a:t>
            </a:fld>
            <a:endParaRPr lang="en-US" altLang="en-US"/>
          </a:p>
        </p:txBody>
      </p:sp>
      <p:pic>
        <p:nvPicPr>
          <p:cNvPr id="2" name="Audio 1">
            <a:hlinkClick r:id="" action="ppaction://media"/>
            <a:extLst>
              <a:ext uri="{FF2B5EF4-FFF2-40B4-BE49-F238E27FC236}">
                <a16:creationId xmlns:a16="http://schemas.microsoft.com/office/drawing/2014/main" id="{CC9B8DC6-94AF-47D9-90A5-1CA3BBC6026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8032"/>
    </mc:Choice>
    <mc:Fallback xmlns="">
      <p:transition spd="slow" advTm="58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4393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33400"/>
            <a:ext cx="10210800" cy="452846"/>
          </a:xfrm>
        </p:spPr>
        <p:txBody>
          <a:bodyPr>
            <a:noAutofit/>
          </a:bodyPr>
          <a:lstStyle/>
          <a:p>
            <a:pPr marL="274320" indent="-274320">
              <a:spcBef>
                <a:spcPts val="600"/>
              </a:spcBef>
            </a:pPr>
            <a:r>
              <a:rPr lang="en-US" sz="4000" b="1" dirty="0">
                <a:solidFill>
                  <a:srgbClr val="26971D"/>
                </a:solidFill>
                <a:latin typeface="+mn-lt"/>
                <a:ea typeface="+mn-ea"/>
                <a:cs typeface="+mn-cs"/>
              </a:rPr>
              <a:t>Epidemiology as a Science and a Method</a:t>
            </a:r>
            <a:endParaRPr lang="en-US" sz="5400" b="1" dirty="0">
              <a:solidFill>
                <a:srgbClr val="26971D"/>
              </a:solidFill>
              <a:latin typeface="+mn-lt"/>
            </a:endParaRPr>
          </a:p>
        </p:txBody>
      </p:sp>
      <p:sp>
        <p:nvSpPr>
          <p:cNvPr id="5" name="Content Placeholder 4"/>
          <p:cNvSpPr>
            <a:spLocks noGrp="1"/>
          </p:cNvSpPr>
          <p:nvPr>
            <p:ph idx="1"/>
          </p:nvPr>
        </p:nvSpPr>
        <p:spPr>
          <a:xfrm>
            <a:off x="1143000" y="1371600"/>
            <a:ext cx="10210800" cy="5236536"/>
          </a:xfrm>
        </p:spPr>
        <p:txBody>
          <a:bodyPr/>
          <a:lstStyle/>
          <a:p>
            <a:pPr marL="0" lvl="0" indent="0">
              <a:lnSpc>
                <a:spcPct val="100000"/>
              </a:lnSpc>
              <a:spcBef>
                <a:spcPts val="0"/>
              </a:spcBef>
              <a:buNone/>
            </a:pPr>
            <a:r>
              <a:rPr lang="en-US" sz="3600" b="1" dirty="0" smtClean="0">
                <a:solidFill>
                  <a:srgbClr val="EB75D2"/>
                </a:solidFill>
              </a:rPr>
              <a:t>Epi- </a:t>
            </a:r>
            <a:r>
              <a:rPr lang="en-US" sz="3600" b="1" dirty="0" err="1" smtClean="0">
                <a:solidFill>
                  <a:srgbClr val="EB75D2"/>
                </a:solidFill>
              </a:rPr>
              <a:t>demio</a:t>
            </a:r>
            <a:r>
              <a:rPr lang="en-US" sz="3600" b="1" dirty="0" smtClean="0">
                <a:solidFill>
                  <a:srgbClr val="EB75D2"/>
                </a:solidFill>
              </a:rPr>
              <a:t>- logy: </a:t>
            </a:r>
            <a:r>
              <a:rPr lang="en-US" sz="3600" b="1" dirty="0" smtClean="0">
                <a:solidFill>
                  <a:srgbClr val="0070C0"/>
                </a:solidFill>
              </a:rPr>
              <a:t>The </a:t>
            </a:r>
            <a:r>
              <a:rPr lang="en-US" sz="3600" b="1" dirty="0">
                <a:solidFill>
                  <a:srgbClr val="0070C0"/>
                </a:solidFill>
              </a:rPr>
              <a:t>word itself comes from the Greek epi, demos, and Logos……</a:t>
            </a:r>
          </a:p>
          <a:p>
            <a:pPr marL="0" lvl="0" indent="0">
              <a:lnSpc>
                <a:spcPct val="100000"/>
              </a:lnSpc>
              <a:spcBef>
                <a:spcPts val="0"/>
              </a:spcBef>
              <a:buNone/>
            </a:pPr>
            <a:endParaRPr lang="en-US" sz="3600" b="1" dirty="0">
              <a:solidFill>
                <a:srgbClr val="0070C0"/>
              </a:solidFill>
            </a:endParaRPr>
          </a:p>
          <a:p>
            <a:pPr marL="0" lvl="0" indent="0">
              <a:lnSpc>
                <a:spcPct val="100000"/>
              </a:lnSpc>
              <a:spcBef>
                <a:spcPts val="0"/>
              </a:spcBef>
              <a:buNone/>
            </a:pPr>
            <a:r>
              <a:rPr lang="en-US" sz="3600" b="1" dirty="0">
                <a:solidFill>
                  <a:srgbClr val="0070C0"/>
                </a:solidFill>
              </a:rPr>
              <a:t>literally translated it means the study </a:t>
            </a:r>
            <a:r>
              <a:rPr lang="en-US" sz="3600" b="1" dirty="0">
                <a:solidFill>
                  <a:srgbClr val="EB75D2"/>
                </a:solidFill>
              </a:rPr>
              <a:t>(logos) </a:t>
            </a:r>
            <a:r>
              <a:rPr lang="en-US" sz="3600" b="1" dirty="0">
                <a:solidFill>
                  <a:srgbClr val="0070C0"/>
                </a:solidFill>
              </a:rPr>
              <a:t>of what is upon </a:t>
            </a:r>
            <a:r>
              <a:rPr lang="en-US" sz="3600" b="1" dirty="0">
                <a:solidFill>
                  <a:srgbClr val="EB75D2"/>
                </a:solidFill>
              </a:rPr>
              <a:t>(epi) </a:t>
            </a:r>
            <a:r>
              <a:rPr lang="en-US" sz="3600" b="1" dirty="0">
                <a:solidFill>
                  <a:srgbClr val="0070C0"/>
                </a:solidFill>
              </a:rPr>
              <a:t>the people </a:t>
            </a:r>
            <a:r>
              <a:rPr lang="en-US" sz="3600" b="1" dirty="0">
                <a:solidFill>
                  <a:srgbClr val="EB75D2"/>
                </a:solidFill>
              </a:rPr>
              <a:t>(demos).</a:t>
            </a:r>
            <a:endParaRPr lang="en-US" sz="1800" b="1" dirty="0">
              <a:solidFill>
                <a:srgbClr val="EB75D2"/>
              </a:solidFill>
            </a:endParaRPr>
          </a:p>
          <a:p>
            <a:pPr marL="0" indent="0">
              <a:buNone/>
            </a:pPr>
            <a:endParaRPr lang="en-US" sz="3200" b="1" dirty="0">
              <a:solidFill>
                <a:srgbClr val="0070C0"/>
              </a:solidFill>
            </a:endParaRPr>
          </a:p>
          <a:p>
            <a:pPr marL="0" indent="0">
              <a:buNone/>
            </a:pPr>
            <a:r>
              <a:rPr lang="en-US" sz="3600" b="1" dirty="0">
                <a:solidFill>
                  <a:srgbClr val="0070C0"/>
                </a:solidFill>
              </a:rPr>
              <a:t> It is the scientific method of disease investigation − Typically, it  involves the disciplines of </a:t>
            </a:r>
            <a:r>
              <a:rPr lang="en-US" sz="3600" b="1" dirty="0">
                <a:solidFill>
                  <a:srgbClr val="EB75D2"/>
                </a:solidFill>
              </a:rPr>
              <a:t>biostatistics</a:t>
            </a:r>
            <a:r>
              <a:rPr lang="en-US" sz="3600" b="1" dirty="0">
                <a:solidFill>
                  <a:srgbClr val="0070C0"/>
                </a:solidFill>
              </a:rPr>
              <a:t> and  </a:t>
            </a:r>
            <a:r>
              <a:rPr lang="en-US" sz="3600" b="1" dirty="0">
                <a:solidFill>
                  <a:srgbClr val="EB75D2"/>
                </a:solidFill>
              </a:rPr>
              <a:t>medicine</a:t>
            </a:r>
            <a:r>
              <a:rPr lang="en-US" sz="3600" b="1" dirty="0">
                <a:solidFill>
                  <a:srgbClr val="0070C0"/>
                </a:solidFill>
              </a:rPr>
              <a:t>. </a:t>
            </a:r>
          </a:p>
          <a:p>
            <a:endParaRPr lang="en-US" dirty="0"/>
          </a:p>
        </p:txBody>
      </p:sp>
      <p:pic>
        <p:nvPicPr>
          <p:cNvPr id="3" name="Audio 2">
            <a:hlinkClick r:id="" action="ppaction://media"/>
            <a:extLst>
              <a:ext uri="{FF2B5EF4-FFF2-40B4-BE49-F238E27FC236}">
                <a16:creationId xmlns:a16="http://schemas.microsoft.com/office/drawing/2014/main" id="{F084657F-DC3F-4A7D-84FA-BD813383074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1715497"/>
      </p:ext>
    </p:extLst>
  </p:cSld>
  <p:clrMapOvr>
    <a:masterClrMapping/>
  </p:clrMapOvr>
  <mc:AlternateContent xmlns:mc="http://schemas.openxmlformats.org/markup-compatibility/2006" xmlns:p14="http://schemas.microsoft.com/office/powerpoint/2010/main">
    <mc:Choice Requires="p14">
      <p:transition spd="slow" p14:dur="2000" advTm="69538"/>
    </mc:Choice>
    <mc:Fallback xmlns="">
      <p:transition spd="slow" advTm="69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21212"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838200" y="520717"/>
            <a:ext cx="8365588" cy="822960"/>
          </a:xfrm>
        </p:spPr>
        <p:txBody>
          <a:bodyPr>
            <a:normAutofit/>
          </a:bodyPr>
          <a:lstStyle/>
          <a:p>
            <a:pPr eaLnBrk="1" hangingPunct="1"/>
            <a:r>
              <a:rPr lang="en-US" altLang="en-US" sz="4000" b="1" dirty="0">
                <a:ln w="500">
                  <a:noFill/>
                </a:ln>
                <a:solidFill>
                  <a:srgbClr val="92D050"/>
                </a:solidFill>
                <a:latin typeface="+mn-lt"/>
              </a:rPr>
              <a:t>Components of the definition</a:t>
            </a:r>
          </a:p>
        </p:txBody>
      </p:sp>
      <p:sp>
        <p:nvSpPr>
          <p:cNvPr id="8197" name="Rectangle 3"/>
          <p:cNvSpPr>
            <a:spLocks noGrp="1" noChangeArrowheads="1"/>
          </p:cNvSpPr>
          <p:nvPr>
            <p:ph idx="1"/>
          </p:nvPr>
        </p:nvSpPr>
        <p:spPr>
          <a:xfrm>
            <a:off x="228600" y="1609416"/>
            <a:ext cx="10896600" cy="4846320"/>
          </a:xfrm>
        </p:spPr>
        <p:txBody>
          <a:bodyPr>
            <a:noAutofit/>
          </a:bodyPr>
          <a:lstStyle/>
          <a:p>
            <a:pPr marL="609600" indent="-44450">
              <a:buNone/>
            </a:pPr>
            <a:r>
              <a:rPr lang="en-US" altLang="en-US" sz="3200" b="1" dirty="0">
                <a:solidFill>
                  <a:srgbClr val="EB75D2"/>
                </a:solidFill>
              </a:rPr>
              <a:t>Study:</a:t>
            </a:r>
            <a:r>
              <a:rPr lang="en-US" altLang="en-US" sz="3200" b="1" dirty="0">
                <a:solidFill>
                  <a:schemeClr val="accent1">
                    <a:lumMod val="75000"/>
                  </a:schemeClr>
                </a:solidFill>
              </a:rPr>
              <a:t> Systematic collection, analysis and interpretation of data</a:t>
            </a:r>
          </a:p>
          <a:p>
            <a:pPr marL="609600" indent="-44450">
              <a:buNone/>
            </a:pPr>
            <a:endParaRPr lang="en-US" altLang="en-US" sz="3200" b="1" dirty="0">
              <a:solidFill>
                <a:schemeClr val="accent1">
                  <a:lumMod val="75000"/>
                </a:schemeClr>
              </a:solidFill>
            </a:endParaRPr>
          </a:p>
          <a:p>
            <a:pPr marL="609600" indent="-44450">
              <a:buNone/>
            </a:pPr>
            <a:r>
              <a:rPr lang="en-US" altLang="en-US" sz="3200" b="1" dirty="0">
                <a:solidFill>
                  <a:schemeClr val="accent1">
                    <a:lumMod val="75000"/>
                  </a:schemeClr>
                </a:solidFill>
              </a:rPr>
              <a:t>Epidemiology involves collection, analysis and interpretation of health related data</a:t>
            </a:r>
          </a:p>
          <a:p>
            <a:pPr marL="609600" indent="-44450">
              <a:buNone/>
            </a:pPr>
            <a:endParaRPr lang="en-US" altLang="en-US" sz="3200" b="1" dirty="0">
              <a:solidFill>
                <a:schemeClr val="accent1">
                  <a:lumMod val="75000"/>
                </a:schemeClr>
              </a:solidFill>
            </a:endParaRPr>
          </a:p>
          <a:p>
            <a:pPr marL="609600" indent="-44450">
              <a:buNone/>
            </a:pPr>
            <a:r>
              <a:rPr lang="en-US" altLang="en-US" sz="3200" b="1" dirty="0">
                <a:solidFill>
                  <a:schemeClr val="accent1">
                    <a:lumMod val="75000"/>
                  </a:schemeClr>
                </a:solidFill>
              </a:rPr>
              <a:t>Epidemiology is a </a:t>
            </a:r>
            <a:r>
              <a:rPr lang="en-US" altLang="en-US" sz="3200" b="1" dirty="0" smtClean="0">
                <a:solidFill>
                  <a:schemeClr val="accent1">
                    <a:lumMod val="75000"/>
                  </a:schemeClr>
                </a:solidFill>
              </a:rPr>
              <a:t>science.</a:t>
            </a:r>
            <a:endParaRPr lang="en-US" altLang="en-US" sz="3200" b="1" dirty="0">
              <a:solidFill>
                <a:schemeClr val="accent1">
                  <a:lumMod val="75000"/>
                </a:schemeClr>
              </a:solidFill>
            </a:endParaRPr>
          </a:p>
        </p:txBody>
      </p:sp>
      <p:sp>
        <p:nvSpPr>
          <p:cNvPr id="8195" name="Slide Number Placeholder 5"/>
          <p:cNvSpPr>
            <a:spLocks noGrp="1"/>
          </p:cNvSpPr>
          <p:nvPr>
            <p:ph type="sldNum" sz="quarter" idx="12"/>
          </p:nvPr>
        </p:nvSpPr>
        <p:spPr>
          <a:noFill/>
          <a:ln>
            <a:miter lim="800000"/>
            <a:headEnd/>
            <a:tailEnd/>
          </a:ln>
        </p:spPr>
        <p:txBody>
          <a:bodyPr/>
          <a:lstStyle/>
          <a:p>
            <a:fld id="{21C2F0E3-35EB-469E-A863-E723C166A7BB}" type="slidenum">
              <a:rPr lang="en-US" altLang="en-US"/>
              <a:pPr/>
              <a:t>8</a:t>
            </a:fld>
            <a:endParaRPr lang="en-US" altLang="en-US"/>
          </a:p>
        </p:txBody>
      </p:sp>
      <p:pic>
        <p:nvPicPr>
          <p:cNvPr id="2" name="Audio 1">
            <a:hlinkClick r:id="" action="ppaction://media"/>
            <a:extLst>
              <a:ext uri="{FF2B5EF4-FFF2-40B4-BE49-F238E27FC236}">
                <a16:creationId xmlns:a16="http://schemas.microsoft.com/office/drawing/2014/main" id="{E9393F2C-C182-41B7-A8B6-F1CCC1AA42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pic>
        <p:nvPicPr>
          <p:cNvPr id="5" name="Picture 4"/>
          <p:cNvPicPr>
            <a:picLocks noChangeAspect="1"/>
          </p:cNvPicPr>
          <p:nvPr/>
        </p:nvPicPr>
        <p:blipFill>
          <a:blip r:embed="rId5"/>
          <a:stretch>
            <a:fillRect/>
          </a:stretch>
        </p:blipFill>
        <p:spPr>
          <a:xfrm>
            <a:off x="7620000" y="4074319"/>
            <a:ext cx="3733800" cy="26471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7526"/>
    </mc:Choice>
    <mc:Fallback xmlns="">
      <p:transition spd="slow" advTm="37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8182"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2133600" y="228600"/>
            <a:ext cx="7010400" cy="746760"/>
          </a:xfrm>
        </p:spPr>
        <p:txBody>
          <a:bodyPr>
            <a:normAutofit/>
          </a:bodyPr>
          <a:lstStyle/>
          <a:p>
            <a:pPr eaLnBrk="1" hangingPunct="1"/>
            <a:r>
              <a:rPr lang="en-US" altLang="en-US" sz="4000" b="1" dirty="0">
                <a:ln w="500">
                  <a:noFill/>
                </a:ln>
                <a:solidFill>
                  <a:srgbClr val="92D050"/>
                </a:solidFill>
                <a:latin typeface="+mn-lt"/>
              </a:rPr>
              <a:t>Components of epidemiology</a:t>
            </a:r>
          </a:p>
        </p:txBody>
      </p:sp>
      <p:sp>
        <p:nvSpPr>
          <p:cNvPr id="10245" name="Rectangle 3"/>
          <p:cNvSpPr>
            <a:spLocks noGrp="1" noChangeArrowheads="1"/>
          </p:cNvSpPr>
          <p:nvPr>
            <p:ph idx="1"/>
          </p:nvPr>
        </p:nvSpPr>
        <p:spPr>
          <a:xfrm>
            <a:off x="228600" y="1295400"/>
            <a:ext cx="10896600" cy="5638800"/>
          </a:xfrm>
        </p:spPr>
        <p:txBody>
          <a:bodyPr>
            <a:normAutofit/>
          </a:bodyPr>
          <a:lstStyle/>
          <a:p>
            <a:pPr indent="-60325">
              <a:spcBef>
                <a:spcPts val="1800"/>
              </a:spcBef>
              <a:buNone/>
            </a:pPr>
            <a:r>
              <a:rPr lang="en-US" altLang="en-US" sz="3500" b="1" dirty="0">
                <a:solidFill>
                  <a:srgbClr val="EB75D2"/>
                </a:solidFill>
              </a:rPr>
              <a:t>Distribution:</a:t>
            </a:r>
            <a:r>
              <a:rPr lang="en-US" altLang="en-US" sz="3500" b="1" dirty="0">
                <a:solidFill>
                  <a:schemeClr val="accent1">
                    <a:lumMod val="75000"/>
                  </a:schemeClr>
                </a:solidFill>
              </a:rPr>
              <a:t>   Epidemiology is concerned with the </a:t>
            </a:r>
            <a:r>
              <a:rPr lang="en-US" altLang="en-US" sz="3500" b="1" u="sng" dirty="0">
                <a:solidFill>
                  <a:schemeClr val="accent1">
                    <a:lumMod val="75000"/>
                  </a:schemeClr>
                </a:solidFill>
              </a:rPr>
              <a:t>frequency</a:t>
            </a:r>
            <a:r>
              <a:rPr lang="en-US" altLang="en-US" sz="3500" b="1" dirty="0">
                <a:solidFill>
                  <a:schemeClr val="accent1">
                    <a:lumMod val="75000"/>
                  </a:schemeClr>
                </a:solidFill>
              </a:rPr>
              <a:t> and </a:t>
            </a:r>
            <a:r>
              <a:rPr lang="en-US" altLang="en-US" sz="3500" b="1" u="sng" dirty="0" smtClean="0">
                <a:solidFill>
                  <a:schemeClr val="accent1">
                    <a:lumMod val="75000"/>
                  </a:schemeClr>
                </a:solidFill>
              </a:rPr>
              <a:t>pattern</a:t>
            </a:r>
            <a:r>
              <a:rPr lang="en-US" altLang="en-US" sz="3500" b="1" dirty="0" smtClean="0">
                <a:solidFill>
                  <a:schemeClr val="accent1">
                    <a:lumMod val="75000"/>
                  </a:schemeClr>
                </a:solidFill>
              </a:rPr>
              <a:t> </a:t>
            </a:r>
            <a:r>
              <a:rPr lang="en-US" altLang="en-US" sz="3500" b="1" dirty="0">
                <a:solidFill>
                  <a:schemeClr val="accent1">
                    <a:lumMod val="75000"/>
                  </a:schemeClr>
                </a:solidFill>
              </a:rPr>
              <a:t>of health events in a population: </a:t>
            </a:r>
            <a:endParaRPr lang="en-US" altLang="en-US" sz="3600" b="1" dirty="0" smtClean="0">
              <a:solidFill>
                <a:srgbClr val="EB75D2"/>
              </a:solidFill>
            </a:endParaRPr>
          </a:p>
          <a:p>
            <a:pPr indent="-60325">
              <a:spcBef>
                <a:spcPts val="1800"/>
              </a:spcBef>
              <a:buNone/>
            </a:pPr>
            <a:r>
              <a:rPr lang="en-US" altLang="en-US" sz="3600" b="1" dirty="0" smtClean="0">
                <a:solidFill>
                  <a:srgbClr val="EB75D2"/>
                </a:solidFill>
              </a:rPr>
              <a:t>Frequency:  </a:t>
            </a:r>
            <a:r>
              <a:rPr lang="en-US" altLang="en-US" sz="3200" b="1" dirty="0">
                <a:solidFill>
                  <a:schemeClr val="accent1">
                    <a:lumMod val="75000"/>
                  </a:schemeClr>
                </a:solidFill>
              </a:rPr>
              <a:t>A</a:t>
            </a:r>
            <a:r>
              <a:rPr lang="en-US" altLang="en-US" sz="3200" b="1" dirty="0" smtClean="0">
                <a:solidFill>
                  <a:schemeClr val="accent1">
                    <a:lumMod val="75000"/>
                  </a:schemeClr>
                </a:solidFill>
              </a:rPr>
              <a:t> core characteristic of epidemiology is to measure the frequency (number of cases) of diseases, disability or death in a specified population.</a:t>
            </a:r>
          </a:p>
          <a:p>
            <a:pPr indent="-60325">
              <a:spcBef>
                <a:spcPts val="1800"/>
              </a:spcBef>
              <a:buNone/>
            </a:pPr>
            <a:r>
              <a:rPr lang="en-US" altLang="en-US" sz="3200" b="1" dirty="0" smtClean="0">
                <a:solidFill>
                  <a:schemeClr val="accent1">
                    <a:lumMod val="75000"/>
                  </a:schemeClr>
                </a:solidFill>
              </a:rPr>
              <a:t>It also refers to </a:t>
            </a:r>
            <a:r>
              <a:rPr lang="en-US" altLang="en-US" sz="3200" b="1" dirty="0">
                <a:solidFill>
                  <a:schemeClr val="accent1">
                    <a:lumMod val="75000"/>
                  </a:schemeClr>
                </a:solidFill>
              </a:rPr>
              <a:t>the relationship of that number to the size of the population. </a:t>
            </a:r>
            <a:endParaRPr lang="en-US" altLang="en-US" sz="3200" b="1" dirty="0" smtClean="0">
              <a:solidFill>
                <a:schemeClr val="accent1">
                  <a:lumMod val="75000"/>
                </a:schemeClr>
              </a:solidFill>
            </a:endParaRPr>
          </a:p>
          <a:p>
            <a:pPr indent="-60325">
              <a:spcBef>
                <a:spcPts val="1800"/>
              </a:spcBef>
              <a:buNone/>
            </a:pPr>
            <a:r>
              <a:rPr lang="en-US" altLang="en-US" sz="3200" b="1" dirty="0" smtClean="0">
                <a:solidFill>
                  <a:schemeClr val="accent1">
                    <a:lumMod val="75000"/>
                  </a:schemeClr>
                </a:solidFill>
              </a:rPr>
              <a:t>This falls in the domain of biostatistics, which is a basic tool of epidemiology. </a:t>
            </a:r>
          </a:p>
          <a:p>
            <a:pPr indent="-60325">
              <a:buNone/>
            </a:pPr>
            <a:endParaRPr lang="en-US" altLang="en-US" sz="2800" b="1" dirty="0"/>
          </a:p>
          <a:p>
            <a:pPr indent="-60325">
              <a:buNone/>
            </a:pPr>
            <a:endParaRPr lang="en-US" altLang="en-US" sz="2800" b="1" dirty="0"/>
          </a:p>
        </p:txBody>
      </p:sp>
      <p:sp>
        <p:nvSpPr>
          <p:cNvPr id="10243" name="Slide Number Placeholder 5"/>
          <p:cNvSpPr>
            <a:spLocks noGrp="1"/>
          </p:cNvSpPr>
          <p:nvPr>
            <p:ph type="sldNum" sz="quarter" idx="12"/>
          </p:nvPr>
        </p:nvSpPr>
        <p:spPr>
          <a:noFill/>
          <a:ln>
            <a:miter lim="800000"/>
            <a:headEnd/>
            <a:tailEnd/>
          </a:ln>
        </p:spPr>
        <p:txBody>
          <a:bodyPr/>
          <a:lstStyle/>
          <a:p>
            <a:fld id="{5B40BACE-9F48-4176-9D66-AB905D1DF1DB}" type="slidenum">
              <a:rPr lang="en-US" altLang="en-US"/>
              <a:pPr/>
              <a:t>9</a:t>
            </a:fld>
            <a:endParaRPr lang="en-US" altLang="en-US"/>
          </a:p>
        </p:txBody>
      </p:sp>
      <p:pic>
        <p:nvPicPr>
          <p:cNvPr id="2" name="Audio 1">
            <a:hlinkClick r:id="" action="ppaction://media"/>
            <a:extLst>
              <a:ext uri="{FF2B5EF4-FFF2-40B4-BE49-F238E27FC236}">
                <a16:creationId xmlns:a16="http://schemas.microsoft.com/office/drawing/2014/main" id="{139982F1-98DC-4FAC-8383-247638F592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82508304"/>
      </p:ext>
    </p:extLst>
  </p:cSld>
  <p:clrMapOvr>
    <a:masterClrMapping/>
  </p:clrMapOvr>
  <mc:AlternateContent xmlns:mc="http://schemas.openxmlformats.org/markup-compatibility/2006" xmlns:p14="http://schemas.microsoft.com/office/powerpoint/2010/main">
    <mc:Choice Requires="p14">
      <p:transition spd="slow" p14:dur="2000" advTm="90521"/>
    </mc:Choice>
    <mc:Fallback xmlns="">
      <p:transition spd="slow" advTm="90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42424"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905000" y="228600"/>
            <a:ext cx="7239000" cy="746760"/>
          </a:xfrm>
        </p:spPr>
        <p:txBody>
          <a:bodyPr>
            <a:normAutofit/>
          </a:bodyPr>
          <a:lstStyle/>
          <a:p>
            <a:pPr eaLnBrk="1" hangingPunct="1"/>
            <a:r>
              <a:rPr lang="en-US" altLang="en-US" sz="4000" b="1" dirty="0">
                <a:ln w="500">
                  <a:noFill/>
                </a:ln>
                <a:solidFill>
                  <a:srgbClr val="92D050"/>
                </a:solidFill>
                <a:latin typeface="+mn-lt"/>
              </a:rPr>
              <a:t>Components of epidemiology</a:t>
            </a:r>
          </a:p>
        </p:txBody>
      </p:sp>
      <p:sp>
        <p:nvSpPr>
          <p:cNvPr id="10245" name="Rectangle 3"/>
          <p:cNvSpPr>
            <a:spLocks noGrp="1" noChangeArrowheads="1"/>
          </p:cNvSpPr>
          <p:nvPr>
            <p:ph idx="1"/>
          </p:nvPr>
        </p:nvSpPr>
        <p:spPr>
          <a:xfrm>
            <a:off x="1703285" y="1128713"/>
            <a:ext cx="4834014" cy="5410200"/>
          </a:xfrm>
        </p:spPr>
        <p:txBody>
          <a:bodyPr>
            <a:normAutofit/>
          </a:bodyPr>
          <a:lstStyle/>
          <a:p>
            <a:pPr indent="-60325">
              <a:spcBef>
                <a:spcPts val="1800"/>
              </a:spcBef>
              <a:buNone/>
            </a:pPr>
            <a:r>
              <a:rPr lang="en-US" altLang="en-US" sz="3600" b="1" dirty="0">
                <a:solidFill>
                  <a:srgbClr val="EB75D2"/>
                </a:solidFill>
              </a:rPr>
              <a:t>Disease frequency:  </a:t>
            </a:r>
            <a:endParaRPr lang="en-US" altLang="en-US" sz="3200" b="1" dirty="0">
              <a:solidFill>
                <a:srgbClr val="EB75D2"/>
              </a:solidFill>
            </a:endParaRPr>
          </a:p>
          <a:p>
            <a:pPr indent="-60325">
              <a:spcBef>
                <a:spcPts val="1800"/>
              </a:spcBef>
              <a:buNone/>
            </a:pPr>
            <a:r>
              <a:rPr lang="en-US" altLang="en-US" sz="3200" b="1" dirty="0">
                <a:solidFill>
                  <a:schemeClr val="accent1">
                    <a:lumMod val="75000"/>
                  </a:schemeClr>
                </a:solidFill>
              </a:rPr>
              <a:t>E.g. Prevalence, Incidence rates, Death rate etc.</a:t>
            </a:r>
          </a:p>
          <a:p>
            <a:pPr indent="-60325">
              <a:spcBef>
                <a:spcPts val="1800"/>
              </a:spcBef>
              <a:buNone/>
            </a:pPr>
            <a:r>
              <a:rPr lang="en-US" altLang="en-US" sz="3200" b="1" dirty="0">
                <a:solidFill>
                  <a:schemeClr val="accent1">
                    <a:lumMod val="75000"/>
                  </a:schemeClr>
                </a:solidFill>
              </a:rPr>
              <a:t>These rates are essential for comparing the disease frequency in different populations or sub groups of the same population</a:t>
            </a:r>
          </a:p>
        </p:txBody>
      </p:sp>
      <p:sp>
        <p:nvSpPr>
          <p:cNvPr id="10243" name="Slide Number Placeholder 5"/>
          <p:cNvSpPr>
            <a:spLocks noGrp="1"/>
          </p:cNvSpPr>
          <p:nvPr>
            <p:ph type="sldNum" sz="quarter" idx="12"/>
          </p:nvPr>
        </p:nvSpPr>
        <p:spPr>
          <a:noFill/>
          <a:ln>
            <a:miter lim="800000"/>
            <a:headEnd/>
            <a:tailEnd/>
          </a:ln>
        </p:spPr>
        <p:txBody>
          <a:bodyPr/>
          <a:lstStyle/>
          <a:p>
            <a:fld id="{5B40BACE-9F48-4176-9D66-AB905D1DF1DB}" type="slidenum">
              <a:rPr lang="en-US" altLang="en-US"/>
              <a:pPr/>
              <a:t>10</a:t>
            </a:fld>
            <a:endParaRPr lang="en-US" altLang="en-US"/>
          </a:p>
        </p:txBody>
      </p:sp>
      <p:pic>
        <p:nvPicPr>
          <p:cNvPr id="2" name="Picture 1"/>
          <p:cNvPicPr>
            <a:picLocks noChangeAspect="1"/>
          </p:cNvPicPr>
          <p:nvPr/>
        </p:nvPicPr>
        <p:blipFill>
          <a:blip r:embed="rId5"/>
          <a:stretch>
            <a:fillRect/>
          </a:stretch>
        </p:blipFill>
        <p:spPr>
          <a:xfrm>
            <a:off x="6553201" y="1447800"/>
            <a:ext cx="3935515" cy="3429000"/>
          </a:xfrm>
          <a:prstGeom prst="rect">
            <a:avLst/>
          </a:prstGeom>
        </p:spPr>
      </p:pic>
      <p:pic>
        <p:nvPicPr>
          <p:cNvPr id="3" name="Audio 2">
            <a:hlinkClick r:id="" action="ppaction://media"/>
            <a:extLst>
              <a:ext uri="{FF2B5EF4-FFF2-40B4-BE49-F238E27FC236}">
                <a16:creationId xmlns:a16="http://schemas.microsoft.com/office/drawing/2014/main" id="{CBF997F5-1FE5-4642-8560-9062399357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97988032"/>
      </p:ext>
    </p:extLst>
  </p:cSld>
  <p:clrMapOvr>
    <a:masterClrMapping/>
  </p:clrMapOvr>
  <mc:AlternateContent xmlns:mc="http://schemas.openxmlformats.org/markup-compatibility/2006" xmlns:p14="http://schemas.microsoft.com/office/powerpoint/2010/main">
    <mc:Choice Requires="p14">
      <p:transition spd="slow" p14:dur="2000" advTm="57519"/>
    </mc:Choice>
    <mc:Fallback xmlns="">
      <p:transition spd="slow" advTm="57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447800" y="326483"/>
            <a:ext cx="6858000" cy="746760"/>
          </a:xfrm>
        </p:spPr>
        <p:txBody>
          <a:bodyPr>
            <a:normAutofit/>
          </a:bodyPr>
          <a:lstStyle/>
          <a:p>
            <a:r>
              <a:rPr lang="en-US" altLang="en-US" sz="4000" b="1" dirty="0">
                <a:ln w="500">
                  <a:noFill/>
                </a:ln>
                <a:solidFill>
                  <a:srgbClr val="92D050"/>
                </a:solidFill>
                <a:latin typeface="+mn-lt"/>
              </a:rPr>
              <a:t>Components of epidemiology</a:t>
            </a:r>
          </a:p>
        </p:txBody>
      </p:sp>
      <p:sp>
        <p:nvSpPr>
          <p:cNvPr id="10245" name="Rectangle 3"/>
          <p:cNvSpPr>
            <a:spLocks noGrp="1" noChangeArrowheads="1"/>
          </p:cNvSpPr>
          <p:nvPr>
            <p:ph idx="1"/>
          </p:nvPr>
        </p:nvSpPr>
        <p:spPr>
          <a:xfrm>
            <a:off x="1143000" y="1524000"/>
            <a:ext cx="10058400" cy="5714419"/>
          </a:xfrm>
        </p:spPr>
        <p:txBody>
          <a:bodyPr>
            <a:normAutofit/>
          </a:bodyPr>
          <a:lstStyle/>
          <a:p>
            <a:pPr indent="-60325">
              <a:spcBef>
                <a:spcPts val="1800"/>
              </a:spcBef>
              <a:buNone/>
            </a:pPr>
            <a:r>
              <a:rPr lang="en-US" altLang="en-US" sz="3200" b="1" dirty="0">
                <a:solidFill>
                  <a:srgbClr val="EB75D2"/>
                </a:solidFill>
              </a:rPr>
              <a:t>Distribution….. </a:t>
            </a:r>
            <a:r>
              <a:rPr lang="en-US" altLang="en-US" sz="3200" b="1" dirty="0">
                <a:solidFill>
                  <a:schemeClr val="accent1">
                    <a:lumMod val="75000"/>
                  </a:schemeClr>
                </a:solidFill>
              </a:rPr>
              <a:t>The study of the </a:t>
            </a:r>
            <a:r>
              <a:rPr lang="en-US" altLang="en-US" sz="3200" b="1" dirty="0">
                <a:solidFill>
                  <a:srgbClr val="EB75D2"/>
                </a:solidFill>
              </a:rPr>
              <a:t>pattern</a:t>
            </a:r>
            <a:r>
              <a:rPr lang="en-US" altLang="en-US" sz="3200" b="1" dirty="0">
                <a:solidFill>
                  <a:schemeClr val="accent1">
                    <a:lumMod val="75000"/>
                  </a:schemeClr>
                </a:solidFill>
              </a:rPr>
              <a:t> of an event by </a:t>
            </a:r>
            <a:r>
              <a:rPr lang="en-US" altLang="en-US" sz="3200" b="1" u="sng" dirty="0">
                <a:solidFill>
                  <a:schemeClr val="accent1">
                    <a:lumMod val="75000"/>
                  </a:schemeClr>
                </a:solidFill>
              </a:rPr>
              <a:t>person, place and time.</a:t>
            </a:r>
          </a:p>
          <a:p>
            <a:pPr indent="-60325">
              <a:spcBef>
                <a:spcPts val="1800"/>
              </a:spcBef>
              <a:buNone/>
            </a:pPr>
            <a:r>
              <a:rPr lang="en-US" altLang="en-US" sz="3200" b="1" dirty="0">
                <a:solidFill>
                  <a:schemeClr val="accent1">
                    <a:lumMod val="75000"/>
                  </a:schemeClr>
                </a:solidFill>
              </a:rPr>
              <a:t>Epidemiology studies distribution of diseases among subgroups of the population, in </a:t>
            </a:r>
            <a:r>
              <a:rPr lang="en-US" altLang="en-US" sz="3200" b="1" dirty="0" smtClean="0">
                <a:solidFill>
                  <a:schemeClr val="accent1">
                    <a:lumMod val="75000"/>
                  </a:schemeClr>
                </a:solidFill>
              </a:rPr>
              <a:t>different </a:t>
            </a:r>
            <a:r>
              <a:rPr lang="en-US" altLang="en-US" sz="3200" b="1" dirty="0">
                <a:solidFill>
                  <a:schemeClr val="accent1">
                    <a:lumMod val="75000"/>
                  </a:schemeClr>
                </a:solidFill>
              </a:rPr>
              <a:t>geographic areas, and also any increase or decrease over time.</a:t>
            </a:r>
          </a:p>
          <a:p>
            <a:pPr indent="-60325">
              <a:spcBef>
                <a:spcPts val="1800"/>
              </a:spcBef>
              <a:buNone/>
            </a:pPr>
            <a:r>
              <a:rPr lang="en-US" altLang="en-US" sz="3200" b="1" dirty="0">
                <a:solidFill>
                  <a:schemeClr val="accent1">
                    <a:lumMod val="75000"/>
                  </a:schemeClr>
                </a:solidFill>
              </a:rPr>
              <a:t>It answers the question who, where and when? This is descriptive epidemiology.</a:t>
            </a:r>
          </a:p>
          <a:p>
            <a:pPr indent="-60325">
              <a:spcBef>
                <a:spcPts val="1800"/>
              </a:spcBef>
              <a:buNone/>
            </a:pPr>
            <a:r>
              <a:rPr lang="en-US" altLang="en-US" sz="3200" b="1" dirty="0">
                <a:solidFill>
                  <a:schemeClr val="accent1">
                    <a:lumMod val="75000"/>
                  </a:schemeClr>
                </a:solidFill>
              </a:rPr>
              <a:t>An important outcome of this step is formulation of etiological hypothesis</a:t>
            </a:r>
          </a:p>
          <a:p>
            <a:pPr indent="-60325">
              <a:buNone/>
            </a:pPr>
            <a:endParaRPr lang="en-US" altLang="en-US" sz="2800" b="1" dirty="0"/>
          </a:p>
          <a:p>
            <a:pPr indent="-60325">
              <a:buNone/>
            </a:pPr>
            <a:endParaRPr lang="en-US" altLang="en-US" sz="2800" b="1" dirty="0"/>
          </a:p>
        </p:txBody>
      </p:sp>
      <p:sp>
        <p:nvSpPr>
          <p:cNvPr id="10243" name="Slide Number Placeholder 5"/>
          <p:cNvSpPr>
            <a:spLocks noGrp="1"/>
          </p:cNvSpPr>
          <p:nvPr>
            <p:ph type="sldNum" sz="quarter" idx="12"/>
          </p:nvPr>
        </p:nvSpPr>
        <p:spPr>
          <a:noFill/>
          <a:ln>
            <a:miter lim="800000"/>
            <a:headEnd/>
            <a:tailEnd/>
          </a:ln>
        </p:spPr>
        <p:txBody>
          <a:bodyPr/>
          <a:lstStyle/>
          <a:p>
            <a:fld id="{5B40BACE-9F48-4176-9D66-AB905D1DF1DB}" type="slidenum">
              <a:rPr lang="en-US" altLang="en-US"/>
              <a:pPr/>
              <a:t>11</a:t>
            </a:fld>
            <a:endParaRPr lang="en-US" altLang="en-US" dirty="0"/>
          </a:p>
        </p:txBody>
      </p:sp>
      <p:pic>
        <p:nvPicPr>
          <p:cNvPr id="2" name="Audio 1">
            <a:hlinkClick r:id="" action="ppaction://media"/>
            <a:extLst>
              <a:ext uri="{FF2B5EF4-FFF2-40B4-BE49-F238E27FC236}">
                <a16:creationId xmlns:a16="http://schemas.microsoft.com/office/drawing/2014/main" id="{5685A0F0-FB01-4EB6-8D33-98B8D975E8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9518"/>
    </mc:Choice>
    <mc:Fallback xmlns="">
      <p:transition spd="slow" advTm="139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8182"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65127"/>
            <a:ext cx="8743950" cy="854074"/>
          </a:xfrm>
        </p:spPr>
        <p:txBody>
          <a:bodyPr>
            <a:normAutofit/>
          </a:bodyPr>
          <a:lstStyle/>
          <a:p>
            <a:r>
              <a:rPr lang="en-US" sz="3600" b="1" dirty="0">
                <a:solidFill>
                  <a:srgbClr val="53F32D"/>
                </a:solidFill>
                <a:latin typeface="Arial" panose="020B0604020202020204" pitchFamily="34" charset="0"/>
                <a:cs typeface="Arial" panose="020B0604020202020204" pitchFamily="34" charset="0"/>
              </a:rPr>
              <a:t>PERSON DISTRIBUTION</a:t>
            </a:r>
          </a:p>
        </p:txBody>
      </p:sp>
      <p:sp>
        <p:nvSpPr>
          <p:cNvPr id="3" name="Content Placeholder 2"/>
          <p:cNvSpPr>
            <a:spLocks noGrp="1"/>
          </p:cNvSpPr>
          <p:nvPr>
            <p:ph idx="1"/>
          </p:nvPr>
        </p:nvSpPr>
        <p:spPr>
          <a:xfrm>
            <a:off x="1066800" y="1775191"/>
            <a:ext cx="10515600" cy="4625609"/>
          </a:xfrm>
        </p:spPr>
        <p:txBody>
          <a:bodyPr>
            <a:normAutofit/>
          </a:bodyPr>
          <a:lstStyle/>
          <a:p>
            <a:r>
              <a:rPr lang="en-US" sz="3600" dirty="0">
                <a:solidFill>
                  <a:srgbClr val="0070C0"/>
                </a:solidFill>
                <a:latin typeface="Calibri" panose="020F0502020204030204" pitchFamily="34" charset="0"/>
                <a:cs typeface="Calibri" panose="020F0502020204030204" pitchFamily="34" charset="0"/>
              </a:rPr>
              <a:t>In descriptive studies disease is further characterized by defining the </a:t>
            </a:r>
            <a:r>
              <a:rPr lang="en-US" sz="3600" dirty="0">
                <a:solidFill>
                  <a:srgbClr val="EB75D2"/>
                </a:solidFill>
                <a:latin typeface="Calibri" panose="020F0502020204030204" pitchFamily="34" charset="0"/>
                <a:cs typeface="Calibri" panose="020F0502020204030204" pitchFamily="34" charset="0"/>
              </a:rPr>
              <a:t>persons</a:t>
            </a:r>
            <a:r>
              <a:rPr lang="en-US" sz="3600" dirty="0">
                <a:solidFill>
                  <a:srgbClr val="0070C0"/>
                </a:solidFill>
                <a:latin typeface="Calibri" panose="020F0502020204030204" pitchFamily="34" charset="0"/>
                <a:cs typeface="Calibri" panose="020F0502020204030204" pitchFamily="34" charset="0"/>
              </a:rPr>
              <a:t> who develop the disease by age, gender, ethnicity, occupation, marital status, habits, social class &amp; other host factors.</a:t>
            </a:r>
          </a:p>
          <a:p>
            <a:pPr marL="0" indent="0">
              <a:buNone/>
            </a:pPr>
            <a:endParaRPr lang="en-US" sz="3600" dirty="0">
              <a:solidFill>
                <a:srgbClr val="0070C0"/>
              </a:solidFill>
              <a:latin typeface="Calibri" panose="020F0502020204030204" pitchFamily="34" charset="0"/>
              <a:cs typeface="Calibri" panose="020F0502020204030204" pitchFamily="34" charset="0"/>
            </a:endParaRPr>
          </a:p>
          <a:p>
            <a:r>
              <a:rPr lang="en-US" sz="3600" dirty="0">
                <a:solidFill>
                  <a:srgbClr val="0070C0"/>
                </a:solidFill>
                <a:latin typeface="Calibri" panose="020F0502020204030204" pitchFamily="34" charset="0"/>
                <a:cs typeface="Calibri" panose="020F0502020204030204" pitchFamily="34" charset="0"/>
              </a:rPr>
              <a:t>These host factors help us to understand the natural history of disease.</a:t>
            </a:r>
          </a:p>
        </p:txBody>
      </p:sp>
      <p:pic>
        <p:nvPicPr>
          <p:cNvPr id="4" name="Audio 3">
            <a:hlinkClick r:id="" action="ppaction://media"/>
            <a:extLst>
              <a:ext uri="{FF2B5EF4-FFF2-40B4-BE49-F238E27FC236}">
                <a16:creationId xmlns:a16="http://schemas.microsoft.com/office/drawing/2014/main" id="{04C6404B-83FB-4CE8-9C6B-2B1E2FE794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15660451"/>
      </p:ext>
    </p:extLst>
  </p:cSld>
  <p:clrMapOvr>
    <a:masterClrMapping/>
  </p:clrMapOvr>
  <mc:AlternateContent xmlns:mc="http://schemas.openxmlformats.org/markup-compatibility/2006" xmlns:p14="http://schemas.microsoft.com/office/powerpoint/2010/main">
    <mc:Choice Requires="p14">
      <p:transition spd="slow" p14:dur="2000" advTm="59040"/>
    </mc:Choice>
    <mc:Fallback xmlns="">
      <p:transition spd="slow" advTm="59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36364"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8896350" cy="777874"/>
          </a:xfrm>
        </p:spPr>
        <p:txBody>
          <a:bodyPr>
            <a:normAutofit/>
          </a:bodyPr>
          <a:lstStyle/>
          <a:p>
            <a:r>
              <a:rPr lang="en-US" sz="3600" b="1" dirty="0">
                <a:solidFill>
                  <a:srgbClr val="53F32D"/>
                </a:solidFill>
                <a:latin typeface="Arial" panose="020B0604020202020204" pitchFamily="34" charset="0"/>
                <a:cs typeface="Arial" panose="020B0604020202020204" pitchFamily="34" charset="0"/>
              </a:rPr>
              <a:t>PLACE DISTRIBUTION</a:t>
            </a:r>
          </a:p>
        </p:txBody>
      </p:sp>
      <p:sp>
        <p:nvSpPr>
          <p:cNvPr id="3" name="Content Placeholder 2"/>
          <p:cNvSpPr>
            <a:spLocks noGrp="1"/>
          </p:cNvSpPr>
          <p:nvPr>
            <p:ph idx="1"/>
          </p:nvPr>
        </p:nvSpPr>
        <p:spPr>
          <a:xfrm>
            <a:off x="914400" y="1371601"/>
            <a:ext cx="10591800" cy="5486399"/>
          </a:xfrm>
        </p:spPr>
        <p:txBody>
          <a:bodyPr>
            <a:normAutofit/>
          </a:bodyPr>
          <a:lstStyle/>
          <a:p>
            <a:r>
              <a:rPr lang="en-US" sz="3200" dirty="0">
                <a:solidFill>
                  <a:srgbClr val="0070C0"/>
                </a:solidFill>
                <a:latin typeface="Calibri" panose="020F0502020204030204" pitchFamily="34" charset="0"/>
                <a:cs typeface="Calibri" panose="020F0502020204030204" pitchFamily="34" charset="0"/>
              </a:rPr>
              <a:t>Study of the geography of the disease (geographical pathology) is one of the important dimensions of epidemiology.</a:t>
            </a:r>
          </a:p>
          <a:p>
            <a:pPr marL="0" indent="0">
              <a:buNone/>
            </a:pPr>
            <a:endParaRPr lang="en-US" sz="1000" dirty="0">
              <a:solidFill>
                <a:srgbClr val="0070C0"/>
              </a:solidFill>
              <a:latin typeface="Calibri" panose="020F0502020204030204" pitchFamily="34" charset="0"/>
              <a:cs typeface="Calibri" panose="020F0502020204030204" pitchFamily="34" charset="0"/>
            </a:endParaRPr>
          </a:p>
          <a:p>
            <a:r>
              <a:rPr lang="en-US" sz="3200" dirty="0">
                <a:solidFill>
                  <a:srgbClr val="0070C0"/>
                </a:solidFill>
                <a:latin typeface="Calibri" panose="020F0502020204030204" pitchFamily="34" charset="0"/>
                <a:cs typeface="Calibri" panose="020F0502020204030204" pitchFamily="34" charset="0"/>
              </a:rPr>
              <a:t>With the geographical pathology we learn the differences in disease patterns between two geographical areas (e.g. international, national, or urban/rural differences).</a:t>
            </a:r>
          </a:p>
          <a:p>
            <a:pPr marL="0" indent="0">
              <a:buNone/>
            </a:pPr>
            <a:endParaRPr lang="en-US" sz="1800" b="1" dirty="0">
              <a:solidFill>
                <a:srgbClr val="0070C0"/>
              </a:solidFill>
              <a:latin typeface="Calibri" panose="020F0502020204030204" pitchFamily="34" charset="0"/>
              <a:cs typeface="Calibri" panose="020F0502020204030204" pitchFamily="34" charset="0"/>
            </a:endParaRPr>
          </a:p>
          <a:p>
            <a:r>
              <a:rPr lang="en-US" sz="3200" dirty="0">
                <a:solidFill>
                  <a:srgbClr val="0070C0"/>
                </a:solidFill>
                <a:latin typeface="Calibri" panose="020F0502020204030204" pitchFamily="34" charset="0"/>
                <a:cs typeface="Calibri" panose="020F0502020204030204" pitchFamily="34" charset="0"/>
              </a:rPr>
              <a:t>These variations may be due to  variations in population density, social class, deficiencies in health services, levels of sanitation, education &amp; environmental factors</a:t>
            </a:r>
            <a:r>
              <a:rPr lang="en-US" sz="3600" dirty="0">
                <a:solidFill>
                  <a:srgbClr val="0070C0"/>
                </a:solidFill>
                <a:latin typeface="Calibri" panose="020F0502020204030204" pitchFamily="34" charset="0"/>
                <a:cs typeface="Calibri" panose="020F0502020204030204" pitchFamily="34" charset="0"/>
              </a:rPr>
              <a:t>.</a:t>
            </a:r>
          </a:p>
          <a:p>
            <a:pPr marL="0" indent="0">
              <a:buNone/>
            </a:pPr>
            <a:endParaRPr lang="en-US" sz="3200" b="1" dirty="0">
              <a:solidFill>
                <a:srgbClr val="00B0F0"/>
              </a:solidFill>
              <a:latin typeface="Calibri" panose="020F0502020204030204" pitchFamily="34" charset="0"/>
              <a:cs typeface="Calibri" panose="020F0502020204030204" pitchFamily="34" charset="0"/>
            </a:endParaRPr>
          </a:p>
        </p:txBody>
      </p:sp>
      <p:pic>
        <p:nvPicPr>
          <p:cNvPr id="4" name="Audio 3">
            <a:hlinkClick r:id="" action="ppaction://media"/>
            <a:extLst>
              <a:ext uri="{FF2B5EF4-FFF2-40B4-BE49-F238E27FC236}">
                <a16:creationId xmlns:a16="http://schemas.microsoft.com/office/drawing/2014/main" id="{58DB1F1B-3BF8-41D8-BEA4-25607DE23F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77353997"/>
      </p:ext>
    </p:extLst>
  </p:cSld>
  <p:clrMapOvr>
    <a:masterClrMapping/>
  </p:clrMapOvr>
  <mc:AlternateContent xmlns:mc="http://schemas.openxmlformats.org/markup-compatibility/2006" xmlns:p14="http://schemas.microsoft.com/office/powerpoint/2010/main">
    <mc:Choice Requires="p14">
      <p:transition spd="slow" p14:dur="2000" advTm="79028"/>
    </mc:Choice>
    <mc:Fallback xmlns="">
      <p:transition spd="slow" advTm="79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31818"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603E3-7D59-4757-9305-71D4BD66BE7D}"/>
              </a:ext>
            </a:extLst>
          </p:cNvPr>
          <p:cNvSpPr>
            <a:spLocks noGrp="1"/>
          </p:cNvSpPr>
          <p:nvPr>
            <p:ph type="title"/>
          </p:nvPr>
        </p:nvSpPr>
        <p:spPr>
          <a:xfrm>
            <a:off x="2152650" y="365127"/>
            <a:ext cx="7886700" cy="701674"/>
          </a:xfrm>
        </p:spPr>
        <p:txBody>
          <a:bodyPr>
            <a:normAutofit/>
          </a:bodyPr>
          <a:lstStyle/>
          <a:p>
            <a:r>
              <a:rPr lang="en-US" sz="3600" b="1" dirty="0">
                <a:solidFill>
                  <a:srgbClr val="53F32D"/>
                </a:solidFill>
                <a:latin typeface="+mn-lt"/>
                <a:cs typeface="Arial" panose="020B0604020202020204" pitchFamily="34" charset="0"/>
              </a:rPr>
              <a:t>TIME DISTRIBUTION</a:t>
            </a:r>
            <a:endParaRPr lang="en-US" sz="4800" dirty="0">
              <a:latin typeface="+mn-lt"/>
            </a:endParaRPr>
          </a:p>
        </p:txBody>
      </p:sp>
      <p:sp>
        <p:nvSpPr>
          <p:cNvPr id="3" name="Content Placeholder 2">
            <a:extLst>
              <a:ext uri="{FF2B5EF4-FFF2-40B4-BE49-F238E27FC236}">
                <a16:creationId xmlns:a16="http://schemas.microsoft.com/office/drawing/2014/main" id="{7E5C8BCE-EBA1-41CC-80B8-DCC285F83D8E}"/>
              </a:ext>
            </a:extLst>
          </p:cNvPr>
          <p:cNvSpPr>
            <a:spLocks noGrp="1"/>
          </p:cNvSpPr>
          <p:nvPr>
            <p:ph idx="1"/>
          </p:nvPr>
        </p:nvSpPr>
        <p:spPr>
          <a:xfrm>
            <a:off x="685800" y="1219200"/>
            <a:ext cx="10744200" cy="5273673"/>
          </a:xfrm>
        </p:spPr>
        <p:txBody>
          <a:bodyPr>
            <a:normAutofit lnSpcReduction="10000"/>
          </a:bodyPr>
          <a:lstStyle/>
          <a:p>
            <a:pPr>
              <a:buFont typeface="Wingdings" panose="05000000000000000000" pitchFamily="2" charset="2"/>
              <a:buChar char="§"/>
            </a:pPr>
            <a:r>
              <a:rPr lang="en-US" sz="3200" dirty="0">
                <a:solidFill>
                  <a:srgbClr val="0070C0"/>
                </a:solidFill>
                <a:latin typeface="Calibri" panose="020F0502020204030204" pitchFamily="34" charset="0"/>
                <a:cs typeface="Calibri" panose="020F0502020204030204" pitchFamily="34" charset="0"/>
              </a:rPr>
              <a:t>The pattern of a disease may be described by the time of occurrence</a:t>
            </a:r>
            <a:endParaRPr lang="en-US" sz="3200" b="1" dirty="0">
              <a:solidFill>
                <a:srgbClr val="0070C0"/>
              </a:solidFill>
            </a:endParaRPr>
          </a:p>
          <a:p>
            <a:pPr>
              <a:buFont typeface="Wingdings" panose="05000000000000000000" pitchFamily="2" charset="2"/>
              <a:buChar char="§"/>
            </a:pPr>
            <a:r>
              <a:rPr lang="en-US" sz="3200" dirty="0">
                <a:solidFill>
                  <a:srgbClr val="0070C0"/>
                </a:solidFill>
              </a:rPr>
              <a:t>The occurrence of disease changes over time. </a:t>
            </a:r>
          </a:p>
          <a:p>
            <a:pPr>
              <a:buFont typeface="Wingdings" panose="05000000000000000000" pitchFamily="2" charset="2"/>
              <a:buChar char="§"/>
            </a:pPr>
            <a:r>
              <a:rPr lang="en-US" sz="3200" dirty="0">
                <a:solidFill>
                  <a:srgbClr val="0070C0"/>
                </a:solidFill>
              </a:rPr>
              <a:t>Some of these changes occur regularly, while others are unpredictable. </a:t>
            </a:r>
          </a:p>
          <a:p>
            <a:pPr>
              <a:buFont typeface="Wingdings" panose="05000000000000000000" pitchFamily="2" charset="2"/>
              <a:buChar char="§"/>
            </a:pPr>
            <a:r>
              <a:rPr lang="en-US" sz="3200" dirty="0">
                <a:solidFill>
                  <a:srgbClr val="0070C0"/>
                </a:solidFill>
              </a:rPr>
              <a:t>Two diseases that occur during the same </a:t>
            </a:r>
            <a:r>
              <a:rPr lang="en-US" sz="3200" dirty="0">
                <a:solidFill>
                  <a:srgbClr val="EB75D2"/>
                </a:solidFill>
              </a:rPr>
              <a:t>season</a:t>
            </a:r>
            <a:r>
              <a:rPr lang="en-US" sz="3200" dirty="0">
                <a:solidFill>
                  <a:srgbClr val="0070C0"/>
                </a:solidFill>
              </a:rPr>
              <a:t> each year include influenza (winter) and West Nile virus infection (August– September). </a:t>
            </a:r>
          </a:p>
          <a:p>
            <a:pPr>
              <a:buFont typeface="Wingdings" panose="05000000000000000000" pitchFamily="2" charset="2"/>
              <a:buChar char="§"/>
            </a:pPr>
            <a:r>
              <a:rPr lang="en-US" sz="3200" dirty="0">
                <a:solidFill>
                  <a:srgbClr val="0070C0"/>
                </a:solidFill>
              </a:rPr>
              <a:t>In contrast, diseases such as hepatitis B and salmonellosis can occur at any time</a:t>
            </a:r>
            <a:r>
              <a:rPr lang="en-US" sz="3600" dirty="0">
                <a:solidFill>
                  <a:srgbClr val="0070C0"/>
                </a:solidFill>
              </a:rPr>
              <a:t>. </a:t>
            </a:r>
          </a:p>
          <a:p>
            <a:pPr>
              <a:buFont typeface="Wingdings" panose="05000000000000000000" pitchFamily="2" charset="2"/>
              <a:buChar char="§"/>
            </a:pPr>
            <a:r>
              <a:rPr lang="en-US" sz="3200" dirty="0">
                <a:solidFill>
                  <a:srgbClr val="EB75D2"/>
                </a:solidFill>
              </a:rPr>
              <a:t>Day </a:t>
            </a:r>
            <a:r>
              <a:rPr lang="en-US" sz="3200" dirty="0">
                <a:solidFill>
                  <a:srgbClr val="0070C0"/>
                </a:solidFill>
              </a:rPr>
              <a:t>of the week or </a:t>
            </a:r>
            <a:r>
              <a:rPr lang="en-US" sz="3200" dirty="0">
                <a:solidFill>
                  <a:srgbClr val="EB75D2"/>
                </a:solidFill>
              </a:rPr>
              <a:t>time of the day </a:t>
            </a:r>
            <a:r>
              <a:rPr lang="en-US" sz="3200" dirty="0">
                <a:solidFill>
                  <a:srgbClr val="0070C0"/>
                </a:solidFill>
              </a:rPr>
              <a:t>may be important.</a:t>
            </a:r>
          </a:p>
        </p:txBody>
      </p:sp>
      <p:pic>
        <p:nvPicPr>
          <p:cNvPr id="4" name="Audio 3">
            <a:hlinkClick r:id="" action="ppaction://media"/>
            <a:extLst>
              <a:ext uri="{FF2B5EF4-FFF2-40B4-BE49-F238E27FC236}">
                <a16:creationId xmlns:a16="http://schemas.microsoft.com/office/drawing/2014/main" id="{C6A29F76-DAF8-4EC9-B593-339790CE82C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75837610"/>
      </p:ext>
    </p:extLst>
  </p:cSld>
  <p:clrMapOvr>
    <a:masterClrMapping/>
  </p:clrMapOvr>
  <mc:AlternateContent xmlns:mc="http://schemas.openxmlformats.org/markup-compatibility/2006" xmlns:p14="http://schemas.microsoft.com/office/powerpoint/2010/main">
    <mc:Choice Requires="p14">
      <p:transition spd="slow" p14:dur="2000" advTm="77521"/>
    </mc:Choice>
    <mc:Fallback xmlns="">
      <p:transition spd="slow" advTm="77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34848"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5448"/>
            <a:ext cx="9220200" cy="835152"/>
          </a:xfrm>
        </p:spPr>
        <p:txBody>
          <a:bodyPr>
            <a:normAutofit/>
          </a:bodyPr>
          <a:lstStyle/>
          <a:p>
            <a:r>
              <a:rPr lang="en-US" sz="3600" b="1" dirty="0">
                <a:solidFill>
                  <a:srgbClr val="53F32D"/>
                </a:solidFill>
                <a:latin typeface="Arial" panose="020B0604020202020204" pitchFamily="34" charset="0"/>
                <a:cs typeface="Arial" panose="020B0604020202020204" pitchFamily="34" charset="0"/>
              </a:rPr>
              <a:t>TIME DISTRIBUTION</a:t>
            </a:r>
          </a:p>
        </p:txBody>
      </p:sp>
      <p:sp>
        <p:nvSpPr>
          <p:cNvPr id="3" name="Content Placeholder 2"/>
          <p:cNvSpPr>
            <a:spLocks noGrp="1"/>
          </p:cNvSpPr>
          <p:nvPr>
            <p:ph idx="1"/>
          </p:nvPr>
        </p:nvSpPr>
        <p:spPr>
          <a:xfrm>
            <a:off x="723900" y="990600"/>
            <a:ext cx="11163300" cy="5871411"/>
          </a:xfrm>
        </p:spPr>
        <p:txBody>
          <a:bodyPr>
            <a:normAutofit fontScale="92500"/>
          </a:bodyPr>
          <a:lstStyle/>
          <a:p>
            <a:pPr marL="0" indent="0">
              <a:buNone/>
            </a:pPr>
            <a:r>
              <a:rPr lang="en-US" sz="3200" dirty="0">
                <a:solidFill>
                  <a:srgbClr val="0070C0"/>
                </a:solidFill>
                <a:cs typeface="Calibri" panose="020F0502020204030204" pitchFamily="34" charset="0"/>
              </a:rPr>
              <a:t>Epidemiologists have identified three kinds of time trends or fluctuations in disease occurrence:</a:t>
            </a:r>
          </a:p>
          <a:p>
            <a:pPr marL="514350" indent="-514350">
              <a:buAutoNum type="arabicPeriod"/>
            </a:pPr>
            <a:r>
              <a:rPr lang="en-US" sz="3200" dirty="0">
                <a:solidFill>
                  <a:srgbClr val="0070C0"/>
                </a:solidFill>
                <a:cs typeface="Calibri" panose="020F0502020204030204" pitchFamily="34" charset="0"/>
              </a:rPr>
              <a:t>Short term fluctuation: Single (one incubation period and one peak)(e.g. food poisoning) </a:t>
            </a:r>
          </a:p>
          <a:p>
            <a:pPr marL="0" indent="0">
              <a:buNone/>
            </a:pPr>
            <a:r>
              <a:rPr lang="en-US" sz="3200" dirty="0">
                <a:solidFill>
                  <a:srgbClr val="0070C0"/>
                </a:solidFill>
                <a:cs typeface="Calibri" panose="020F0502020204030204" pitchFamily="34" charset="0"/>
              </a:rPr>
              <a:t>     	or multiple or continuous  exposure (well of               	contaminated water-cholera) </a:t>
            </a:r>
          </a:p>
          <a:p>
            <a:pPr marL="0" indent="0">
              <a:buNone/>
            </a:pPr>
            <a:r>
              <a:rPr lang="en-US" sz="3200" dirty="0">
                <a:solidFill>
                  <a:srgbClr val="0070C0"/>
                </a:solidFill>
                <a:cs typeface="Calibri" panose="020F0502020204030204" pitchFamily="34" charset="0"/>
              </a:rPr>
              <a:t>      	</a:t>
            </a:r>
            <a:r>
              <a:rPr lang="en-US" sz="3200" dirty="0" err="1">
                <a:solidFill>
                  <a:srgbClr val="0070C0"/>
                </a:solidFill>
                <a:cs typeface="Calibri" panose="020F0502020204030204" pitchFamily="34" charset="0"/>
              </a:rPr>
              <a:t>Minamata</a:t>
            </a:r>
            <a:r>
              <a:rPr lang="en-US" sz="3200" dirty="0">
                <a:solidFill>
                  <a:srgbClr val="0070C0"/>
                </a:solidFill>
                <a:cs typeface="Calibri" panose="020F0502020204030204" pitchFamily="34" charset="0"/>
              </a:rPr>
              <a:t> disease in Japan??</a:t>
            </a:r>
          </a:p>
          <a:p>
            <a:pPr marL="0" indent="0">
              <a:buNone/>
            </a:pPr>
            <a:r>
              <a:rPr lang="en-US" sz="3200" dirty="0">
                <a:solidFill>
                  <a:srgbClr val="0070C0"/>
                </a:solidFill>
                <a:cs typeface="Calibri" panose="020F0502020204030204" pitchFamily="34" charset="0"/>
              </a:rPr>
              <a:t>2. Periodic fluctuation: </a:t>
            </a:r>
          </a:p>
          <a:p>
            <a:pPr marL="0" indent="0">
              <a:buNone/>
            </a:pPr>
            <a:r>
              <a:rPr lang="en-US" sz="3200" dirty="0">
                <a:solidFill>
                  <a:srgbClr val="0070C0"/>
                </a:solidFill>
                <a:cs typeface="Calibri" panose="020F0502020204030204" pitchFamily="34" charset="0"/>
              </a:rPr>
              <a:t>	Seasonal: GI infection in Summer</a:t>
            </a:r>
          </a:p>
          <a:p>
            <a:pPr marL="0" lvl="0" indent="0">
              <a:lnSpc>
                <a:spcPct val="100000"/>
              </a:lnSpc>
              <a:spcBef>
                <a:spcPts val="0"/>
              </a:spcBef>
              <a:buNone/>
            </a:pPr>
            <a:r>
              <a:rPr lang="en-US" sz="3200" dirty="0">
                <a:solidFill>
                  <a:srgbClr val="0070C0"/>
                </a:solidFill>
                <a:cs typeface="Calibri" panose="020F0502020204030204" pitchFamily="34" charset="0"/>
              </a:rPr>
              <a:t>	</a:t>
            </a:r>
            <a:r>
              <a:rPr lang="en-US" sz="3000" u="sng" dirty="0">
                <a:solidFill>
                  <a:srgbClr val="0070C0"/>
                </a:solidFill>
                <a:cs typeface="Calibri" panose="020F0502020204030204" pitchFamily="34" charset="0"/>
              </a:rPr>
              <a:t>Cyclic:</a:t>
            </a:r>
            <a:r>
              <a:rPr lang="en-US" sz="3000" dirty="0">
                <a:solidFill>
                  <a:srgbClr val="0070C0"/>
                </a:solidFill>
                <a:cs typeface="Calibri" panose="020F0502020204030204" pitchFamily="34" charset="0"/>
              </a:rPr>
              <a:t> Human </a:t>
            </a:r>
            <a:r>
              <a:rPr lang="en-US" sz="3000">
                <a:solidFill>
                  <a:srgbClr val="0070C0"/>
                </a:solidFill>
                <a:cs typeface="Calibri" panose="020F0502020204030204" pitchFamily="34" charset="0"/>
              </a:rPr>
              <a:t>coronavirus </a:t>
            </a:r>
            <a:r>
              <a:rPr lang="en-US" sz="3000" smtClean="0">
                <a:solidFill>
                  <a:srgbClr val="0070C0"/>
                </a:solidFill>
                <a:cs typeface="Calibri" panose="020F0502020204030204" pitchFamily="34" charset="0"/>
              </a:rPr>
              <a:t>every </a:t>
            </a:r>
            <a:r>
              <a:rPr lang="en-US" sz="3000" dirty="0">
                <a:solidFill>
                  <a:srgbClr val="0070C0"/>
                </a:solidFill>
                <a:cs typeface="Calibri" panose="020F0502020204030204" pitchFamily="34" charset="0"/>
              </a:rPr>
              <a:t>7-10 </a:t>
            </a:r>
            <a:r>
              <a:rPr lang="en-US" sz="3000" dirty="0" err="1">
                <a:solidFill>
                  <a:srgbClr val="0070C0"/>
                </a:solidFill>
                <a:cs typeface="Calibri" panose="020F0502020204030204" pitchFamily="34" charset="0"/>
              </a:rPr>
              <a:t>years..antigenic</a:t>
            </a:r>
            <a:r>
              <a:rPr lang="en-US" sz="3000" dirty="0">
                <a:solidFill>
                  <a:srgbClr val="0070C0"/>
                </a:solidFill>
                <a:cs typeface="Calibri" panose="020F0502020204030204" pitchFamily="34" charset="0"/>
              </a:rPr>
              <a:t> variations. </a:t>
            </a:r>
            <a:r>
              <a:rPr lang="en-US" dirty="0">
                <a:solidFill>
                  <a:srgbClr val="0070C0"/>
                </a:solidFill>
                <a:cs typeface="Calibri" panose="020F0502020204030204" pitchFamily="34" charset="0"/>
              </a:rPr>
              <a:t>(e.g. SARS-</a:t>
            </a:r>
            <a:r>
              <a:rPr lang="en-US" dirty="0" err="1">
                <a:solidFill>
                  <a:srgbClr val="0070C0"/>
                </a:solidFill>
                <a:cs typeface="Calibri" panose="020F0502020204030204" pitchFamily="34" charset="0"/>
              </a:rPr>
              <a:t>CoV</a:t>
            </a:r>
            <a:r>
              <a:rPr lang="en-US" dirty="0">
                <a:solidFill>
                  <a:srgbClr val="0070C0"/>
                </a:solidFill>
                <a:cs typeface="Calibri" panose="020F0502020204030204" pitchFamily="34" charset="0"/>
              </a:rPr>
              <a:t> in 2003, MERS-</a:t>
            </a:r>
            <a:r>
              <a:rPr lang="en-US" dirty="0" err="1">
                <a:solidFill>
                  <a:srgbClr val="0070C0"/>
                </a:solidFill>
                <a:cs typeface="Calibri" panose="020F0502020204030204" pitchFamily="34" charset="0"/>
              </a:rPr>
              <a:t>CoV</a:t>
            </a:r>
            <a:r>
              <a:rPr lang="en-US" dirty="0">
                <a:solidFill>
                  <a:srgbClr val="0070C0"/>
                </a:solidFill>
                <a:cs typeface="Calibri" panose="020F0502020204030204" pitchFamily="34" charset="0"/>
              </a:rPr>
              <a:t> in 2012, SARS-CoV-2 (COVID-19) in 2019).</a:t>
            </a:r>
          </a:p>
          <a:p>
            <a:pPr marL="0" indent="0">
              <a:buNone/>
            </a:pPr>
            <a:r>
              <a:rPr lang="en-US" sz="3200" dirty="0" smtClean="0">
                <a:solidFill>
                  <a:srgbClr val="0070C0"/>
                </a:solidFill>
                <a:cs typeface="Calibri" panose="020F0502020204030204" pitchFamily="34" charset="0"/>
              </a:rPr>
              <a:t>3</a:t>
            </a:r>
            <a:r>
              <a:rPr lang="en-US" sz="3200" dirty="0">
                <a:solidFill>
                  <a:srgbClr val="0070C0"/>
                </a:solidFill>
                <a:cs typeface="Calibri" panose="020F0502020204030204" pitchFamily="34" charset="0"/>
              </a:rPr>
              <a:t>. Long–term or Secular trend (e.g. CVD, lung cancer)</a:t>
            </a:r>
          </a:p>
          <a:p>
            <a:pPr marL="0" indent="0">
              <a:buNone/>
            </a:pPr>
            <a:endParaRPr lang="en-US" sz="3600" b="1" dirty="0">
              <a:solidFill>
                <a:srgbClr val="0070C0"/>
              </a:solidFill>
            </a:endParaRPr>
          </a:p>
          <a:p>
            <a:pPr marL="0" indent="0">
              <a:buNone/>
            </a:pPr>
            <a:endParaRPr lang="en-US" sz="3600" b="1" dirty="0">
              <a:solidFill>
                <a:srgbClr val="0070C0"/>
              </a:solidFill>
            </a:endParaRPr>
          </a:p>
          <a:p>
            <a:endParaRPr lang="en-US" sz="2000" dirty="0"/>
          </a:p>
          <a:p>
            <a:endParaRPr lang="en-US" sz="2000" dirty="0"/>
          </a:p>
        </p:txBody>
      </p:sp>
      <p:pic>
        <p:nvPicPr>
          <p:cNvPr id="4" name="Audio 3">
            <a:hlinkClick r:id="" action="ppaction://media"/>
            <a:extLst>
              <a:ext uri="{FF2B5EF4-FFF2-40B4-BE49-F238E27FC236}">
                <a16:creationId xmlns:a16="http://schemas.microsoft.com/office/drawing/2014/main" id="{54B30005-8365-4069-8C05-E89C689ECD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7339242"/>
      </p:ext>
    </p:extLst>
  </p:cSld>
  <p:clrMapOvr>
    <a:masterClrMapping/>
  </p:clrMapOvr>
  <mc:AlternateContent xmlns:mc="http://schemas.openxmlformats.org/markup-compatibility/2006" xmlns:p14="http://schemas.microsoft.com/office/powerpoint/2010/main">
    <mc:Choice Requires="p14">
      <p:transition spd="slow" p14:dur="2000" advTm="218345"/>
    </mc:Choice>
    <mc:Fallback xmlns="">
      <p:transition spd="slow" advTm="218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1485900" y="231976"/>
            <a:ext cx="9448800" cy="746760"/>
          </a:xfrm>
        </p:spPr>
        <p:txBody>
          <a:bodyPr>
            <a:noAutofit/>
          </a:bodyPr>
          <a:lstStyle/>
          <a:p>
            <a:pPr eaLnBrk="1" hangingPunct="1"/>
            <a:r>
              <a:rPr lang="en-US" altLang="en-US" sz="3600" b="1" dirty="0">
                <a:ln w="500">
                  <a:noFill/>
                </a:ln>
                <a:solidFill>
                  <a:srgbClr val="92D050"/>
                </a:solidFill>
                <a:latin typeface="+mn-lt"/>
              </a:rPr>
              <a:t>Components of the Definition of Epidemiology</a:t>
            </a:r>
          </a:p>
        </p:txBody>
      </p:sp>
      <p:sp>
        <p:nvSpPr>
          <p:cNvPr id="11269" name="Rectangle 3"/>
          <p:cNvSpPr>
            <a:spLocks noGrp="1" noChangeArrowheads="1"/>
          </p:cNvSpPr>
          <p:nvPr>
            <p:ph idx="1"/>
          </p:nvPr>
        </p:nvSpPr>
        <p:spPr>
          <a:xfrm>
            <a:off x="685800" y="978736"/>
            <a:ext cx="11125200" cy="5650664"/>
          </a:xfrm>
        </p:spPr>
        <p:txBody>
          <a:bodyPr>
            <a:noAutofit/>
          </a:bodyPr>
          <a:lstStyle/>
          <a:p>
            <a:pPr indent="0">
              <a:buNone/>
            </a:pPr>
            <a:r>
              <a:rPr lang="en-US" altLang="en-US" sz="3200" b="1" dirty="0">
                <a:solidFill>
                  <a:srgbClr val="EB75D2"/>
                </a:solidFill>
              </a:rPr>
              <a:t>Determinants:</a:t>
            </a:r>
            <a:r>
              <a:rPr lang="en-US" altLang="en-US" sz="3200" b="1" dirty="0">
                <a:solidFill>
                  <a:schemeClr val="accent1">
                    <a:lumMod val="75000"/>
                  </a:schemeClr>
                </a:solidFill>
              </a:rPr>
              <a:t> </a:t>
            </a:r>
          </a:p>
          <a:p>
            <a:pPr indent="0">
              <a:buNone/>
            </a:pPr>
            <a:r>
              <a:rPr lang="en-US" altLang="en-US" sz="3200" dirty="0">
                <a:solidFill>
                  <a:schemeClr val="accent1">
                    <a:lumMod val="75000"/>
                  </a:schemeClr>
                </a:solidFill>
              </a:rPr>
              <a:t>Factors the presence/absence of which affect the occurrence and level of a health </a:t>
            </a:r>
            <a:r>
              <a:rPr lang="en-US" altLang="en-US" sz="3200" dirty="0" smtClean="0">
                <a:solidFill>
                  <a:schemeClr val="accent1">
                    <a:lumMod val="75000"/>
                  </a:schemeClr>
                </a:solidFill>
              </a:rPr>
              <a:t>event (Risk Factor).</a:t>
            </a:r>
            <a:endParaRPr lang="en-US" altLang="en-US" sz="3200" dirty="0">
              <a:solidFill>
                <a:schemeClr val="accent1">
                  <a:lumMod val="75000"/>
                </a:schemeClr>
              </a:solidFill>
            </a:endParaRPr>
          </a:p>
          <a:p>
            <a:pPr indent="0">
              <a:buNone/>
            </a:pPr>
            <a:endParaRPr lang="en-US" altLang="en-US" sz="1000" dirty="0">
              <a:solidFill>
                <a:schemeClr val="accent1">
                  <a:lumMod val="75000"/>
                </a:schemeClr>
              </a:solidFill>
            </a:endParaRPr>
          </a:p>
          <a:p>
            <a:pPr indent="0">
              <a:buNone/>
            </a:pPr>
            <a:r>
              <a:rPr lang="en-US" altLang="en-US" sz="3200" dirty="0">
                <a:solidFill>
                  <a:schemeClr val="accent1">
                    <a:lumMod val="75000"/>
                  </a:schemeClr>
                </a:solidFill>
              </a:rPr>
              <a:t>Epidemiology studies what determines or influences health events:</a:t>
            </a:r>
            <a:endParaRPr lang="en-US" altLang="en-US" sz="1400" dirty="0">
              <a:solidFill>
                <a:schemeClr val="accent1">
                  <a:lumMod val="75000"/>
                </a:schemeClr>
              </a:solidFill>
            </a:endParaRPr>
          </a:p>
          <a:p>
            <a:pPr indent="0">
              <a:buFont typeface="Wingdings" pitchFamily="2" charset="2"/>
              <a:buChar char="ü"/>
            </a:pPr>
            <a:r>
              <a:rPr lang="en-US" altLang="en-US" sz="3200" dirty="0">
                <a:solidFill>
                  <a:schemeClr val="accent1">
                    <a:lumMod val="75000"/>
                  </a:schemeClr>
                </a:solidFill>
              </a:rPr>
              <a:t> It answers the question: how and why?</a:t>
            </a:r>
            <a:endParaRPr lang="en-US" altLang="en-US" sz="1600" dirty="0">
              <a:solidFill>
                <a:schemeClr val="accent1">
                  <a:lumMod val="75000"/>
                </a:schemeClr>
              </a:solidFill>
            </a:endParaRPr>
          </a:p>
          <a:p>
            <a:pPr indent="0">
              <a:buFont typeface="Wingdings" pitchFamily="2" charset="2"/>
              <a:buChar char="ü"/>
            </a:pPr>
            <a:r>
              <a:rPr lang="en-US" altLang="en-US" sz="3200" dirty="0">
                <a:solidFill>
                  <a:schemeClr val="accent1">
                    <a:lumMod val="75000"/>
                  </a:schemeClr>
                </a:solidFill>
              </a:rPr>
              <a:t> Epidemiology analyzes health events “analytical epidemiology”. Here we test a hypothesis to prove right or wrong.</a:t>
            </a:r>
          </a:p>
          <a:p>
            <a:pPr indent="0">
              <a:buFont typeface="Wingdings" pitchFamily="2" charset="2"/>
              <a:buChar char="ü"/>
            </a:pPr>
            <a:r>
              <a:rPr lang="en-US" altLang="en-US" sz="3200" dirty="0">
                <a:solidFill>
                  <a:schemeClr val="accent1">
                    <a:lumMod val="75000"/>
                  </a:schemeClr>
                </a:solidFill>
              </a:rPr>
              <a:t>Analytical strategies help in developing scientifically sound health </a:t>
            </a:r>
            <a:r>
              <a:rPr lang="en-US" altLang="en-US" sz="3200" dirty="0" err="1">
                <a:solidFill>
                  <a:schemeClr val="accent1">
                    <a:lumMod val="75000"/>
                  </a:schemeClr>
                </a:solidFill>
              </a:rPr>
              <a:t>programes</a:t>
            </a:r>
            <a:r>
              <a:rPr lang="en-US" altLang="en-US" sz="3200" dirty="0">
                <a:solidFill>
                  <a:schemeClr val="accent1">
                    <a:lumMod val="75000"/>
                  </a:schemeClr>
                </a:solidFill>
              </a:rPr>
              <a:t>, interventions &amp; policies.</a:t>
            </a:r>
          </a:p>
          <a:p>
            <a:pPr indent="0">
              <a:buFont typeface="Wingdings" pitchFamily="2" charset="2"/>
              <a:buChar char="ü"/>
            </a:pPr>
            <a:endParaRPr lang="en-US" altLang="en-US" sz="2800" dirty="0">
              <a:solidFill>
                <a:schemeClr val="accent1">
                  <a:lumMod val="75000"/>
                </a:schemeClr>
              </a:solidFill>
            </a:endParaRPr>
          </a:p>
        </p:txBody>
      </p:sp>
      <p:sp>
        <p:nvSpPr>
          <p:cNvPr id="11267" name="Slide Number Placeholder 5"/>
          <p:cNvSpPr>
            <a:spLocks noGrp="1"/>
          </p:cNvSpPr>
          <p:nvPr>
            <p:ph type="sldNum" sz="quarter" idx="12"/>
          </p:nvPr>
        </p:nvSpPr>
        <p:spPr>
          <a:noFill/>
          <a:ln>
            <a:miter lim="800000"/>
            <a:headEnd/>
            <a:tailEnd/>
          </a:ln>
        </p:spPr>
        <p:txBody>
          <a:bodyPr/>
          <a:lstStyle/>
          <a:p>
            <a:fld id="{765542C7-0218-44D3-A5E2-BEA54C53D9AE}" type="slidenum">
              <a:rPr lang="en-US" altLang="en-US"/>
              <a:pPr/>
              <a:t>16</a:t>
            </a:fld>
            <a:endParaRPr lang="en-US" altLang="en-US" dirty="0"/>
          </a:p>
        </p:txBody>
      </p:sp>
      <p:pic>
        <p:nvPicPr>
          <p:cNvPr id="3" name="Audio 2">
            <a:hlinkClick r:id="" action="ppaction://media"/>
            <a:extLst>
              <a:ext uri="{FF2B5EF4-FFF2-40B4-BE49-F238E27FC236}">
                <a16:creationId xmlns:a16="http://schemas.microsoft.com/office/drawing/2014/main" id="{EB7CB493-CC5D-4AED-B776-4F34AF6313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2035"/>
    </mc:Choice>
    <mc:Fallback xmlns="">
      <p:transition spd="slow" advTm="172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1981200" y="381000"/>
            <a:ext cx="7239000" cy="670560"/>
          </a:xfrm>
        </p:spPr>
        <p:txBody>
          <a:bodyPr>
            <a:normAutofit/>
          </a:bodyPr>
          <a:lstStyle/>
          <a:p>
            <a:pPr eaLnBrk="1" hangingPunct="1"/>
            <a:r>
              <a:rPr lang="en-US" altLang="en-US" sz="4000" b="1" dirty="0">
                <a:ln w="500">
                  <a:noFill/>
                </a:ln>
                <a:solidFill>
                  <a:srgbClr val="92D050"/>
                </a:solidFill>
                <a:latin typeface="+mn-lt"/>
              </a:rPr>
              <a:t>Components…</a:t>
            </a:r>
          </a:p>
        </p:txBody>
      </p:sp>
      <p:sp>
        <p:nvSpPr>
          <p:cNvPr id="12293" name="Rectangle 3"/>
          <p:cNvSpPr>
            <a:spLocks noGrp="1" noChangeArrowheads="1"/>
          </p:cNvSpPr>
          <p:nvPr>
            <p:ph idx="1"/>
          </p:nvPr>
        </p:nvSpPr>
        <p:spPr>
          <a:xfrm>
            <a:off x="990600" y="1295400"/>
            <a:ext cx="10591800" cy="5181600"/>
          </a:xfrm>
        </p:spPr>
        <p:txBody>
          <a:bodyPr>
            <a:normAutofit/>
          </a:bodyPr>
          <a:lstStyle/>
          <a:p>
            <a:pPr indent="-60325">
              <a:buNone/>
            </a:pPr>
            <a:r>
              <a:rPr lang="en-US" altLang="en-US" sz="3600" b="1" dirty="0">
                <a:solidFill>
                  <a:srgbClr val="EB75D2"/>
                </a:solidFill>
              </a:rPr>
              <a:t>Health-related states and events</a:t>
            </a:r>
            <a:endParaRPr lang="en-US" altLang="en-US" sz="3200" b="1" dirty="0">
              <a:solidFill>
                <a:schemeClr val="accent1">
                  <a:lumMod val="75000"/>
                </a:schemeClr>
              </a:solidFill>
            </a:endParaRPr>
          </a:p>
          <a:p>
            <a:pPr indent="-60325" algn="just">
              <a:spcBef>
                <a:spcPts val="1200"/>
              </a:spcBef>
              <a:buNone/>
            </a:pPr>
            <a:r>
              <a:rPr lang="en-US" altLang="en-US" sz="3600" dirty="0">
                <a:solidFill>
                  <a:schemeClr val="accent1">
                    <a:lumMod val="75000"/>
                  </a:schemeClr>
                </a:solidFill>
              </a:rPr>
              <a:t>Epidemiology is not only the study of diseases. </a:t>
            </a:r>
          </a:p>
          <a:p>
            <a:pPr indent="-60325" algn="just">
              <a:spcBef>
                <a:spcPts val="1200"/>
              </a:spcBef>
              <a:buNone/>
            </a:pPr>
            <a:r>
              <a:rPr lang="en-US" altLang="en-US" sz="3600" dirty="0">
                <a:solidFill>
                  <a:schemeClr val="accent1">
                    <a:lumMod val="75000"/>
                  </a:schemeClr>
                </a:solidFill>
              </a:rPr>
              <a:t>The focus of Epidemiology is not only patients’ health as individuals, but anything in the environment that may affect their health and well-being in any way.</a:t>
            </a:r>
          </a:p>
          <a:p>
            <a:pPr indent="-60325" algn="just">
              <a:spcBef>
                <a:spcPts val="1200"/>
              </a:spcBef>
              <a:buNone/>
            </a:pPr>
            <a:endParaRPr lang="en-US" altLang="en-US" sz="1200" dirty="0">
              <a:solidFill>
                <a:schemeClr val="accent1">
                  <a:lumMod val="75000"/>
                </a:schemeClr>
              </a:solidFill>
            </a:endParaRPr>
          </a:p>
          <a:p>
            <a:pPr indent="-60325" algn="just">
              <a:spcBef>
                <a:spcPts val="1200"/>
              </a:spcBef>
              <a:buFont typeface="Wingdings" pitchFamily="2" charset="2"/>
              <a:buChar char="ü"/>
            </a:pPr>
            <a:r>
              <a:rPr lang="en-US" altLang="en-US" sz="3600" dirty="0">
                <a:solidFill>
                  <a:schemeClr val="accent1">
                    <a:lumMod val="75000"/>
                  </a:schemeClr>
                </a:solidFill>
              </a:rPr>
              <a:t> It studies all health related conditions </a:t>
            </a:r>
          </a:p>
          <a:p>
            <a:pPr indent="-60325" algn="just">
              <a:buFont typeface="Wingdings" pitchFamily="2" charset="2"/>
              <a:buChar char="ü"/>
            </a:pPr>
            <a:r>
              <a:rPr lang="en-US" altLang="en-US" sz="3600" dirty="0">
                <a:solidFill>
                  <a:schemeClr val="accent1">
                    <a:lumMod val="75000"/>
                  </a:schemeClr>
                </a:solidFill>
              </a:rPr>
              <a:t> Epidemiology is a broad science</a:t>
            </a:r>
          </a:p>
        </p:txBody>
      </p:sp>
      <p:sp>
        <p:nvSpPr>
          <p:cNvPr id="12291" name="Slide Number Placeholder 5"/>
          <p:cNvSpPr>
            <a:spLocks noGrp="1"/>
          </p:cNvSpPr>
          <p:nvPr>
            <p:ph type="sldNum" sz="quarter" idx="12"/>
          </p:nvPr>
        </p:nvSpPr>
        <p:spPr>
          <a:noFill/>
          <a:ln>
            <a:miter lim="800000"/>
            <a:headEnd/>
            <a:tailEnd/>
          </a:ln>
        </p:spPr>
        <p:txBody>
          <a:bodyPr/>
          <a:lstStyle/>
          <a:p>
            <a:fld id="{2B0C0440-FBD0-46A3-86AA-4D87CE134425}" type="slidenum">
              <a:rPr lang="en-US" altLang="en-US"/>
              <a:pPr/>
              <a:t>17</a:t>
            </a:fld>
            <a:endParaRPr lang="en-US" altLang="en-US"/>
          </a:p>
        </p:txBody>
      </p:sp>
      <p:pic>
        <p:nvPicPr>
          <p:cNvPr id="2" name="Audio 1">
            <a:hlinkClick r:id="" action="ppaction://media"/>
            <a:extLst>
              <a:ext uri="{FF2B5EF4-FFF2-40B4-BE49-F238E27FC236}">
                <a16:creationId xmlns:a16="http://schemas.microsoft.com/office/drawing/2014/main" id="{9243787C-81C2-44BB-BD00-D18AB6A077F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2553"/>
    </mc:Choice>
    <mc:Fallback xmlns="">
      <p:transition spd="slow" advTm="92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1219200" y="0"/>
            <a:ext cx="8001000" cy="1143000"/>
          </a:xfrm>
        </p:spPr>
        <p:txBody>
          <a:bodyPr>
            <a:normAutofit/>
          </a:bodyPr>
          <a:lstStyle/>
          <a:p>
            <a:pPr eaLnBrk="1" hangingPunct="1"/>
            <a:r>
              <a:rPr lang="en-US" altLang="en-US" b="1" dirty="0">
                <a:ln w="500">
                  <a:noFill/>
                </a:ln>
                <a:solidFill>
                  <a:srgbClr val="92D050"/>
                </a:solidFill>
                <a:latin typeface="+mn-lt"/>
              </a:rPr>
              <a:t>Components…</a:t>
            </a:r>
          </a:p>
        </p:txBody>
      </p:sp>
      <p:sp>
        <p:nvSpPr>
          <p:cNvPr id="13317" name="Rectangle 3"/>
          <p:cNvSpPr>
            <a:spLocks noGrp="1" noChangeArrowheads="1"/>
          </p:cNvSpPr>
          <p:nvPr>
            <p:ph idx="1"/>
          </p:nvPr>
        </p:nvSpPr>
        <p:spPr>
          <a:xfrm>
            <a:off x="838200" y="1600200"/>
            <a:ext cx="9753600" cy="5083276"/>
          </a:xfrm>
        </p:spPr>
        <p:txBody>
          <a:bodyPr>
            <a:noAutofit/>
          </a:bodyPr>
          <a:lstStyle/>
          <a:p>
            <a:pPr indent="0">
              <a:spcBef>
                <a:spcPts val="1200"/>
              </a:spcBef>
              <a:buNone/>
            </a:pPr>
            <a:r>
              <a:rPr lang="en-US" altLang="en-US" sz="4400" b="1" dirty="0">
                <a:solidFill>
                  <a:srgbClr val="EB75D2"/>
                </a:solidFill>
              </a:rPr>
              <a:t>Specified </a:t>
            </a:r>
            <a:r>
              <a:rPr lang="en-US" altLang="en-US" sz="4400" b="1" dirty="0" smtClean="0">
                <a:solidFill>
                  <a:srgbClr val="EB75D2"/>
                </a:solidFill>
              </a:rPr>
              <a:t>population</a:t>
            </a:r>
            <a:endParaRPr lang="en-US" altLang="en-US" sz="2400" b="1" dirty="0"/>
          </a:p>
          <a:p>
            <a:pPr indent="0" algn="just">
              <a:spcBef>
                <a:spcPts val="1200"/>
              </a:spcBef>
              <a:buNone/>
            </a:pPr>
            <a:r>
              <a:rPr lang="en-US" altLang="en-US" sz="3600" dirty="0" smtClean="0">
                <a:solidFill>
                  <a:schemeClr val="accent1">
                    <a:lumMod val="75000"/>
                  </a:schemeClr>
                </a:solidFill>
              </a:rPr>
              <a:t>Epidemiology diagnoses and prevents disease in  </a:t>
            </a:r>
            <a:r>
              <a:rPr lang="en-US" altLang="en-US" sz="3600" dirty="0">
                <a:solidFill>
                  <a:schemeClr val="accent1">
                    <a:lumMod val="75000"/>
                  </a:schemeClr>
                </a:solidFill>
              </a:rPr>
              <a:t>communities</a:t>
            </a:r>
            <a:r>
              <a:rPr lang="en-US" altLang="en-US" sz="3600" dirty="0" smtClean="0">
                <a:solidFill>
                  <a:schemeClr val="accent1">
                    <a:lumMod val="75000"/>
                  </a:schemeClr>
                </a:solidFill>
              </a:rPr>
              <a:t>/ populations</a:t>
            </a:r>
            <a:endParaRPr lang="en-US" altLang="en-US" sz="3600" dirty="0">
              <a:solidFill>
                <a:schemeClr val="accent1">
                  <a:lumMod val="75000"/>
                </a:schemeClr>
              </a:solidFill>
            </a:endParaRPr>
          </a:p>
          <a:p>
            <a:pPr marL="800100" indent="-571500" algn="just">
              <a:spcBef>
                <a:spcPts val="1200"/>
              </a:spcBef>
              <a:buFont typeface="Wingdings" panose="05000000000000000000" pitchFamily="2" charset="2"/>
              <a:buChar char="ü"/>
            </a:pPr>
            <a:r>
              <a:rPr lang="en-US" altLang="en-US" sz="3600" dirty="0">
                <a:solidFill>
                  <a:schemeClr val="accent1">
                    <a:lumMod val="75000"/>
                  </a:schemeClr>
                </a:solidFill>
              </a:rPr>
              <a:t>The unit of study is a population (groups of people)</a:t>
            </a:r>
          </a:p>
          <a:p>
            <a:pPr indent="0">
              <a:spcBef>
                <a:spcPts val="1200"/>
              </a:spcBef>
              <a:buFont typeface="Wingdings" pitchFamily="2" charset="2"/>
              <a:buChar char="ü"/>
            </a:pPr>
            <a:r>
              <a:rPr lang="en-US" altLang="en-US" sz="3600" dirty="0">
                <a:solidFill>
                  <a:schemeClr val="accent1">
                    <a:lumMod val="75000"/>
                  </a:schemeClr>
                </a:solidFill>
              </a:rPr>
              <a:t> Clinical medicine diagnoses and treats patients after they get sick and go seek physician’s help.</a:t>
            </a:r>
          </a:p>
          <a:p>
            <a:pPr indent="0">
              <a:spcBef>
                <a:spcPts val="1200"/>
              </a:spcBef>
              <a:buFont typeface="Wingdings" pitchFamily="2" charset="2"/>
              <a:buChar char="ü"/>
            </a:pPr>
            <a:r>
              <a:rPr lang="en-US" altLang="en-US" sz="3600" dirty="0">
                <a:solidFill>
                  <a:schemeClr val="accent1">
                    <a:lumMod val="75000"/>
                  </a:schemeClr>
                </a:solidFill>
              </a:rPr>
              <a:t> Epidemiology is a basic science of public </a:t>
            </a:r>
            <a:r>
              <a:rPr lang="en-US" altLang="en-US" sz="3600" dirty="0" smtClean="0">
                <a:solidFill>
                  <a:schemeClr val="accent1">
                    <a:lumMod val="75000"/>
                  </a:schemeClr>
                </a:solidFill>
              </a:rPr>
              <a:t>health.</a:t>
            </a:r>
            <a:endParaRPr lang="en-US" altLang="en-US" sz="3600" dirty="0">
              <a:solidFill>
                <a:schemeClr val="accent1">
                  <a:lumMod val="75000"/>
                </a:schemeClr>
              </a:solidFill>
            </a:endParaRPr>
          </a:p>
        </p:txBody>
      </p:sp>
      <p:sp>
        <p:nvSpPr>
          <p:cNvPr id="13315" name="Slide Number Placeholder 5"/>
          <p:cNvSpPr>
            <a:spLocks noGrp="1"/>
          </p:cNvSpPr>
          <p:nvPr>
            <p:ph type="sldNum" sz="quarter" idx="12"/>
          </p:nvPr>
        </p:nvSpPr>
        <p:spPr>
          <a:noFill/>
          <a:ln>
            <a:miter lim="800000"/>
            <a:headEnd/>
            <a:tailEnd/>
          </a:ln>
        </p:spPr>
        <p:txBody>
          <a:bodyPr/>
          <a:lstStyle/>
          <a:p>
            <a:fld id="{D207B921-7E16-4280-BB23-CA758B0278FA}" type="slidenum">
              <a:rPr lang="en-US" altLang="en-US"/>
              <a:pPr/>
              <a:t>18</a:t>
            </a:fld>
            <a:endParaRPr lang="en-US" altLang="en-US"/>
          </a:p>
        </p:txBody>
      </p:sp>
      <p:pic>
        <p:nvPicPr>
          <p:cNvPr id="3" name="Audio 2">
            <a:hlinkClick r:id="" action="ppaction://media"/>
            <a:extLst>
              <a:ext uri="{FF2B5EF4-FFF2-40B4-BE49-F238E27FC236}">
                <a16:creationId xmlns:a16="http://schemas.microsoft.com/office/drawing/2014/main" id="{16BD7E38-C431-474B-9DFF-1821B50B65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6521"/>
    </mc:Choice>
    <mc:Fallback xmlns="">
      <p:transition spd="slow" advTm="86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3047999" y="0"/>
            <a:ext cx="6143171" cy="1066800"/>
          </a:xfrm>
        </p:spPr>
        <p:txBody>
          <a:bodyPr>
            <a:normAutofit/>
          </a:bodyPr>
          <a:lstStyle/>
          <a:p>
            <a:pPr eaLnBrk="1" hangingPunct="1"/>
            <a:r>
              <a:rPr lang="en-US" altLang="en-US" b="1" dirty="0">
                <a:ln w="500">
                  <a:noFill/>
                </a:ln>
                <a:solidFill>
                  <a:srgbClr val="92D050"/>
                </a:solidFill>
                <a:latin typeface="+mn-lt"/>
              </a:rPr>
              <a:t>Components…</a:t>
            </a:r>
          </a:p>
        </p:txBody>
      </p:sp>
      <p:sp>
        <p:nvSpPr>
          <p:cNvPr id="14341" name="Rectangle 3"/>
          <p:cNvSpPr>
            <a:spLocks noGrp="1" noChangeArrowheads="1"/>
          </p:cNvSpPr>
          <p:nvPr>
            <p:ph idx="1"/>
          </p:nvPr>
        </p:nvSpPr>
        <p:spPr>
          <a:xfrm>
            <a:off x="990600" y="1066800"/>
            <a:ext cx="10363200" cy="5791200"/>
          </a:xfrm>
        </p:spPr>
        <p:txBody>
          <a:bodyPr>
            <a:normAutofit lnSpcReduction="10000"/>
          </a:bodyPr>
          <a:lstStyle/>
          <a:p>
            <a:pPr indent="-60325">
              <a:buNone/>
            </a:pPr>
            <a:r>
              <a:rPr lang="en-US" altLang="en-US" sz="4000" b="1" dirty="0">
                <a:solidFill>
                  <a:srgbClr val="EB75D2"/>
                </a:solidFill>
              </a:rPr>
              <a:t>Application</a:t>
            </a:r>
          </a:p>
          <a:p>
            <a:pPr indent="-60325">
              <a:buNone/>
            </a:pPr>
            <a:endParaRPr lang="en-US" altLang="en-US" sz="1100" b="1" dirty="0">
              <a:solidFill>
                <a:schemeClr val="accent1">
                  <a:lumMod val="75000"/>
                </a:schemeClr>
              </a:solidFill>
            </a:endParaRPr>
          </a:p>
          <a:p>
            <a:pPr indent="-60325" algn="just">
              <a:buNone/>
            </a:pPr>
            <a:r>
              <a:rPr lang="en-US" altLang="en-US" sz="3600" dirty="0">
                <a:solidFill>
                  <a:schemeClr val="accent1">
                    <a:lumMod val="75000"/>
                  </a:schemeClr>
                </a:solidFill>
              </a:rPr>
              <a:t>Epidemiological studies have direct and practical applications for prevention of diseases &amp; promotion of health</a:t>
            </a:r>
          </a:p>
          <a:p>
            <a:pPr indent="-60325" algn="just">
              <a:buNone/>
            </a:pPr>
            <a:endParaRPr lang="en-US" altLang="en-US" sz="1200" dirty="0">
              <a:solidFill>
                <a:schemeClr val="accent1">
                  <a:lumMod val="75000"/>
                </a:schemeClr>
              </a:solidFill>
            </a:endParaRPr>
          </a:p>
          <a:p>
            <a:pPr indent="-60325" algn="just">
              <a:buFont typeface="Wingdings" pitchFamily="2" charset="2"/>
              <a:buChar char="ü"/>
            </a:pPr>
            <a:r>
              <a:rPr lang="en-US" altLang="en-US" sz="3600" dirty="0">
                <a:solidFill>
                  <a:schemeClr val="accent1">
                    <a:lumMod val="75000"/>
                  </a:schemeClr>
                </a:solidFill>
              </a:rPr>
              <a:t> Epidemiology is a science and practice </a:t>
            </a:r>
          </a:p>
          <a:p>
            <a:pPr indent="-60325" algn="just">
              <a:buFont typeface="Wingdings" pitchFamily="2" charset="2"/>
              <a:buChar char="ü"/>
            </a:pPr>
            <a:r>
              <a:rPr lang="en-US" altLang="en-US" sz="3600" dirty="0">
                <a:solidFill>
                  <a:schemeClr val="accent1">
                    <a:lumMod val="75000"/>
                  </a:schemeClr>
                </a:solidFill>
              </a:rPr>
              <a:t> Epidemiology is an applied science</a:t>
            </a:r>
          </a:p>
          <a:p>
            <a:pPr marL="213995" indent="0" algn="just">
              <a:buNone/>
            </a:pPr>
            <a:endParaRPr lang="en-US" altLang="en-US" sz="3600" dirty="0">
              <a:solidFill>
                <a:schemeClr val="accent1">
                  <a:lumMod val="75000"/>
                </a:schemeClr>
              </a:solidFill>
            </a:endParaRPr>
          </a:p>
          <a:p>
            <a:pPr marL="213995" indent="0" algn="just">
              <a:buNone/>
            </a:pPr>
            <a:r>
              <a:rPr lang="en-US" sz="3600" dirty="0">
                <a:solidFill>
                  <a:schemeClr val="accent1">
                    <a:lumMod val="75000"/>
                  </a:schemeClr>
                </a:solidFill>
              </a:rPr>
              <a:t>Epidemiology provides data essential to the planning, implementation &amp; evaluation of services for the prevention, control &amp; treatment of disease</a:t>
            </a:r>
            <a:r>
              <a:rPr lang="en-US" sz="3200" b="1" dirty="0">
                <a:solidFill>
                  <a:schemeClr val="accent1">
                    <a:lumMod val="75000"/>
                  </a:schemeClr>
                </a:solidFill>
              </a:rPr>
              <a:t>.</a:t>
            </a:r>
            <a:endParaRPr lang="en-US" altLang="en-US" sz="3200" b="1" dirty="0">
              <a:solidFill>
                <a:schemeClr val="accent1">
                  <a:lumMod val="75000"/>
                </a:schemeClr>
              </a:solidFill>
            </a:endParaRPr>
          </a:p>
        </p:txBody>
      </p:sp>
      <p:sp>
        <p:nvSpPr>
          <p:cNvPr id="14339" name="Slide Number Placeholder 5"/>
          <p:cNvSpPr>
            <a:spLocks noGrp="1"/>
          </p:cNvSpPr>
          <p:nvPr>
            <p:ph type="sldNum" sz="quarter" idx="12"/>
          </p:nvPr>
        </p:nvSpPr>
        <p:spPr>
          <a:noFill/>
          <a:ln>
            <a:miter lim="800000"/>
            <a:headEnd/>
            <a:tailEnd/>
          </a:ln>
        </p:spPr>
        <p:txBody>
          <a:bodyPr/>
          <a:lstStyle/>
          <a:p>
            <a:fld id="{B66371E4-8996-4227-AB4C-4EAC13B049B7}" type="slidenum">
              <a:rPr lang="en-US" altLang="en-US"/>
              <a:pPr/>
              <a:t>19</a:t>
            </a:fld>
            <a:endParaRPr lang="en-US" altLang="en-US"/>
          </a:p>
        </p:txBody>
      </p:sp>
      <p:pic>
        <p:nvPicPr>
          <p:cNvPr id="2" name="Audio 1">
            <a:hlinkClick r:id="" action="ppaction://media"/>
            <a:extLst>
              <a:ext uri="{FF2B5EF4-FFF2-40B4-BE49-F238E27FC236}">
                <a16:creationId xmlns:a16="http://schemas.microsoft.com/office/drawing/2014/main" id="{172A02A6-131B-4B28-9D71-58B1D099ED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2537"/>
    </mc:Choice>
    <mc:Fallback xmlns="">
      <p:transition spd="slow" advTm="92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3A0AFE15-A611-4362-8071-92118E281925}"/>
              </a:ext>
            </a:extLst>
          </p:cNvPr>
          <p:cNvPicPr>
            <a:picLocks noGrp="1" noChangeAspect="1"/>
          </p:cNvPicPr>
          <p:nvPr>
            <p:ph idx="4294967295"/>
          </p:nvPr>
        </p:nvPicPr>
        <p:blipFill>
          <a:blip r:embed="rId4"/>
          <a:stretch>
            <a:fillRect/>
          </a:stretch>
        </p:blipFill>
        <p:spPr>
          <a:xfrm>
            <a:off x="762000" y="76061"/>
            <a:ext cx="10287000" cy="6781939"/>
          </a:xfrm>
          <a:prstGeom prst="rect">
            <a:avLst/>
          </a:prstGeom>
        </p:spPr>
      </p:pic>
      <p:pic>
        <p:nvPicPr>
          <p:cNvPr id="2" name="Audio 1">
            <a:hlinkClick r:id="" action="ppaction://media"/>
            <a:extLst>
              <a:ext uri="{FF2B5EF4-FFF2-40B4-BE49-F238E27FC236}">
                <a16:creationId xmlns:a16="http://schemas.microsoft.com/office/drawing/2014/main" id="{F5189184-2DC6-4B6A-9D72-4C7641BDAE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3023514"/>
      </p:ext>
    </p:extLst>
  </p:cSld>
  <p:clrMapOvr>
    <a:masterClrMapping/>
  </p:clrMapOvr>
  <mc:AlternateContent xmlns:mc="http://schemas.openxmlformats.org/markup-compatibility/2006" xmlns:p14="http://schemas.microsoft.com/office/powerpoint/2010/main">
    <mc:Choice Requires="p14">
      <p:transition spd="slow" p14:dur="2000" advTm="202523"/>
    </mc:Choice>
    <mc:Fallback xmlns="">
      <p:transition spd="slow" advTm="2025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1524000" y="457200"/>
            <a:ext cx="7543800" cy="762000"/>
          </a:xfrm>
        </p:spPr>
        <p:txBody>
          <a:bodyPr>
            <a:normAutofit/>
          </a:bodyPr>
          <a:lstStyle/>
          <a:p>
            <a:pPr eaLnBrk="1" hangingPunct="1"/>
            <a:r>
              <a:rPr lang="en-US" altLang="en-US" b="1" dirty="0">
                <a:ln w="500">
                  <a:noFill/>
                </a:ln>
                <a:solidFill>
                  <a:srgbClr val="92D050"/>
                </a:solidFill>
                <a:latin typeface="+mn-lt"/>
              </a:rPr>
              <a:t>Epidemiology</a:t>
            </a:r>
          </a:p>
        </p:txBody>
      </p:sp>
      <p:sp>
        <p:nvSpPr>
          <p:cNvPr id="7173" name="Rectangle 3"/>
          <p:cNvSpPr>
            <a:spLocks noGrp="1" noChangeArrowheads="1"/>
          </p:cNvSpPr>
          <p:nvPr>
            <p:ph idx="1"/>
          </p:nvPr>
        </p:nvSpPr>
        <p:spPr>
          <a:xfrm>
            <a:off x="1600200" y="1558873"/>
            <a:ext cx="10058400" cy="4953000"/>
          </a:xfrm>
        </p:spPr>
        <p:txBody>
          <a:bodyPr>
            <a:normAutofit/>
          </a:bodyPr>
          <a:lstStyle/>
          <a:p>
            <a:pPr marL="0" indent="0">
              <a:buNone/>
            </a:pPr>
            <a:r>
              <a:rPr lang="en-US" altLang="en-US" sz="3900" b="1" dirty="0">
                <a:solidFill>
                  <a:schemeClr val="accent1">
                    <a:lumMod val="75000"/>
                  </a:schemeClr>
                </a:solidFill>
              </a:rPr>
              <a:t>In Epidemiology, we ask the following questions related to the </a:t>
            </a:r>
            <a:r>
              <a:rPr lang="en-US" altLang="en-US" sz="3900" b="1" dirty="0">
                <a:solidFill>
                  <a:srgbClr val="EB75D2"/>
                </a:solidFill>
              </a:rPr>
              <a:t>health event:</a:t>
            </a:r>
          </a:p>
          <a:p>
            <a:pPr marL="0" indent="0">
              <a:buNone/>
            </a:pPr>
            <a:endParaRPr lang="en-US" altLang="en-US" sz="700" dirty="0"/>
          </a:p>
          <a:p>
            <a:pPr>
              <a:buNone/>
              <a:defRPr/>
            </a:pPr>
            <a:r>
              <a:rPr lang="en-US" sz="3200" b="1" dirty="0">
                <a:solidFill>
                  <a:schemeClr val="accent1">
                    <a:lumMod val="75000"/>
                  </a:schemeClr>
                </a:solidFill>
              </a:rPr>
              <a:t>What is the event? ( The Health problem).</a:t>
            </a:r>
          </a:p>
          <a:p>
            <a:pPr>
              <a:buNone/>
              <a:defRPr/>
            </a:pPr>
            <a:r>
              <a:rPr lang="en-US" sz="3200" b="1" dirty="0">
                <a:solidFill>
                  <a:schemeClr val="accent1">
                    <a:lumMod val="75000"/>
                  </a:schemeClr>
                </a:solidFill>
              </a:rPr>
              <a:t>What is the magnitude?</a:t>
            </a:r>
          </a:p>
          <a:p>
            <a:pPr>
              <a:buNone/>
              <a:defRPr/>
            </a:pPr>
            <a:r>
              <a:rPr lang="en-US" sz="3200" b="1" dirty="0">
                <a:solidFill>
                  <a:schemeClr val="accent1">
                    <a:lumMod val="75000"/>
                  </a:schemeClr>
                </a:solidFill>
              </a:rPr>
              <a:t>Where did it happen ?</a:t>
            </a:r>
          </a:p>
          <a:p>
            <a:pPr>
              <a:buNone/>
              <a:defRPr/>
            </a:pPr>
            <a:r>
              <a:rPr lang="en-US" sz="3200" b="1" dirty="0">
                <a:solidFill>
                  <a:schemeClr val="accent1">
                    <a:lumMod val="75000"/>
                  </a:schemeClr>
                </a:solidFill>
              </a:rPr>
              <a:t>When did it happen?</a:t>
            </a:r>
          </a:p>
          <a:p>
            <a:pPr>
              <a:buNone/>
              <a:defRPr/>
            </a:pPr>
            <a:r>
              <a:rPr lang="en-US" sz="3200" b="1" dirty="0">
                <a:solidFill>
                  <a:schemeClr val="accent1">
                    <a:lumMod val="75000"/>
                  </a:schemeClr>
                </a:solidFill>
              </a:rPr>
              <a:t>Who is affected?</a:t>
            </a:r>
          </a:p>
          <a:p>
            <a:pPr>
              <a:buNone/>
              <a:defRPr/>
            </a:pPr>
            <a:r>
              <a:rPr lang="en-US" sz="3200" b="1" dirty="0">
                <a:solidFill>
                  <a:schemeClr val="accent1">
                    <a:lumMod val="75000"/>
                  </a:schemeClr>
                </a:solidFill>
              </a:rPr>
              <a:t>Why did it happen?</a:t>
            </a:r>
          </a:p>
          <a:p>
            <a:pPr>
              <a:buNone/>
              <a:defRPr/>
            </a:pPr>
            <a:endParaRPr lang="en-US" sz="3200" b="1" dirty="0">
              <a:solidFill>
                <a:schemeClr val="accent1">
                  <a:lumMod val="75000"/>
                </a:schemeClr>
              </a:solidFill>
            </a:endParaRPr>
          </a:p>
        </p:txBody>
      </p:sp>
      <p:sp>
        <p:nvSpPr>
          <p:cNvPr id="7171" name="Slide Number Placeholder 5"/>
          <p:cNvSpPr>
            <a:spLocks noGrp="1"/>
          </p:cNvSpPr>
          <p:nvPr>
            <p:ph type="sldNum" sz="quarter" idx="12"/>
          </p:nvPr>
        </p:nvSpPr>
        <p:spPr>
          <a:noFill/>
          <a:ln>
            <a:miter lim="800000"/>
            <a:headEnd/>
            <a:tailEnd/>
          </a:ln>
        </p:spPr>
        <p:txBody>
          <a:bodyPr/>
          <a:lstStyle/>
          <a:p>
            <a:fld id="{4E0A9BF7-D378-403F-B7A3-7E4D757C8E86}" type="slidenum">
              <a:rPr lang="en-US" altLang="en-US"/>
              <a:pPr/>
              <a:t>21</a:t>
            </a:fld>
            <a:endParaRPr lang="en-US" altLang="en-US"/>
          </a:p>
        </p:txBody>
      </p:sp>
      <p:pic>
        <p:nvPicPr>
          <p:cNvPr id="2" name="Audio 1">
            <a:hlinkClick r:id="" action="ppaction://media"/>
            <a:extLst>
              <a:ext uri="{FF2B5EF4-FFF2-40B4-BE49-F238E27FC236}">
                <a16:creationId xmlns:a16="http://schemas.microsoft.com/office/drawing/2014/main" id="{7047FB3A-C935-42CB-9AD9-F2024FA41E1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02841838"/>
      </p:ext>
    </p:extLst>
  </p:cSld>
  <p:clrMapOvr>
    <a:masterClrMapping/>
  </p:clrMapOvr>
  <mc:AlternateContent xmlns:mc="http://schemas.openxmlformats.org/markup-compatibility/2006" xmlns:p14="http://schemas.microsoft.com/office/powerpoint/2010/main">
    <mc:Choice Requires="p14">
      <p:transition spd="slow" p14:dur="2000" advTm="31036"/>
    </mc:Choice>
    <mc:Fallback xmlns="">
      <p:transition spd="slow" advTm="31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1981200" y="228600"/>
            <a:ext cx="7239000" cy="762000"/>
          </a:xfrm>
        </p:spPr>
        <p:txBody>
          <a:bodyPr>
            <a:normAutofit/>
          </a:bodyPr>
          <a:lstStyle/>
          <a:p>
            <a:pPr eaLnBrk="1" hangingPunct="1"/>
            <a:r>
              <a:rPr lang="en-US" altLang="en-US" sz="4800" b="1" dirty="0">
                <a:ln w="500">
                  <a:noFill/>
                </a:ln>
                <a:solidFill>
                  <a:srgbClr val="26971D"/>
                </a:solidFill>
                <a:latin typeface="+mn-lt"/>
              </a:rPr>
              <a:t>Epidemiology</a:t>
            </a:r>
          </a:p>
        </p:txBody>
      </p:sp>
      <p:sp>
        <p:nvSpPr>
          <p:cNvPr id="7173" name="Rectangle 3"/>
          <p:cNvSpPr>
            <a:spLocks noGrp="1" noChangeArrowheads="1"/>
          </p:cNvSpPr>
          <p:nvPr>
            <p:ph idx="1"/>
          </p:nvPr>
        </p:nvSpPr>
        <p:spPr>
          <a:xfrm>
            <a:off x="1371600" y="1720349"/>
            <a:ext cx="9829800" cy="5032248"/>
          </a:xfrm>
        </p:spPr>
        <p:txBody>
          <a:bodyPr>
            <a:normAutofit/>
          </a:bodyPr>
          <a:lstStyle/>
          <a:p>
            <a:pPr marL="0" indent="0">
              <a:buNone/>
            </a:pPr>
            <a:r>
              <a:rPr lang="en-US" altLang="en-US" sz="3600" dirty="0">
                <a:solidFill>
                  <a:schemeClr val="accent1">
                    <a:lumMod val="75000"/>
                  </a:schemeClr>
                </a:solidFill>
              </a:rPr>
              <a:t>In Epidemiology, we ask the following questions related to the </a:t>
            </a:r>
            <a:r>
              <a:rPr lang="en-US" altLang="en-US" sz="4400" dirty="0">
                <a:solidFill>
                  <a:srgbClr val="EB75D2"/>
                </a:solidFill>
              </a:rPr>
              <a:t>health action:</a:t>
            </a:r>
          </a:p>
          <a:p>
            <a:pPr marL="0" indent="0">
              <a:buNone/>
            </a:pPr>
            <a:endParaRPr lang="en-US" altLang="en-US" sz="800" dirty="0"/>
          </a:p>
          <a:p>
            <a:pPr marL="438912" indent="-320040">
              <a:spcBef>
                <a:spcPts val="0"/>
              </a:spcBef>
              <a:buClr>
                <a:srgbClr val="F0AD00"/>
              </a:buClr>
              <a:buSzPct val="80000"/>
              <a:buFont typeface="Wingdings 2"/>
              <a:buChar char=""/>
            </a:pPr>
            <a:r>
              <a:rPr lang="en-US" sz="3600" dirty="0">
                <a:solidFill>
                  <a:schemeClr val="accent1">
                    <a:lumMod val="75000"/>
                  </a:schemeClr>
                </a:solidFill>
                <a:latin typeface="Calibri" panose="020F0502020204030204" pitchFamily="34" charset="0"/>
              </a:rPr>
              <a:t>What can be done to reduce this problem and its consequences?</a:t>
            </a:r>
          </a:p>
          <a:p>
            <a:pPr marL="438912" indent="-320040">
              <a:spcBef>
                <a:spcPts val="0"/>
              </a:spcBef>
              <a:buClr>
                <a:srgbClr val="F0AD00"/>
              </a:buClr>
              <a:buSzPct val="80000"/>
              <a:buFont typeface="Wingdings 2"/>
              <a:buChar char=""/>
            </a:pPr>
            <a:r>
              <a:rPr lang="en-US" sz="3600" dirty="0">
                <a:solidFill>
                  <a:schemeClr val="accent1">
                    <a:lumMod val="75000"/>
                  </a:schemeClr>
                </a:solidFill>
                <a:latin typeface="Calibri" panose="020F0502020204030204" pitchFamily="34" charset="0"/>
              </a:rPr>
              <a:t>How can it be prevented in future?</a:t>
            </a:r>
          </a:p>
          <a:p>
            <a:pPr marL="438912" indent="-320040">
              <a:spcBef>
                <a:spcPts val="0"/>
              </a:spcBef>
              <a:buClr>
                <a:srgbClr val="F0AD00"/>
              </a:buClr>
              <a:buSzPct val="80000"/>
              <a:buFont typeface="Wingdings 2"/>
              <a:buChar char=""/>
            </a:pPr>
            <a:r>
              <a:rPr lang="en-US" sz="3600" dirty="0">
                <a:solidFill>
                  <a:schemeClr val="accent1">
                    <a:lumMod val="75000"/>
                  </a:schemeClr>
                </a:solidFill>
                <a:latin typeface="Calibri" panose="020F0502020204030204" pitchFamily="34" charset="0"/>
              </a:rPr>
              <a:t>What action should be taken by the community? By whom should these activities be carried out?</a:t>
            </a:r>
          </a:p>
          <a:p>
            <a:pPr>
              <a:buNone/>
              <a:defRPr/>
            </a:pPr>
            <a:endParaRPr lang="en-US" sz="3200" b="1" dirty="0">
              <a:solidFill>
                <a:schemeClr val="accent1">
                  <a:lumMod val="75000"/>
                </a:schemeClr>
              </a:solidFill>
            </a:endParaRPr>
          </a:p>
        </p:txBody>
      </p:sp>
      <p:sp>
        <p:nvSpPr>
          <p:cNvPr id="7171" name="Slide Number Placeholder 5"/>
          <p:cNvSpPr>
            <a:spLocks noGrp="1"/>
          </p:cNvSpPr>
          <p:nvPr>
            <p:ph type="sldNum" sz="quarter" idx="12"/>
          </p:nvPr>
        </p:nvSpPr>
        <p:spPr>
          <a:noFill/>
          <a:ln>
            <a:miter lim="800000"/>
            <a:headEnd/>
            <a:tailEnd/>
          </a:ln>
        </p:spPr>
        <p:txBody>
          <a:bodyPr/>
          <a:lstStyle/>
          <a:p>
            <a:fld id="{4E0A9BF7-D378-403F-B7A3-7E4D757C8E86}" type="slidenum">
              <a:rPr lang="en-US" altLang="en-US"/>
              <a:pPr/>
              <a:t>22</a:t>
            </a:fld>
            <a:endParaRPr lang="en-US" altLang="en-US"/>
          </a:p>
        </p:txBody>
      </p:sp>
      <p:pic>
        <p:nvPicPr>
          <p:cNvPr id="2" name="Audio 1">
            <a:hlinkClick r:id="" action="ppaction://media"/>
            <a:extLst>
              <a:ext uri="{FF2B5EF4-FFF2-40B4-BE49-F238E27FC236}">
                <a16:creationId xmlns:a16="http://schemas.microsoft.com/office/drawing/2014/main" id="{DDFE6292-52E1-48B9-B4E1-B7BEECD32A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03258221"/>
      </p:ext>
    </p:extLst>
  </p:cSld>
  <p:clrMapOvr>
    <a:masterClrMapping/>
  </p:clrMapOvr>
  <mc:AlternateContent xmlns:mc="http://schemas.openxmlformats.org/markup-compatibility/2006" xmlns:p14="http://schemas.microsoft.com/office/powerpoint/2010/main">
    <mc:Choice Requires="p14">
      <p:transition spd="slow" p14:dur="2000" advTm="35526"/>
    </mc:Choice>
    <mc:Fallback xmlns="">
      <p:transition spd="slow" advTm="35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143000" y="457200"/>
            <a:ext cx="10439400" cy="1371600"/>
          </a:xfrm>
        </p:spPr>
        <p:txBody>
          <a:bodyPr/>
          <a:lstStyle/>
          <a:p>
            <a:pPr eaLnBrk="1" hangingPunct="1"/>
            <a:r>
              <a:rPr lang="en-US" b="1" dirty="0">
                <a:solidFill>
                  <a:srgbClr val="00B050"/>
                </a:solidFill>
                <a:latin typeface="+mn-lt"/>
              </a:rPr>
              <a:t>What Do Epidemiologists Do?</a:t>
            </a:r>
          </a:p>
        </p:txBody>
      </p:sp>
      <p:sp>
        <p:nvSpPr>
          <p:cNvPr id="54275" name="Rectangle 3"/>
          <p:cNvSpPr>
            <a:spLocks noGrp="1" noChangeArrowheads="1"/>
          </p:cNvSpPr>
          <p:nvPr>
            <p:ph type="body" sz="half" idx="1"/>
          </p:nvPr>
        </p:nvSpPr>
        <p:spPr>
          <a:xfrm>
            <a:off x="685800" y="1752600"/>
            <a:ext cx="11125200" cy="4191000"/>
          </a:xfrm>
        </p:spPr>
        <p:txBody>
          <a:bodyPr>
            <a:noAutofit/>
          </a:bodyPr>
          <a:lstStyle/>
          <a:p>
            <a:pPr marL="457200" lvl="1" indent="0" eaLnBrk="1" hangingPunct="1">
              <a:lnSpc>
                <a:spcPct val="120000"/>
              </a:lnSpc>
              <a:spcBef>
                <a:spcPts val="0"/>
              </a:spcBef>
              <a:buNone/>
            </a:pPr>
            <a:r>
              <a:rPr lang="en-US" sz="3600" dirty="0">
                <a:solidFill>
                  <a:srgbClr val="0070C0"/>
                </a:solidFill>
              </a:rPr>
              <a:t>Count cases of disease or injury</a:t>
            </a:r>
          </a:p>
          <a:p>
            <a:pPr marL="457200" lvl="1" indent="0" eaLnBrk="1" hangingPunct="1">
              <a:lnSpc>
                <a:spcPct val="120000"/>
              </a:lnSpc>
              <a:spcBef>
                <a:spcPts val="0"/>
              </a:spcBef>
              <a:buNone/>
            </a:pPr>
            <a:r>
              <a:rPr lang="en-US" sz="3600" dirty="0">
                <a:solidFill>
                  <a:srgbClr val="0070C0"/>
                </a:solidFill>
              </a:rPr>
              <a:t>Define the affected population</a:t>
            </a:r>
          </a:p>
          <a:p>
            <a:pPr marL="457200" lvl="1" indent="0" eaLnBrk="1" hangingPunct="1">
              <a:lnSpc>
                <a:spcPct val="120000"/>
              </a:lnSpc>
              <a:spcBef>
                <a:spcPts val="0"/>
              </a:spcBef>
              <a:buNone/>
            </a:pPr>
            <a:r>
              <a:rPr lang="en-US" sz="3600" dirty="0">
                <a:solidFill>
                  <a:srgbClr val="0070C0"/>
                </a:solidFill>
              </a:rPr>
              <a:t>Compute rates of disease or injury in that population</a:t>
            </a:r>
          </a:p>
          <a:p>
            <a:pPr marL="457200" lvl="1" indent="0" eaLnBrk="1" hangingPunct="1">
              <a:lnSpc>
                <a:spcPct val="120000"/>
              </a:lnSpc>
              <a:spcBef>
                <a:spcPts val="0"/>
              </a:spcBef>
              <a:buNone/>
            </a:pPr>
            <a:r>
              <a:rPr lang="en-US" sz="3600" dirty="0">
                <a:solidFill>
                  <a:srgbClr val="0070C0"/>
                </a:solidFill>
              </a:rPr>
              <a:t>Compare rates with those found in other populations</a:t>
            </a:r>
          </a:p>
          <a:p>
            <a:pPr marL="457200" lvl="1" indent="0" eaLnBrk="1" hangingPunct="1">
              <a:lnSpc>
                <a:spcPct val="120000"/>
              </a:lnSpc>
              <a:spcBef>
                <a:spcPts val="0"/>
              </a:spcBef>
              <a:buNone/>
            </a:pPr>
            <a:r>
              <a:rPr lang="en-US" sz="3600" dirty="0">
                <a:solidFill>
                  <a:srgbClr val="0070C0"/>
                </a:solidFill>
              </a:rPr>
              <a:t>Make inferences regarding patterns of disease</a:t>
            </a:r>
          </a:p>
          <a:p>
            <a:pPr marL="457200" lvl="1" indent="0" eaLnBrk="1" hangingPunct="1">
              <a:lnSpc>
                <a:spcPct val="120000"/>
              </a:lnSpc>
              <a:spcBef>
                <a:spcPts val="0"/>
              </a:spcBef>
              <a:buNone/>
            </a:pPr>
            <a:r>
              <a:rPr lang="en-US" sz="3600" dirty="0">
                <a:solidFill>
                  <a:srgbClr val="0070C0"/>
                </a:solidFill>
              </a:rPr>
              <a:t>Determine whether a problem exists</a:t>
            </a:r>
          </a:p>
        </p:txBody>
      </p:sp>
    </p:spTree>
    <p:extLst>
      <p:ext uri="{BB962C8B-B14F-4D97-AF65-F5344CB8AC3E}">
        <p14:creationId xmlns:p14="http://schemas.microsoft.com/office/powerpoint/2010/main" val="2596013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ChangeArrowheads="1"/>
          </p:cNvSpPr>
          <p:nvPr/>
        </p:nvSpPr>
        <p:spPr bwMode="auto">
          <a:xfrm>
            <a:off x="1981200" y="2684621"/>
            <a:ext cx="9601200" cy="2062103"/>
          </a:xfrm>
          <a:prstGeom prst="rect">
            <a:avLst/>
          </a:prstGeom>
          <a:noFill/>
          <a:ln w="9525">
            <a:noFill/>
            <a:miter lim="800000"/>
            <a:headEnd/>
            <a:tailEnd/>
          </a:ln>
        </p:spPr>
        <p:txBody>
          <a:bodyPr wrap="square" anchor="ctr">
            <a:spAutoFit/>
          </a:bodyPr>
          <a:lstStyle/>
          <a:p>
            <a:pPr eaLnBrk="0" hangingPunct="0">
              <a:buClr>
                <a:srgbClr val="CC0000"/>
              </a:buClr>
              <a:buSzPct val="150000"/>
              <a:buFont typeface="Wingdings" pitchFamily="2" charset="2"/>
              <a:buChar char="§"/>
              <a:tabLst>
                <a:tab pos="285750" algn="l"/>
              </a:tabLst>
            </a:pPr>
            <a:r>
              <a:rPr lang="en-US" sz="3200" b="1" dirty="0">
                <a:solidFill>
                  <a:srgbClr val="0070C0"/>
                </a:solidFill>
                <a:cs typeface="Times New Roman" pitchFamily="18" charset="0"/>
              </a:rPr>
              <a:t>Human disease does not occur at random</a:t>
            </a:r>
          </a:p>
          <a:p>
            <a:pPr eaLnBrk="0" hangingPunct="0">
              <a:buClr>
                <a:srgbClr val="CC0000"/>
              </a:buClr>
              <a:buSzPct val="150000"/>
              <a:buFont typeface="Wingdings" pitchFamily="2" charset="2"/>
              <a:buChar char="§"/>
              <a:tabLst>
                <a:tab pos="285750" algn="l"/>
              </a:tabLst>
            </a:pPr>
            <a:endParaRPr lang="en-GB" sz="3200" b="1" dirty="0">
              <a:solidFill>
                <a:srgbClr val="0070C0"/>
              </a:solidFill>
              <a:cs typeface="Times New Roman" pitchFamily="18" charset="0"/>
            </a:endParaRPr>
          </a:p>
          <a:p>
            <a:pPr eaLnBrk="0" hangingPunct="0">
              <a:buClr>
                <a:srgbClr val="CC0000"/>
              </a:buClr>
              <a:buSzPct val="150000"/>
              <a:buFont typeface="Wingdings" pitchFamily="2" charset="2"/>
              <a:buChar char="§"/>
              <a:tabLst>
                <a:tab pos="285750" algn="l"/>
              </a:tabLst>
            </a:pPr>
            <a:r>
              <a:rPr lang="en-US" sz="3200" b="1" dirty="0">
                <a:solidFill>
                  <a:srgbClr val="0070C0"/>
                </a:solidFill>
                <a:cs typeface="Times New Roman" pitchFamily="18" charset="0"/>
              </a:rPr>
              <a:t>Disease has causal and preventive factors that can be identified using systematic investigations</a:t>
            </a:r>
          </a:p>
        </p:txBody>
      </p:sp>
      <p:sp>
        <p:nvSpPr>
          <p:cNvPr id="51203" name="Rectangle 2"/>
          <p:cNvSpPr>
            <a:spLocks noChangeArrowheads="1"/>
          </p:cNvSpPr>
          <p:nvPr/>
        </p:nvSpPr>
        <p:spPr bwMode="auto">
          <a:xfrm>
            <a:off x="1828800" y="685800"/>
            <a:ext cx="9448800" cy="707886"/>
          </a:xfrm>
          <a:prstGeom prst="rect">
            <a:avLst/>
          </a:prstGeom>
          <a:noFill/>
          <a:ln w="9525">
            <a:noFill/>
            <a:miter lim="800000"/>
            <a:headEnd/>
            <a:tailEnd/>
          </a:ln>
        </p:spPr>
        <p:txBody>
          <a:bodyPr wrap="square">
            <a:spAutoFit/>
          </a:bodyPr>
          <a:lstStyle/>
          <a:p>
            <a:pPr eaLnBrk="0" hangingPunct="0">
              <a:tabLst>
                <a:tab pos="285750" algn="l"/>
              </a:tabLst>
            </a:pPr>
            <a:r>
              <a:rPr lang="en-US" sz="4000" b="1" dirty="0">
                <a:solidFill>
                  <a:srgbClr val="00B050"/>
                </a:solidFill>
                <a:cs typeface="Times New Roman" pitchFamily="18" charset="0"/>
              </a:rPr>
              <a:t>Fundamental assumptions in epidemiology</a:t>
            </a:r>
            <a:endParaRPr lang="en-GB" sz="4000" b="1" dirty="0">
              <a:solidFill>
                <a:srgbClr val="00B050"/>
              </a:solidFill>
              <a:cs typeface="Times New Roman" pitchFamily="18" charset="0"/>
            </a:endParaRPr>
          </a:p>
        </p:txBody>
      </p:sp>
    </p:spTree>
    <p:extLst>
      <p:ext uri="{BB962C8B-B14F-4D97-AF65-F5344CB8AC3E}">
        <p14:creationId xmlns:p14="http://schemas.microsoft.com/office/powerpoint/2010/main" val="1783487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1371600" y="2154018"/>
            <a:ext cx="10515600" cy="3785652"/>
          </a:xfrm>
          <a:prstGeom prst="rect">
            <a:avLst/>
          </a:prstGeom>
          <a:noFill/>
          <a:ln w="9525">
            <a:noFill/>
            <a:miter lim="800000"/>
            <a:headEnd/>
            <a:tailEnd/>
          </a:ln>
        </p:spPr>
        <p:txBody>
          <a:bodyPr wrap="square" anchor="ctr">
            <a:spAutoFit/>
          </a:bodyPr>
          <a:lstStyle/>
          <a:p>
            <a:pPr eaLnBrk="0" hangingPunct="0">
              <a:lnSpc>
                <a:spcPct val="150000"/>
              </a:lnSpc>
              <a:tabLst>
                <a:tab pos="228600" algn="l"/>
                <a:tab pos="457200" algn="l"/>
                <a:tab pos="685800" algn="l"/>
                <a:tab pos="914400" algn="l"/>
              </a:tabLst>
            </a:pPr>
            <a:r>
              <a:rPr lang="en-US" sz="3200" b="1" dirty="0">
                <a:solidFill>
                  <a:srgbClr val="0070C0"/>
                </a:solidFill>
                <a:cs typeface="Times New Roman" pitchFamily="18" charset="0"/>
              </a:rPr>
              <a:t>There is a natural progression in epidemiologic reasoning</a:t>
            </a:r>
            <a:r>
              <a:rPr lang="en-US" sz="3200" b="1" dirty="0" smtClean="0">
                <a:solidFill>
                  <a:srgbClr val="0070C0"/>
                </a:solidFill>
                <a:cs typeface="Times New Roman" pitchFamily="18" charset="0"/>
              </a:rPr>
              <a:t>:</a:t>
            </a:r>
            <a:endParaRPr lang="en-GB" sz="3200" b="1" dirty="0">
              <a:solidFill>
                <a:srgbClr val="0070C0"/>
              </a:solidFill>
              <a:cs typeface="Times New Roman" pitchFamily="18" charset="0"/>
            </a:endParaRPr>
          </a:p>
          <a:p>
            <a:pPr eaLnBrk="0" hangingPunct="0">
              <a:lnSpc>
                <a:spcPct val="150000"/>
              </a:lnSpc>
              <a:buClr>
                <a:srgbClr val="CC0000"/>
              </a:buClr>
              <a:buSzPct val="150000"/>
              <a:buFont typeface="Wingdings" pitchFamily="2" charset="2"/>
              <a:buChar char="§"/>
              <a:tabLst>
                <a:tab pos="228600" algn="l"/>
                <a:tab pos="457200" algn="l"/>
                <a:tab pos="685800" algn="l"/>
                <a:tab pos="914400" algn="l"/>
              </a:tabLst>
            </a:pPr>
            <a:r>
              <a:rPr lang="en-US" sz="3200" b="1" dirty="0">
                <a:solidFill>
                  <a:srgbClr val="0070C0"/>
                </a:solidFill>
                <a:cs typeface="Times New Roman" pitchFamily="18" charset="0"/>
              </a:rPr>
              <a:t>Begins with suspicion (clinical practice, descriptive epidemiology</a:t>
            </a:r>
            <a:r>
              <a:rPr lang="en-US" sz="3200" b="1" dirty="0" smtClean="0">
                <a:solidFill>
                  <a:srgbClr val="0070C0"/>
                </a:solidFill>
                <a:cs typeface="Times New Roman" pitchFamily="18" charset="0"/>
              </a:rPr>
              <a:t>, </a:t>
            </a:r>
            <a:r>
              <a:rPr lang="en-US" sz="3200" b="1" dirty="0">
                <a:solidFill>
                  <a:srgbClr val="0070C0"/>
                </a:solidFill>
                <a:cs typeface="Times New Roman" pitchFamily="18" charset="0"/>
              </a:rPr>
              <a:t>laboratory research or theoretical speculation)</a:t>
            </a:r>
            <a:endParaRPr lang="en-GB" sz="3200" b="1" dirty="0">
              <a:solidFill>
                <a:srgbClr val="0070C0"/>
              </a:solidFill>
              <a:cs typeface="Times New Roman" pitchFamily="18" charset="0"/>
            </a:endParaRPr>
          </a:p>
          <a:p>
            <a:pPr eaLnBrk="0" hangingPunct="0">
              <a:lnSpc>
                <a:spcPct val="150000"/>
              </a:lnSpc>
              <a:buClr>
                <a:srgbClr val="CC0000"/>
              </a:buClr>
              <a:buSzPct val="150000"/>
              <a:buFont typeface="Wingdings" pitchFamily="2" charset="2"/>
              <a:buChar char="§"/>
              <a:tabLst>
                <a:tab pos="228600" algn="l"/>
                <a:tab pos="457200" algn="l"/>
                <a:tab pos="685800" algn="l"/>
                <a:tab pos="914400" algn="l"/>
              </a:tabLst>
            </a:pPr>
            <a:r>
              <a:rPr lang="en-US" sz="3200" b="1" dirty="0">
                <a:solidFill>
                  <a:srgbClr val="0070C0"/>
                </a:solidFill>
                <a:cs typeface="Times New Roman" pitchFamily="18" charset="0"/>
              </a:rPr>
              <a:t>Formulation of specific hypothesis</a:t>
            </a:r>
            <a:endParaRPr lang="en-GB" sz="3200" b="1" dirty="0">
              <a:solidFill>
                <a:srgbClr val="0070C0"/>
              </a:solidFill>
              <a:cs typeface="Times New Roman" pitchFamily="18" charset="0"/>
            </a:endParaRPr>
          </a:p>
          <a:p>
            <a:pPr eaLnBrk="0" hangingPunct="0">
              <a:lnSpc>
                <a:spcPct val="150000"/>
              </a:lnSpc>
              <a:buClr>
                <a:srgbClr val="CC0000"/>
              </a:buClr>
              <a:buSzPct val="150000"/>
              <a:buFont typeface="Wingdings" pitchFamily="2" charset="2"/>
              <a:buChar char="§"/>
              <a:tabLst>
                <a:tab pos="228600" algn="l"/>
                <a:tab pos="457200" algn="l"/>
                <a:tab pos="685800" algn="l"/>
                <a:tab pos="914400" algn="l"/>
              </a:tabLst>
            </a:pPr>
            <a:r>
              <a:rPr lang="en-US" sz="3200" b="1" dirty="0">
                <a:solidFill>
                  <a:srgbClr val="0070C0"/>
                </a:solidFill>
                <a:cs typeface="Times New Roman" pitchFamily="18" charset="0"/>
              </a:rPr>
              <a:t>Hypothesis is tested in epidemiologic studies using: </a:t>
            </a:r>
            <a:endParaRPr lang="en-GB" sz="3200" b="1" dirty="0">
              <a:solidFill>
                <a:srgbClr val="0070C0"/>
              </a:solidFill>
              <a:cs typeface="Times New Roman" pitchFamily="18" charset="0"/>
            </a:endParaRPr>
          </a:p>
        </p:txBody>
      </p:sp>
      <p:sp>
        <p:nvSpPr>
          <p:cNvPr id="52227" name="Rectangle 2"/>
          <p:cNvSpPr>
            <a:spLocks noChangeArrowheads="1"/>
          </p:cNvSpPr>
          <p:nvPr/>
        </p:nvSpPr>
        <p:spPr bwMode="auto">
          <a:xfrm>
            <a:off x="1371600" y="533400"/>
            <a:ext cx="6249913" cy="707886"/>
          </a:xfrm>
          <a:prstGeom prst="rect">
            <a:avLst/>
          </a:prstGeom>
          <a:noFill/>
          <a:ln w="9525">
            <a:noFill/>
            <a:miter lim="800000"/>
            <a:headEnd/>
            <a:tailEnd/>
          </a:ln>
        </p:spPr>
        <p:txBody>
          <a:bodyPr wrap="square">
            <a:spAutoFit/>
          </a:bodyPr>
          <a:lstStyle/>
          <a:p>
            <a:pPr eaLnBrk="0" hangingPunct="0">
              <a:tabLst>
                <a:tab pos="228600" algn="l"/>
                <a:tab pos="457200" algn="l"/>
                <a:tab pos="685800" algn="l"/>
                <a:tab pos="914400" algn="l"/>
              </a:tabLst>
            </a:pPr>
            <a:r>
              <a:rPr lang="en-US" sz="4000" b="1" dirty="0">
                <a:solidFill>
                  <a:srgbClr val="00B050"/>
                </a:solidFill>
                <a:cs typeface="Times New Roman" pitchFamily="18" charset="0"/>
              </a:rPr>
              <a:t>Epidemiologic Reasoning</a:t>
            </a:r>
            <a:endParaRPr lang="en-GB" sz="4000" dirty="0">
              <a:solidFill>
                <a:srgbClr val="00B050"/>
              </a:solidFill>
              <a:cs typeface="Times New Roman" pitchFamily="18" charset="0"/>
            </a:endParaRPr>
          </a:p>
        </p:txBody>
      </p:sp>
    </p:spTree>
    <p:extLst>
      <p:ext uri="{BB962C8B-B14F-4D97-AF65-F5344CB8AC3E}">
        <p14:creationId xmlns:p14="http://schemas.microsoft.com/office/powerpoint/2010/main" val="2410304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762000" y="337457"/>
            <a:ext cx="12462407" cy="707886"/>
          </a:xfrm>
          <a:prstGeom prst="rect">
            <a:avLst/>
          </a:prstGeom>
          <a:noFill/>
          <a:ln w="9525">
            <a:noFill/>
            <a:miter lim="800000"/>
            <a:headEnd/>
            <a:tailEnd/>
          </a:ln>
        </p:spPr>
        <p:txBody>
          <a:bodyPr wrap="square">
            <a:spAutoFit/>
          </a:bodyPr>
          <a:lstStyle/>
          <a:p>
            <a:r>
              <a:rPr lang="en-US" sz="4000" b="1" dirty="0">
                <a:solidFill>
                  <a:srgbClr val="00B050"/>
                </a:solidFill>
                <a:cs typeface="Times New Roman" pitchFamily="18" charset="0"/>
              </a:rPr>
              <a:t>Sources of information </a:t>
            </a:r>
            <a:r>
              <a:rPr lang="en-US" sz="4000" b="1" dirty="0" smtClean="0">
                <a:solidFill>
                  <a:srgbClr val="00B050"/>
                </a:solidFill>
                <a:cs typeface="Times New Roman" pitchFamily="18" charset="0"/>
              </a:rPr>
              <a:t>(data) in Epidemiology</a:t>
            </a:r>
            <a:endParaRPr lang="en-US" sz="4000" b="1" dirty="0">
              <a:solidFill>
                <a:srgbClr val="00B050"/>
              </a:solidFill>
              <a:cs typeface="Times New Roman" pitchFamily="18" charset="0"/>
            </a:endParaRPr>
          </a:p>
        </p:txBody>
      </p:sp>
      <p:sp>
        <p:nvSpPr>
          <p:cNvPr id="70659" name="Text Box 3"/>
          <p:cNvSpPr txBox="1">
            <a:spLocks noChangeArrowheads="1"/>
          </p:cNvSpPr>
          <p:nvPr/>
        </p:nvSpPr>
        <p:spPr bwMode="auto">
          <a:xfrm>
            <a:off x="1143000" y="1567542"/>
            <a:ext cx="8534400" cy="4448013"/>
          </a:xfrm>
          <a:prstGeom prst="rect">
            <a:avLst/>
          </a:prstGeom>
          <a:noFill/>
          <a:ln w="9525">
            <a:noFill/>
            <a:miter lim="800000"/>
            <a:headEnd/>
            <a:tailEnd/>
          </a:ln>
        </p:spPr>
        <p:txBody>
          <a:bodyPr wrap="square">
            <a:spAutoFit/>
          </a:bodyPr>
          <a:lstStyle/>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Registration of births, deaths and diseases</a:t>
            </a:r>
          </a:p>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Population censuses</a:t>
            </a:r>
          </a:p>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Routine health information systems</a:t>
            </a:r>
          </a:p>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Surveillance</a:t>
            </a:r>
          </a:p>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Investigation of epidemics</a:t>
            </a:r>
          </a:p>
          <a:p>
            <a:pPr>
              <a:lnSpc>
                <a:spcPct val="150000"/>
              </a:lnSpc>
              <a:buClr>
                <a:srgbClr val="CC0000"/>
              </a:buClr>
              <a:buSzPct val="150000"/>
              <a:buFont typeface="Wingdings" pitchFamily="2" charset="2"/>
              <a:buChar char="§"/>
            </a:pPr>
            <a:r>
              <a:rPr lang="en-US" sz="3200" b="1" dirty="0">
                <a:solidFill>
                  <a:srgbClr val="0070C0"/>
                </a:solidFill>
                <a:cs typeface="Times New Roman" pitchFamily="18" charset="0"/>
              </a:rPr>
              <a:t>Sample surveys</a:t>
            </a:r>
          </a:p>
        </p:txBody>
      </p:sp>
    </p:spTree>
    <p:extLst>
      <p:ext uri="{BB962C8B-B14F-4D97-AF65-F5344CB8AC3E}">
        <p14:creationId xmlns:p14="http://schemas.microsoft.com/office/powerpoint/2010/main" val="218070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152650" y="365127"/>
            <a:ext cx="8362950" cy="1006474"/>
          </a:xfrm>
        </p:spPr>
        <p:txBody>
          <a:bodyPr>
            <a:normAutofit/>
          </a:bodyPr>
          <a:lstStyle/>
          <a:p>
            <a:r>
              <a:rPr lang="en-US" altLang="en-US" sz="4000" b="1" dirty="0">
                <a:ln w="500">
                  <a:noFill/>
                </a:ln>
                <a:solidFill>
                  <a:srgbClr val="00B050"/>
                </a:solidFill>
                <a:latin typeface="+mn-lt"/>
              </a:rPr>
              <a:t>The Five Ws of Epidemiologic Studies</a:t>
            </a:r>
          </a:p>
        </p:txBody>
      </p:sp>
      <p:pic>
        <p:nvPicPr>
          <p:cNvPr id="21507" name="Picture 4"/>
          <p:cNvPicPr>
            <a:picLocks noGrp="1" noChangeAspect="1" noChangeArrowheads="1"/>
          </p:cNvPicPr>
          <p:nvPr>
            <p:ph idx="1"/>
          </p:nvPr>
        </p:nvPicPr>
        <p:blipFill>
          <a:blip r:embed="rId3"/>
          <a:stretch>
            <a:fillRect/>
          </a:stretch>
        </p:blipFill>
        <p:spPr>
          <a:xfrm>
            <a:off x="3195109" y="1690689"/>
            <a:ext cx="5801783" cy="4351338"/>
          </a:xfrm>
        </p:spPr>
      </p:pic>
    </p:spTree>
    <p:extLst>
      <p:ext uri="{BB962C8B-B14F-4D97-AF65-F5344CB8AC3E}">
        <p14:creationId xmlns:p14="http://schemas.microsoft.com/office/powerpoint/2010/main" val="250388177"/>
      </p:ext>
    </p:extLst>
  </p:cSld>
  <p:clrMapOvr>
    <a:masterClrMapping/>
  </p:clrMapOvr>
  <mc:AlternateContent xmlns:mc="http://schemas.openxmlformats.org/markup-compatibility/2006" xmlns:p14="http://schemas.microsoft.com/office/powerpoint/2010/main">
    <mc:Choice Requires="p14">
      <p:transition spd="slow" p14:dur="2000" advTm="47007"/>
    </mc:Choice>
    <mc:Fallback xmlns="">
      <p:transition spd="slow" advTm="4700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43000" y="800100"/>
            <a:ext cx="8229600" cy="914400"/>
          </a:xfrm>
        </p:spPr>
        <p:txBody>
          <a:bodyPr>
            <a:normAutofit fontScale="90000"/>
          </a:bodyPr>
          <a:lstStyle/>
          <a:p>
            <a:pPr algn="ctr"/>
            <a:r>
              <a:rPr lang="en-US" sz="4800" i="1" dirty="0"/>
              <a:t>   </a:t>
            </a:r>
            <a:r>
              <a:rPr lang="en-US" sz="4900" b="1" dirty="0">
                <a:solidFill>
                  <a:srgbClr val="00B050"/>
                </a:solidFill>
                <a:latin typeface="Arial" panose="020B0604020202020204" pitchFamily="34" charset="0"/>
                <a:cs typeface="Arial" panose="020B0604020202020204" pitchFamily="34" charset="0"/>
              </a:rPr>
              <a:t>EPIDEMIC  CURVE</a:t>
            </a:r>
            <a:r>
              <a:rPr lang="en-US" sz="4000" b="1" dirty="0">
                <a:solidFill>
                  <a:srgbClr val="00B050"/>
                </a:solidFill>
                <a:latin typeface="Arial" panose="020B0604020202020204" pitchFamily="34" charset="0"/>
                <a:cs typeface="Arial" panose="020B0604020202020204" pitchFamily="34" charset="0"/>
              </a:rPr>
              <a:t/>
            </a:r>
            <a:br>
              <a:rPr lang="en-US" sz="4000" b="1" dirty="0">
                <a:solidFill>
                  <a:srgbClr val="00B050"/>
                </a:solidFill>
                <a:latin typeface="Arial" panose="020B0604020202020204" pitchFamily="34" charset="0"/>
                <a:cs typeface="Arial" panose="020B0604020202020204" pitchFamily="34" charset="0"/>
              </a:rPr>
            </a:br>
            <a:endParaRPr lang="en-US" b="1" dirty="0">
              <a:solidFill>
                <a:srgbClr val="00B050"/>
              </a:solidFill>
              <a:latin typeface="Arial" panose="020B0604020202020204" pitchFamily="34" charset="0"/>
              <a:cs typeface="Arial" panose="020B0604020202020204" pitchFamily="34" charset="0"/>
            </a:endParaRPr>
          </a:p>
        </p:txBody>
      </p:sp>
      <p:cxnSp>
        <p:nvCxnSpPr>
          <p:cNvPr id="5" name="Straight Connector 4"/>
          <p:cNvCxnSpPr/>
          <p:nvPr/>
        </p:nvCxnSpPr>
        <p:spPr>
          <a:xfrm>
            <a:off x="5257800" y="2209800"/>
            <a:ext cx="0" cy="3200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257800" y="541020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00400" y="419100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5555673" y="3613727"/>
            <a:ext cx="1136072" cy="1803400"/>
          </a:xfrm>
          <a:custGeom>
            <a:avLst/>
            <a:gdLst>
              <a:gd name="connsiteX0" fmla="*/ 0 w 1136072"/>
              <a:gd name="connsiteY0" fmla="*/ 1789546 h 1803400"/>
              <a:gd name="connsiteX1" fmla="*/ 443345 w 1136072"/>
              <a:gd name="connsiteY1" fmla="*/ 2309 h 1803400"/>
              <a:gd name="connsiteX2" fmla="*/ 1136072 w 1136072"/>
              <a:gd name="connsiteY2" fmla="*/ 1803400 h 1803400"/>
              <a:gd name="connsiteX3" fmla="*/ 1136072 w 1136072"/>
              <a:gd name="connsiteY3" fmla="*/ 1803400 h 1803400"/>
              <a:gd name="connsiteX4" fmla="*/ 1136072 w 1136072"/>
              <a:gd name="connsiteY4" fmla="*/ 1803400 h 180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072" h="1803400">
                <a:moveTo>
                  <a:pt x="0" y="1789546"/>
                </a:moveTo>
                <a:cubicBezTo>
                  <a:pt x="127000" y="894773"/>
                  <a:pt x="254000" y="0"/>
                  <a:pt x="443345" y="2309"/>
                </a:cubicBezTo>
                <a:cubicBezTo>
                  <a:pt x="632690" y="4618"/>
                  <a:pt x="1136072" y="1803400"/>
                  <a:pt x="1136072" y="1803400"/>
                </a:cubicBezTo>
                <a:lnTo>
                  <a:pt x="1136072" y="1803400"/>
                </a:lnTo>
                <a:lnTo>
                  <a:pt x="1136072" y="180340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5943600" y="5638801"/>
            <a:ext cx="2286000"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TIME</a:t>
            </a:r>
          </a:p>
        </p:txBody>
      </p:sp>
      <p:sp>
        <p:nvSpPr>
          <p:cNvPr id="20" name="TextBox 19"/>
          <p:cNvSpPr txBox="1"/>
          <p:nvPr/>
        </p:nvSpPr>
        <p:spPr>
          <a:xfrm>
            <a:off x="3429000" y="3468470"/>
            <a:ext cx="1752600" cy="830997"/>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NUMBER OF CASES</a:t>
            </a:r>
          </a:p>
        </p:txBody>
      </p:sp>
      <p:cxnSp>
        <p:nvCxnSpPr>
          <p:cNvPr id="22" name="Straight Arrow Connector 21"/>
          <p:cNvCxnSpPr/>
          <p:nvPr/>
        </p:nvCxnSpPr>
        <p:spPr>
          <a:xfrm>
            <a:off x="5486400" y="3429000"/>
            <a:ext cx="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486400" y="2819401"/>
            <a:ext cx="1981200" cy="461665"/>
          </a:xfrm>
          <a:prstGeom prst="rect">
            <a:avLst/>
          </a:prstGeom>
          <a:noFill/>
        </p:spPr>
        <p:txBody>
          <a:bodyPr wrap="square" rtlCol="0">
            <a:spAutoFit/>
          </a:bodyPr>
          <a:lstStyle/>
          <a:p>
            <a:r>
              <a:rPr lang="en-US" sz="2400" b="1" dirty="0"/>
              <a:t>EXPOSURE</a:t>
            </a:r>
          </a:p>
        </p:txBody>
      </p:sp>
      <p:pic>
        <p:nvPicPr>
          <p:cNvPr id="3" name="Audio 2">
            <a:hlinkClick r:id="" action="ppaction://media"/>
            <a:extLst>
              <a:ext uri="{FF2B5EF4-FFF2-40B4-BE49-F238E27FC236}">
                <a16:creationId xmlns:a16="http://schemas.microsoft.com/office/drawing/2014/main" id="{7AE7D82D-7629-47F7-B91A-3D5914500C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43911937"/>
      </p:ext>
    </p:extLst>
  </p:cSld>
  <p:clrMapOvr>
    <a:masterClrMapping/>
  </p:clrMapOvr>
  <mc:AlternateContent xmlns:mc="http://schemas.openxmlformats.org/markup-compatibility/2006" xmlns:p14="http://schemas.microsoft.com/office/powerpoint/2010/main">
    <mc:Choice Requires="p14">
      <p:transition spd="slow" p14:dur="2000" advTm="35591"/>
    </mc:Choice>
    <mc:Fallback xmlns="">
      <p:transition spd="slow" advTm="35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2282825" y="457201"/>
            <a:ext cx="69064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b="1" dirty="0">
                <a:solidFill>
                  <a:srgbClr val="FF0000"/>
                </a:solidFill>
                <a:cs typeface="Calibri" panose="020F0502020204030204" pitchFamily="34" charset="0"/>
              </a:rPr>
              <a:t>Fatalities Associated with Farm Tractors</a:t>
            </a:r>
          </a:p>
        </p:txBody>
      </p:sp>
      <p:cxnSp>
        <p:nvCxnSpPr>
          <p:cNvPr id="5" name="Straight Connector 4"/>
          <p:cNvCxnSpPr/>
          <p:nvPr/>
        </p:nvCxnSpPr>
        <p:spPr>
          <a:xfrm>
            <a:off x="2130426"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0964" name="TextBox 13"/>
          <p:cNvSpPr txBox="1">
            <a:spLocks noChangeArrowheads="1"/>
          </p:cNvSpPr>
          <p:nvPr/>
        </p:nvSpPr>
        <p:spPr bwMode="auto">
          <a:xfrm>
            <a:off x="838200" y="1348800"/>
            <a:ext cx="804227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0036A6"/>
                </a:solidFill>
                <a:cs typeface="Calibri" panose="020F0502020204030204" pitchFamily="34" charset="0"/>
              </a:rPr>
              <a:t>In 1982, an epidemiologist studied the number of farm tractor-associated deaths in Georgia and described them in terms of time, place, and person by using death certificates and records from an existing surveillance system (All tractor related incidents between 1971-1981, N=166 cases).</a:t>
            </a:r>
          </a:p>
          <a:p>
            <a:pPr>
              <a:spcBef>
                <a:spcPct val="0"/>
              </a:spcBef>
              <a:buNone/>
            </a:pPr>
            <a:r>
              <a:rPr lang="en-US" altLang="en-US" b="1" dirty="0">
                <a:solidFill>
                  <a:srgbClr val="0036A6"/>
                </a:solidFill>
                <a:cs typeface="Calibri" panose="020F0502020204030204" pitchFamily="34" charset="0"/>
              </a:rPr>
              <a:t>He then generated a hypothesis for further study. Let’s look at the descriptive epidemiology (Who, When and Where….)</a:t>
            </a:r>
          </a:p>
          <a:p>
            <a:pPr eaLnBrk="1" hangingPunct="1">
              <a:spcBef>
                <a:spcPct val="0"/>
              </a:spcBef>
              <a:buFontTx/>
              <a:buNone/>
            </a:pPr>
            <a:endParaRPr lang="en-US" altLang="en-US" b="1" dirty="0">
              <a:solidFill>
                <a:srgbClr val="0036A6"/>
              </a:solidFill>
              <a:cs typeface="Calibri" panose="020F0502020204030204" pitchFamily="34" charset="0"/>
            </a:endParaRPr>
          </a:p>
        </p:txBody>
      </p:sp>
      <p:sp>
        <p:nvSpPr>
          <p:cNvPr id="40965"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EA471884-6F46-4F70-BC05-571CE6B1BE72}" type="slidenum">
              <a:rPr lang="en-US" altLang="en-US" sz="1400">
                <a:solidFill>
                  <a:srgbClr val="0039A6"/>
                </a:solidFill>
                <a:latin typeface="Myriad Web Pro" charset="0"/>
              </a:rPr>
              <a:pPr algn="r" eaLnBrk="1" hangingPunct="1">
                <a:spcBef>
                  <a:spcPct val="0"/>
                </a:spcBef>
                <a:buFontTx/>
                <a:buNone/>
              </a:pPr>
              <a:t>29</a:t>
            </a:fld>
            <a:endParaRPr lang="en-US" altLang="en-US" sz="1400">
              <a:solidFill>
                <a:srgbClr val="0039A6"/>
              </a:solidFill>
              <a:latin typeface="Myriad Web Pro" charset="0"/>
            </a:endParaRPr>
          </a:p>
        </p:txBody>
      </p:sp>
      <p:pic>
        <p:nvPicPr>
          <p:cNvPr id="40967" name="Picture 7" descr="Image of a farm tractor." title="Farm Tractor"/>
          <p:cNvPicPr>
            <a:picLocks noChangeAspect="1" noChangeArrowheads="1"/>
          </p:cNvPicPr>
          <p:nvPr/>
        </p:nvPicPr>
        <p:blipFill>
          <a:blip r:embed="rId5"/>
          <a:srcRect/>
          <a:stretch>
            <a:fillRect/>
          </a:stretch>
        </p:blipFill>
        <p:spPr bwMode="auto">
          <a:xfrm>
            <a:off x="9057468" y="3106467"/>
            <a:ext cx="2971800" cy="218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a:extLst>
              <a:ext uri="{FF2B5EF4-FFF2-40B4-BE49-F238E27FC236}">
                <a16:creationId xmlns:a16="http://schemas.microsoft.com/office/drawing/2014/main" id="{5AB5873A-47D8-41DF-A702-415EC230BC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5453318"/>
      </p:ext>
    </p:extLst>
  </p:cSld>
  <p:clrMapOvr>
    <a:masterClrMapping/>
  </p:clrMapOvr>
  <p:transition advTm="650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5303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30426" y="1371600"/>
            <a:ext cx="8080375" cy="4572000"/>
          </a:xfrm>
          <a:prstGeom prst="rect">
            <a:avLst/>
          </a:prstGeom>
          <a:solidFill>
            <a:schemeClr val="bg1"/>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074" name="Picture 2" descr="Farm tractor fatalities by age group.&#10;" title="Farm Tractor Fatalities by Age Group"/>
          <p:cNvPicPr>
            <a:picLocks noChangeAspect="1" noChangeArrowheads="1"/>
          </p:cNvPicPr>
          <p:nvPr/>
        </p:nvPicPr>
        <p:blipFill rotWithShape="1">
          <a:blip r:embed="rId6">
            <a:duotone>
              <a:prstClr val="black"/>
              <a:schemeClr val="accent3">
                <a:tint val="45000"/>
                <a:satMod val="400000"/>
              </a:schemeClr>
            </a:duotone>
            <a:extLst>
              <a:ext uri="{28A0092B-C50C-407E-A947-70E740481C1C}">
                <a14:useLocalDpi xmlns:a14="http://schemas.microsoft.com/office/drawing/2010/main" val="0"/>
              </a:ext>
            </a:extLst>
          </a:blip>
          <a:srcRect r="9272"/>
          <a:stretch/>
        </p:blipFill>
        <p:spPr bwMode="auto">
          <a:xfrm>
            <a:off x="2315498" y="1752600"/>
            <a:ext cx="7300913" cy="4114800"/>
          </a:xfrm>
          <a:prstGeom prst="rect">
            <a:avLst/>
          </a:prstGeom>
          <a:noFill/>
          <a:ln w="254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2" name="TextBox 1"/>
          <p:cNvSpPr txBox="1">
            <a:spLocks noChangeArrowheads="1"/>
          </p:cNvSpPr>
          <p:nvPr/>
        </p:nvSpPr>
        <p:spPr bwMode="auto">
          <a:xfrm>
            <a:off x="1752600" y="6153150"/>
            <a:ext cx="7620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dirty="0">
                <a:solidFill>
                  <a:srgbClr val="0039A6"/>
                </a:solidFill>
                <a:latin typeface="Arial" charset="0"/>
              </a:rPr>
              <a:t>Goodman RA, Smith JD, Sikes RK, et al. Fatalities associated with farm tractor injuries: an epidemiologic study. Public Health Rep 1985;100: 329–33.</a:t>
            </a:r>
          </a:p>
          <a:p>
            <a:pPr eaLnBrk="1" hangingPunct="1">
              <a:spcBef>
                <a:spcPct val="0"/>
              </a:spcBef>
              <a:buFontTx/>
              <a:buNone/>
            </a:pPr>
            <a:endParaRPr lang="en-US" altLang="en-US" sz="1000" dirty="0">
              <a:solidFill>
                <a:srgbClr val="0039A6"/>
              </a:solidFill>
              <a:latin typeface="Arial" charset="0"/>
            </a:endParaRPr>
          </a:p>
        </p:txBody>
      </p:sp>
      <p:sp>
        <p:nvSpPr>
          <p:cNvPr id="43013" name="Rectangle 6"/>
          <p:cNvSpPr>
            <a:spLocks noChangeArrowheads="1"/>
          </p:cNvSpPr>
          <p:nvPr/>
        </p:nvSpPr>
        <p:spPr bwMode="auto">
          <a:xfrm>
            <a:off x="1604484" y="289779"/>
            <a:ext cx="909415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b="1" dirty="0">
                <a:solidFill>
                  <a:srgbClr val="0039A6"/>
                </a:solidFill>
                <a:latin typeface="Century Gothic" pitchFamily="34" charset="0"/>
              </a:rPr>
              <a:t>Fatalities Associated with Farm Tractors (person)</a:t>
            </a:r>
            <a:endParaRPr lang="en-US" altLang="en-US" sz="3000" b="1" dirty="0"/>
          </a:p>
        </p:txBody>
      </p:sp>
      <p:cxnSp>
        <p:nvCxnSpPr>
          <p:cNvPr id="8" name="Straight Connector 7"/>
          <p:cNvCxnSpPr/>
          <p:nvPr/>
        </p:nvCxnSpPr>
        <p:spPr>
          <a:xfrm>
            <a:off x="2130426"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a:off x="7696200" y="20574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
        <p:nvSpPr>
          <p:cNvPr id="43016"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6CE3A61-2D78-4776-90F8-222772D07603}" type="slidenum">
              <a:rPr lang="en-US" altLang="en-US" sz="1400">
                <a:solidFill>
                  <a:srgbClr val="0039A6"/>
                </a:solidFill>
                <a:latin typeface="Myriad Web Pro" charset="0"/>
              </a:rPr>
              <a:pPr algn="r" eaLnBrk="1" hangingPunct="1">
                <a:spcBef>
                  <a:spcPct val="0"/>
                </a:spcBef>
                <a:buFontTx/>
                <a:buNone/>
              </a:pPr>
              <a:t>30</a:t>
            </a:fld>
            <a:endParaRPr lang="en-US" altLang="en-US" sz="1400">
              <a:solidFill>
                <a:srgbClr val="0039A6"/>
              </a:solidFill>
              <a:latin typeface="Myriad Web Pro" charset="0"/>
            </a:endParaRPr>
          </a:p>
        </p:txBody>
      </p:sp>
      <p:pic>
        <p:nvPicPr>
          <p:cNvPr id="2" name="Audio 1">
            <a:hlinkClick r:id="" action="ppaction://media"/>
            <a:extLst>
              <a:ext uri="{FF2B5EF4-FFF2-40B4-BE49-F238E27FC236}">
                <a16:creationId xmlns:a16="http://schemas.microsoft.com/office/drawing/2014/main" id="{5C912786-4AE6-40C4-B356-29879C568D2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82654188"/>
      </p:ext>
    </p:extLst>
  </p:cSld>
  <p:clrMapOvr>
    <a:masterClrMapping/>
  </p:clrMapOvr>
  <p:transition advTm="5406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92"/>
          <p:cNvSpPr txBox="1">
            <a:spLocks noChangeArrowheads="1"/>
          </p:cNvSpPr>
          <p:nvPr/>
        </p:nvSpPr>
        <p:spPr bwMode="auto">
          <a:xfrm>
            <a:off x="-457200" y="4953000"/>
            <a:ext cx="76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Myriad Web Pro" charset="0"/>
            </a:endParaRPr>
          </a:p>
        </p:txBody>
      </p:sp>
      <p:sp>
        <p:nvSpPr>
          <p:cNvPr id="41987" name="Text Placeholder 3"/>
          <p:cNvSpPr txBox="1">
            <a:spLocks/>
          </p:cNvSpPr>
          <p:nvPr/>
        </p:nvSpPr>
        <p:spPr bwMode="auto">
          <a:xfrm>
            <a:off x="1827214" y="6169026"/>
            <a:ext cx="7545387"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20000"/>
              </a:spcBef>
              <a:buFont typeface="Arial" charset="0"/>
              <a:buChar char="•"/>
              <a:defRPr sz="3200">
                <a:solidFill>
                  <a:schemeClr val="tx1"/>
                </a:solidFill>
                <a:latin typeface="Calibri" pitchFamily="34" charset="0"/>
              </a:defRPr>
            </a:lvl1pPr>
            <a:lvl2pPr marL="742950" indent="-285750" defTabSz="912813">
              <a:spcBef>
                <a:spcPct val="20000"/>
              </a:spcBef>
              <a:buFont typeface="Arial" charset="0"/>
              <a:buChar char="–"/>
              <a:defRPr sz="2800">
                <a:solidFill>
                  <a:schemeClr val="tx1"/>
                </a:solidFill>
                <a:latin typeface="Calibri" pitchFamily="34" charset="0"/>
              </a:defRPr>
            </a:lvl2pPr>
            <a:lvl3pPr marL="1143000" indent="-228600" defTabSz="912813">
              <a:spcBef>
                <a:spcPct val="20000"/>
              </a:spcBef>
              <a:buFont typeface="Arial" charset="0"/>
              <a:buChar char="•"/>
              <a:defRPr sz="2400">
                <a:solidFill>
                  <a:schemeClr val="tx1"/>
                </a:solidFill>
                <a:latin typeface="Calibri" pitchFamily="34" charset="0"/>
              </a:defRPr>
            </a:lvl3pPr>
            <a:lvl4pPr marL="1600200" indent="-228600" defTabSz="912813">
              <a:spcBef>
                <a:spcPct val="20000"/>
              </a:spcBef>
              <a:buFont typeface="Arial" charset="0"/>
              <a:buChar char="–"/>
              <a:defRPr sz="2000">
                <a:solidFill>
                  <a:schemeClr val="tx1"/>
                </a:solidFill>
                <a:latin typeface="Calibri" pitchFamily="34" charset="0"/>
              </a:defRPr>
            </a:lvl4pPr>
            <a:lvl5pPr marL="2057400" indent="-228600" defTabSz="912813">
              <a:spcBef>
                <a:spcPct val="20000"/>
              </a:spcBef>
              <a:buFont typeface="Arial" charset="0"/>
              <a:buChar char="»"/>
              <a:defRPr sz="2000">
                <a:solidFill>
                  <a:schemeClr val="tx1"/>
                </a:solidFill>
                <a:latin typeface="Calibri" pitchFamily="34" charset="0"/>
              </a:defRPr>
            </a:lvl5pPr>
            <a:lvl6pPr marL="25146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en-US" sz="1000">
                <a:solidFill>
                  <a:srgbClr val="0039A6"/>
                </a:solidFill>
                <a:latin typeface="Arial" charset="0"/>
              </a:rPr>
              <a:t>Goodman RA, Smith JD, Sikes RK, et al. Fatalities associated with farm tractor injuries: an epidemiologic study. Public Health Rep 1985;100:329–33.</a:t>
            </a:r>
          </a:p>
        </p:txBody>
      </p:sp>
      <p:sp>
        <p:nvSpPr>
          <p:cNvPr id="41988" name="Rectangle 12"/>
          <p:cNvSpPr>
            <a:spLocks noChangeArrowheads="1"/>
          </p:cNvSpPr>
          <p:nvPr/>
        </p:nvSpPr>
        <p:spPr bwMode="auto">
          <a:xfrm>
            <a:off x="1731923" y="455652"/>
            <a:ext cx="86405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b="1" dirty="0">
                <a:solidFill>
                  <a:srgbClr val="0039A6"/>
                </a:solidFill>
                <a:latin typeface="Century Gothic" pitchFamily="34" charset="0"/>
              </a:rPr>
              <a:t>Fatalities Associated with Farm Tractors (time)</a:t>
            </a:r>
            <a:endParaRPr lang="en-US" altLang="en-US" sz="3000" b="1" dirty="0"/>
          </a:p>
        </p:txBody>
      </p:sp>
      <p:cxnSp>
        <p:nvCxnSpPr>
          <p:cNvPr id="14" name="Straight Connector 13"/>
          <p:cNvCxnSpPr/>
          <p:nvPr/>
        </p:nvCxnSpPr>
        <p:spPr>
          <a:xfrm>
            <a:off x="2130426"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1990"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FC80559-3125-4A7E-9C19-B9A82A6D5594}" type="slidenum">
              <a:rPr lang="en-US" altLang="en-US" sz="1400">
                <a:solidFill>
                  <a:srgbClr val="0039A6"/>
                </a:solidFill>
                <a:latin typeface="Myriad Web Pro" charset="0"/>
              </a:rPr>
              <a:pPr algn="r" eaLnBrk="1" hangingPunct="1">
                <a:spcBef>
                  <a:spcPct val="0"/>
                </a:spcBef>
                <a:buFontTx/>
                <a:buNone/>
              </a:pPr>
              <a:t>31</a:t>
            </a:fld>
            <a:endParaRPr lang="en-US" altLang="en-US" sz="1400">
              <a:solidFill>
                <a:srgbClr val="0039A6"/>
              </a:solidFill>
              <a:latin typeface="Myriad Web Pro" charset="0"/>
            </a:endParaRPr>
          </a:p>
        </p:txBody>
      </p:sp>
      <p:pic>
        <p:nvPicPr>
          <p:cNvPr id="41991" name="Picture 4" descr="Farm tractor fatalities by number and hour of incident." title="Farm Tractor Fatalities by Time"/>
          <p:cNvPicPr>
            <a:picLocks noChangeAspect="1"/>
          </p:cNvPicPr>
          <p:nvPr/>
        </p:nvPicPr>
        <p:blipFill>
          <a:blip r:embed="rId5"/>
          <a:srcRect/>
          <a:stretch>
            <a:fillRect/>
          </a:stretch>
        </p:blipFill>
        <p:spPr bwMode="auto">
          <a:xfrm>
            <a:off x="2043114" y="1130300"/>
            <a:ext cx="8105775"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a:off x="5057775" y="20701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p:nvPr/>
        </p:nvCxnSpPr>
        <p:spPr>
          <a:xfrm>
            <a:off x="5453063" y="3168651"/>
            <a:ext cx="0" cy="538163"/>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a:off x="6899275" y="13716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pic>
        <p:nvPicPr>
          <p:cNvPr id="3" name="Audio 2">
            <a:hlinkClick r:id="" action="ppaction://media"/>
            <a:extLst>
              <a:ext uri="{FF2B5EF4-FFF2-40B4-BE49-F238E27FC236}">
                <a16:creationId xmlns:a16="http://schemas.microsoft.com/office/drawing/2014/main" id="{B2334071-9D33-4D0D-B15E-14B2CFD787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72422442"/>
      </p:ext>
    </p:extLst>
  </p:cSld>
  <p:clrMapOvr>
    <a:masterClrMapping/>
  </p:clrMapOvr>
  <p:transition advTm="910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arm tractor fatalities by place." title="Farm Tractor Fatalities by Place"/>
          <p:cNvPicPr>
            <a:picLocks noChangeAspect="1" noChangeArrowheads="1"/>
          </p:cNvPicPr>
          <p:nvPr/>
        </p:nvPicPr>
        <p:blipFill>
          <a:blip r:embed="rId6">
            <a:clrChange>
              <a:clrFrom>
                <a:srgbClr val="DADADA"/>
              </a:clrFrom>
              <a:clrTo>
                <a:srgbClr val="DADADA">
                  <a:alpha val="0"/>
                </a:srgbClr>
              </a:clrTo>
            </a:clrChange>
          </a:blip>
          <a:srcRect/>
          <a:stretch>
            <a:fillRect/>
          </a:stretch>
        </p:blipFill>
        <p:spPr bwMode="auto">
          <a:xfrm>
            <a:off x="3980656" y="1507899"/>
            <a:ext cx="4341812" cy="4470400"/>
          </a:xfrm>
          <a:prstGeom prst="rect">
            <a:avLst/>
          </a:prstGeom>
          <a:noFill/>
          <a:ln w="25400">
            <a:solidFill>
              <a:srgbClr val="0039A6"/>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p:cNvSpPr/>
          <p:nvPr/>
        </p:nvSpPr>
        <p:spPr bwMode="auto">
          <a:xfrm>
            <a:off x="4292600" y="1471613"/>
            <a:ext cx="2432050" cy="2112962"/>
          </a:xfrm>
          <a:prstGeom prst="ellipse">
            <a:avLst/>
          </a:prstGeom>
          <a:noFill/>
          <a:ln w="28575">
            <a:solidFill>
              <a:srgbClr val="003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536C6"/>
              </a:solidFill>
            </a:endParaRPr>
          </a:p>
        </p:txBody>
      </p:sp>
      <p:sp>
        <p:nvSpPr>
          <p:cNvPr id="44036" name="Text Placeholder 3"/>
          <p:cNvSpPr txBox="1">
            <a:spLocks/>
          </p:cNvSpPr>
          <p:nvPr/>
        </p:nvSpPr>
        <p:spPr bwMode="auto">
          <a:xfrm>
            <a:off x="1828800" y="6172201"/>
            <a:ext cx="806291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20000"/>
              </a:spcBef>
              <a:buFont typeface="Arial" charset="0"/>
              <a:buChar char="•"/>
              <a:defRPr sz="3200">
                <a:solidFill>
                  <a:schemeClr val="tx1"/>
                </a:solidFill>
                <a:latin typeface="Calibri" pitchFamily="34" charset="0"/>
              </a:defRPr>
            </a:lvl1pPr>
            <a:lvl2pPr marL="742950" indent="-285750" defTabSz="912813">
              <a:spcBef>
                <a:spcPct val="20000"/>
              </a:spcBef>
              <a:buFont typeface="Arial" charset="0"/>
              <a:buChar char="–"/>
              <a:defRPr sz="2800">
                <a:solidFill>
                  <a:schemeClr val="tx1"/>
                </a:solidFill>
                <a:latin typeface="Calibri" pitchFamily="34" charset="0"/>
              </a:defRPr>
            </a:lvl2pPr>
            <a:lvl3pPr marL="1143000" indent="-228600" defTabSz="912813">
              <a:spcBef>
                <a:spcPct val="20000"/>
              </a:spcBef>
              <a:buFont typeface="Arial" charset="0"/>
              <a:buChar char="•"/>
              <a:defRPr sz="2400">
                <a:solidFill>
                  <a:schemeClr val="tx1"/>
                </a:solidFill>
                <a:latin typeface="Calibri" pitchFamily="34" charset="0"/>
              </a:defRPr>
            </a:lvl3pPr>
            <a:lvl4pPr marL="1600200" indent="-228600" defTabSz="912813">
              <a:spcBef>
                <a:spcPct val="20000"/>
              </a:spcBef>
              <a:buFont typeface="Arial" charset="0"/>
              <a:buChar char="–"/>
              <a:defRPr sz="2000">
                <a:solidFill>
                  <a:schemeClr val="tx1"/>
                </a:solidFill>
                <a:latin typeface="Calibri" pitchFamily="34" charset="0"/>
              </a:defRPr>
            </a:lvl4pPr>
            <a:lvl5pPr marL="2057400" indent="-228600" defTabSz="912813">
              <a:spcBef>
                <a:spcPct val="20000"/>
              </a:spcBef>
              <a:buFont typeface="Arial" charset="0"/>
              <a:buChar char="»"/>
              <a:defRPr sz="2000">
                <a:solidFill>
                  <a:schemeClr val="tx1"/>
                </a:solidFill>
                <a:latin typeface="Calibri" pitchFamily="34" charset="0"/>
              </a:defRPr>
            </a:lvl5pPr>
            <a:lvl6pPr marL="25146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en-US" sz="1400" b="1" dirty="0">
                <a:solidFill>
                  <a:srgbClr val="0039A6"/>
                </a:solidFill>
                <a:latin typeface="Arial" charset="0"/>
              </a:rPr>
              <a:t>Goodman RA, Smith JD, Sikes RK, et al. Fatalities associated with farm tractor injuries: an epidemiologic study. Public Health Rep 1985;100:329–33.</a:t>
            </a:r>
          </a:p>
        </p:txBody>
      </p:sp>
      <p:sp>
        <p:nvSpPr>
          <p:cNvPr id="44037" name="Rectangle 7"/>
          <p:cNvSpPr>
            <a:spLocks noChangeArrowheads="1"/>
          </p:cNvSpPr>
          <p:nvPr/>
        </p:nvSpPr>
        <p:spPr bwMode="auto">
          <a:xfrm>
            <a:off x="1662193" y="458848"/>
            <a:ext cx="89162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b="1" dirty="0">
                <a:solidFill>
                  <a:srgbClr val="0039A6"/>
                </a:solidFill>
                <a:latin typeface="Century Gothic" pitchFamily="34" charset="0"/>
              </a:rPr>
              <a:t>Fatalities Associated with Farm Tractors (place)</a:t>
            </a:r>
            <a:endParaRPr lang="en-US" altLang="en-US" sz="3000" b="1" dirty="0"/>
          </a:p>
        </p:txBody>
      </p:sp>
      <p:cxnSp>
        <p:nvCxnSpPr>
          <p:cNvPr id="9" name="Straight Connector 8"/>
          <p:cNvCxnSpPr/>
          <p:nvPr/>
        </p:nvCxnSpPr>
        <p:spPr>
          <a:xfrm>
            <a:off x="2130426"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4039"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B84EA507-0E2B-447C-92DD-8745DCF65A7D}" type="slidenum">
              <a:rPr lang="en-US" altLang="en-US" sz="1400">
                <a:solidFill>
                  <a:srgbClr val="0039A6"/>
                </a:solidFill>
                <a:latin typeface="Myriad Web Pro" charset="0"/>
              </a:rPr>
              <a:pPr algn="r" eaLnBrk="1" hangingPunct="1">
                <a:spcBef>
                  <a:spcPct val="0"/>
                </a:spcBef>
                <a:buFontTx/>
                <a:buNone/>
              </a:pPr>
              <a:t>32</a:t>
            </a:fld>
            <a:endParaRPr lang="en-US" altLang="en-US" sz="1400">
              <a:solidFill>
                <a:srgbClr val="0039A6"/>
              </a:solidFill>
              <a:latin typeface="Myriad Web Pro" charset="0"/>
            </a:endParaRPr>
          </a:p>
        </p:txBody>
      </p:sp>
      <p:pic>
        <p:nvPicPr>
          <p:cNvPr id="3" name="Audio 2">
            <a:hlinkClick r:id="" action="ppaction://media"/>
            <a:extLst>
              <a:ext uri="{FF2B5EF4-FFF2-40B4-BE49-F238E27FC236}">
                <a16:creationId xmlns:a16="http://schemas.microsoft.com/office/drawing/2014/main" id="{67910A2D-5929-4989-8A22-580570C0011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01951842"/>
      </p:ext>
    </p:extLst>
  </p:cSld>
  <p:clrMapOvr>
    <a:masterClrMapping/>
  </p:clrMapOvr>
  <p:transition advTm="785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eaLnBrk="1" hangingPunct="1"/>
            <a:r>
              <a:rPr lang="en-GB" sz="4000" b="1" dirty="0">
                <a:solidFill>
                  <a:srgbClr val="FF0000"/>
                </a:solidFill>
                <a:latin typeface="+mn-lt"/>
              </a:rPr>
              <a:t>Epidemiological contributions to medical science and humanity</a:t>
            </a:r>
          </a:p>
        </p:txBody>
      </p:sp>
      <p:sp>
        <p:nvSpPr>
          <p:cNvPr id="41987" name="Rectangle 3"/>
          <p:cNvSpPr>
            <a:spLocks noGrp="1" noChangeArrowheads="1"/>
          </p:cNvSpPr>
          <p:nvPr>
            <p:ph type="body" idx="1"/>
          </p:nvPr>
        </p:nvSpPr>
        <p:spPr>
          <a:xfrm>
            <a:off x="1029984" y="2209800"/>
            <a:ext cx="10287000" cy="4351338"/>
          </a:xfrm>
        </p:spPr>
        <p:txBody>
          <a:bodyPr/>
          <a:lstStyle/>
          <a:p>
            <a:pPr eaLnBrk="1" hangingPunct="1">
              <a:lnSpc>
                <a:spcPct val="150000"/>
              </a:lnSpc>
              <a:spcBef>
                <a:spcPts val="0"/>
              </a:spcBef>
              <a:buFont typeface="Wingdings" pitchFamily="2" charset="2"/>
              <a:buNone/>
            </a:pPr>
            <a:r>
              <a:rPr lang="en-GB" sz="3200" dirty="0">
                <a:solidFill>
                  <a:srgbClr val="0070C0"/>
                </a:solidFill>
              </a:rPr>
              <a:t>Doll &amp; Bradford-Hill smoking and carcinoma of the lung: </a:t>
            </a:r>
          </a:p>
          <a:p>
            <a:pPr eaLnBrk="1" hangingPunct="1">
              <a:lnSpc>
                <a:spcPct val="150000"/>
              </a:lnSpc>
              <a:spcBef>
                <a:spcPts val="0"/>
              </a:spcBef>
              <a:buFont typeface="Wingdings" pitchFamily="2" charset="2"/>
              <a:buNone/>
            </a:pPr>
            <a:r>
              <a:rPr lang="en-GB" sz="3200" dirty="0" smtClean="0">
                <a:solidFill>
                  <a:srgbClr val="0070C0"/>
                </a:solidFill>
              </a:rPr>
              <a:t>preliminary </a:t>
            </a:r>
            <a:r>
              <a:rPr lang="en-GB" sz="3200" dirty="0">
                <a:solidFill>
                  <a:srgbClr val="0070C0"/>
                </a:solidFill>
              </a:rPr>
              <a:t>report, BMJ </a:t>
            </a:r>
            <a:r>
              <a:rPr lang="en-GB" sz="3200" dirty="0" smtClean="0">
                <a:solidFill>
                  <a:srgbClr val="0070C0"/>
                </a:solidFill>
              </a:rPr>
              <a:t>1950;II:739-48</a:t>
            </a:r>
            <a:endParaRPr lang="en-GB" sz="3200" dirty="0">
              <a:solidFill>
                <a:srgbClr val="0070C0"/>
              </a:solidFill>
            </a:endParaRPr>
          </a:p>
          <a:p>
            <a:pPr eaLnBrk="1" hangingPunct="1">
              <a:lnSpc>
                <a:spcPct val="150000"/>
              </a:lnSpc>
              <a:spcBef>
                <a:spcPts val="0"/>
              </a:spcBef>
            </a:pPr>
            <a:r>
              <a:rPr lang="en-GB" sz="3200" b="1" dirty="0" smtClean="0">
                <a:solidFill>
                  <a:srgbClr val="0070C0"/>
                </a:solidFill>
              </a:rPr>
              <a:t>Patients </a:t>
            </a:r>
            <a:r>
              <a:rPr lang="en-GB" sz="3200" b="1" dirty="0">
                <a:solidFill>
                  <a:srgbClr val="0070C0"/>
                </a:solidFill>
              </a:rPr>
              <a:t>with lung cancer more likely to have </a:t>
            </a:r>
            <a:r>
              <a:rPr lang="en-GB" sz="3200" b="1" dirty="0" smtClean="0">
                <a:solidFill>
                  <a:srgbClr val="0070C0"/>
                </a:solidFill>
              </a:rPr>
              <a:t>smoked </a:t>
            </a:r>
            <a:endParaRPr lang="en-GB" sz="3200" b="1" dirty="0">
              <a:solidFill>
                <a:srgbClr val="0070C0"/>
              </a:solidFill>
            </a:endParaRPr>
          </a:p>
          <a:p>
            <a:pPr eaLnBrk="1" hangingPunct="1">
              <a:lnSpc>
                <a:spcPct val="150000"/>
              </a:lnSpc>
              <a:spcBef>
                <a:spcPts val="0"/>
              </a:spcBef>
            </a:pPr>
            <a:r>
              <a:rPr lang="en-GB" sz="3200" b="1" dirty="0" smtClean="0">
                <a:solidFill>
                  <a:srgbClr val="0070C0"/>
                </a:solidFill>
              </a:rPr>
              <a:t>85-90</a:t>
            </a:r>
            <a:r>
              <a:rPr lang="en-GB" sz="3200" b="1" dirty="0">
                <a:solidFill>
                  <a:srgbClr val="0070C0"/>
                </a:solidFill>
              </a:rPr>
              <a:t>% of cases are due to </a:t>
            </a:r>
            <a:r>
              <a:rPr lang="en-GB" sz="3200" b="1" dirty="0" smtClean="0">
                <a:solidFill>
                  <a:srgbClr val="0070C0"/>
                </a:solidFill>
              </a:rPr>
              <a:t>tobacco”</a:t>
            </a:r>
            <a:endParaRPr lang="en-GB" sz="3200" b="1" dirty="0">
              <a:solidFill>
                <a:srgbClr val="0070C0"/>
              </a:solidFill>
            </a:endParaRPr>
          </a:p>
          <a:p>
            <a:pPr eaLnBrk="1" hangingPunct="1">
              <a:lnSpc>
                <a:spcPct val="150000"/>
              </a:lnSpc>
              <a:spcBef>
                <a:spcPts val="0"/>
              </a:spcBef>
              <a:buFont typeface="Wingdings" pitchFamily="2" charset="2"/>
              <a:buNone/>
            </a:pPr>
            <a:endParaRPr lang="en-GB" dirty="0"/>
          </a:p>
          <a:p>
            <a:pPr eaLnBrk="1" hangingPunct="1">
              <a:lnSpc>
                <a:spcPct val="150000"/>
              </a:lnSpc>
              <a:spcBef>
                <a:spcPts val="0"/>
              </a:spcBef>
              <a:buFont typeface="Wingdings" pitchFamily="2" charset="2"/>
              <a:buNone/>
            </a:pPr>
            <a:endParaRPr lang="en-GB" dirty="0"/>
          </a:p>
        </p:txBody>
      </p:sp>
    </p:spTree>
    <p:extLst>
      <p:ext uri="{BB962C8B-B14F-4D97-AF65-F5344CB8AC3E}">
        <p14:creationId xmlns:p14="http://schemas.microsoft.com/office/powerpoint/2010/main" val="2689136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43354"/>
            <a:ext cx="11277600" cy="854075"/>
          </a:xfrm>
        </p:spPr>
        <p:txBody>
          <a:bodyPr>
            <a:normAutofit fontScale="90000"/>
          </a:bodyPr>
          <a:lstStyle/>
          <a:p>
            <a:r>
              <a:rPr lang="en-GB" b="1" dirty="0">
                <a:solidFill>
                  <a:srgbClr val="FF0000"/>
                </a:solidFill>
                <a:latin typeface="+mn-lt"/>
              </a:rPr>
              <a:t>Breast cancer screening </a:t>
            </a:r>
            <a:r>
              <a:rPr lang="en-GB" b="1" dirty="0" smtClean="0">
                <a:solidFill>
                  <a:srgbClr val="FF0000"/>
                </a:solidFill>
                <a:latin typeface="+mn-lt"/>
              </a:rPr>
              <a:t>(Swedish </a:t>
            </a:r>
            <a:r>
              <a:rPr lang="en-GB" b="1" dirty="0">
                <a:solidFill>
                  <a:srgbClr val="FF0000"/>
                </a:solidFill>
                <a:latin typeface="+mn-lt"/>
              </a:rPr>
              <a:t>two country </a:t>
            </a:r>
            <a:r>
              <a:rPr lang="en-GB" b="1" dirty="0" smtClean="0">
                <a:solidFill>
                  <a:srgbClr val="FF0000"/>
                </a:solidFill>
                <a:latin typeface="+mn-lt"/>
              </a:rPr>
              <a:t>trial) </a:t>
            </a:r>
            <a:endParaRPr lang="en-GB" b="1" dirty="0">
              <a:solidFill>
                <a:srgbClr val="FF0000"/>
              </a:solidFill>
              <a:latin typeface="+mn-lt"/>
            </a:endParaRPr>
          </a:p>
        </p:txBody>
      </p:sp>
      <p:sp>
        <p:nvSpPr>
          <p:cNvPr id="44035" name="Rectangle 3"/>
          <p:cNvSpPr>
            <a:spLocks noGrp="1" noChangeArrowheads="1"/>
          </p:cNvSpPr>
          <p:nvPr>
            <p:ph type="body" idx="1"/>
          </p:nvPr>
        </p:nvSpPr>
        <p:spPr>
          <a:xfrm>
            <a:off x="838200" y="1219200"/>
            <a:ext cx="10896600" cy="5638800"/>
          </a:xfrm>
        </p:spPr>
        <p:txBody>
          <a:bodyPr>
            <a:noAutofit/>
          </a:bodyPr>
          <a:lstStyle/>
          <a:p>
            <a:pPr eaLnBrk="1" hangingPunct="1">
              <a:lnSpc>
                <a:spcPct val="120000"/>
              </a:lnSpc>
              <a:spcBef>
                <a:spcPts val="0"/>
              </a:spcBef>
            </a:pPr>
            <a:r>
              <a:rPr lang="en-GB" sz="3200" dirty="0" smtClean="0">
                <a:solidFill>
                  <a:srgbClr val="0070C0"/>
                </a:solidFill>
              </a:rPr>
              <a:t>Screening </a:t>
            </a:r>
            <a:r>
              <a:rPr lang="en-GB" sz="3200" dirty="0">
                <a:solidFill>
                  <a:srgbClr val="0070C0"/>
                </a:solidFill>
              </a:rPr>
              <a:t>with mammography was started in 1977 in the counties of Kopparberg and </a:t>
            </a:r>
            <a:r>
              <a:rPr lang="en-GB" sz="3200" dirty="0" err="1" smtClean="0">
                <a:solidFill>
                  <a:srgbClr val="0070C0"/>
                </a:solidFill>
              </a:rPr>
              <a:t>Ostergotland</a:t>
            </a:r>
            <a:r>
              <a:rPr lang="en-GB" sz="3200" dirty="0" smtClean="0">
                <a:solidFill>
                  <a:srgbClr val="0070C0"/>
                </a:solidFill>
              </a:rPr>
              <a:t>.</a:t>
            </a:r>
          </a:p>
          <a:p>
            <a:pPr eaLnBrk="1" hangingPunct="1">
              <a:lnSpc>
                <a:spcPct val="120000"/>
              </a:lnSpc>
              <a:spcBef>
                <a:spcPts val="0"/>
              </a:spcBef>
            </a:pPr>
            <a:r>
              <a:rPr lang="en-US" sz="3200" dirty="0" smtClean="0">
                <a:solidFill>
                  <a:srgbClr val="0070C0"/>
                </a:solidFill>
              </a:rPr>
              <a:t>The </a:t>
            </a:r>
            <a:r>
              <a:rPr lang="en-US" sz="3200" dirty="0">
                <a:solidFill>
                  <a:srgbClr val="0070C0"/>
                </a:solidFill>
              </a:rPr>
              <a:t>results </a:t>
            </a:r>
            <a:r>
              <a:rPr lang="en-US" sz="3200" dirty="0" smtClean="0">
                <a:solidFill>
                  <a:srgbClr val="0070C0"/>
                </a:solidFill>
              </a:rPr>
              <a:t>at </a:t>
            </a:r>
            <a:r>
              <a:rPr lang="en-US" sz="3200" dirty="0">
                <a:solidFill>
                  <a:srgbClr val="0070C0"/>
                </a:solidFill>
              </a:rPr>
              <a:t>29-year </a:t>
            </a:r>
            <a:r>
              <a:rPr lang="en-US" sz="3200" dirty="0" smtClean="0">
                <a:solidFill>
                  <a:srgbClr val="0070C0"/>
                </a:solidFill>
              </a:rPr>
              <a:t>follow-up: </a:t>
            </a:r>
            <a:r>
              <a:rPr lang="en-US" sz="3200" dirty="0">
                <a:solidFill>
                  <a:srgbClr val="0070C0"/>
                </a:solidFill>
              </a:rPr>
              <a:t>A substantial and significant </a:t>
            </a:r>
            <a:r>
              <a:rPr lang="en-US" sz="3200" dirty="0" smtClean="0">
                <a:solidFill>
                  <a:srgbClr val="0070C0"/>
                </a:solidFill>
              </a:rPr>
              <a:t>reduction </a:t>
            </a:r>
            <a:r>
              <a:rPr lang="en-US" sz="3200" dirty="0">
                <a:solidFill>
                  <a:srgbClr val="0070C0"/>
                </a:solidFill>
              </a:rPr>
              <a:t>in breast cancer mortality was associated with an invitation to </a:t>
            </a:r>
            <a:r>
              <a:rPr lang="en-US" sz="3200" dirty="0" smtClean="0">
                <a:solidFill>
                  <a:srgbClr val="0070C0"/>
                </a:solidFill>
              </a:rPr>
              <a:t>screening</a:t>
            </a:r>
            <a:r>
              <a:rPr lang="en-US" sz="3200" dirty="0">
                <a:solidFill>
                  <a:srgbClr val="0070C0"/>
                </a:solidFill>
              </a:rPr>
              <a:t> </a:t>
            </a:r>
            <a:r>
              <a:rPr lang="en-US" sz="3200" dirty="0" smtClean="0">
                <a:solidFill>
                  <a:srgbClr val="0070C0"/>
                </a:solidFill>
              </a:rPr>
              <a:t>(</a:t>
            </a:r>
            <a:r>
              <a:rPr lang="en-GB" sz="3200" dirty="0">
                <a:solidFill>
                  <a:srgbClr val="0070C0"/>
                </a:solidFill>
              </a:rPr>
              <a:t>31% lower mortality rate in women diagnosed via </a:t>
            </a:r>
            <a:r>
              <a:rPr lang="en-GB" sz="3200" dirty="0" smtClean="0">
                <a:solidFill>
                  <a:srgbClr val="0070C0"/>
                </a:solidFill>
              </a:rPr>
              <a:t>mammography).</a:t>
            </a:r>
            <a:endParaRPr lang="en-US" sz="3200" dirty="0">
              <a:solidFill>
                <a:srgbClr val="0070C0"/>
              </a:solidFill>
            </a:endParaRPr>
          </a:p>
          <a:p>
            <a:pPr eaLnBrk="1" hangingPunct="1">
              <a:lnSpc>
                <a:spcPct val="120000"/>
              </a:lnSpc>
              <a:spcBef>
                <a:spcPts val="0"/>
              </a:spcBef>
            </a:pPr>
            <a:r>
              <a:rPr lang="en-US" sz="3200" dirty="0" smtClean="0">
                <a:solidFill>
                  <a:srgbClr val="0070C0"/>
                </a:solidFill>
              </a:rPr>
              <a:t>At </a:t>
            </a:r>
            <a:r>
              <a:rPr lang="en-US" sz="3200" dirty="0">
                <a:solidFill>
                  <a:srgbClr val="0070C0"/>
                </a:solidFill>
              </a:rPr>
              <a:t>29 years of follow-up, the number of women needed to undergo screening for 7 years to prevent one breast cancer death was 414</a:t>
            </a:r>
            <a:endParaRPr lang="en-GB" sz="3200" dirty="0">
              <a:solidFill>
                <a:srgbClr val="0070C0"/>
              </a:solidFill>
            </a:endParaRPr>
          </a:p>
        </p:txBody>
      </p:sp>
    </p:spTree>
    <p:extLst>
      <p:ext uri="{BB962C8B-B14F-4D97-AF65-F5344CB8AC3E}">
        <p14:creationId xmlns:p14="http://schemas.microsoft.com/office/powerpoint/2010/main" val="1638875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365127"/>
            <a:ext cx="7886700" cy="473074"/>
          </a:xfrm>
        </p:spPr>
        <p:txBody>
          <a:bodyPr>
            <a:normAutofit fontScale="90000"/>
          </a:bodyPr>
          <a:lstStyle/>
          <a:p>
            <a:r>
              <a:rPr lang="en-US" altLang="en-US" sz="3200" b="1" dirty="0">
                <a:solidFill>
                  <a:srgbClr val="FF0000"/>
                </a:solidFill>
                <a:latin typeface="Century Gothic" pitchFamily="34" charset="0"/>
              </a:rPr>
              <a:t>Legionnaire’s disease outbreak</a:t>
            </a:r>
            <a:endParaRPr lang="en-US" dirty="0">
              <a:solidFill>
                <a:srgbClr val="FF0000"/>
              </a:solidFill>
            </a:endParaRPr>
          </a:p>
        </p:txBody>
      </p:sp>
      <p:sp>
        <p:nvSpPr>
          <p:cNvPr id="4" name="Content Placeholder 3"/>
          <p:cNvSpPr>
            <a:spLocks noGrp="1"/>
          </p:cNvSpPr>
          <p:nvPr>
            <p:ph idx="1"/>
          </p:nvPr>
        </p:nvSpPr>
        <p:spPr>
          <a:xfrm>
            <a:off x="1219200" y="990600"/>
            <a:ext cx="10363200" cy="5715000"/>
          </a:xfrm>
        </p:spPr>
        <p:txBody>
          <a:bodyPr>
            <a:noAutofit/>
          </a:bodyPr>
          <a:lstStyle/>
          <a:p>
            <a:pPr>
              <a:lnSpc>
                <a:spcPct val="100000"/>
              </a:lnSpc>
              <a:spcBef>
                <a:spcPct val="0"/>
              </a:spcBef>
            </a:pPr>
            <a:r>
              <a:rPr lang="en-US" altLang="en-US" sz="2400" dirty="0">
                <a:solidFill>
                  <a:srgbClr val="0070C0"/>
                </a:solidFill>
                <a:latin typeface="Arial" charset="0"/>
                <a:cs typeface="Arial" charset="0"/>
              </a:rPr>
              <a:t>Members of the American Legion gathered for the annual American Legion Convention held July 21 through 24, 1976, in Philadelphia.</a:t>
            </a:r>
          </a:p>
          <a:p>
            <a:pPr>
              <a:lnSpc>
                <a:spcPct val="100000"/>
              </a:lnSpc>
              <a:spcBef>
                <a:spcPct val="0"/>
              </a:spcBef>
            </a:pPr>
            <a:r>
              <a:rPr lang="en-US" altLang="en-US" sz="2400" dirty="0">
                <a:solidFill>
                  <a:srgbClr val="0070C0"/>
                </a:solidFill>
                <a:latin typeface="Arial" charset="0"/>
                <a:cs typeface="Arial" charset="0"/>
              </a:rPr>
              <a:t>Soon after the convention began, a substantial number of attendees were admitted to hospital emergency departments or were examined in doctors’ offices with acute onset of fever, chills, headache, malaise, dry cough, and muscle pain.</a:t>
            </a:r>
          </a:p>
          <a:p>
            <a:pPr>
              <a:lnSpc>
                <a:spcPct val="100000"/>
              </a:lnSpc>
              <a:spcBef>
                <a:spcPct val="0"/>
              </a:spcBef>
            </a:pPr>
            <a:r>
              <a:rPr lang="en-US" altLang="en-US" sz="2400" dirty="0">
                <a:solidFill>
                  <a:srgbClr val="0070C0"/>
                </a:solidFill>
                <a:latin typeface="Arial" charset="0"/>
                <a:cs typeface="Arial" charset="0"/>
              </a:rPr>
              <a:t>More troublesome is that during July 26 to August 1, a total of 18 conventioneers died, reportedly from pneumonia.</a:t>
            </a:r>
          </a:p>
          <a:p>
            <a:pPr>
              <a:lnSpc>
                <a:spcPct val="100000"/>
              </a:lnSpc>
              <a:spcBef>
                <a:spcPct val="0"/>
              </a:spcBef>
            </a:pPr>
            <a:r>
              <a:rPr lang="en-US" altLang="en-US" sz="2400" dirty="0">
                <a:solidFill>
                  <a:srgbClr val="0070C0"/>
                </a:solidFill>
                <a:latin typeface="Arial" charset="0"/>
                <a:cs typeface="Arial" charset="0"/>
              </a:rPr>
              <a:t>On the morning of August 2, a nurse at a veterans’ hospital in Philadelphia called CDC to report cases of severe respiratory illness among convention attendees.</a:t>
            </a:r>
          </a:p>
          <a:p>
            <a:pPr>
              <a:lnSpc>
                <a:spcPct val="100000"/>
              </a:lnSpc>
              <a:spcBef>
                <a:spcPct val="0"/>
              </a:spcBef>
            </a:pPr>
            <a:r>
              <a:rPr lang="en-US" altLang="en-US" sz="2400" dirty="0">
                <a:solidFill>
                  <a:srgbClr val="0070C0"/>
                </a:solidFill>
                <a:latin typeface="Arial" charset="0"/>
                <a:cs typeface="Arial" charset="0"/>
              </a:rPr>
              <a:t>Subsequent conversations that day with public health officials uncovered an additional 71 cases among persons who had attended the convention.</a:t>
            </a:r>
          </a:p>
          <a:p>
            <a:pPr>
              <a:lnSpc>
                <a:spcPct val="100000"/>
              </a:lnSpc>
              <a:spcBef>
                <a:spcPct val="0"/>
              </a:spcBef>
            </a:pPr>
            <a:r>
              <a:rPr lang="en-US" altLang="en-US" sz="2400" dirty="0">
                <a:solidFill>
                  <a:srgbClr val="0070C0"/>
                </a:solidFill>
                <a:latin typeface="Arial" charset="0"/>
                <a:cs typeface="Arial" charset="0"/>
              </a:rPr>
              <a:t>The goal was to find out why these conventioneers were becoming ill and, in some cases, dying!!!</a:t>
            </a:r>
          </a:p>
          <a:p>
            <a:pPr marL="0" indent="0">
              <a:lnSpc>
                <a:spcPct val="100000"/>
              </a:lnSpc>
              <a:spcBef>
                <a:spcPct val="0"/>
              </a:spcBef>
              <a:buNone/>
            </a:pPr>
            <a:endParaRPr lang="en-US" sz="2000" b="1" dirty="0">
              <a:solidFill>
                <a:srgbClr val="0070C0"/>
              </a:solidFill>
            </a:endParaRPr>
          </a:p>
        </p:txBody>
      </p:sp>
    </p:spTree>
    <p:extLst>
      <p:ext uri="{BB962C8B-B14F-4D97-AF65-F5344CB8AC3E}">
        <p14:creationId xmlns:p14="http://schemas.microsoft.com/office/powerpoint/2010/main" val="3932609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981200" y="323850"/>
            <a:ext cx="8229600" cy="1143000"/>
          </a:xfrm>
        </p:spPr>
        <p:txBody>
          <a:bodyPr>
            <a:normAutofit/>
          </a:bodyPr>
          <a:lstStyle/>
          <a:p>
            <a:pPr eaLnBrk="1" hangingPunct="1"/>
            <a:r>
              <a:rPr lang="en-US" altLang="en-US" sz="3600" b="1" dirty="0">
                <a:solidFill>
                  <a:srgbClr val="003AA6"/>
                </a:solidFill>
                <a:latin typeface="Century Gothic" pitchFamily="34" charset="0"/>
              </a:rPr>
              <a:t>Legionnaire’s disease outbreak</a:t>
            </a:r>
            <a:endParaRPr lang="nl-NL" altLang="en-US" sz="3600" b="1" dirty="0">
              <a:solidFill>
                <a:srgbClr val="003AA6"/>
              </a:solidFill>
              <a:latin typeface="Century Gothic" pitchFamily="34" charset="0"/>
            </a:endParaRPr>
          </a:p>
        </p:txBody>
      </p:sp>
      <p:cxnSp>
        <p:nvCxnSpPr>
          <p:cNvPr id="35" name="Straight Connector 34"/>
          <p:cNvCxnSpPr/>
          <p:nvPr/>
        </p:nvCxnSpPr>
        <p:spPr>
          <a:xfrm>
            <a:off x="2079626" y="1323975"/>
            <a:ext cx="8042275" cy="0"/>
          </a:xfrm>
          <a:prstGeom prst="line">
            <a:avLst/>
          </a:prstGeom>
          <a:ln>
            <a:solidFill>
              <a:srgbClr val="0036A6"/>
            </a:solidFill>
          </a:ln>
          <a:effectLst/>
        </p:spPr>
        <p:style>
          <a:lnRef idx="2">
            <a:schemeClr val="dk1"/>
          </a:lnRef>
          <a:fillRef idx="0">
            <a:schemeClr val="dk1"/>
          </a:fillRef>
          <a:effectRef idx="1">
            <a:schemeClr val="dk1"/>
          </a:effectRef>
          <a:fontRef idx="minor">
            <a:schemeClr val="tx1"/>
          </a:fontRef>
        </p:style>
      </p:cxnSp>
      <p:cxnSp>
        <p:nvCxnSpPr>
          <p:cNvPr id="36" name="Straight Connector 35"/>
          <p:cNvCxnSpPr>
            <a:stCxn id="38" idx="1"/>
          </p:cNvCxnSpPr>
          <p:nvPr/>
        </p:nvCxnSpPr>
        <p:spPr>
          <a:xfrm>
            <a:off x="2090738" y="3884613"/>
            <a:ext cx="8145462" cy="0"/>
          </a:xfrm>
          <a:prstGeom prst="line">
            <a:avLst/>
          </a:prstGeom>
          <a:ln>
            <a:solidFill>
              <a:srgbClr val="000099"/>
            </a:solidFill>
          </a:ln>
        </p:spPr>
        <p:style>
          <a:lnRef idx="2">
            <a:schemeClr val="accent3"/>
          </a:lnRef>
          <a:fillRef idx="0">
            <a:schemeClr val="accent3"/>
          </a:fillRef>
          <a:effectRef idx="1">
            <a:schemeClr val="accent3"/>
          </a:effectRef>
          <a:fontRef idx="minor">
            <a:schemeClr val="tx1"/>
          </a:fontRef>
        </p:style>
      </p:cxnSp>
      <p:sp>
        <p:nvSpPr>
          <p:cNvPr id="37" name="Rectangle 36"/>
          <p:cNvSpPr/>
          <p:nvPr/>
        </p:nvSpPr>
        <p:spPr>
          <a:xfrm>
            <a:off x="2026469" y="3561273"/>
            <a:ext cx="1806527" cy="648105"/>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38" name="TextBox 37"/>
          <p:cNvSpPr txBox="1"/>
          <p:nvPr/>
        </p:nvSpPr>
        <p:spPr>
          <a:xfrm>
            <a:off x="2090738" y="3694113"/>
            <a:ext cx="1676400" cy="381000"/>
          </a:xfrm>
          <a:prstGeom prst="rect">
            <a:avLst/>
          </a:prstGeom>
          <a:noFill/>
        </p:spPr>
        <p:txBody>
          <a:bodyPr>
            <a:spAutoFit/>
          </a:bodyPr>
          <a:lstStyle/>
          <a:p>
            <a:pPr algn="ctr">
              <a:defRPr/>
            </a:pPr>
            <a:r>
              <a:rPr lang="en-US" dirty="0">
                <a:solidFill>
                  <a:schemeClr val="bg1">
                    <a:lumMod val="95000"/>
                  </a:schemeClr>
                </a:solidFill>
                <a:effectLst>
                  <a:outerShdw blurRad="38100" dist="38100" dir="2700000" algn="tl">
                    <a:srgbClr val="000000">
                      <a:alpha val="43137"/>
                    </a:srgbClr>
                  </a:outerShdw>
                </a:effectLst>
                <a:latin typeface="Century Gothic" panose="020B0502020202020204" pitchFamily="34" charset="0"/>
              </a:rPr>
              <a:t>July 21–24</a:t>
            </a:r>
          </a:p>
        </p:txBody>
      </p:sp>
      <p:sp>
        <p:nvSpPr>
          <p:cNvPr id="39" name="Rectangle 38"/>
          <p:cNvSpPr/>
          <p:nvPr/>
        </p:nvSpPr>
        <p:spPr>
          <a:xfrm>
            <a:off x="4039749" y="3563047"/>
            <a:ext cx="1929618" cy="646331"/>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40" name="TextBox 39"/>
          <p:cNvSpPr txBox="1"/>
          <p:nvPr/>
        </p:nvSpPr>
        <p:spPr>
          <a:xfrm>
            <a:off x="4038600" y="3702050"/>
            <a:ext cx="1981200" cy="368300"/>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July 26–Aug 1</a:t>
            </a:r>
          </a:p>
        </p:txBody>
      </p:sp>
      <p:sp>
        <p:nvSpPr>
          <p:cNvPr id="42" name="Rectangle 41"/>
          <p:cNvSpPr/>
          <p:nvPr/>
        </p:nvSpPr>
        <p:spPr>
          <a:xfrm>
            <a:off x="6173960" y="3561273"/>
            <a:ext cx="1929618" cy="60784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43" name="TextBox 42"/>
          <p:cNvSpPr txBox="1"/>
          <p:nvPr/>
        </p:nvSpPr>
        <p:spPr>
          <a:xfrm>
            <a:off x="6172200" y="3563048"/>
            <a:ext cx="1981200"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(Morning)</a:t>
            </a:r>
          </a:p>
        </p:txBody>
      </p:sp>
      <p:sp>
        <p:nvSpPr>
          <p:cNvPr id="45" name="TextBox 44"/>
          <p:cNvSpPr txBox="1"/>
          <p:nvPr/>
        </p:nvSpPr>
        <p:spPr>
          <a:xfrm>
            <a:off x="8382001" y="3563048"/>
            <a:ext cx="1909103"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(Evening)</a:t>
            </a:r>
          </a:p>
        </p:txBody>
      </p:sp>
      <p:sp>
        <p:nvSpPr>
          <p:cNvPr id="46" name="TextBox 45"/>
          <p:cNvSpPr txBox="1">
            <a:spLocks noChangeArrowheads="1"/>
          </p:cNvSpPr>
          <p:nvPr/>
        </p:nvSpPr>
        <p:spPr bwMode="auto">
          <a:xfrm>
            <a:off x="1868489" y="1714500"/>
            <a:ext cx="2122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American Legion Convention, </a:t>
            </a:r>
          </a:p>
          <a:p>
            <a:pPr algn="ctr" eaLnBrk="1" hangingPunct="1">
              <a:spcBef>
                <a:spcPct val="0"/>
              </a:spcBef>
              <a:buFontTx/>
              <a:buNone/>
            </a:pPr>
            <a:r>
              <a:rPr lang="en-US" altLang="en-US" sz="1800" b="1" dirty="0">
                <a:solidFill>
                  <a:srgbClr val="0036A6"/>
                </a:solidFill>
                <a:latin typeface="Century Gothic" pitchFamily="34" charset="0"/>
              </a:rPr>
              <a:t>Philadelphia, Pennsylvania</a:t>
            </a:r>
          </a:p>
        </p:txBody>
      </p:sp>
      <p:sp>
        <p:nvSpPr>
          <p:cNvPr id="47" name="TextBox 46"/>
          <p:cNvSpPr txBox="1">
            <a:spLocks noChangeArrowheads="1"/>
          </p:cNvSpPr>
          <p:nvPr/>
        </p:nvSpPr>
        <p:spPr bwMode="auto">
          <a:xfrm>
            <a:off x="3943350" y="4813301"/>
            <a:ext cx="21209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18 deaths reported among conventioneers</a:t>
            </a:r>
          </a:p>
        </p:txBody>
      </p:sp>
      <p:sp>
        <p:nvSpPr>
          <p:cNvPr id="48" name="TextBox 47"/>
          <p:cNvSpPr txBox="1">
            <a:spLocks noChangeArrowheads="1"/>
          </p:cNvSpPr>
          <p:nvPr/>
        </p:nvSpPr>
        <p:spPr bwMode="auto">
          <a:xfrm>
            <a:off x="4945063" y="1743075"/>
            <a:ext cx="518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Health care provider at a veterans’ hospital in Philadelphia calls CDC to report cases</a:t>
            </a:r>
            <a:br>
              <a:rPr lang="en-US" altLang="en-US" sz="1800" b="1" dirty="0">
                <a:solidFill>
                  <a:srgbClr val="0036A6"/>
                </a:solidFill>
                <a:latin typeface="Century Gothic" pitchFamily="34" charset="0"/>
              </a:rPr>
            </a:br>
            <a:r>
              <a:rPr lang="en-US" altLang="en-US" sz="1800" b="1" dirty="0">
                <a:solidFill>
                  <a:srgbClr val="0036A6"/>
                </a:solidFill>
                <a:latin typeface="Century Gothic" pitchFamily="34" charset="0"/>
              </a:rPr>
              <a:t>of severe respiratory illness among attendees of the American Legion Convention </a:t>
            </a:r>
          </a:p>
        </p:txBody>
      </p:sp>
      <p:sp>
        <p:nvSpPr>
          <p:cNvPr id="49" name="TextBox 48"/>
          <p:cNvSpPr txBox="1">
            <a:spLocks noChangeArrowheads="1"/>
          </p:cNvSpPr>
          <p:nvPr/>
        </p:nvSpPr>
        <p:spPr bwMode="auto">
          <a:xfrm>
            <a:off x="8358189" y="4813301"/>
            <a:ext cx="21224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9A6"/>
                </a:solidFill>
                <a:latin typeface="Century Gothic" pitchFamily="34" charset="0"/>
              </a:rPr>
              <a:t>71 additional cases reported</a:t>
            </a:r>
          </a:p>
        </p:txBody>
      </p:sp>
      <p:cxnSp>
        <p:nvCxnSpPr>
          <p:cNvPr id="6" name="Straight Connector 5"/>
          <p:cNvCxnSpPr/>
          <p:nvPr/>
        </p:nvCxnSpPr>
        <p:spPr>
          <a:xfrm>
            <a:off x="2928938" y="2914651"/>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003800" y="4308476"/>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239000" y="2914651"/>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9418638" y="4275138"/>
            <a:ext cx="0" cy="538162"/>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sp>
        <p:nvSpPr>
          <p:cNvPr id="33822" name="TextBox 1"/>
          <p:cNvSpPr txBox="1">
            <a:spLocks noChangeArrowheads="1"/>
          </p:cNvSpPr>
          <p:nvPr/>
        </p:nvSpPr>
        <p:spPr bwMode="auto">
          <a:xfrm>
            <a:off x="1849438" y="6029326"/>
            <a:ext cx="7467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solidFill>
                  <a:srgbClr val="0039A6"/>
                </a:solidFill>
                <a:latin typeface="Arial" charset="0"/>
              </a:rPr>
              <a:t>Fraser DW, Tsai, T, Orenstein W, et al. Legionnaires’ disease: description of an epidemic of pneumonia. New </a:t>
            </a:r>
            <a:r>
              <a:rPr lang="en-US" altLang="en-US" sz="1600" dirty="0" err="1">
                <a:solidFill>
                  <a:srgbClr val="0039A6"/>
                </a:solidFill>
                <a:latin typeface="Arial" charset="0"/>
              </a:rPr>
              <a:t>Engl</a:t>
            </a:r>
            <a:r>
              <a:rPr lang="en-US" altLang="en-US" sz="1600" dirty="0">
                <a:solidFill>
                  <a:srgbClr val="0039A6"/>
                </a:solidFill>
                <a:latin typeface="Arial" charset="0"/>
              </a:rPr>
              <a:t> J Med 1977;297:1189–97.</a:t>
            </a:r>
          </a:p>
        </p:txBody>
      </p:sp>
      <p:sp>
        <p:nvSpPr>
          <p:cNvPr id="3382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8942789F-69C9-4C25-9FC8-DD3D630A7BA5}" type="slidenum">
              <a:rPr lang="en-US" altLang="en-US" sz="1400">
                <a:solidFill>
                  <a:srgbClr val="0039A6"/>
                </a:solidFill>
                <a:latin typeface="Myriad Web Pro" charset="0"/>
              </a:rPr>
              <a:pPr algn="r" eaLnBrk="1" hangingPunct="1">
                <a:spcBef>
                  <a:spcPct val="0"/>
                </a:spcBef>
                <a:buFontTx/>
                <a:buNone/>
              </a:pPr>
              <a:t>36</a:t>
            </a:fld>
            <a:endParaRPr lang="en-US" altLang="en-US" sz="1400">
              <a:solidFill>
                <a:srgbClr val="0039A6"/>
              </a:solidFill>
              <a:latin typeface="Myriad Web Pro" charset="0"/>
            </a:endParaRPr>
          </a:p>
        </p:txBody>
      </p:sp>
      <p:pic>
        <p:nvPicPr>
          <p:cNvPr id="3" name="Audio 2">
            <a:hlinkClick r:id="" action="ppaction://media"/>
            <a:extLst>
              <a:ext uri="{FF2B5EF4-FFF2-40B4-BE49-F238E27FC236}">
                <a16:creationId xmlns:a16="http://schemas.microsoft.com/office/drawing/2014/main" id="{E8ECE30F-17C5-44A9-93CD-179A23EE6D3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01870603"/>
      </p:ext>
    </p:extLst>
  </p:cSld>
  <p:clrMapOvr>
    <a:masterClrMapping/>
  </p:clrMapOvr>
  <p:transition advTm="138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3"/>
                </p:tgtEl>
              </p:cMediaNode>
            </p:audio>
          </p:childTnLst>
        </p:cTn>
      </p:par>
    </p:tnLst>
    <p:bldLst>
      <p:bldP spid="46" grpId="0"/>
      <p:bldP spid="47" grpId="0"/>
      <p:bldP spid="48" grpId="0"/>
      <p:bldP spid="4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ChangeArrowheads="1"/>
          </p:cNvSpPr>
          <p:nvPr/>
        </p:nvSpPr>
        <p:spPr bwMode="auto">
          <a:xfrm>
            <a:off x="1849439" y="6337301"/>
            <a:ext cx="714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dirty="0">
                <a:solidFill>
                  <a:srgbClr val="0536C6"/>
                </a:solidFill>
                <a:latin typeface="Arial" charset="0"/>
              </a:rPr>
              <a:t>Fraser DW, Tsai, T, Orenstein W, et al. Legionnaires’ disease: description of an epidemic of pneumonia. New </a:t>
            </a:r>
            <a:r>
              <a:rPr lang="en-US" altLang="en-US" sz="1000" dirty="0" err="1">
                <a:solidFill>
                  <a:srgbClr val="0536C6"/>
                </a:solidFill>
                <a:latin typeface="Arial" charset="0"/>
              </a:rPr>
              <a:t>Engl</a:t>
            </a:r>
            <a:r>
              <a:rPr lang="en-US" altLang="en-US" sz="1000" dirty="0">
                <a:solidFill>
                  <a:srgbClr val="0536C6"/>
                </a:solidFill>
                <a:latin typeface="Arial" charset="0"/>
              </a:rPr>
              <a:t> J Med 1977;297:1189–97.</a:t>
            </a:r>
            <a:endParaRPr lang="en-US" altLang="en-US" sz="1000" dirty="0">
              <a:solidFill>
                <a:srgbClr val="0536C6"/>
              </a:solidFill>
              <a:latin typeface="Myriad Web Pro" charset="0"/>
            </a:endParaRPr>
          </a:p>
        </p:txBody>
      </p:sp>
      <p:cxnSp>
        <p:nvCxnSpPr>
          <p:cNvPr id="13" name="Straight Connector 12"/>
          <p:cNvCxnSpPr/>
          <p:nvPr/>
        </p:nvCxnSpPr>
        <p:spPr>
          <a:xfrm>
            <a:off x="2168526" y="1219200"/>
            <a:ext cx="8042275"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60420" name="Rectangle 2"/>
          <p:cNvSpPr>
            <a:spLocks noChangeArrowheads="1"/>
          </p:cNvSpPr>
          <p:nvPr/>
        </p:nvSpPr>
        <p:spPr bwMode="auto">
          <a:xfrm>
            <a:off x="1766661" y="289632"/>
            <a:ext cx="8531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b="1" dirty="0">
                <a:solidFill>
                  <a:srgbClr val="FF0000"/>
                </a:solidFill>
                <a:cs typeface="Calibri" panose="020F0502020204030204" pitchFamily="34" charset="0"/>
              </a:rPr>
              <a:t>Legionnaires’ Disease Cases, by Day</a:t>
            </a:r>
          </a:p>
        </p:txBody>
      </p:sp>
      <p:pic>
        <p:nvPicPr>
          <p:cNvPr id="12" name="Picture 2" descr="Graph showing number of Legionnaire's cases by day in July and August." title="Legionnaire's Cases by Day"/>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947" t="1216" r="2175"/>
          <a:stretch/>
        </p:blipFill>
        <p:spPr bwMode="auto">
          <a:xfrm>
            <a:off x="2168526" y="1119442"/>
            <a:ext cx="8212138" cy="5113048"/>
          </a:xfrm>
          <a:prstGeom prst="rect">
            <a:avLst/>
          </a:prstGeom>
          <a:ln w="25400">
            <a:solidFill>
              <a:srgbClr val="000099"/>
            </a:solidFill>
          </a:ln>
          <a:effectLst/>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a:off x="6324600" y="1706563"/>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
        <p:nvSpPr>
          <p:cNvPr id="6042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D5647BA-D43F-4E57-BB11-A36915C8B504}" type="slidenum">
              <a:rPr lang="en-US" altLang="en-US" sz="1400">
                <a:solidFill>
                  <a:srgbClr val="0039A6"/>
                </a:solidFill>
                <a:latin typeface="Myriad Web Pro" charset="0"/>
              </a:rPr>
              <a:pPr algn="r" eaLnBrk="1" hangingPunct="1">
                <a:spcBef>
                  <a:spcPct val="0"/>
                </a:spcBef>
                <a:buFontTx/>
                <a:buNone/>
              </a:pPr>
              <a:t>37</a:t>
            </a:fld>
            <a:endParaRPr lang="en-US" altLang="en-US" sz="1400">
              <a:solidFill>
                <a:srgbClr val="0039A6"/>
              </a:solidFill>
              <a:latin typeface="Myriad Web Pro" charset="0"/>
            </a:endParaRPr>
          </a:p>
        </p:txBody>
      </p:sp>
      <p:pic>
        <p:nvPicPr>
          <p:cNvPr id="5" name="Audio 4">
            <a:hlinkClick r:id="" action="ppaction://media"/>
            <a:extLst>
              <a:ext uri="{FF2B5EF4-FFF2-40B4-BE49-F238E27FC236}">
                <a16:creationId xmlns:a16="http://schemas.microsoft.com/office/drawing/2014/main" id="{7B0099C6-0B7D-405B-8F00-1B30364DBF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5663723"/>
      </p:ext>
    </p:extLst>
  </p:cSld>
  <p:clrMapOvr>
    <a:masterClrMapping/>
  </p:clrMapOvr>
  <p:transition advTm="6354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p:cNvCxnSpPr/>
          <p:nvPr/>
        </p:nvCxnSpPr>
        <p:spPr>
          <a:xfrm>
            <a:off x="2079626" y="1003300"/>
            <a:ext cx="8042275"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61444" name="TextBox 13"/>
          <p:cNvSpPr txBox="1">
            <a:spLocks noChangeArrowheads="1"/>
          </p:cNvSpPr>
          <p:nvPr/>
        </p:nvSpPr>
        <p:spPr bwMode="auto">
          <a:xfrm>
            <a:off x="990600" y="215910"/>
            <a:ext cx="9637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dirty="0">
                <a:solidFill>
                  <a:srgbClr val="FF0000"/>
                </a:solidFill>
                <a:cs typeface="Calibri" panose="020F0502020204030204" pitchFamily="34" charset="0"/>
              </a:rPr>
              <a:t>Legionnaires’ Disease Attack Rates by Place</a:t>
            </a:r>
          </a:p>
        </p:txBody>
      </p:sp>
      <p:sp>
        <p:nvSpPr>
          <p:cNvPr id="61445"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FDA5E8F-1732-40F1-A449-547E5A0518E2}" type="slidenum">
              <a:rPr lang="en-US" altLang="en-US" sz="1400">
                <a:solidFill>
                  <a:srgbClr val="0039A6"/>
                </a:solidFill>
                <a:latin typeface="Myriad Web Pro" charset="0"/>
              </a:rPr>
              <a:pPr algn="r" eaLnBrk="1" hangingPunct="1">
                <a:spcBef>
                  <a:spcPct val="0"/>
                </a:spcBef>
                <a:buFontTx/>
                <a:buNone/>
              </a:pPr>
              <a:t>38</a:t>
            </a:fld>
            <a:endParaRPr lang="en-US" altLang="en-US" sz="1400">
              <a:solidFill>
                <a:srgbClr val="0039A6"/>
              </a:solidFill>
              <a:latin typeface="Myriad Web Pro" charset="0"/>
            </a:endParaRPr>
          </a:p>
        </p:txBody>
      </p:sp>
      <p:graphicFrame>
        <p:nvGraphicFramePr>
          <p:cNvPr id="9" name="Table 8" descr="Disease attack raes by age at hotel A, B, and C." title="Legionnaires Disease Attack Rates"/>
          <p:cNvGraphicFramePr>
            <a:graphicFrameLocks noGrp="1"/>
          </p:cNvGraphicFramePr>
          <p:nvPr/>
        </p:nvGraphicFramePr>
        <p:xfrm>
          <a:off x="1905000" y="1600200"/>
          <a:ext cx="8407400" cy="3725862"/>
        </p:xfrm>
        <a:graphic>
          <a:graphicData uri="http://schemas.openxmlformats.org/drawingml/2006/table">
            <a:tbl>
              <a:tblPr firstRow="1" bandRow="1">
                <a:tableStyleId>{5C22544A-7EE6-4342-B048-85BDC9FD1C3A}</a:tableStyleId>
              </a:tblPr>
              <a:tblGrid>
                <a:gridCol w="886155">
                  <a:extLst>
                    <a:ext uri="{9D8B030D-6E8A-4147-A177-3AD203B41FA5}">
                      <a16:colId xmlns:a16="http://schemas.microsoft.com/office/drawing/2014/main" val="20000"/>
                    </a:ext>
                  </a:extLst>
                </a:gridCol>
                <a:gridCol w="208293">
                  <a:extLst>
                    <a:ext uri="{9D8B030D-6E8A-4147-A177-3AD203B41FA5}">
                      <a16:colId xmlns:a16="http://schemas.microsoft.com/office/drawing/2014/main" val="20001"/>
                    </a:ext>
                  </a:extLst>
                </a:gridCol>
                <a:gridCol w="734427">
                  <a:extLst>
                    <a:ext uri="{9D8B030D-6E8A-4147-A177-3AD203B41FA5}">
                      <a16:colId xmlns:a16="http://schemas.microsoft.com/office/drawing/2014/main" val="20002"/>
                    </a:ext>
                  </a:extLst>
                </a:gridCol>
                <a:gridCol w="762031">
                  <a:extLst>
                    <a:ext uri="{9D8B030D-6E8A-4147-A177-3AD203B41FA5}">
                      <a16:colId xmlns:a16="http://schemas.microsoft.com/office/drawing/2014/main" val="20003"/>
                    </a:ext>
                  </a:extLst>
                </a:gridCol>
                <a:gridCol w="953717">
                  <a:extLst>
                    <a:ext uri="{9D8B030D-6E8A-4147-A177-3AD203B41FA5}">
                      <a16:colId xmlns:a16="http://schemas.microsoft.com/office/drawing/2014/main" val="20004"/>
                    </a:ext>
                  </a:extLst>
                </a:gridCol>
                <a:gridCol w="208293">
                  <a:extLst>
                    <a:ext uri="{9D8B030D-6E8A-4147-A177-3AD203B41FA5}">
                      <a16:colId xmlns:a16="http://schemas.microsoft.com/office/drawing/2014/main" val="20005"/>
                    </a:ext>
                  </a:extLst>
                </a:gridCol>
                <a:gridCol w="545325">
                  <a:extLst>
                    <a:ext uri="{9D8B030D-6E8A-4147-A177-3AD203B41FA5}">
                      <a16:colId xmlns:a16="http://schemas.microsoft.com/office/drawing/2014/main" val="20006"/>
                    </a:ext>
                  </a:extLst>
                </a:gridCol>
                <a:gridCol w="749824">
                  <a:extLst>
                    <a:ext uri="{9D8B030D-6E8A-4147-A177-3AD203B41FA5}">
                      <a16:colId xmlns:a16="http://schemas.microsoft.com/office/drawing/2014/main" val="20007"/>
                    </a:ext>
                  </a:extLst>
                </a:gridCol>
                <a:gridCol w="886155">
                  <a:extLst>
                    <a:ext uri="{9D8B030D-6E8A-4147-A177-3AD203B41FA5}">
                      <a16:colId xmlns:a16="http://schemas.microsoft.com/office/drawing/2014/main" val="20008"/>
                    </a:ext>
                  </a:extLst>
                </a:gridCol>
                <a:gridCol w="208293">
                  <a:extLst>
                    <a:ext uri="{9D8B030D-6E8A-4147-A177-3AD203B41FA5}">
                      <a16:colId xmlns:a16="http://schemas.microsoft.com/office/drawing/2014/main" val="20009"/>
                    </a:ext>
                  </a:extLst>
                </a:gridCol>
                <a:gridCol w="545323">
                  <a:extLst>
                    <a:ext uri="{9D8B030D-6E8A-4147-A177-3AD203B41FA5}">
                      <a16:colId xmlns:a16="http://schemas.microsoft.com/office/drawing/2014/main" val="20010"/>
                    </a:ext>
                  </a:extLst>
                </a:gridCol>
                <a:gridCol w="817990">
                  <a:extLst>
                    <a:ext uri="{9D8B030D-6E8A-4147-A177-3AD203B41FA5}">
                      <a16:colId xmlns:a16="http://schemas.microsoft.com/office/drawing/2014/main" val="20011"/>
                    </a:ext>
                  </a:extLst>
                </a:gridCol>
                <a:gridCol w="901574">
                  <a:extLst>
                    <a:ext uri="{9D8B030D-6E8A-4147-A177-3AD203B41FA5}">
                      <a16:colId xmlns:a16="http://schemas.microsoft.com/office/drawing/2014/main" val="20012"/>
                    </a:ext>
                  </a:extLst>
                </a:gridCol>
              </a:tblGrid>
              <a:tr h="518181">
                <a:tc>
                  <a:txBody>
                    <a:bodyPr/>
                    <a:lstStyle/>
                    <a:p>
                      <a:pPr algn="ctr"/>
                      <a:r>
                        <a:rPr lang="en-US" sz="1400" b="0" dirty="0">
                          <a:latin typeface="Century Gothic" panose="020B0502020202020204" pitchFamily="34" charset="0"/>
                        </a:rPr>
                        <a:t>Age</a:t>
                      </a:r>
                    </a:p>
                    <a:p>
                      <a:pPr algn="ctr"/>
                      <a:r>
                        <a:rPr lang="en-US" sz="1400" b="0" dirty="0">
                          <a:latin typeface="Century Gothic" panose="020B0502020202020204" pitchFamily="34" charset="0"/>
                        </a:rPr>
                        <a:t>(yrs)</a:t>
                      </a:r>
                    </a:p>
                  </a:txBody>
                  <a:tcPr marL="91446" marR="91446" marT="45722" marB="45722">
                    <a:solidFill>
                      <a:srgbClr val="0039A6"/>
                    </a:solidFill>
                  </a:tcPr>
                </a:tc>
                <a:tc>
                  <a:txBody>
                    <a:bodyPr/>
                    <a:lstStyle/>
                    <a:p>
                      <a:pPr algn="ctr"/>
                      <a:endParaRPr lang="en-US" sz="1400" b="0" dirty="0">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baseline="0" dirty="0">
                          <a:solidFill>
                            <a:schemeClr val="bg1"/>
                          </a:solidFill>
                          <a:latin typeface="Century Gothic" panose="020B0502020202020204" pitchFamily="34" charset="0"/>
                        </a:rPr>
                        <a:t>Percent ill</a:t>
                      </a:r>
                      <a:endParaRPr lang="en-US" sz="1400" b="0" dirty="0">
                        <a:solidFill>
                          <a:schemeClr val="bg1"/>
                        </a:solidFill>
                        <a:latin typeface="Century Gothic" panose="020B0502020202020204" pitchFamily="34" charset="0"/>
                      </a:endParaRP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a:t>
                      </a:r>
                    </a:p>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 ill</a:t>
                      </a:r>
                    </a:p>
                  </a:txBody>
                  <a:tcPr marL="91446" marR="91446" marT="45722" marB="45722">
                    <a:solidFill>
                      <a:srgbClr val="0039A6"/>
                    </a:solidFill>
                  </a:tcPr>
                </a:tc>
                <a:extLst>
                  <a:ext uri="{0D108BD9-81ED-4DB2-BD59-A6C34878D82A}">
                    <a16:rowId xmlns:a16="http://schemas.microsoft.com/office/drawing/2014/main" val="10000"/>
                  </a:ext>
                </a:extLst>
              </a:tr>
              <a:tr h="487700">
                <a:tc>
                  <a:txBody>
                    <a:bodyPr/>
                    <a:lstStyle/>
                    <a:p>
                      <a:pPr algn="r"/>
                      <a:r>
                        <a:rPr lang="en-US" sz="1400" dirty="0">
                          <a:solidFill>
                            <a:srgbClr val="0039A6"/>
                          </a:solidFill>
                          <a:latin typeface="Century Gothic" panose="020B0502020202020204" pitchFamily="34" charset="0"/>
                          <a:sym typeface="Symbol"/>
                        </a:rPr>
                        <a:t>39</a:t>
                      </a:r>
                      <a:endParaRPr lang="en-US" sz="1400" dirty="0">
                        <a:solidFill>
                          <a:srgbClr val="0039A6"/>
                        </a:solidFill>
                        <a:latin typeface="Century Gothic" panose="020B0502020202020204" pitchFamily="34" charset="0"/>
                      </a:endParaRP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3.7</a:t>
                      </a:r>
                    </a:p>
                  </a:txBody>
                  <a:tcPr marL="91446" marR="91446" marT="45722" marB="45722">
                    <a:solidFill>
                      <a:schemeClr val="bg1">
                        <a:lumMod val="85000"/>
                      </a:schemeClr>
                    </a:solidFill>
                  </a:tcPr>
                </a:tc>
                <a:extLst>
                  <a:ext uri="{0D108BD9-81ED-4DB2-BD59-A6C34878D82A}">
                    <a16:rowId xmlns:a16="http://schemas.microsoft.com/office/drawing/2014/main" val="10001"/>
                  </a:ext>
                </a:extLst>
              </a:tr>
              <a:tr h="477620">
                <a:tc>
                  <a:txBody>
                    <a:bodyPr/>
                    <a:lstStyle/>
                    <a:p>
                      <a:pPr algn="r"/>
                      <a:r>
                        <a:rPr lang="en-US" sz="1400" dirty="0">
                          <a:solidFill>
                            <a:srgbClr val="0039A6"/>
                          </a:solidFill>
                          <a:latin typeface="Century Gothic" panose="020B0502020202020204" pitchFamily="34" charset="0"/>
                        </a:rPr>
                        <a:t>40–49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232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4.7</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392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5.1</a:t>
                      </a:r>
                    </a:p>
                  </a:txBody>
                  <a:tcPr marL="91446" marR="91446" marT="45722" marB="45722">
                    <a:solidFill>
                      <a:schemeClr val="bg1">
                        <a:lumMod val="85000"/>
                      </a:schemeClr>
                    </a:solidFill>
                  </a:tcPr>
                </a:tc>
                <a:extLst>
                  <a:ext uri="{0D108BD9-81ED-4DB2-BD59-A6C34878D82A}">
                    <a16:rowId xmlns:a16="http://schemas.microsoft.com/office/drawing/2014/main" val="10002"/>
                  </a:ext>
                </a:extLst>
              </a:tr>
              <a:tr h="467541">
                <a:tc>
                  <a:txBody>
                    <a:bodyPr/>
                    <a:lstStyle/>
                    <a:p>
                      <a:pPr algn="r"/>
                      <a:r>
                        <a:rPr lang="en-US" sz="1400" dirty="0">
                          <a:solidFill>
                            <a:srgbClr val="0039A6"/>
                          </a:solidFill>
                          <a:latin typeface="Century Gothic" panose="020B0502020202020204" pitchFamily="34" charset="0"/>
                        </a:rPr>
                        <a:t>50–59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523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extLst>
                  <a:ext uri="{0D108BD9-81ED-4DB2-BD59-A6C34878D82A}">
                    <a16:rowId xmlns:a16="http://schemas.microsoft.com/office/drawing/2014/main" val="10003"/>
                  </a:ext>
                </a:extLst>
              </a:tr>
              <a:tr h="457461">
                <a:tc>
                  <a:txBody>
                    <a:bodyPr/>
                    <a:lstStyle/>
                    <a:p>
                      <a:pPr algn="r"/>
                      <a:r>
                        <a:rPr lang="en-US" sz="1400" dirty="0">
                          <a:solidFill>
                            <a:srgbClr val="0039A6"/>
                          </a:solidFill>
                          <a:latin typeface="Century Gothic" panose="020B0502020202020204" pitchFamily="34" charset="0"/>
                        </a:rPr>
                        <a:t>60–69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108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315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9.8</a:t>
                      </a:r>
                    </a:p>
                  </a:txBody>
                  <a:tcPr marL="91446" marR="91446" marT="45722" marB="45722">
                    <a:solidFill>
                      <a:schemeClr val="bg1">
                        <a:lumMod val="85000"/>
                      </a:schemeClr>
                    </a:solidFill>
                  </a:tcPr>
                </a:tc>
                <a:extLst>
                  <a:ext uri="{0D108BD9-81ED-4DB2-BD59-A6C34878D82A}">
                    <a16:rowId xmlns:a16="http://schemas.microsoft.com/office/drawing/2014/main" val="10004"/>
                  </a:ext>
                </a:extLst>
              </a:tr>
              <a:tr h="457218">
                <a:tc>
                  <a:txBody>
                    <a:bodyPr/>
                    <a:lstStyle/>
                    <a:p>
                      <a:pPr algn="r"/>
                      <a:r>
                        <a:rPr lang="en-US" sz="1400" dirty="0">
                          <a:solidFill>
                            <a:srgbClr val="0039A6"/>
                          </a:solidFill>
                          <a:latin typeface="Century Gothic" panose="020B0502020202020204" pitchFamily="34" charset="0"/>
                          <a:sym typeface="Symbol"/>
                        </a:rPr>
                        <a:t>70</a:t>
                      </a:r>
                      <a:r>
                        <a:rPr lang="en-US" sz="1400" dirty="0">
                          <a:solidFill>
                            <a:srgbClr val="0039A6"/>
                          </a:solidFill>
                          <a:latin typeface="Century Gothic" panose="020B0502020202020204" pitchFamily="34" charset="0"/>
                        </a:rPr>
                        <a:t>     </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6.5</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130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12.3</a:t>
                      </a:r>
                    </a:p>
                  </a:txBody>
                  <a:tcPr marL="91446" marR="91446" marT="45722" marB="45722">
                    <a:solidFill>
                      <a:schemeClr val="bg1">
                        <a:lumMod val="85000"/>
                      </a:schemeClr>
                    </a:solidFill>
                  </a:tcPr>
                </a:tc>
                <a:extLst>
                  <a:ext uri="{0D108BD9-81ED-4DB2-BD59-A6C34878D82A}">
                    <a16:rowId xmlns:a16="http://schemas.microsoft.com/office/drawing/2014/main" val="10005"/>
                  </a:ext>
                </a:extLst>
              </a:tr>
              <a:tr h="533421">
                <a:tc>
                  <a:txBody>
                    <a:bodyPr/>
                    <a:lstStyle/>
                    <a:p>
                      <a:pPr algn="r"/>
                      <a:r>
                        <a:rPr lang="en-US" sz="1200" dirty="0">
                          <a:solidFill>
                            <a:srgbClr val="0039A6"/>
                          </a:solidFill>
                          <a:latin typeface="Century Gothic" panose="020B0502020202020204" pitchFamily="34" charset="0"/>
                        </a:rPr>
                        <a:t>Unknown</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extLst>
                  <a:ext uri="{0D108BD9-81ED-4DB2-BD59-A6C34878D82A}">
                    <a16:rowId xmlns:a16="http://schemas.microsoft.com/office/drawing/2014/main" val="10006"/>
                  </a:ext>
                </a:extLst>
              </a:tr>
              <a:tr h="326720">
                <a:tc>
                  <a:txBody>
                    <a:bodyPr/>
                    <a:lstStyle/>
                    <a:p>
                      <a:pPr algn="r"/>
                      <a:r>
                        <a:rPr lang="en-US" sz="1400" dirty="0">
                          <a:solidFill>
                            <a:srgbClr val="0039A6"/>
                          </a:solidFill>
                          <a:latin typeface="Century Gothic" panose="020B0502020202020204" pitchFamily="34" charset="0"/>
                        </a:rPr>
                        <a:t>Total</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1,849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extLst>
                  <a:ext uri="{0D108BD9-81ED-4DB2-BD59-A6C34878D82A}">
                    <a16:rowId xmlns:a16="http://schemas.microsoft.com/office/drawing/2014/main" val="10007"/>
                  </a:ext>
                </a:extLst>
              </a:tr>
            </a:tbl>
          </a:graphicData>
        </a:graphic>
      </p:graphicFrame>
      <p:sp>
        <p:nvSpPr>
          <p:cNvPr id="12" name="Rectangle 11"/>
          <p:cNvSpPr/>
          <p:nvPr/>
        </p:nvSpPr>
        <p:spPr>
          <a:xfrm>
            <a:off x="1905000" y="3962400"/>
            <a:ext cx="8382000" cy="381000"/>
          </a:xfrm>
          <a:prstGeom prst="rect">
            <a:avLst/>
          </a:prstGeom>
          <a:solidFill>
            <a:srgbClr val="FFFF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12"/>
          <p:cNvSpPr/>
          <p:nvPr/>
        </p:nvSpPr>
        <p:spPr>
          <a:xfrm>
            <a:off x="3733800" y="2071688"/>
            <a:ext cx="762000" cy="3262312"/>
          </a:xfrm>
          <a:prstGeom prst="rect">
            <a:avLst/>
          </a:prstGeom>
          <a:solidFill>
            <a:srgbClr val="FFFF00">
              <a:alpha val="17000"/>
            </a:srgbClr>
          </a:solidFill>
          <a:ln>
            <a:noFill/>
          </a:ln>
          <a:effectLst>
            <a:outerShdw blurRad="50800" dist="50800" dir="5400000" algn="ctr"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576" name="TextBox 1"/>
          <p:cNvSpPr txBox="1">
            <a:spLocks noChangeArrowheads="1"/>
          </p:cNvSpPr>
          <p:nvPr/>
        </p:nvSpPr>
        <p:spPr bwMode="auto">
          <a:xfrm>
            <a:off x="3048000" y="1249364"/>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A</a:t>
            </a:r>
          </a:p>
        </p:txBody>
      </p:sp>
      <p:sp>
        <p:nvSpPr>
          <p:cNvPr id="61577" name="TextBox 11"/>
          <p:cNvSpPr txBox="1">
            <a:spLocks noChangeArrowheads="1"/>
          </p:cNvSpPr>
          <p:nvPr/>
        </p:nvSpPr>
        <p:spPr bwMode="auto">
          <a:xfrm>
            <a:off x="5638800" y="1249364"/>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B</a:t>
            </a:r>
          </a:p>
        </p:txBody>
      </p:sp>
      <p:sp>
        <p:nvSpPr>
          <p:cNvPr id="61578" name="TextBox 12"/>
          <p:cNvSpPr txBox="1">
            <a:spLocks noChangeArrowheads="1"/>
          </p:cNvSpPr>
          <p:nvPr/>
        </p:nvSpPr>
        <p:spPr bwMode="auto">
          <a:xfrm>
            <a:off x="8077200" y="125095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C</a:t>
            </a:r>
          </a:p>
        </p:txBody>
      </p:sp>
      <p:pic>
        <p:nvPicPr>
          <p:cNvPr id="2" name="Audio 1">
            <a:hlinkClick r:id="" action="ppaction://media"/>
            <a:extLst>
              <a:ext uri="{FF2B5EF4-FFF2-40B4-BE49-F238E27FC236}">
                <a16:creationId xmlns:a16="http://schemas.microsoft.com/office/drawing/2014/main" id="{5143753D-688B-4D28-9CD5-95BDA8142F3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
        <p:nvSpPr>
          <p:cNvPr id="3" name="TextBox 2">
            <a:extLst>
              <a:ext uri="{FF2B5EF4-FFF2-40B4-BE49-F238E27FC236}">
                <a16:creationId xmlns:a16="http://schemas.microsoft.com/office/drawing/2014/main" id="{1A075E0E-01C3-47F6-B537-3E1134E7FC1F}"/>
              </a:ext>
            </a:extLst>
          </p:cNvPr>
          <p:cNvSpPr txBox="1"/>
          <p:nvPr/>
        </p:nvSpPr>
        <p:spPr>
          <a:xfrm>
            <a:off x="1143000" y="5415129"/>
            <a:ext cx="9906000" cy="1323439"/>
          </a:xfrm>
          <a:prstGeom prst="rect">
            <a:avLst/>
          </a:prstGeom>
          <a:noFill/>
        </p:spPr>
        <p:txBody>
          <a:bodyPr wrap="square" rtlCol="0">
            <a:spAutoFit/>
          </a:bodyPr>
          <a:lstStyle/>
          <a:p>
            <a:r>
              <a:rPr lang="en-US" sz="2000" b="1" dirty="0">
                <a:solidFill>
                  <a:srgbClr val="0070C0"/>
                </a:solidFill>
              </a:rPr>
              <a:t>Those who stayed in Hotel A have the highest percentage of illness — 9.0% versus 5.4% and 6.8 at other hotels (% Ill in Hotel A= 62 / 688 = 9.0%).</a:t>
            </a:r>
          </a:p>
          <a:p>
            <a:r>
              <a:rPr lang="en-US" sz="2000" b="1" dirty="0">
                <a:solidFill>
                  <a:srgbClr val="0070C0"/>
                </a:solidFill>
              </a:rPr>
              <a:t>The age group that has the highest percentage of ill persons is those aged 70 years or older (% Ill in &gt;70y in Hotel A = 11 / 54 = 20.4%)</a:t>
            </a:r>
          </a:p>
        </p:txBody>
      </p:sp>
    </p:spTree>
    <p:custDataLst>
      <p:tags r:id="rId1"/>
    </p:custDataLst>
    <p:extLst>
      <p:ext uri="{BB962C8B-B14F-4D97-AF65-F5344CB8AC3E}">
        <p14:creationId xmlns:p14="http://schemas.microsoft.com/office/powerpoint/2010/main" val="2689152553"/>
      </p:ext>
    </p:extLst>
  </p:cSld>
  <p:clrMapOvr>
    <a:masterClrMapping/>
  </p:clrMapOvr>
  <p:transition advTm="827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
                </p:tgtEl>
              </p:cMediaNode>
            </p:audio>
          </p:childTnLst>
        </p:cTn>
      </p:par>
    </p:tnLst>
    <p:bldLst>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981200" y="228600"/>
            <a:ext cx="8229600" cy="1143000"/>
          </a:xfrm>
        </p:spPr>
        <p:txBody>
          <a:bodyPr/>
          <a:lstStyle/>
          <a:p>
            <a:pPr eaLnBrk="1" hangingPunct="1"/>
            <a:r>
              <a:rPr lang="en-US" altLang="en-US" sz="3000" b="1" dirty="0">
                <a:solidFill>
                  <a:srgbClr val="FF0000"/>
                </a:solidFill>
                <a:latin typeface="Century Gothic" pitchFamily="34" charset="0"/>
              </a:rPr>
              <a:t>Legionnaires’ Disease Rate by Age Group</a:t>
            </a:r>
            <a:endParaRPr lang="nl-NL" altLang="en-US" sz="3000" b="1" dirty="0">
              <a:solidFill>
                <a:srgbClr val="FF0000"/>
              </a:solidFill>
              <a:latin typeface="Century Gothic" pitchFamily="34" charset="0"/>
            </a:endParaRPr>
          </a:p>
        </p:txBody>
      </p:sp>
      <p:cxnSp>
        <p:nvCxnSpPr>
          <p:cNvPr id="88" name="Straight Connector 87"/>
          <p:cNvCxnSpPr/>
          <p:nvPr/>
        </p:nvCxnSpPr>
        <p:spPr>
          <a:xfrm>
            <a:off x="2079626" y="11430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graphicFrame>
        <p:nvGraphicFramePr>
          <p:cNvPr id="48" name="Table 47" descr="Legionnaire's disease by age group." title="Legionnaire's Disease by Age"/>
          <p:cNvGraphicFramePr>
            <a:graphicFrameLocks noGrp="1"/>
          </p:cNvGraphicFramePr>
          <p:nvPr/>
        </p:nvGraphicFramePr>
        <p:xfrm>
          <a:off x="3032125" y="2981325"/>
          <a:ext cx="6096000" cy="25908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l"/>
                      <a:r>
                        <a:rPr lang="en-US" dirty="0">
                          <a:latin typeface="Century Gothic" panose="020B0502020202020204" pitchFamily="34" charset="0"/>
                        </a:rPr>
                        <a:t>Age (yrs)</a:t>
                      </a:r>
                    </a:p>
                  </a:txBody>
                  <a:tcPr>
                    <a:solidFill>
                      <a:srgbClr val="0039A6"/>
                    </a:solidFill>
                  </a:tcPr>
                </a:tc>
                <a:tc>
                  <a:txBody>
                    <a:bodyPr/>
                    <a:lstStyle/>
                    <a:p>
                      <a:pPr algn="ctr"/>
                      <a:r>
                        <a:rPr lang="en-US" dirty="0">
                          <a:latin typeface="Century Gothic" panose="020B0502020202020204" pitchFamily="34" charset="0"/>
                        </a:rPr>
                        <a:t>Sick</a:t>
                      </a:r>
                    </a:p>
                  </a:txBody>
                  <a:tcPr>
                    <a:solidFill>
                      <a:srgbClr val="0039A6"/>
                    </a:solidFill>
                  </a:tcPr>
                </a:tc>
                <a:tc>
                  <a:txBody>
                    <a:bodyPr/>
                    <a:lstStyle/>
                    <a:p>
                      <a:pPr algn="ctr"/>
                      <a:r>
                        <a:rPr lang="en-US" dirty="0">
                          <a:latin typeface="Century Gothic" panose="020B0502020202020204" pitchFamily="34" charset="0"/>
                        </a:rPr>
                        <a:t>Total</a:t>
                      </a:r>
                    </a:p>
                  </a:txBody>
                  <a:tcPr>
                    <a:solidFill>
                      <a:srgbClr val="0039A6"/>
                    </a:solidFill>
                  </a:tcPr>
                </a:tc>
                <a:tc>
                  <a:txBody>
                    <a:bodyPr/>
                    <a:lstStyle/>
                    <a:p>
                      <a:r>
                        <a:rPr lang="en-US" dirty="0">
                          <a:latin typeface="Century Gothic" panose="020B0502020202020204" pitchFamily="34" charset="0"/>
                        </a:rPr>
                        <a:t>Percentage</a:t>
                      </a:r>
                    </a:p>
                  </a:txBody>
                  <a:tcPr>
                    <a:solidFill>
                      <a:srgbClr val="0039A6"/>
                    </a:solidFill>
                  </a:tcPr>
                </a:tc>
                <a:extLst>
                  <a:ext uri="{0D108BD9-81ED-4DB2-BD59-A6C34878D82A}">
                    <a16:rowId xmlns:a16="http://schemas.microsoft.com/office/drawing/2014/main" val="10000"/>
                  </a:ext>
                </a:extLst>
              </a:tr>
              <a:tr h="31496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39</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44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6.8</a:t>
                      </a:r>
                    </a:p>
                  </a:txBody>
                  <a:tcPr>
                    <a:solidFill>
                      <a:schemeClr val="bg1">
                        <a:lumMod val="75000"/>
                      </a:schemeClr>
                    </a:solidFill>
                  </a:tcPr>
                </a:tc>
                <a:extLst>
                  <a:ext uri="{0D108BD9-81ED-4DB2-BD59-A6C34878D82A}">
                    <a16:rowId xmlns:a16="http://schemas.microsoft.com/office/drawing/2014/main" val="10001"/>
                  </a:ext>
                </a:extLst>
              </a:tr>
              <a:tr h="370840">
                <a:tc>
                  <a:txBody>
                    <a:bodyPr/>
                    <a:lstStyle/>
                    <a:p>
                      <a:pPr algn="r"/>
                      <a:r>
                        <a:rPr lang="en-US" b="1" dirty="0">
                          <a:solidFill>
                            <a:srgbClr val="0039A6"/>
                          </a:solidFill>
                          <a:latin typeface="Century Gothic" panose="020B0502020202020204" pitchFamily="34" charset="0"/>
                        </a:rPr>
                        <a:t>40–49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160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5.6</a:t>
                      </a:r>
                    </a:p>
                  </a:txBody>
                  <a:tcPr>
                    <a:solidFill>
                      <a:schemeClr val="bg1">
                        <a:lumMod val="75000"/>
                      </a:schemeClr>
                    </a:solidFill>
                  </a:tcPr>
                </a:tc>
                <a:extLst>
                  <a:ext uri="{0D108BD9-81ED-4DB2-BD59-A6C34878D82A}">
                    <a16:rowId xmlns:a16="http://schemas.microsoft.com/office/drawing/2014/main" val="10002"/>
                  </a:ext>
                </a:extLst>
              </a:tr>
              <a:tr h="370840">
                <a:tc>
                  <a:txBody>
                    <a:bodyPr/>
                    <a:lstStyle/>
                    <a:p>
                      <a:pPr algn="r"/>
                      <a:r>
                        <a:rPr lang="en-US" b="1" dirty="0">
                          <a:solidFill>
                            <a:srgbClr val="0039A6"/>
                          </a:solidFill>
                          <a:latin typeface="Century Gothic" panose="020B0502020202020204" pitchFamily="34" charset="0"/>
                        </a:rPr>
                        <a:t>50–59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27</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320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8.4</a:t>
                      </a:r>
                    </a:p>
                  </a:txBody>
                  <a:tcPr>
                    <a:solidFill>
                      <a:schemeClr val="bg1">
                        <a:lumMod val="75000"/>
                      </a:schemeClr>
                    </a:solidFill>
                  </a:tcPr>
                </a:tc>
                <a:extLst>
                  <a:ext uri="{0D108BD9-81ED-4DB2-BD59-A6C34878D82A}">
                    <a16:rowId xmlns:a16="http://schemas.microsoft.com/office/drawing/2014/main" val="10003"/>
                  </a:ext>
                </a:extLst>
              </a:tr>
              <a:tr h="370840">
                <a:tc>
                  <a:txBody>
                    <a:bodyPr/>
                    <a:lstStyle/>
                    <a:p>
                      <a:pPr algn="r"/>
                      <a:r>
                        <a:rPr lang="en-US" b="1" dirty="0">
                          <a:solidFill>
                            <a:srgbClr val="0039A6"/>
                          </a:solidFill>
                          <a:latin typeface="Century Gothic" panose="020B0502020202020204" pitchFamily="34" charset="0"/>
                        </a:rPr>
                        <a:t>60–69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108</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11.1</a:t>
                      </a:r>
                    </a:p>
                  </a:txBody>
                  <a:tcPr>
                    <a:solidFill>
                      <a:schemeClr val="bg1">
                        <a:lumMod val="75000"/>
                      </a:schemeClr>
                    </a:solidFill>
                  </a:tcPr>
                </a:tc>
                <a:extLst>
                  <a:ext uri="{0D108BD9-81ED-4DB2-BD59-A6C34878D82A}">
                    <a16:rowId xmlns:a16="http://schemas.microsoft.com/office/drawing/2014/main" val="10004"/>
                  </a:ext>
                </a:extLst>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70</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20.4</a:t>
                      </a:r>
                    </a:p>
                  </a:txBody>
                  <a:tcPr>
                    <a:solidFill>
                      <a:schemeClr val="bg1">
                        <a:lumMod val="75000"/>
                      </a:schemeClr>
                    </a:solidFill>
                  </a:tcPr>
                </a:tc>
                <a:extLst>
                  <a:ext uri="{0D108BD9-81ED-4DB2-BD59-A6C34878D82A}">
                    <a16:rowId xmlns:a16="http://schemas.microsoft.com/office/drawing/2014/main" val="10005"/>
                  </a:ext>
                </a:extLst>
              </a:tr>
              <a:tr h="370840">
                <a:tc>
                  <a:txBody>
                    <a:bodyPr/>
                    <a:lstStyle/>
                    <a:p>
                      <a:pPr algn="r"/>
                      <a:r>
                        <a:rPr lang="en-US" b="1" dirty="0">
                          <a:solidFill>
                            <a:srgbClr val="0039A6"/>
                          </a:solidFill>
                          <a:latin typeface="Century Gothic" panose="020B0502020202020204" pitchFamily="34" charset="0"/>
                        </a:rPr>
                        <a:t>Unknown</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extLst>
                  <a:ext uri="{0D108BD9-81ED-4DB2-BD59-A6C34878D82A}">
                    <a16:rowId xmlns:a16="http://schemas.microsoft.com/office/drawing/2014/main" val="10006"/>
                  </a:ext>
                </a:extLst>
              </a:tr>
            </a:tbl>
          </a:graphicData>
        </a:graphic>
      </p:graphicFrame>
      <p:sp>
        <p:nvSpPr>
          <p:cNvPr id="35886" name="Rectangle 48"/>
          <p:cNvSpPr>
            <a:spLocks noChangeArrowheads="1"/>
          </p:cNvSpPr>
          <p:nvPr/>
        </p:nvSpPr>
        <p:spPr bwMode="auto">
          <a:xfrm>
            <a:off x="4543426" y="2524126"/>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dirty="0">
                <a:solidFill>
                  <a:srgbClr val="003AA6"/>
                </a:solidFill>
                <a:latin typeface="Century Gothic" pitchFamily="34" charset="0"/>
              </a:rPr>
              <a:t>Frequency</a:t>
            </a:r>
          </a:p>
        </p:txBody>
      </p:sp>
      <p:sp>
        <p:nvSpPr>
          <p:cNvPr id="35887" name="Rectangle 49"/>
          <p:cNvSpPr>
            <a:spLocks noChangeArrowheads="1"/>
          </p:cNvSpPr>
          <p:nvPr/>
        </p:nvSpPr>
        <p:spPr bwMode="auto">
          <a:xfrm>
            <a:off x="6080126" y="2524126"/>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Unit</a:t>
            </a:r>
          </a:p>
        </p:txBody>
      </p:sp>
      <p:sp>
        <p:nvSpPr>
          <p:cNvPr id="35888" name="Rectangle 50"/>
          <p:cNvSpPr>
            <a:spLocks noChangeArrowheads="1"/>
          </p:cNvSpPr>
          <p:nvPr/>
        </p:nvSpPr>
        <p:spPr bwMode="auto">
          <a:xfrm>
            <a:off x="7575551" y="2536825"/>
            <a:ext cx="1497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Rate</a:t>
            </a:r>
          </a:p>
        </p:txBody>
      </p:sp>
      <p:sp>
        <p:nvSpPr>
          <p:cNvPr id="2" name="Right Arrow 1"/>
          <p:cNvSpPr/>
          <p:nvPr/>
        </p:nvSpPr>
        <p:spPr>
          <a:xfrm>
            <a:off x="6599238" y="4108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5" name="Right Arrow 54"/>
          <p:cNvSpPr/>
          <p:nvPr/>
        </p:nvSpPr>
        <p:spPr>
          <a:xfrm>
            <a:off x="8096250" y="4870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5891" name="Title 1"/>
          <p:cNvSpPr txBox="1">
            <a:spLocks/>
          </p:cNvSpPr>
          <p:nvPr/>
        </p:nvSpPr>
        <p:spPr bwMode="auto">
          <a:xfrm>
            <a:off x="4194175" y="1849438"/>
            <a:ext cx="373380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rgbClr val="003AA6"/>
                </a:solidFill>
                <a:latin typeface="Century Gothic" pitchFamily="34" charset="0"/>
              </a:rPr>
              <a:t>Time: July 21–24, 1976</a:t>
            </a:r>
            <a:endParaRPr lang="nl-NL" altLang="en-US" sz="2400" b="1" dirty="0">
              <a:solidFill>
                <a:srgbClr val="003AA6"/>
              </a:solidFill>
              <a:latin typeface="Century Gothic" pitchFamily="34" charset="0"/>
            </a:endParaRPr>
          </a:p>
        </p:txBody>
      </p:sp>
      <p:sp>
        <p:nvSpPr>
          <p:cNvPr id="35892" name="Rectangle 56"/>
          <p:cNvSpPr>
            <a:spLocks noChangeArrowheads="1"/>
          </p:cNvSpPr>
          <p:nvPr/>
        </p:nvSpPr>
        <p:spPr bwMode="auto">
          <a:xfrm>
            <a:off x="4614864" y="1393826"/>
            <a:ext cx="29305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a:solidFill>
                  <a:srgbClr val="003AA6"/>
                </a:solidFill>
                <a:latin typeface="Century Gothic" pitchFamily="34" charset="0"/>
              </a:rPr>
              <a:t>Hotel A Residents</a:t>
            </a:r>
          </a:p>
        </p:txBody>
      </p:sp>
      <p:sp>
        <p:nvSpPr>
          <p:cNvPr id="3589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39179CF-339F-4DF3-8568-633298A71DBF}" type="slidenum">
              <a:rPr lang="en-US" altLang="en-US" sz="1400">
                <a:solidFill>
                  <a:srgbClr val="0039A6"/>
                </a:solidFill>
                <a:latin typeface="Myriad Web Pro" charset="0"/>
              </a:rPr>
              <a:pPr algn="r" eaLnBrk="1" hangingPunct="1">
                <a:spcBef>
                  <a:spcPct val="0"/>
                </a:spcBef>
                <a:buFontTx/>
                <a:buNone/>
              </a:pPr>
              <a:t>39</a:t>
            </a:fld>
            <a:endParaRPr lang="en-US" altLang="en-US" sz="1400">
              <a:solidFill>
                <a:srgbClr val="0039A6"/>
              </a:solidFill>
              <a:latin typeface="Myriad Web Pro" charset="0"/>
            </a:endParaRPr>
          </a:p>
        </p:txBody>
      </p:sp>
      <p:sp>
        <p:nvSpPr>
          <p:cNvPr id="3" name="TextBox 2">
            <a:extLst>
              <a:ext uri="{FF2B5EF4-FFF2-40B4-BE49-F238E27FC236}">
                <a16:creationId xmlns:a16="http://schemas.microsoft.com/office/drawing/2014/main" id="{4A0002CF-F3B1-4AEF-A4D8-47BCEFA339BA}"/>
              </a:ext>
            </a:extLst>
          </p:cNvPr>
          <p:cNvSpPr txBox="1"/>
          <p:nvPr/>
        </p:nvSpPr>
        <p:spPr>
          <a:xfrm>
            <a:off x="1143000" y="5540375"/>
            <a:ext cx="9296400" cy="1508105"/>
          </a:xfrm>
          <a:prstGeom prst="rect">
            <a:avLst/>
          </a:prstGeom>
          <a:noFill/>
        </p:spPr>
        <p:txBody>
          <a:bodyPr wrap="square" rtlCol="0">
            <a:spAutoFit/>
          </a:bodyPr>
          <a:lstStyle/>
          <a:p>
            <a:r>
              <a:rPr lang="en-US" b="1" dirty="0">
                <a:solidFill>
                  <a:srgbClr val="0070C0"/>
                </a:solidFill>
              </a:rPr>
              <a:t>Those who stayed in Hotel A have the highest percentage of illness — 9.0% versus 5.4% and 6.8 at other hotels (% Ill in Hotel A= 62 / 688 = 9.0%)..</a:t>
            </a:r>
          </a:p>
          <a:p>
            <a:r>
              <a:rPr lang="en-US" b="1" dirty="0">
                <a:solidFill>
                  <a:srgbClr val="0070C0"/>
                </a:solidFill>
              </a:rPr>
              <a:t>The age group that has the highest percentage of ill persons is those aged 70 years or older </a:t>
            </a:r>
          </a:p>
          <a:p>
            <a:r>
              <a:rPr lang="en-US" b="1" dirty="0">
                <a:solidFill>
                  <a:srgbClr val="0070C0"/>
                </a:solidFill>
              </a:rPr>
              <a:t>(% Ill in &gt;70y in Hotel A = 11 / 54 = 20.4%)</a:t>
            </a:r>
          </a:p>
          <a:p>
            <a:endParaRPr lang="en-US" b="1" dirty="0">
              <a:solidFill>
                <a:srgbClr val="0070C0"/>
              </a:solidFill>
            </a:endParaRPr>
          </a:p>
        </p:txBody>
      </p:sp>
      <p:pic>
        <p:nvPicPr>
          <p:cNvPr id="4" name="Audio 3">
            <a:hlinkClick r:id="" action="ppaction://media"/>
            <a:extLst>
              <a:ext uri="{FF2B5EF4-FFF2-40B4-BE49-F238E27FC236}">
                <a16:creationId xmlns:a16="http://schemas.microsoft.com/office/drawing/2014/main" id="{9BA48443-1961-437C-BB74-5EBBC6B162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68463990"/>
      </p:ext>
    </p:extLst>
  </p:cSld>
  <p:clrMapOvr>
    <a:masterClrMapping/>
  </p:clrMapOvr>
  <p:transition advTm="795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bldLst>
      <p:bldP spid="2" grpId="0" animBg="1"/>
      <p:bldP spid="5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F2E38-DD0F-4AB7-B3A8-C145246D82B7}"/>
              </a:ext>
            </a:extLst>
          </p:cNvPr>
          <p:cNvSpPr>
            <a:spLocks noGrp="1"/>
          </p:cNvSpPr>
          <p:nvPr>
            <p:ph type="title"/>
          </p:nvPr>
        </p:nvSpPr>
        <p:spPr>
          <a:xfrm>
            <a:off x="838200" y="365125"/>
            <a:ext cx="10515600" cy="625475"/>
          </a:xfrm>
        </p:spPr>
        <p:txBody>
          <a:bodyPr>
            <a:normAutofit fontScale="90000"/>
          </a:bodyPr>
          <a:lstStyle/>
          <a:p>
            <a:r>
              <a:rPr lang="en-US" altLang="en-US" b="1" dirty="0">
                <a:solidFill>
                  <a:srgbClr val="FF0000"/>
                </a:solidFill>
                <a:latin typeface="Century Gothic" pitchFamily="34" charset="0"/>
              </a:rPr>
              <a:t>Legionnaires’ Disease</a:t>
            </a:r>
            <a:endParaRPr lang="en-US" dirty="0"/>
          </a:p>
        </p:txBody>
      </p:sp>
      <p:sp>
        <p:nvSpPr>
          <p:cNvPr id="4" name="Content Placeholder 3">
            <a:extLst>
              <a:ext uri="{FF2B5EF4-FFF2-40B4-BE49-F238E27FC236}">
                <a16:creationId xmlns:a16="http://schemas.microsoft.com/office/drawing/2014/main" id="{9FA845E0-C9B3-4BAF-AD9A-C6C63BAC6530}"/>
              </a:ext>
            </a:extLst>
          </p:cNvPr>
          <p:cNvSpPr>
            <a:spLocks noGrp="1"/>
          </p:cNvSpPr>
          <p:nvPr>
            <p:ph idx="1"/>
          </p:nvPr>
        </p:nvSpPr>
        <p:spPr>
          <a:xfrm>
            <a:off x="838200" y="1676400"/>
            <a:ext cx="10515600" cy="4500563"/>
          </a:xfrm>
        </p:spPr>
        <p:txBody>
          <a:bodyPr>
            <a:normAutofit/>
          </a:bodyPr>
          <a:lstStyle/>
          <a:p>
            <a:pPr marL="0" indent="0">
              <a:buNone/>
            </a:pPr>
            <a:r>
              <a:rPr lang="en-US" dirty="0">
                <a:solidFill>
                  <a:srgbClr val="0070C0"/>
                </a:solidFill>
              </a:rPr>
              <a:t>The age group that has the highest percentage of ill persons is those aged 70 years or older, regardless of where they were staying.</a:t>
            </a:r>
          </a:p>
          <a:p>
            <a:pPr marL="0" indent="0">
              <a:buNone/>
            </a:pPr>
            <a:r>
              <a:rPr lang="en-US" dirty="0">
                <a:solidFill>
                  <a:srgbClr val="0070C0"/>
                </a:solidFill>
              </a:rPr>
              <a:t/>
            </a:r>
            <a:br>
              <a:rPr lang="en-US" dirty="0">
                <a:solidFill>
                  <a:srgbClr val="0070C0"/>
                </a:solidFill>
              </a:rPr>
            </a:br>
            <a:r>
              <a:rPr lang="en-US" dirty="0">
                <a:solidFill>
                  <a:srgbClr val="0070C0"/>
                </a:solidFill>
              </a:rPr>
              <a:t>Combining all age groups, those who stayed in Hotel A have the highest percentage of illness — 9.0% versus 5.4% at other hotels.</a:t>
            </a:r>
          </a:p>
          <a:p>
            <a:pPr marL="0" indent="0">
              <a:buNone/>
            </a:pPr>
            <a:endParaRPr lang="en-US" dirty="0">
              <a:solidFill>
                <a:srgbClr val="0070C0"/>
              </a:solidFill>
            </a:endParaRPr>
          </a:p>
          <a:p>
            <a:pPr marL="0" indent="0">
              <a:buNone/>
            </a:pPr>
            <a:r>
              <a:rPr lang="en-US" u="sng" dirty="0">
                <a:solidFill>
                  <a:srgbClr val="0070C0"/>
                </a:solidFill>
              </a:rPr>
              <a:t>We can infer, therefore, that a connection exists between staying in Hotel A and becoming ill; we can also infer that older persons are somehow more susceptible to the disease.</a:t>
            </a:r>
          </a:p>
          <a:p>
            <a:endParaRPr lang="en-US" dirty="0"/>
          </a:p>
        </p:txBody>
      </p:sp>
      <p:pic>
        <p:nvPicPr>
          <p:cNvPr id="7" name="Audio 6">
            <a:hlinkClick r:id="" action="ppaction://media"/>
            <a:extLst>
              <a:ext uri="{FF2B5EF4-FFF2-40B4-BE49-F238E27FC236}">
                <a16:creationId xmlns:a16="http://schemas.microsoft.com/office/drawing/2014/main" id="{EDA50A51-8980-42A1-A316-E3163490D5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8838249"/>
      </p:ext>
    </p:extLst>
  </p:cSld>
  <p:clrMapOvr>
    <a:masterClrMapping/>
  </p:clrMapOvr>
  <mc:AlternateContent xmlns:mc="http://schemas.openxmlformats.org/markup-compatibility/2006" xmlns:p14="http://schemas.microsoft.com/office/powerpoint/2010/main">
    <mc:Choice Requires="p14">
      <p:transition spd="slow" p14:dur="2000" advTm="32533"/>
    </mc:Choice>
    <mc:Fallback xmlns="">
      <p:transition spd="slow" advTm="32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0" y="304800"/>
            <a:ext cx="7886700" cy="772334"/>
          </a:xfrm>
        </p:spPr>
        <p:txBody>
          <a:bodyPr>
            <a:normAutofit/>
          </a:bodyPr>
          <a:lstStyle/>
          <a:p>
            <a:r>
              <a:rPr lang="en-US" altLang="en-US" sz="3600" b="1" dirty="0">
                <a:solidFill>
                  <a:srgbClr val="FF0000"/>
                </a:solidFill>
                <a:latin typeface="Century Gothic" pitchFamily="34" charset="0"/>
              </a:rPr>
              <a:t>Legionnaires’ Disease</a:t>
            </a:r>
            <a:endParaRPr lang="en-US" dirty="0">
              <a:solidFill>
                <a:srgbClr val="FF0000"/>
              </a:solidFill>
            </a:endParaRPr>
          </a:p>
        </p:txBody>
      </p:sp>
      <p:sp>
        <p:nvSpPr>
          <p:cNvPr id="4" name="Content Placeholder 3"/>
          <p:cNvSpPr>
            <a:spLocks noGrp="1"/>
          </p:cNvSpPr>
          <p:nvPr>
            <p:ph idx="1"/>
          </p:nvPr>
        </p:nvSpPr>
        <p:spPr>
          <a:xfrm>
            <a:off x="990600" y="1077134"/>
            <a:ext cx="10668000" cy="5638800"/>
          </a:xfrm>
        </p:spPr>
        <p:txBody>
          <a:bodyPr>
            <a:normAutofit fontScale="92500"/>
          </a:bodyPr>
          <a:lstStyle/>
          <a:p>
            <a:pPr>
              <a:lnSpc>
                <a:spcPct val="100000"/>
              </a:lnSpc>
              <a:spcBef>
                <a:spcPts val="0"/>
              </a:spcBef>
            </a:pPr>
            <a:r>
              <a:rPr lang="en-US" altLang="en-US" sz="3200" dirty="0">
                <a:solidFill>
                  <a:srgbClr val="0070C0"/>
                </a:solidFill>
              </a:rPr>
              <a:t>Five months after the first cases of Legionnaires’ disease occurred, results of the case-control study indicated that spending time in the lobby of Hotel A was a risk factor for illness</a:t>
            </a:r>
            <a:endParaRPr lang="en-US" altLang="en-US" sz="3200" dirty="0">
              <a:solidFill>
                <a:srgbClr val="0070C0"/>
              </a:solidFill>
              <a:cs typeface="Calibri" panose="020F0502020204030204" pitchFamily="34" charset="0"/>
            </a:endParaRP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In January 1977, the </a:t>
            </a:r>
            <a:r>
              <a:rPr lang="en-US" altLang="en-US" sz="3200" i="1" u="sng" dirty="0">
                <a:solidFill>
                  <a:srgbClr val="0070C0"/>
                </a:solidFill>
                <a:latin typeface="Calibri" panose="020F0502020204030204" pitchFamily="34" charset="0"/>
                <a:cs typeface="Calibri" panose="020F0502020204030204" pitchFamily="34" charset="0"/>
              </a:rPr>
              <a:t>Legionella</a:t>
            </a:r>
            <a:r>
              <a:rPr lang="en-US" altLang="en-US" sz="3200" u="sng" dirty="0">
                <a:solidFill>
                  <a:srgbClr val="0070C0"/>
                </a:solidFill>
                <a:latin typeface="Calibri" panose="020F0502020204030204" pitchFamily="34" charset="0"/>
                <a:cs typeface="Calibri" panose="020F0502020204030204" pitchFamily="34" charset="0"/>
              </a:rPr>
              <a:t> bacterium </a:t>
            </a:r>
            <a:r>
              <a:rPr lang="en-US" altLang="en-US" sz="3200" dirty="0">
                <a:solidFill>
                  <a:srgbClr val="0070C0"/>
                </a:solidFill>
                <a:latin typeface="Calibri" panose="020F0502020204030204" pitchFamily="34" charset="0"/>
                <a:cs typeface="Calibri" panose="020F0502020204030204" pitchFamily="34" charset="0"/>
              </a:rPr>
              <a:t>was finally identified and isolated and was found to be breeding in the cooling tower of the hotel’s air-conditioning system; the bacteria then spread through the building whenever the system was used. </a:t>
            </a: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Similar bacteria grew in warm waters in nature, such as hot springs, and also had been identified in air-conditioning cooling towers. </a:t>
            </a: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The finding from this outbreak investigation lead to development of new regulations worldwide for air conditioning systems.</a:t>
            </a:r>
          </a:p>
          <a:p>
            <a:pPr>
              <a:lnSpc>
                <a:spcPct val="100000"/>
              </a:lnSpc>
              <a:spcBef>
                <a:spcPts val="0"/>
              </a:spcBef>
            </a:pPr>
            <a:endParaRPr lang="en-US" sz="2400" dirty="0">
              <a:latin typeface="Calibri" panose="020F0502020204030204" pitchFamily="34" charset="0"/>
              <a:cs typeface="Calibri" panose="020F0502020204030204" pitchFamily="34" charset="0"/>
            </a:endParaRPr>
          </a:p>
        </p:txBody>
      </p:sp>
      <p:pic>
        <p:nvPicPr>
          <p:cNvPr id="2" name="Audio 1">
            <a:hlinkClick r:id="" action="ppaction://media"/>
            <a:extLst>
              <a:ext uri="{FF2B5EF4-FFF2-40B4-BE49-F238E27FC236}">
                <a16:creationId xmlns:a16="http://schemas.microsoft.com/office/drawing/2014/main" id="{6BF1AEFF-4CED-483D-8FB9-CB13161D4E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57027984"/>
      </p:ext>
    </p:extLst>
  </p:cSld>
  <p:clrMapOvr>
    <a:masterClrMapping/>
  </p:clrMapOvr>
  <mc:AlternateContent xmlns:mc="http://schemas.openxmlformats.org/markup-compatibility/2006" xmlns:p14="http://schemas.microsoft.com/office/powerpoint/2010/main">
    <mc:Choice Requires="p14">
      <p:transition spd="slow" p14:dur="2000" advTm="98025"/>
    </mc:Choice>
    <mc:Fallback xmlns="">
      <p:transition spd="slow" advTm="98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09600"/>
            <a:ext cx="7886700" cy="701674"/>
          </a:xfrm>
        </p:spPr>
        <p:txBody>
          <a:bodyPr>
            <a:normAutofit/>
          </a:bodyPr>
          <a:lstStyle/>
          <a:p>
            <a:r>
              <a:rPr lang="en-US" sz="4000" b="1" dirty="0">
                <a:solidFill>
                  <a:srgbClr val="00B050"/>
                </a:solidFill>
                <a:latin typeface="+mn-lt"/>
              </a:rPr>
              <a:t>London Smog Disaster, 1952</a:t>
            </a:r>
          </a:p>
        </p:txBody>
      </p:sp>
      <p:sp>
        <p:nvSpPr>
          <p:cNvPr id="3" name="Content Placeholder 2"/>
          <p:cNvSpPr>
            <a:spLocks noGrp="1"/>
          </p:cNvSpPr>
          <p:nvPr>
            <p:ph idx="1"/>
          </p:nvPr>
        </p:nvSpPr>
        <p:spPr>
          <a:xfrm>
            <a:off x="1432560" y="1615440"/>
            <a:ext cx="9982200" cy="4800600"/>
          </a:xfrm>
        </p:spPr>
        <p:txBody>
          <a:bodyPr>
            <a:normAutofit/>
          </a:bodyPr>
          <a:lstStyle/>
          <a:p>
            <a:pPr>
              <a:buFont typeface="Wingdings" panose="05000000000000000000" pitchFamily="2" charset="2"/>
              <a:buChar char="§"/>
            </a:pPr>
            <a:r>
              <a:rPr lang="en-US" sz="3600" dirty="0">
                <a:solidFill>
                  <a:schemeClr val="accent1">
                    <a:lumMod val="75000"/>
                  </a:schemeClr>
                </a:solidFill>
              </a:rPr>
              <a:t>Air pollution causes respiratory illnesses and death.</a:t>
            </a:r>
          </a:p>
          <a:p>
            <a:pPr>
              <a:buFont typeface="Wingdings" panose="05000000000000000000" pitchFamily="2" charset="2"/>
              <a:buChar char="§"/>
            </a:pPr>
            <a:r>
              <a:rPr lang="en-US" sz="3600" dirty="0">
                <a:solidFill>
                  <a:schemeClr val="accent1">
                    <a:lumMod val="75000"/>
                  </a:schemeClr>
                </a:solidFill>
              </a:rPr>
              <a:t>When fog and soot from coal burning created a dense smog in Winter, 1952, in London, the smog was around for five days from December 5–10.</a:t>
            </a:r>
          </a:p>
          <a:p>
            <a:pPr>
              <a:buFont typeface="Wingdings" panose="05000000000000000000" pitchFamily="2" charset="2"/>
              <a:buChar char="§"/>
            </a:pPr>
            <a:r>
              <a:rPr lang="en-US" sz="3600" dirty="0">
                <a:solidFill>
                  <a:schemeClr val="accent1">
                    <a:lumMod val="75000"/>
                  </a:schemeClr>
                </a:solidFill>
              </a:rPr>
              <a:t>There was a substantial increase in mortality</a:t>
            </a:r>
          </a:p>
          <a:p>
            <a:pPr>
              <a:buFont typeface="Wingdings" panose="05000000000000000000" pitchFamily="2" charset="2"/>
              <a:buChar char="§"/>
            </a:pPr>
            <a:r>
              <a:rPr lang="en-US" sz="3600" dirty="0">
                <a:solidFill>
                  <a:schemeClr val="accent1">
                    <a:lumMod val="75000"/>
                  </a:schemeClr>
                </a:solidFill>
              </a:rPr>
              <a:t>The death rate in London in the previous week was around  2,062</a:t>
            </a:r>
          </a:p>
          <a:p>
            <a:pPr>
              <a:buFont typeface="Wingdings" panose="05000000000000000000" pitchFamily="2" charset="2"/>
              <a:buChar char="§"/>
            </a:pPr>
            <a:r>
              <a:rPr lang="en-US" sz="3600" dirty="0">
                <a:solidFill>
                  <a:schemeClr val="accent1">
                    <a:lumMod val="75000"/>
                  </a:schemeClr>
                </a:solidFill>
              </a:rPr>
              <a:t> In the week of the smog, 4,703 died</a:t>
            </a:r>
          </a:p>
        </p:txBody>
      </p:sp>
      <p:pic>
        <p:nvPicPr>
          <p:cNvPr id="5" name="Audio 4">
            <a:hlinkClick r:id="" action="ppaction://media"/>
            <a:extLst>
              <a:ext uri="{FF2B5EF4-FFF2-40B4-BE49-F238E27FC236}">
                <a16:creationId xmlns:a16="http://schemas.microsoft.com/office/drawing/2014/main" id="{F467C7E6-0818-4090-842B-8F5FBCDAF8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2526104"/>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2743201" y="304801"/>
            <a:ext cx="6558147" cy="6697313"/>
          </a:xfrm>
          <a:prstGeom prst="rect">
            <a:avLst/>
          </a:prstGeom>
        </p:spPr>
      </p:pic>
      <p:pic>
        <p:nvPicPr>
          <p:cNvPr id="2" name="Audio 1">
            <a:hlinkClick r:id="" action="ppaction://media"/>
            <a:extLst>
              <a:ext uri="{FF2B5EF4-FFF2-40B4-BE49-F238E27FC236}">
                <a16:creationId xmlns:a16="http://schemas.microsoft.com/office/drawing/2014/main" id="{8500659D-B229-4010-B3B1-8935E5133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96331994"/>
      </p:ext>
    </p:extLst>
  </p:cSld>
  <p:clrMapOvr>
    <a:masterClrMapping/>
  </p:clrMapOvr>
  <mc:AlternateContent xmlns:mc="http://schemas.openxmlformats.org/markup-compatibility/2006" xmlns:p14="http://schemas.microsoft.com/office/powerpoint/2010/main">
    <mc:Choice Requires="p14">
      <p:transition spd="slow" p14:dur="2000" advTm="72019"/>
    </mc:Choice>
    <mc:Fallback xmlns="">
      <p:transition spd="slow" advTm="72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8001000" cy="542616"/>
          </a:xfrm>
        </p:spPr>
        <p:txBody>
          <a:bodyPr>
            <a:noAutofit/>
          </a:bodyPr>
          <a:lstStyle/>
          <a:p>
            <a:pPr marL="274320" indent="-274320">
              <a:spcBef>
                <a:spcPts val="600"/>
              </a:spcBef>
            </a:pPr>
            <a:r>
              <a:rPr lang="en-US" sz="4000" b="1" dirty="0">
                <a:solidFill>
                  <a:srgbClr val="26971D"/>
                </a:solidFill>
                <a:latin typeface="+mn-lt"/>
                <a:ea typeface="+mn-ea"/>
                <a:cs typeface="+mn-cs"/>
              </a:rPr>
              <a:t>Epidemiology and Polio Vaccine</a:t>
            </a:r>
            <a:endParaRPr lang="en-US" sz="5400" b="1" dirty="0">
              <a:solidFill>
                <a:srgbClr val="26971D"/>
              </a:solidFill>
              <a:latin typeface="+mn-lt"/>
            </a:endParaRPr>
          </a:p>
        </p:txBody>
      </p:sp>
      <p:sp>
        <p:nvSpPr>
          <p:cNvPr id="3" name="Content Placeholder 2"/>
          <p:cNvSpPr>
            <a:spLocks noGrp="1"/>
          </p:cNvSpPr>
          <p:nvPr>
            <p:ph idx="1"/>
          </p:nvPr>
        </p:nvSpPr>
        <p:spPr>
          <a:xfrm>
            <a:off x="914400" y="1524000"/>
            <a:ext cx="10363200" cy="5334000"/>
          </a:xfrm>
        </p:spPr>
        <p:txBody>
          <a:bodyPr>
            <a:normAutofit/>
          </a:bodyPr>
          <a:lstStyle/>
          <a:p>
            <a:pPr marL="0" indent="0">
              <a:lnSpc>
                <a:spcPct val="100000"/>
              </a:lnSpc>
              <a:spcBef>
                <a:spcPts val="0"/>
              </a:spcBef>
              <a:buNone/>
            </a:pPr>
            <a:r>
              <a:rPr lang="en-US" sz="3200" dirty="0">
                <a:solidFill>
                  <a:schemeClr val="accent1">
                    <a:lumMod val="75000"/>
                  </a:schemeClr>
                </a:solidFill>
              </a:rPr>
              <a:t>In April, 1955, Dr. Thomas Francis, </a:t>
            </a:r>
          </a:p>
          <a:p>
            <a:pPr marL="0" indent="0">
              <a:lnSpc>
                <a:spcPct val="100000"/>
              </a:lnSpc>
              <a:spcBef>
                <a:spcPts val="0"/>
              </a:spcBef>
              <a:buNone/>
            </a:pPr>
            <a:r>
              <a:rPr lang="en-US" sz="3200" dirty="0">
                <a:solidFill>
                  <a:schemeClr val="accent1">
                    <a:lumMod val="75000"/>
                  </a:schemeClr>
                </a:solidFill>
              </a:rPr>
              <a:t>director of Poliomyelitis Vaccine </a:t>
            </a:r>
          </a:p>
          <a:p>
            <a:pPr marL="0" indent="0">
              <a:lnSpc>
                <a:spcPct val="100000"/>
              </a:lnSpc>
              <a:spcBef>
                <a:spcPts val="0"/>
              </a:spcBef>
              <a:buNone/>
            </a:pPr>
            <a:r>
              <a:rPr lang="en-US" sz="3200" dirty="0">
                <a:solidFill>
                  <a:schemeClr val="accent1">
                    <a:lumMod val="75000"/>
                  </a:schemeClr>
                </a:solidFill>
              </a:rPr>
              <a:t>Evaluation Center at the University </a:t>
            </a:r>
          </a:p>
          <a:p>
            <a:pPr marL="0" indent="0">
              <a:lnSpc>
                <a:spcPct val="100000"/>
              </a:lnSpc>
              <a:spcBef>
                <a:spcPts val="0"/>
              </a:spcBef>
              <a:buNone/>
            </a:pPr>
            <a:r>
              <a:rPr lang="en-US" sz="3200" dirty="0">
                <a:solidFill>
                  <a:schemeClr val="accent1">
                    <a:lumMod val="75000"/>
                  </a:schemeClr>
                </a:solidFill>
              </a:rPr>
              <a:t>of Michigan, announced that the </a:t>
            </a:r>
          </a:p>
          <a:p>
            <a:pPr marL="0" indent="0">
              <a:lnSpc>
                <a:spcPct val="100000"/>
              </a:lnSpc>
              <a:spcBef>
                <a:spcPts val="0"/>
              </a:spcBef>
              <a:buNone/>
            </a:pPr>
            <a:r>
              <a:rPr lang="en-US" sz="3200" dirty="0">
                <a:solidFill>
                  <a:schemeClr val="accent1">
                    <a:lumMod val="75000"/>
                  </a:schemeClr>
                </a:solidFill>
              </a:rPr>
              <a:t>two-year field trial of the Salk vaccine </a:t>
            </a:r>
          </a:p>
          <a:p>
            <a:pPr marL="0" indent="0">
              <a:lnSpc>
                <a:spcPct val="100000"/>
              </a:lnSpc>
              <a:spcBef>
                <a:spcPts val="0"/>
              </a:spcBef>
              <a:buNone/>
            </a:pPr>
            <a:r>
              <a:rPr lang="en-US" sz="3200" dirty="0">
                <a:solidFill>
                  <a:schemeClr val="accent1">
                    <a:lumMod val="75000"/>
                  </a:schemeClr>
                </a:solidFill>
              </a:rPr>
              <a:t>against polio was up to 90% effective</a:t>
            </a:r>
          </a:p>
          <a:p>
            <a:pPr marL="0" indent="0">
              <a:lnSpc>
                <a:spcPct val="100000"/>
              </a:lnSpc>
              <a:spcBef>
                <a:spcPts val="0"/>
              </a:spcBef>
              <a:buNone/>
            </a:pPr>
            <a:r>
              <a:rPr lang="en-US" sz="3200" dirty="0">
                <a:solidFill>
                  <a:schemeClr val="accent1">
                    <a:lumMod val="75000"/>
                  </a:schemeClr>
                </a:solidFill>
              </a:rPr>
              <a:t>“The results announced by Francis effectively marked the beginning of the end of polio as the most life-threatening and debilitating public health threat to the children of the United States“.</a:t>
            </a:r>
          </a:p>
        </p:txBody>
      </p:sp>
      <p:pic>
        <p:nvPicPr>
          <p:cNvPr id="6" name="Picture 5"/>
          <p:cNvPicPr>
            <a:picLocks noChangeAspect="1"/>
          </p:cNvPicPr>
          <p:nvPr/>
        </p:nvPicPr>
        <p:blipFill>
          <a:blip r:embed="rId4"/>
          <a:stretch>
            <a:fillRect/>
          </a:stretch>
        </p:blipFill>
        <p:spPr>
          <a:xfrm>
            <a:off x="7620000" y="938130"/>
            <a:ext cx="4186197" cy="2825682"/>
          </a:xfrm>
          <a:prstGeom prst="rect">
            <a:avLst/>
          </a:prstGeom>
        </p:spPr>
      </p:pic>
      <p:pic>
        <p:nvPicPr>
          <p:cNvPr id="4" name="Audio 3">
            <a:hlinkClick r:id="" action="ppaction://media"/>
            <a:extLst>
              <a:ext uri="{FF2B5EF4-FFF2-40B4-BE49-F238E27FC236}">
                <a16:creationId xmlns:a16="http://schemas.microsoft.com/office/drawing/2014/main" id="{899F1E7A-90DC-434D-A0F8-B157BF8BC9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55390706"/>
      </p:ext>
    </p:extLst>
  </p:cSld>
  <p:clrMapOvr>
    <a:masterClrMapping/>
  </p:clrMapOvr>
  <mc:AlternateContent xmlns:mc="http://schemas.openxmlformats.org/markup-compatibility/2006" xmlns:p14="http://schemas.microsoft.com/office/powerpoint/2010/main">
    <mc:Choice Requires="p14">
      <p:transition spd="slow" p14:dur="2000" advTm="61522"/>
    </mc:Choice>
    <mc:Fallback xmlns="">
      <p:transition spd="slow" advTm="61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7239000" cy="701040"/>
          </a:xfrm>
        </p:spPr>
        <p:txBody>
          <a:bodyPr/>
          <a:lstStyle/>
          <a:p>
            <a:r>
              <a:rPr lang="en-US" altLang="en-US" sz="4000" b="1" dirty="0">
                <a:ln w="500">
                  <a:noFill/>
                </a:ln>
                <a:solidFill>
                  <a:srgbClr val="00B050"/>
                </a:solidFill>
                <a:latin typeface="+mn-lt"/>
              </a:rPr>
              <a:t>Scope of Epidemiology</a:t>
            </a:r>
            <a:endParaRPr lang="en-US" b="1" dirty="0">
              <a:solidFill>
                <a:srgbClr val="00B050"/>
              </a:solidFill>
              <a:latin typeface="+mn-lt"/>
            </a:endParaRPr>
          </a:p>
        </p:txBody>
      </p:sp>
      <p:sp>
        <p:nvSpPr>
          <p:cNvPr id="3" name="Content Placeholder 2"/>
          <p:cNvSpPr>
            <a:spLocks noGrp="1"/>
          </p:cNvSpPr>
          <p:nvPr>
            <p:ph idx="1"/>
          </p:nvPr>
        </p:nvSpPr>
        <p:spPr>
          <a:xfrm>
            <a:off x="1447800" y="1371600"/>
            <a:ext cx="9144000" cy="5334000"/>
          </a:xfrm>
        </p:spPr>
        <p:txBody>
          <a:bodyPr>
            <a:normAutofit/>
          </a:bodyPr>
          <a:lstStyle/>
          <a:p>
            <a:pPr indent="0" algn="just">
              <a:buNone/>
            </a:pPr>
            <a:r>
              <a:rPr lang="en-US" altLang="en-US" sz="3200" b="1" i="1" dirty="0">
                <a:solidFill>
                  <a:schemeClr val="accent1">
                    <a:lumMod val="75000"/>
                  </a:schemeClr>
                </a:solidFill>
              </a:rPr>
              <a:t>Originally</a:t>
            </a:r>
            <a:r>
              <a:rPr lang="en-US" altLang="en-US" sz="3200" dirty="0">
                <a:solidFill>
                  <a:schemeClr val="accent1">
                    <a:lumMod val="75000"/>
                  </a:schemeClr>
                </a:solidFill>
              </a:rPr>
              <a:t>, Epidemiology was concerned with investigation &amp; management of </a:t>
            </a:r>
            <a:r>
              <a:rPr lang="en-US" altLang="en-US" sz="3200" b="1" i="1" dirty="0">
                <a:solidFill>
                  <a:schemeClr val="accent1">
                    <a:lumMod val="75000"/>
                  </a:schemeClr>
                </a:solidFill>
              </a:rPr>
              <a:t>epidemics</a:t>
            </a:r>
            <a:r>
              <a:rPr lang="en-US" altLang="en-US" sz="3200" dirty="0">
                <a:solidFill>
                  <a:schemeClr val="accent1">
                    <a:lumMod val="75000"/>
                  </a:schemeClr>
                </a:solidFill>
              </a:rPr>
              <a:t> of communicable diseases</a:t>
            </a:r>
          </a:p>
          <a:p>
            <a:pPr indent="0" algn="just">
              <a:buNone/>
            </a:pPr>
            <a:endParaRPr lang="en-US" altLang="en-US" sz="3200" dirty="0">
              <a:solidFill>
                <a:schemeClr val="accent1">
                  <a:lumMod val="75000"/>
                </a:schemeClr>
              </a:solidFill>
            </a:endParaRPr>
          </a:p>
          <a:p>
            <a:pPr indent="0" algn="just">
              <a:buNone/>
            </a:pPr>
            <a:r>
              <a:rPr lang="en-US" altLang="en-US" sz="3200" b="1" i="1" dirty="0">
                <a:solidFill>
                  <a:schemeClr val="accent1">
                    <a:lumMod val="75000"/>
                  </a:schemeClr>
                </a:solidFill>
              </a:rPr>
              <a:t>Lately</a:t>
            </a:r>
            <a:r>
              <a:rPr lang="en-US" altLang="en-US" sz="3200" dirty="0">
                <a:solidFill>
                  <a:schemeClr val="accent1">
                    <a:lumMod val="75000"/>
                  </a:schemeClr>
                </a:solidFill>
              </a:rPr>
              <a:t>, Epidemiology was extended to endemic communicable diseases and non-communicable diseases</a:t>
            </a:r>
          </a:p>
          <a:p>
            <a:pPr indent="0" algn="just">
              <a:buNone/>
            </a:pPr>
            <a:endParaRPr lang="en-US" altLang="en-US" sz="3200" dirty="0">
              <a:solidFill>
                <a:schemeClr val="accent1">
                  <a:lumMod val="75000"/>
                </a:schemeClr>
              </a:solidFill>
            </a:endParaRPr>
          </a:p>
          <a:p>
            <a:pPr indent="0" algn="just">
              <a:buNone/>
            </a:pPr>
            <a:r>
              <a:rPr lang="en-US" altLang="en-US" sz="3200" b="1" i="1" dirty="0">
                <a:solidFill>
                  <a:schemeClr val="accent1">
                    <a:lumMod val="75000"/>
                  </a:schemeClr>
                </a:solidFill>
              </a:rPr>
              <a:t>Recently</a:t>
            </a:r>
            <a:r>
              <a:rPr lang="en-US" altLang="en-US" sz="3200" dirty="0">
                <a:solidFill>
                  <a:schemeClr val="accent1">
                    <a:lumMod val="75000"/>
                  </a:schemeClr>
                </a:solidFill>
              </a:rPr>
              <a:t>, Epidemiology can be applied to </a:t>
            </a:r>
            <a:r>
              <a:rPr lang="en-US" altLang="en-US" sz="3200" b="1" i="1" dirty="0">
                <a:solidFill>
                  <a:schemeClr val="accent1">
                    <a:lumMod val="75000"/>
                  </a:schemeClr>
                </a:solidFill>
              </a:rPr>
              <a:t>all</a:t>
            </a:r>
            <a:r>
              <a:rPr lang="en-US" altLang="en-US" sz="3200" dirty="0">
                <a:solidFill>
                  <a:schemeClr val="accent1">
                    <a:lumMod val="75000"/>
                  </a:schemeClr>
                </a:solidFill>
              </a:rPr>
              <a:t> diseases and other health related events</a:t>
            </a:r>
          </a:p>
          <a:p>
            <a:endParaRPr lang="en-US" dirty="0"/>
          </a:p>
        </p:txBody>
      </p:sp>
      <p:pic>
        <p:nvPicPr>
          <p:cNvPr id="4" name="Audio 3">
            <a:hlinkClick r:id="" action="ppaction://media"/>
            <a:extLst>
              <a:ext uri="{FF2B5EF4-FFF2-40B4-BE49-F238E27FC236}">
                <a16:creationId xmlns:a16="http://schemas.microsoft.com/office/drawing/2014/main" id="{75E9929D-31EA-4097-ADF6-28D07BA28C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03797232"/>
      </p:ext>
    </p:extLst>
  </p:cSld>
  <p:clrMapOvr>
    <a:masterClrMapping/>
  </p:clrMapOvr>
  <mc:AlternateContent xmlns:mc="http://schemas.openxmlformats.org/markup-compatibility/2006" xmlns:p14="http://schemas.microsoft.com/office/powerpoint/2010/main">
    <mc:Choice Requires="p14">
      <p:transition spd="slow" p14:dur="2000" advTm="55541"/>
    </mc:Choice>
    <mc:Fallback xmlns="">
      <p:transition spd="slow" advTm="55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914400" y="609600"/>
            <a:ext cx="9067800" cy="609600"/>
          </a:xfrm>
        </p:spPr>
        <p:txBody>
          <a:bodyPr>
            <a:normAutofit/>
          </a:bodyPr>
          <a:lstStyle/>
          <a:p>
            <a:pPr eaLnBrk="1" hangingPunct="1"/>
            <a:r>
              <a:rPr lang="en-US" altLang="en-US" sz="3600" b="1" dirty="0">
                <a:ln w="500">
                  <a:noFill/>
                </a:ln>
                <a:solidFill>
                  <a:srgbClr val="92D050"/>
                </a:solidFill>
                <a:latin typeface="Arial" panose="020B0604020202020204" pitchFamily="34" charset="0"/>
                <a:cs typeface="Arial" panose="020B0604020202020204" pitchFamily="34" charset="0"/>
              </a:rPr>
              <a:t>History of Epidemiology</a:t>
            </a:r>
          </a:p>
        </p:txBody>
      </p:sp>
      <p:sp>
        <p:nvSpPr>
          <p:cNvPr id="15365" name="Rectangle 3"/>
          <p:cNvSpPr>
            <a:spLocks noGrp="1" noChangeArrowheads="1"/>
          </p:cNvSpPr>
          <p:nvPr>
            <p:ph idx="1"/>
          </p:nvPr>
        </p:nvSpPr>
        <p:spPr>
          <a:xfrm>
            <a:off x="685800" y="1524000"/>
            <a:ext cx="10972800" cy="5181600"/>
          </a:xfrm>
        </p:spPr>
        <p:txBody>
          <a:bodyPr>
            <a:normAutofit/>
          </a:bodyPr>
          <a:lstStyle/>
          <a:p>
            <a:pPr marL="609600" indent="-609600">
              <a:buNone/>
            </a:pPr>
            <a:r>
              <a:rPr lang="en-US" altLang="en-US" sz="3200" b="1" dirty="0">
                <a:solidFill>
                  <a:srgbClr val="EB75D2"/>
                </a:solidFill>
              </a:rPr>
              <a:t>Seven land marks in the history of Epidemiology:</a:t>
            </a:r>
            <a:endParaRPr lang="en-US" altLang="en-US" sz="2800" dirty="0"/>
          </a:p>
          <a:p>
            <a:pPr marL="609600" indent="-609600">
              <a:buNone/>
            </a:pPr>
            <a:r>
              <a:rPr lang="en-US" altLang="en-US" sz="3200" b="1" dirty="0">
                <a:solidFill>
                  <a:schemeClr val="accent1">
                    <a:lumMod val="75000"/>
                  </a:schemeClr>
                </a:solidFill>
              </a:rPr>
              <a:t>1) </a:t>
            </a:r>
            <a:r>
              <a:rPr lang="en-US" altLang="en-US" sz="3200" b="1" dirty="0" smtClean="0">
                <a:solidFill>
                  <a:schemeClr val="accent1">
                    <a:lumMod val="75000"/>
                  </a:schemeClr>
                </a:solidFill>
              </a:rPr>
              <a:t> Hippocrates  (460BC): Environment &amp; human behaviors affect health: </a:t>
            </a:r>
            <a:r>
              <a:rPr lang="en-US" altLang="en-US" b="1" dirty="0" smtClean="0">
                <a:solidFill>
                  <a:schemeClr val="accent1">
                    <a:lumMod val="75000"/>
                  </a:schemeClr>
                </a:solidFill>
              </a:rPr>
              <a:t>“healthy mind in health body”.</a:t>
            </a:r>
          </a:p>
          <a:p>
            <a:pPr marL="609600" indent="-609600">
              <a:buNone/>
            </a:pPr>
            <a:r>
              <a:rPr lang="en-US" altLang="en-US" sz="3200" b="1" dirty="0" smtClean="0">
                <a:solidFill>
                  <a:schemeClr val="accent1">
                    <a:lumMod val="75000"/>
                  </a:schemeClr>
                </a:solidFill>
              </a:rPr>
              <a:t>2)  John </a:t>
            </a:r>
            <a:r>
              <a:rPr lang="en-US" altLang="en-US" sz="3200" b="1" dirty="0" err="1" smtClean="0">
                <a:solidFill>
                  <a:schemeClr val="accent1">
                    <a:lumMod val="75000"/>
                  </a:schemeClr>
                </a:solidFill>
              </a:rPr>
              <a:t>Graunt</a:t>
            </a:r>
            <a:r>
              <a:rPr lang="en-US" altLang="en-US" sz="3200" b="1" dirty="0" smtClean="0">
                <a:solidFill>
                  <a:schemeClr val="accent1">
                    <a:lumMod val="75000"/>
                  </a:schemeClr>
                </a:solidFill>
              </a:rPr>
              <a:t>  (1662): Quantified births, deaths and diseases </a:t>
            </a:r>
            <a:r>
              <a:rPr lang="en-US" altLang="en-US" b="1" dirty="0" smtClean="0">
                <a:solidFill>
                  <a:schemeClr val="accent1">
                    <a:lumMod val="75000"/>
                  </a:schemeClr>
                </a:solidFill>
              </a:rPr>
              <a:t>(Statistician, founder of demography in London).</a:t>
            </a:r>
          </a:p>
          <a:p>
            <a:pPr marL="609600" indent="-609600">
              <a:buAutoNum type="arabicParenR" startAt="3"/>
            </a:pPr>
            <a:r>
              <a:rPr lang="en-US" altLang="en-US" sz="3200" b="1" dirty="0" smtClean="0">
                <a:solidFill>
                  <a:schemeClr val="accent1">
                    <a:lumMod val="75000"/>
                  </a:schemeClr>
                </a:solidFill>
              </a:rPr>
              <a:t>James Lind  </a:t>
            </a:r>
            <a:r>
              <a:rPr lang="en-US" altLang="en-US" sz="3200" b="1" dirty="0">
                <a:solidFill>
                  <a:schemeClr val="accent1">
                    <a:lumMod val="75000"/>
                  </a:schemeClr>
                </a:solidFill>
              </a:rPr>
              <a:t>(1747): </a:t>
            </a:r>
            <a:r>
              <a:rPr lang="en-US" altLang="en-US" sz="3200" b="1" dirty="0" smtClean="0">
                <a:solidFill>
                  <a:schemeClr val="accent1">
                    <a:lumMod val="75000"/>
                  </a:schemeClr>
                </a:solidFill>
              </a:rPr>
              <a:t>Scottish Doctor, treated scurvy among sailors with </a:t>
            </a:r>
            <a:r>
              <a:rPr lang="en-US" altLang="en-US" sz="3200" b="1" dirty="0">
                <a:solidFill>
                  <a:schemeClr val="accent1">
                    <a:lumMod val="75000"/>
                  </a:schemeClr>
                </a:solidFill>
              </a:rPr>
              <a:t>fresh </a:t>
            </a:r>
            <a:r>
              <a:rPr lang="en-US" altLang="en-US" sz="3200" b="1" dirty="0" smtClean="0">
                <a:solidFill>
                  <a:schemeClr val="accent1">
                    <a:lumMod val="75000"/>
                  </a:schemeClr>
                </a:solidFill>
              </a:rPr>
              <a:t>fruit (lemons</a:t>
            </a:r>
            <a:r>
              <a:rPr lang="en-US" altLang="en-US" b="1" dirty="0" smtClean="0">
                <a:solidFill>
                  <a:schemeClr val="accent1">
                    <a:lumMod val="75000"/>
                  </a:schemeClr>
                </a:solidFill>
              </a:rPr>
              <a:t>)…first Clinical trial in history</a:t>
            </a:r>
            <a:endParaRPr lang="en-US" altLang="en-US" sz="3200" b="1" dirty="0">
              <a:solidFill>
                <a:schemeClr val="accent1">
                  <a:lumMod val="75000"/>
                </a:schemeClr>
              </a:solidFill>
            </a:endParaRPr>
          </a:p>
          <a:p>
            <a:pPr marL="609600" indent="-609600">
              <a:buFont typeface="Arial" panose="020B0604020202020204" pitchFamily="34" charset="0"/>
              <a:buAutoNum type="arabicParenR" startAt="3"/>
            </a:pPr>
            <a:r>
              <a:rPr lang="en-US" altLang="en-US" sz="3200" b="1" dirty="0">
                <a:solidFill>
                  <a:schemeClr val="accent1">
                    <a:lumMod val="75000"/>
                  </a:schemeClr>
                </a:solidFill>
              </a:rPr>
              <a:t>William Farr (1839): Established application of vital statistics </a:t>
            </a:r>
            <a:r>
              <a:rPr lang="en-US" altLang="en-US" sz="3200" b="1" dirty="0" smtClean="0">
                <a:solidFill>
                  <a:schemeClr val="accent1">
                    <a:lumMod val="75000"/>
                  </a:schemeClr>
                </a:solidFill>
              </a:rPr>
              <a:t>to evaluate health problems…</a:t>
            </a:r>
            <a:r>
              <a:rPr lang="en-US" altLang="en-US" b="1" dirty="0" smtClean="0">
                <a:solidFill>
                  <a:schemeClr val="accent1">
                    <a:lumMod val="75000"/>
                  </a:schemeClr>
                </a:solidFill>
              </a:rPr>
              <a:t>Founder of medical statistics</a:t>
            </a:r>
            <a:r>
              <a:rPr lang="en-US" altLang="en-US" sz="3200" b="1" dirty="0" smtClean="0">
                <a:solidFill>
                  <a:schemeClr val="accent1">
                    <a:lumMod val="75000"/>
                  </a:schemeClr>
                </a:solidFill>
              </a:rPr>
              <a:t>.</a:t>
            </a:r>
            <a:endParaRPr lang="en-US" altLang="en-US" sz="3200" b="1" dirty="0">
              <a:solidFill>
                <a:schemeClr val="accent1">
                  <a:lumMod val="75000"/>
                </a:schemeClr>
              </a:solidFill>
            </a:endParaRPr>
          </a:p>
          <a:p>
            <a:pPr marL="609600" indent="-609600">
              <a:buAutoNum type="arabicParenR" startAt="3"/>
            </a:pPr>
            <a:endParaRPr lang="en-US" altLang="en-US" sz="3200" b="1" dirty="0">
              <a:solidFill>
                <a:schemeClr val="accent1">
                  <a:lumMod val="75000"/>
                </a:schemeClr>
              </a:solidFill>
            </a:endParaRPr>
          </a:p>
          <a:p>
            <a:pPr marL="609600" indent="-609600">
              <a:buFontTx/>
              <a:buAutoNum type="arabicPeriod"/>
            </a:pPr>
            <a:endParaRPr lang="en-US" altLang="en-US" sz="2800" b="1" dirty="0"/>
          </a:p>
        </p:txBody>
      </p:sp>
      <p:sp>
        <p:nvSpPr>
          <p:cNvPr id="15363" name="Slide Number Placeholder 5"/>
          <p:cNvSpPr>
            <a:spLocks noGrp="1"/>
          </p:cNvSpPr>
          <p:nvPr>
            <p:ph type="sldNum" sz="quarter" idx="12"/>
          </p:nvPr>
        </p:nvSpPr>
        <p:spPr>
          <a:noFill/>
          <a:ln>
            <a:miter lim="800000"/>
            <a:headEnd/>
            <a:tailEnd/>
          </a:ln>
        </p:spPr>
        <p:txBody>
          <a:bodyPr/>
          <a:lstStyle/>
          <a:p>
            <a:fld id="{9B887DEA-09D5-41AC-A059-85F6D106CFF1}" type="slidenum">
              <a:rPr lang="en-US" altLang="en-US"/>
              <a:pPr/>
              <a:t>46</a:t>
            </a:fld>
            <a:endParaRPr lang="en-US" altLang="en-US" dirty="0"/>
          </a:p>
        </p:txBody>
      </p:sp>
      <p:pic>
        <p:nvPicPr>
          <p:cNvPr id="2" name="Audio 1">
            <a:hlinkClick r:id="" action="ppaction://media"/>
            <a:extLst>
              <a:ext uri="{FF2B5EF4-FFF2-40B4-BE49-F238E27FC236}">
                <a16:creationId xmlns:a16="http://schemas.microsoft.com/office/drawing/2014/main" id="{14B84AA7-B375-4808-961C-23CE33AAA1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7027"/>
    </mc:Choice>
    <mc:Fallback xmlns="">
      <p:transition spd="slow" advTm="157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2209800" y="381000"/>
            <a:ext cx="7772400" cy="762000"/>
          </a:xfrm>
        </p:spPr>
        <p:txBody>
          <a:bodyPr>
            <a:normAutofit/>
          </a:bodyPr>
          <a:lstStyle/>
          <a:p>
            <a:pPr eaLnBrk="1" hangingPunct="1"/>
            <a:r>
              <a:rPr lang="en-US" altLang="en-US" sz="4000" b="1" dirty="0">
                <a:ln w="500">
                  <a:noFill/>
                </a:ln>
                <a:solidFill>
                  <a:srgbClr val="00B050"/>
                </a:solidFill>
                <a:latin typeface="+mn-lt"/>
              </a:rPr>
              <a:t>History…</a:t>
            </a:r>
          </a:p>
        </p:txBody>
      </p:sp>
      <p:sp>
        <p:nvSpPr>
          <p:cNvPr id="16389" name="Rectangle 3"/>
          <p:cNvSpPr>
            <a:spLocks noGrp="1" noChangeArrowheads="1"/>
          </p:cNvSpPr>
          <p:nvPr>
            <p:ph idx="1"/>
          </p:nvPr>
        </p:nvSpPr>
        <p:spPr>
          <a:xfrm>
            <a:off x="1371600" y="1524000"/>
            <a:ext cx="10210800" cy="5105400"/>
          </a:xfrm>
        </p:spPr>
        <p:txBody>
          <a:bodyPr>
            <a:normAutofit/>
          </a:bodyPr>
          <a:lstStyle/>
          <a:p>
            <a:pPr marL="514350" indent="-514350">
              <a:lnSpc>
                <a:spcPct val="100000"/>
              </a:lnSpc>
              <a:buNone/>
            </a:pPr>
            <a:r>
              <a:rPr lang="en-US" altLang="en-US" sz="3200" b="1" dirty="0">
                <a:solidFill>
                  <a:schemeClr val="accent1">
                    <a:lumMod val="75000"/>
                  </a:schemeClr>
                </a:solidFill>
              </a:rPr>
              <a:t> 5)  John Snow (1854): tested a hypothesis on the origin of an epidemic of cholera in London.</a:t>
            </a:r>
          </a:p>
          <a:p>
            <a:pPr marL="514350" indent="-514350">
              <a:lnSpc>
                <a:spcPct val="100000"/>
              </a:lnSpc>
              <a:buFontTx/>
              <a:buAutoNum type="arabicParenR" startAt="6"/>
            </a:pPr>
            <a:r>
              <a:rPr lang="en-US" altLang="en-US" sz="3200" b="1" dirty="0">
                <a:solidFill>
                  <a:schemeClr val="accent1">
                    <a:lumMod val="75000"/>
                  </a:schemeClr>
                </a:solidFill>
              </a:rPr>
              <a:t>Alexander Louis (1872): </a:t>
            </a:r>
            <a:r>
              <a:rPr lang="en-US" altLang="en-US" sz="3200" b="1" dirty="0" smtClean="0">
                <a:solidFill>
                  <a:schemeClr val="accent1">
                    <a:lumMod val="75000"/>
                  </a:schemeClr>
                </a:solidFill>
              </a:rPr>
              <a:t>French physician, Systematized </a:t>
            </a:r>
            <a:r>
              <a:rPr lang="en-US" altLang="en-US" sz="3200" b="1" dirty="0">
                <a:solidFill>
                  <a:schemeClr val="accent1">
                    <a:lumMod val="75000"/>
                  </a:schemeClr>
                </a:solidFill>
              </a:rPr>
              <a:t>application of numerical thinking (quantitative </a:t>
            </a:r>
            <a:r>
              <a:rPr lang="en-US" altLang="en-US" sz="3200" b="1" dirty="0" smtClean="0">
                <a:solidFill>
                  <a:schemeClr val="accent1">
                    <a:lumMod val="75000"/>
                  </a:schemeClr>
                </a:solidFill>
              </a:rPr>
              <a:t>reasoning and clinical trials).</a:t>
            </a:r>
            <a:endParaRPr lang="en-US" altLang="en-US" sz="3200" b="1" dirty="0">
              <a:solidFill>
                <a:schemeClr val="accent1">
                  <a:lumMod val="75000"/>
                </a:schemeClr>
              </a:solidFill>
            </a:endParaRPr>
          </a:p>
          <a:p>
            <a:pPr marL="514350" indent="-514350">
              <a:lnSpc>
                <a:spcPct val="100000"/>
              </a:lnSpc>
              <a:buFontTx/>
              <a:buAutoNum type="arabicParenR" startAt="6"/>
            </a:pPr>
            <a:r>
              <a:rPr lang="en-US" altLang="en-US" sz="3200" b="1" dirty="0">
                <a:solidFill>
                  <a:schemeClr val="accent1">
                    <a:lumMod val="75000"/>
                  </a:schemeClr>
                </a:solidFill>
              </a:rPr>
              <a:t>Bradford Hill (1937): Suggested criteria for establishing causation. </a:t>
            </a:r>
            <a:endParaRPr lang="en-US" altLang="en-US" sz="3200" b="1" dirty="0" smtClean="0">
              <a:solidFill>
                <a:schemeClr val="accent1">
                  <a:lumMod val="75000"/>
                </a:schemeClr>
              </a:solidFill>
            </a:endParaRPr>
          </a:p>
          <a:p>
            <a:pPr marL="0" indent="0">
              <a:lnSpc>
                <a:spcPct val="100000"/>
              </a:lnSpc>
              <a:buNone/>
            </a:pPr>
            <a:r>
              <a:rPr lang="en-US" altLang="en-US" sz="3200" b="1" dirty="0">
                <a:solidFill>
                  <a:schemeClr val="accent1">
                    <a:lumMod val="75000"/>
                  </a:schemeClr>
                </a:solidFill>
              </a:rPr>
              <a:t>Epidemiology flourished as a scientific discipline in 1940s</a:t>
            </a:r>
          </a:p>
          <a:p>
            <a:pPr marL="0" indent="0">
              <a:lnSpc>
                <a:spcPct val="100000"/>
              </a:lnSpc>
              <a:buNone/>
            </a:pPr>
            <a:endParaRPr lang="en-US" altLang="en-US" sz="3200" b="1" dirty="0" smtClean="0">
              <a:solidFill>
                <a:schemeClr val="accent1">
                  <a:lumMod val="75000"/>
                </a:schemeClr>
              </a:solidFill>
            </a:endParaRPr>
          </a:p>
          <a:p>
            <a:pPr marL="0" indent="0">
              <a:lnSpc>
                <a:spcPct val="100000"/>
              </a:lnSpc>
              <a:buNone/>
            </a:pPr>
            <a:endParaRPr lang="en-US" altLang="en-US" sz="3200" b="1" dirty="0">
              <a:solidFill>
                <a:schemeClr val="accent1">
                  <a:lumMod val="75000"/>
                </a:schemeClr>
              </a:solidFill>
            </a:endParaRPr>
          </a:p>
          <a:p>
            <a:pPr marL="0" indent="0">
              <a:buNone/>
            </a:pPr>
            <a:endParaRPr lang="en-US" altLang="en-US" sz="3200" b="1" dirty="0">
              <a:solidFill>
                <a:schemeClr val="accent1">
                  <a:lumMod val="75000"/>
                </a:schemeClr>
              </a:solidFill>
            </a:endParaRPr>
          </a:p>
          <a:p>
            <a:pPr eaLnBrk="1" hangingPunct="1">
              <a:buFontTx/>
              <a:buNone/>
            </a:pPr>
            <a:endParaRPr lang="en-US" altLang="en-US" sz="3200" b="1" dirty="0">
              <a:solidFill>
                <a:schemeClr val="accent1">
                  <a:lumMod val="75000"/>
                </a:schemeClr>
              </a:solidFill>
            </a:endParaRPr>
          </a:p>
        </p:txBody>
      </p:sp>
      <p:sp>
        <p:nvSpPr>
          <p:cNvPr id="16387" name="Slide Number Placeholder 5"/>
          <p:cNvSpPr>
            <a:spLocks noGrp="1"/>
          </p:cNvSpPr>
          <p:nvPr>
            <p:ph type="sldNum" sz="quarter" idx="12"/>
          </p:nvPr>
        </p:nvSpPr>
        <p:spPr>
          <a:noFill/>
          <a:ln>
            <a:miter lim="800000"/>
            <a:headEnd/>
            <a:tailEnd/>
          </a:ln>
        </p:spPr>
        <p:txBody>
          <a:bodyPr/>
          <a:lstStyle/>
          <a:p>
            <a:fld id="{1DB31843-B781-4253-8350-9F3E227A8BC2}" type="slidenum">
              <a:rPr lang="en-US" altLang="en-US"/>
              <a:pPr/>
              <a:t>47</a:t>
            </a:fld>
            <a:endParaRPr lang="en-US" altLang="en-US" dirty="0"/>
          </a:p>
        </p:txBody>
      </p:sp>
      <p:pic>
        <p:nvPicPr>
          <p:cNvPr id="2" name="Audio 1">
            <a:hlinkClick r:id="" action="ppaction://media"/>
            <a:extLst>
              <a:ext uri="{FF2B5EF4-FFF2-40B4-BE49-F238E27FC236}">
                <a16:creationId xmlns:a16="http://schemas.microsoft.com/office/drawing/2014/main" id="{E7AAC6F7-031F-4420-A6AC-B08E01CE62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8022"/>
    </mc:Choice>
    <mc:Fallback xmlns="">
      <p:transition spd="slow" advTm="88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5A10E9-18F8-458E-86BC-BBA91F0A965A}"/>
              </a:ext>
            </a:extLst>
          </p:cNvPr>
          <p:cNvPicPr>
            <a:picLocks noChangeAspect="1"/>
          </p:cNvPicPr>
          <p:nvPr/>
        </p:nvPicPr>
        <p:blipFill>
          <a:blip r:embed="rId4"/>
          <a:stretch>
            <a:fillRect/>
          </a:stretch>
        </p:blipFill>
        <p:spPr>
          <a:xfrm>
            <a:off x="1638300" y="234604"/>
            <a:ext cx="8915400" cy="6388792"/>
          </a:xfrm>
          <a:prstGeom prst="rect">
            <a:avLst/>
          </a:prstGeom>
        </p:spPr>
      </p:pic>
      <p:pic>
        <p:nvPicPr>
          <p:cNvPr id="3" name="Audio 2">
            <a:hlinkClick r:id="" action="ppaction://media"/>
            <a:extLst>
              <a:ext uri="{FF2B5EF4-FFF2-40B4-BE49-F238E27FC236}">
                <a16:creationId xmlns:a16="http://schemas.microsoft.com/office/drawing/2014/main" id="{DAD3FB06-2E49-42A6-B928-F3E339B405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14981796"/>
      </p:ext>
    </p:extLst>
  </p:cSld>
  <p:clrMapOvr>
    <a:masterClrMapping/>
  </p:clrMapOvr>
  <mc:AlternateContent xmlns:mc="http://schemas.openxmlformats.org/markup-compatibility/2006" xmlns:p14="http://schemas.microsoft.com/office/powerpoint/2010/main">
    <mc:Choice Requires="p14">
      <p:transition spd="slow" p14:dur="2000" advTm="26534"/>
    </mc:Choice>
    <mc:Fallback xmlns="">
      <p:transition spd="slow" advTm="26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981200" y="320040"/>
            <a:ext cx="7239000" cy="670560"/>
          </a:xfrm>
        </p:spPr>
        <p:txBody>
          <a:bodyPr>
            <a:normAutofit fontScale="90000"/>
          </a:bodyPr>
          <a:lstStyle/>
          <a:p>
            <a:pPr eaLnBrk="1" hangingPunct="1">
              <a:defRPr/>
            </a:pPr>
            <a:r>
              <a:rPr lang="en-US" b="1" dirty="0">
                <a:ln w="500">
                  <a:noFill/>
                </a:ln>
                <a:solidFill>
                  <a:srgbClr val="EB75D2"/>
                </a:solidFill>
                <a:latin typeface="+mn-lt"/>
              </a:rPr>
              <a:t>History of epidemiology</a:t>
            </a:r>
          </a:p>
        </p:txBody>
      </p:sp>
      <p:sp>
        <p:nvSpPr>
          <p:cNvPr id="26627" name="Rectangle 3"/>
          <p:cNvSpPr>
            <a:spLocks noGrp="1" noChangeArrowheads="1"/>
          </p:cNvSpPr>
          <p:nvPr>
            <p:ph idx="1"/>
          </p:nvPr>
        </p:nvSpPr>
        <p:spPr>
          <a:xfrm>
            <a:off x="838200" y="1143000"/>
            <a:ext cx="10896600" cy="5578476"/>
          </a:xfrm>
        </p:spPr>
        <p:txBody>
          <a:bodyPr>
            <a:noAutofit/>
          </a:bodyPr>
          <a:lstStyle/>
          <a:p>
            <a:pPr eaLnBrk="1" hangingPunct="1">
              <a:lnSpc>
                <a:spcPct val="100000"/>
              </a:lnSpc>
              <a:buNone/>
              <a:defRPr/>
            </a:pPr>
            <a:r>
              <a:rPr lang="en-US" dirty="0">
                <a:solidFill>
                  <a:schemeClr val="accent1">
                    <a:lumMod val="75000"/>
                  </a:schemeClr>
                </a:solidFill>
              </a:rPr>
              <a:t>John Snow conducted a series of investigations in London. Snow conducted his classical study in 1854 when an epidemic of cholera developed in the golden square of London. </a:t>
            </a:r>
          </a:p>
          <a:p>
            <a:pPr eaLnBrk="1" hangingPunct="1">
              <a:lnSpc>
                <a:spcPct val="100000"/>
              </a:lnSpc>
              <a:buNone/>
              <a:defRPr/>
            </a:pPr>
            <a:r>
              <a:rPr lang="en-US" dirty="0">
                <a:solidFill>
                  <a:schemeClr val="accent1">
                    <a:lumMod val="75000"/>
                  </a:schemeClr>
                </a:solidFill>
              </a:rPr>
              <a:t>During the time of microscope development, snow conducted studies of cholera outbreak both to discover the cause of cholera and how to prevent its recurrences. </a:t>
            </a:r>
          </a:p>
          <a:p>
            <a:pPr eaLnBrk="1" hangingPunct="1">
              <a:lnSpc>
                <a:spcPct val="100000"/>
              </a:lnSpc>
              <a:buNone/>
              <a:defRPr/>
            </a:pPr>
            <a:r>
              <a:rPr lang="en-US" dirty="0">
                <a:solidFill>
                  <a:schemeClr val="accent1">
                    <a:lumMod val="75000"/>
                  </a:schemeClr>
                </a:solidFill>
              </a:rPr>
              <a:t>During that time Farr and Snow had major disagreement about the cause of cholera. Farr adhered to what was called the miasmatic theory of diseases, according to this theory, which was commonly held at that time, diseases were transmitted by a </a:t>
            </a:r>
            <a:r>
              <a:rPr lang="en-US" u="sng" dirty="0">
                <a:solidFill>
                  <a:schemeClr val="accent1">
                    <a:lumMod val="75000"/>
                  </a:schemeClr>
                </a:solidFill>
              </a:rPr>
              <a:t>miasma</a:t>
            </a:r>
            <a:r>
              <a:rPr lang="en-US" dirty="0">
                <a:solidFill>
                  <a:schemeClr val="accent1">
                    <a:lumMod val="75000"/>
                  </a:schemeClr>
                </a:solidFill>
              </a:rPr>
              <a:t> or a cloud with bad smell that clung low on the earth surface. </a:t>
            </a:r>
          </a:p>
        </p:txBody>
      </p:sp>
      <p:sp>
        <p:nvSpPr>
          <p:cNvPr id="5" name="Slide Number Placeholder 5"/>
          <p:cNvSpPr>
            <a:spLocks noGrp="1"/>
          </p:cNvSpPr>
          <p:nvPr>
            <p:ph type="sldNum" sz="quarter" idx="12"/>
          </p:nvPr>
        </p:nvSpPr>
        <p:spPr/>
        <p:txBody>
          <a:bodyPr/>
          <a:lstStyle/>
          <a:p>
            <a:pPr>
              <a:defRPr/>
            </a:pPr>
            <a:fld id="{5D8C4B82-CC13-4745-B6E5-035B38AE7221}" type="slidenum">
              <a:rPr lang="en-US" altLang="en-US"/>
              <a:pPr>
                <a:defRPr/>
              </a:pPr>
              <a:t>49</a:t>
            </a:fld>
            <a:endParaRPr lang="en-US" altLang="en-US" dirty="0"/>
          </a:p>
        </p:txBody>
      </p:sp>
      <p:pic>
        <p:nvPicPr>
          <p:cNvPr id="2" name="Audio 1">
            <a:hlinkClick r:id="" action="ppaction://media"/>
            <a:extLst>
              <a:ext uri="{FF2B5EF4-FFF2-40B4-BE49-F238E27FC236}">
                <a16:creationId xmlns:a16="http://schemas.microsoft.com/office/drawing/2014/main" id="{66352425-1978-49FD-9BE8-E556108698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p:transition advTm="99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now Cholera Map (dot)"/>
          <p:cNvPicPr>
            <a:picLocks noChangeAspect="1" noChangeArrowheads="1"/>
          </p:cNvPicPr>
          <p:nvPr/>
        </p:nvPicPr>
        <p:blipFill>
          <a:blip r:embed="rId4" cstate="print"/>
          <a:srcRect/>
          <a:stretch>
            <a:fillRect/>
          </a:stretch>
        </p:blipFill>
        <p:spPr bwMode="auto">
          <a:xfrm>
            <a:off x="1980802" y="0"/>
            <a:ext cx="7010798" cy="6858000"/>
          </a:xfrm>
          <a:prstGeom prst="rect">
            <a:avLst/>
          </a:prstGeom>
          <a:noFill/>
        </p:spPr>
      </p:pic>
      <p:pic>
        <p:nvPicPr>
          <p:cNvPr id="2" name="Audio 1">
            <a:hlinkClick r:id="" action="ppaction://media"/>
            <a:extLst>
              <a:ext uri="{FF2B5EF4-FFF2-40B4-BE49-F238E27FC236}">
                <a16:creationId xmlns:a16="http://schemas.microsoft.com/office/drawing/2014/main" id="{B411D4E1-9EF1-4859-A46E-A3D113CA66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5028"/>
    </mc:Choice>
    <mc:Fallback xmlns="">
      <p:transition spd="slow" advTm="165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228600"/>
            <a:ext cx="7239000" cy="625475"/>
          </a:xfrm>
        </p:spPr>
        <p:txBody>
          <a:bodyPr>
            <a:normAutofit fontScale="90000"/>
          </a:bodyPr>
          <a:lstStyle/>
          <a:p>
            <a:pPr eaLnBrk="1" hangingPunct="1">
              <a:defRPr/>
            </a:pPr>
            <a:r>
              <a:rPr lang="en-US" b="1" dirty="0">
                <a:ln w="500">
                  <a:noFill/>
                </a:ln>
                <a:solidFill>
                  <a:srgbClr val="EB75D2"/>
                </a:solidFill>
                <a:latin typeface="+mn-lt"/>
              </a:rPr>
              <a:t>History of epidemiology</a:t>
            </a:r>
          </a:p>
        </p:txBody>
      </p:sp>
      <p:sp>
        <p:nvSpPr>
          <p:cNvPr id="27651" name="Rectangle 3"/>
          <p:cNvSpPr>
            <a:spLocks noGrp="1" noChangeArrowheads="1"/>
          </p:cNvSpPr>
          <p:nvPr>
            <p:ph idx="1"/>
          </p:nvPr>
        </p:nvSpPr>
        <p:spPr>
          <a:xfrm>
            <a:off x="990600" y="1066800"/>
            <a:ext cx="11049000" cy="5791200"/>
          </a:xfrm>
        </p:spPr>
        <p:txBody>
          <a:bodyPr>
            <a:normAutofit fontScale="92500" lnSpcReduction="10000"/>
          </a:bodyPr>
          <a:lstStyle/>
          <a:p>
            <a:pPr>
              <a:buFont typeface="Wingdings" panose="05000000000000000000" pitchFamily="2" charset="2"/>
              <a:buChar char="§"/>
              <a:defRPr/>
            </a:pPr>
            <a:r>
              <a:rPr lang="en-US" sz="3200" dirty="0">
                <a:solidFill>
                  <a:schemeClr val="accent1">
                    <a:lumMod val="75000"/>
                  </a:schemeClr>
                </a:solidFill>
              </a:rPr>
              <a:t>However, Snow did not agree, he believed that cholera is transmitted through contaminated water. He began his investigation by determining where in this area in London persons with cholera lived and worked. He then used this information to map for distribution of diseases. </a:t>
            </a:r>
          </a:p>
          <a:p>
            <a:pPr>
              <a:buFont typeface="Wingdings" panose="05000000000000000000" pitchFamily="2" charset="2"/>
              <a:buChar char="§"/>
              <a:defRPr/>
            </a:pPr>
            <a:r>
              <a:rPr lang="en-US" sz="3200" dirty="0">
                <a:solidFill>
                  <a:schemeClr val="accent1">
                    <a:lumMod val="75000"/>
                  </a:schemeClr>
                </a:solidFill>
              </a:rPr>
              <a:t>Snow believed that water was the source of infection for cholera. He marked the location and searched the relationship between cases and water sources (water pumps). </a:t>
            </a:r>
          </a:p>
          <a:p>
            <a:pPr>
              <a:buFont typeface="Wingdings" panose="05000000000000000000" pitchFamily="2" charset="2"/>
              <a:buChar char="§"/>
              <a:defRPr/>
            </a:pPr>
            <a:r>
              <a:rPr lang="en-US" sz="3200" dirty="0">
                <a:solidFill>
                  <a:schemeClr val="accent1">
                    <a:lumMod val="75000"/>
                  </a:schemeClr>
                </a:solidFill>
              </a:rPr>
              <a:t>He found most cases clustered around the Broad Street pump.</a:t>
            </a:r>
          </a:p>
          <a:p>
            <a:pPr>
              <a:buFont typeface="Wingdings" panose="05000000000000000000" pitchFamily="2" charset="2"/>
              <a:buChar char="§"/>
              <a:defRPr/>
            </a:pPr>
            <a:r>
              <a:rPr lang="en-US" sz="3200" dirty="0">
                <a:solidFill>
                  <a:schemeClr val="accent1">
                    <a:lumMod val="75000"/>
                  </a:schemeClr>
                </a:solidFill>
              </a:rPr>
              <a:t>So, he decided to break the pump handle, which </a:t>
            </a:r>
            <a:r>
              <a:rPr lang="en-US" sz="3200" dirty="0" smtClean="0">
                <a:solidFill>
                  <a:schemeClr val="accent1">
                    <a:lumMod val="75000"/>
                  </a:schemeClr>
                </a:solidFill>
              </a:rPr>
              <a:t>stopped </a:t>
            </a:r>
            <a:r>
              <a:rPr lang="en-US" sz="3200" dirty="0">
                <a:solidFill>
                  <a:schemeClr val="accent1">
                    <a:lumMod val="75000"/>
                  </a:schemeClr>
                </a:solidFill>
              </a:rPr>
              <a:t>the outbreak.</a:t>
            </a:r>
          </a:p>
          <a:p>
            <a:pPr>
              <a:buFont typeface="Wingdings" panose="05000000000000000000" pitchFamily="2" charset="2"/>
              <a:buChar char="§"/>
              <a:defRPr/>
            </a:pPr>
            <a:r>
              <a:rPr lang="en-US" sz="3200" dirty="0">
                <a:solidFill>
                  <a:schemeClr val="accent1">
                    <a:lumMod val="75000"/>
                  </a:schemeClr>
                </a:solidFill>
              </a:rPr>
              <a:t>He found that cholera was transmitted </a:t>
            </a:r>
            <a:r>
              <a:rPr lang="en-US" sz="3200" dirty="0" smtClean="0">
                <a:solidFill>
                  <a:schemeClr val="accent1">
                    <a:lumMod val="75000"/>
                  </a:schemeClr>
                </a:solidFill>
              </a:rPr>
              <a:t>through </a:t>
            </a:r>
            <a:r>
              <a:rPr lang="en-US" sz="3200" dirty="0">
                <a:solidFill>
                  <a:schemeClr val="accent1">
                    <a:lumMod val="75000"/>
                  </a:schemeClr>
                </a:solidFill>
              </a:rPr>
              <a:t>contaminated water. This was a major achievement in epidemiology. </a:t>
            </a:r>
          </a:p>
        </p:txBody>
      </p:sp>
      <p:sp>
        <p:nvSpPr>
          <p:cNvPr id="5" name="Slide Number Placeholder 5"/>
          <p:cNvSpPr>
            <a:spLocks noGrp="1"/>
          </p:cNvSpPr>
          <p:nvPr>
            <p:ph type="sldNum" sz="quarter" idx="12"/>
          </p:nvPr>
        </p:nvSpPr>
        <p:spPr/>
        <p:txBody>
          <a:bodyPr/>
          <a:lstStyle/>
          <a:p>
            <a:pPr>
              <a:defRPr/>
            </a:pPr>
            <a:fld id="{A6245632-26C7-47C8-BBF0-320BD5981F50}" type="slidenum">
              <a:rPr lang="en-US" altLang="en-US"/>
              <a:pPr>
                <a:defRPr/>
              </a:pPr>
              <a:t>51</a:t>
            </a:fld>
            <a:endParaRPr lang="en-US"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Snow Epi Curve"/>
          <p:cNvPicPr>
            <a:picLocks noChangeAspect="1" noChangeArrowheads="1"/>
          </p:cNvPicPr>
          <p:nvPr/>
        </p:nvPicPr>
        <p:blipFill>
          <a:blip r:embed="rId4" cstate="print"/>
          <a:srcRect/>
          <a:stretch>
            <a:fillRect/>
          </a:stretch>
        </p:blipFill>
        <p:spPr bwMode="auto">
          <a:xfrm>
            <a:off x="1828801" y="1266850"/>
            <a:ext cx="7315200" cy="5608210"/>
          </a:xfrm>
          <a:prstGeom prst="rect">
            <a:avLst/>
          </a:prstGeom>
          <a:noFill/>
        </p:spPr>
      </p:pic>
      <p:pic>
        <p:nvPicPr>
          <p:cNvPr id="2" name="Picture 1"/>
          <p:cNvPicPr>
            <a:picLocks noChangeAspect="1"/>
          </p:cNvPicPr>
          <p:nvPr/>
        </p:nvPicPr>
        <p:blipFill rotWithShape="1">
          <a:blip r:embed="rId5"/>
          <a:srcRect l="2508" t="52088" r="62383" b="11169"/>
          <a:stretch/>
        </p:blipFill>
        <p:spPr>
          <a:xfrm>
            <a:off x="6477000" y="229459"/>
            <a:ext cx="4889180" cy="3841496"/>
          </a:xfrm>
          <a:prstGeom prst="rect">
            <a:avLst/>
          </a:prstGeom>
        </p:spPr>
      </p:pic>
      <p:pic>
        <p:nvPicPr>
          <p:cNvPr id="3" name="Audio 2">
            <a:hlinkClick r:id="" action="ppaction://media"/>
            <a:extLst>
              <a:ext uri="{FF2B5EF4-FFF2-40B4-BE49-F238E27FC236}">
                <a16:creationId xmlns:a16="http://schemas.microsoft.com/office/drawing/2014/main" id="{230EBE1A-B28E-47B4-B33B-8F75B78B4E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5039"/>
    </mc:Choice>
    <mc:Fallback xmlns="">
      <p:transition spd="slow" advTm="75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now Pub Exterior"/>
          <p:cNvPicPr>
            <a:picLocks noChangeAspect="1" noChangeArrowheads="1"/>
          </p:cNvPicPr>
          <p:nvPr/>
        </p:nvPicPr>
        <p:blipFill>
          <a:blip r:embed="rId4" cstate="print"/>
          <a:srcRect/>
          <a:stretch>
            <a:fillRect/>
          </a:stretch>
        </p:blipFill>
        <p:spPr bwMode="auto">
          <a:xfrm>
            <a:off x="3755241" y="381000"/>
            <a:ext cx="4245759" cy="5105401"/>
          </a:xfrm>
          <a:prstGeom prst="rect">
            <a:avLst/>
          </a:prstGeom>
          <a:noFill/>
        </p:spPr>
      </p:pic>
      <p:pic>
        <p:nvPicPr>
          <p:cNvPr id="2" name="Picture 1"/>
          <p:cNvPicPr>
            <a:picLocks noChangeAspect="1"/>
          </p:cNvPicPr>
          <p:nvPr/>
        </p:nvPicPr>
        <p:blipFill>
          <a:blip r:embed="rId5"/>
          <a:stretch>
            <a:fillRect/>
          </a:stretch>
        </p:blipFill>
        <p:spPr>
          <a:xfrm>
            <a:off x="1741714" y="381000"/>
            <a:ext cx="8926286" cy="6248399"/>
          </a:xfrm>
          <a:prstGeom prst="rect">
            <a:avLst/>
          </a:prstGeom>
        </p:spPr>
      </p:pic>
      <p:pic>
        <p:nvPicPr>
          <p:cNvPr id="3" name="Audio 2">
            <a:hlinkClick r:id="" action="ppaction://media"/>
            <a:extLst>
              <a:ext uri="{FF2B5EF4-FFF2-40B4-BE49-F238E27FC236}">
                <a16:creationId xmlns:a16="http://schemas.microsoft.com/office/drawing/2014/main" id="{1B073C82-D0CB-421F-98CD-9F83D94496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0526"/>
    </mc:Choice>
    <mc:Fallback xmlns="">
      <p:transition spd="slow" advTm="70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1905000" y="865496"/>
            <a:ext cx="2874585" cy="4335439"/>
          </a:xfrm>
          <a:prstGeom prst="rect">
            <a:avLst/>
          </a:prstGeom>
        </p:spPr>
      </p:pic>
      <p:pic>
        <p:nvPicPr>
          <p:cNvPr id="3" name="Picture 2"/>
          <p:cNvPicPr>
            <a:picLocks noChangeAspect="1"/>
          </p:cNvPicPr>
          <p:nvPr/>
        </p:nvPicPr>
        <p:blipFill>
          <a:blip r:embed="rId5"/>
          <a:stretch>
            <a:fillRect/>
          </a:stretch>
        </p:blipFill>
        <p:spPr>
          <a:xfrm>
            <a:off x="4953000" y="1554074"/>
            <a:ext cx="5562600" cy="3646860"/>
          </a:xfrm>
          <a:prstGeom prst="rect">
            <a:avLst/>
          </a:prstGeom>
        </p:spPr>
      </p:pic>
      <p:pic>
        <p:nvPicPr>
          <p:cNvPr id="4" name="Audio 3">
            <a:hlinkClick r:id="" action="ppaction://media"/>
            <a:extLst>
              <a:ext uri="{FF2B5EF4-FFF2-40B4-BE49-F238E27FC236}">
                <a16:creationId xmlns:a16="http://schemas.microsoft.com/office/drawing/2014/main" id="{8FD1C128-5CD7-491D-8B93-4186EF9DC4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76464743"/>
      </p:ext>
    </p:extLst>
  </p:cSld>
  <p:clrMapOvr>
    <a:masterClrMapping/>
  </p:clrMapOvr>
  <mc:AlternateContent xmlns:mc="http://schemas.openxmlformats.org/markup-compatibility/2006" xmlns:p14="http://schemas.microsoft.com/office/powerpoint/2010/main">
    <mc:Choice Requires="p14">
      <p:transition spd="slow" p14:dur="2000" advTm="47538"/>
    </mc:Choice>
    <mc:Fallback xmlns="">
      <p:transition spd="slow" advTm="47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09913" y="1200150"/>
            <a:ext cx="5972175" cy="4457700"/>
          </a:xfrm>
          <a:prstGeom prst="rect">
            <a:avLst/>
          </a:prstGeom>
        </p:spPr>
      </p:pic>
    </p:spTree>
    <p:extLst>
      <p:ext uri="{BB962C8B-B14F-4D97-AF65-F5344CB8AC3E}">
        <p14:creationId xmlns:p14="http://schemas.microsoft.com/office/powerpoint/2010/main" val="79539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ondon JS Pub"/>
          <p:cNvPicPr>
            <a:picLocks noChangeAspect="1" noChangeArrowheads="1"/>
          </p:cNvPicPr>
          <p:nvPr/>
        </p:nvPicPr>
        <p:blipFill>
          <a:blip r:embed="rId4"/>
          <a:srcRect/>
          <a:stretch>
            <a:fillRect/>
          </a:stretch>
        </p:blipFill>
        <p:spPr bwMode="auto">
          <a:xfrm>
            <a:off x="2667000" y="555248"/>
            <a:ext cx="6858000" cy="5747504"/>
          </a:xfrm>
          <a:prstGeom prst="rect">
            <a:avLst/>
          </a:prstGeom>
          <a:noFill/>
        </p:spPr>
      </p:pic>
      <p:pic>
        <p:nvPicPr>
          <p:cNvPr id="2" name="Audio 1">
            <a:hlinkClick r:id="" action="ppaction://media"/>
            <a:extLst>
              <a:ext uri="{FF2B5EF4-FFF2-40B4-BE49-F238E27FC236}">
                <a16:creationId xmlns:a16="http://schemas.microsoft.com/office/drawing/2014/main" id="{7494FEAA-D0A7-4EEE-9475-7032978453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014"/>
    </mc:Choice>
    <mc:Fallback xmlns="">
      <p:transition spd="slow" advTm="31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3.1"/>
</p:tagLst>
</file>

<file path=ppt/tags/tag2.xml><?xml version="1.0" encoding="utf-8"?>
<p:tagLst xmlns:a="http://schemas.openxmlformats.org/drawingml/2006/main" xmlns:r="http://schemas.openxmlformats.org/officeDocument/2006/relationships" xmlns:p="http://schemas.openxmlformats.org/presentationml/2006/main">
  <p:tag name="TIMING" val="|25.1"/>
</p:tagLst>
</file>

<file path=ppt/tags/tag3.xml><?xml version="1.0" encoding="utf-8"?>
<p:tagLst xmlns:a="http://schemas.openxmlformats.org/drawingml/2006/main" xmlns:r="http://schemas.openxmlformats.org/officeDocument/2006/relationships" xmlns:p="http://schemas.openxmlformats.org/presentationml/2006/main">
  <p:tag name="TIMING" val="|1.8|0.5|0.5|0.5"/>
</p:tagLst>
</file>

<file path=ppt/tags/tag4.xml><?xml version="1.0" encoding="utf-8"?>
<p:tagLst xmlns:a="http://schemas.openxmlformats.org/drawingml/2006/main" xmlns:r="http://schemas.openxmlformats.org/officeDocument/2006/relationships" xmlns:p="http://schemas.openxmlformats.org/presentationml/2006/main">
  <p:tag name="TIMING" val="|30.6|1.3"/>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140053</TotalTime>
  <Words>4595</Words>
  <Application>Microsoft Office PowerPoint</Application>
  <PresentationFormat>Widescreen</PresentationFormat>
  <Paragraphs>572</Paragraphs>
  <Slides>56</Slides>
  <Notes>22</Notes>
  <HiddenSlides>0</HiddenSlides>
  <MMClips>46</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Arial</vt:lpstr>
      <vt:lpstr>Calibri</vt:lpstr>
      <vt:lpstr>Calibri Light</vt:lpstr>
      <vt:lpstr>Century Gothic</vt:lpstr>
      <vt:lpstr>Garamond</vt:lpstr>
      <vt:lpstr>Myriad Web Pro</vt:lpstr>
      <vt:lpstr>Symbol</vt:lpstr>
      <vt:lpstr>Times</vt:lpstr>
      <vt:lpstr>Times New Roman</vt:lpstr>
      <vt:lpstr>Wingdings</vt:lpstr>
      <vt:lpstr>Wingdings 2</vt:lpstr>
      <vt:lpstr>Office Theme</vt:lpstr>
      <vt:lpstr>Introduction to and History of Epidemiology </vt:lpstr>
      <vt:lpstr>Lecture Contents….</vt:lpstr>
      <vt:lpstr>Definitions…</vt:lpstr>
      <vt:lpstr>Definitions</vt:lpstr>
      <vt:lpstr>Definitions</vt:lpstr>
      <vt:lpstr>Definitions…</vt:lpstr>
      <vt:lpstr>Epidemiology as a Science and a Method</vt:lpstr>
      <vt:lpstr>Components of the definition</vt:lpstr>
      <vt:lpstr>Components of epidemiology</vt:lpstr>
      <vt:lpstr>Components of epidemiology</vt:lpstr>
      <vt:lpstr>Components of epidemiology</vt:lpstr>
      <vt:lpstr>PERSON DISTRIBUTION</vt:lpstr>
      <vt:lpstr>PLACE DISTRIBUTION</vt:lpstr>
      <vt:lpstr>TIME DISTRIBUTION</vt:lpstr>
      <vt:lpstr>TIME DISTRIBUTION</vt:lpstr>
      <vt:lpstr>Components of the Definition of Epidemiology</vt:lpstr>
      <vt:lpstr>Components…</vt:lpstr>
      <vt:lpstr>Components…</vt:lpstr>
      <vt:lpstr>Components…</vt:lpstr>
      <vt:lpstr>PowerPoint Presentation</vt:lpstr>
      <vt:lpstr>Epidemiology</vt:lpstr>
      <vt:lpstr>Epidemiology</vt:lpstr>
      <vt:lpstr>What Do Epidemiologists Do?</vt:lpstr>
      <vt:lpstr>PowerPoint Presentation</vt:lpstr>
      <vt:lpstr>PowerPoint Presentation</vt:lpstr>
      <vt:lpstr>PowerPoint Presentation</vt:lpstr>
      <vt:lpstr>The Five Ws of Epidemiologic Studies</vt:lpstr>
      <vt:lpstr>   EPIDEMIC  CURVE </vt:lpstr>
      <vt:lpstr>PowerPoint Presentation</vt:lpstr>
      <vt:lpstr>PowerPoint Presentation</vt:lpstr>
      <vt:lpstr>PowerPoint Presentation</vt:lpstr>
      <vt:lpstr>PowerPoint Presentation</vt:lpstr>
      <vt:lpstr>Epidemiological contributions to medical science and humanity</vt:lpstr>
      <vt:lpstr>Breast cancer screening (Swedish two country trial) </vt:lpstr>
      <vt:lpstr>Legionnaire’s disease outbreak</vt:lpstr>
      <vt:lpstr>Legionnaire’s disease outbreak</vt:lpstr>
      <vt:lpstr>PowerPoint Presentation</vt:lpstr>
      <vt:lpstr>PowerPoint Presentation</vt:lpstr>
      <vt:lpstr>Legionnaires’ Disease Rate by Age Group</vt:lpstr>
      <vt:lpstr>Legionnaires’ Disease</vt:lpstr>
      <vt:lpstr>Legionnaires’ Disease</vt:lpstr>
      <vt:lpstr>London Smog Disaster, 1952</vt:lpstr>
      <vt:lpstr>PowerPoint Presentation</vt:lpstr>
      <vt:lpstr>Epidemiology and Polio Vaccine</vt:lpstr>
      <vt:lpstr>Scope of Epidemiology</vt:lpstr>
      <vt:lpstr>History of Epidemiology</vt:lpstr>
      <vt:lpstr>History…</vt:lpstr>
      <vt:lpstr>PowerPoint Presentation</vt:lpstr>
      <vt:lpstr>History of epidemiology</vt:lpstr>
      <vt:lpstr>PowerPoint Presentation</vt:lpstr>
      <vt:lpstr>History of epidemiology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Epidemiology</dc:title>
  <dc:creator>L.C</dc:creator>
  <cp:lastModifiedBy>Dr. Sireen Al-Khaldi</cp:lastModifiedBy>
  <cp:revision>234</cp:revision>
  <cp:lastPrinted>2020-11-01T10:17:47Z</cp:lastPrinted>
  <dcterms:created xsi:type="dcterms:W3CDTF">2002-02-04T00:44:03Z</dcterms:created>
  <dcterms:modified xsi:type="dcterms:W3CDTF">2023-10-08T15:34:48Z</dcterms:modified>
</cp:coreProperties>
</file>