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4"/>
  </p:notesMasterIdLst>
  <p:sldIdLst>
    <p:sldId id="256" r:id="rId2"/>
    <p:sldId id="330" r:id="rId3"/>
    <p:sldId id="327" r:id="rId4"/>
    <p:sldId id="299" r:id="rId5"/>
    <p:sldId id="300" r:id="rId6"/>
    <p:sldId id="301" r:id="rId7"/>
    <p:sldId id="326" r:id="rId8"/>
    <p:sldId id="302" r:id="rId9"/>
    <p:sldId id="331" r:id="rId10"/>
    <p:sldId id="332" r:id="rId11"/>
    <p:sldId id="303" r:id="rId12"/>
    <p:sldId id="304" r:id="rId13"/>
    <p:sldId id="328" r:id="rId14"/>
    <p:sldId id="305" r:id="rId15"/>
    <p:sldId id="307" r:id="rId16"/>
    <p:sldId id="316" r:id="rId17"/>
    <p:sldId id="317" r:id="rId18"/>
    <p:sldId id="322" r:id="rId19"/>
    <p:sldId id="308" r:id="rId20"/>
    <p:sldId id="310" r:id="rId21"/>
    <p:sldId id="314" r:id="rId22"/>
    <p:sldId id="31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FF33"/>
    <a:srgbClr val="32F66A"/>
    <a:srgbClr val="00FF00"/>
    <a:srgbClr val="26971D"/>
    <a:srgbClr val="EB7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00" autoAdjust="0"/>
    <p:restoredTop sz="84162" autoAdjust="0"/>
  </p:normalViewPr>
  <p:slideViewPr>
    <p:cSldViewPr>
      <p:cViewPr varScale="1">
        <p:scale>
          <a:sx n="49" d="100"/>
          <a:sy n="49" d="100"/>
        </p:scale>
        <p:origin x="692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69983-346F-44BD-B595-22DCB012D7BA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86B54-4B06-4321-A53E-CA0B7DF0FE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72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6B54-4B06-4321-A53E-CA0B7DF0FE7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173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86B54-4B06-4321-A53E-CA0B7DF0FE7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1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86B54-4B06-4321-A53E-CA0B7DF0FE7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02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74F8E-70D1-4026-9FDB-DDCE3F790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E09076-441F-4F69-9B14-ECF716C09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B4682-E187-4D50-BFCE-7939FF9C1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0B902-CFFD-46EF-874F-4F8756226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163C5-FBDE-452D-9178-57180A75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786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97D53-F105-4C56-A296-6D944F95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563B9-56A7-4E3A-AD8F-70F464EA9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74D98-D7AB-4B59-AD84-6D5A1C5A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2DC7D-2141-4315-932A-CCC4CD91F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617E0-F4FC-4F5E-A947-6D1C8D0FB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79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89990-AFBD-45EA-B70B-CF1F22250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0F7F0-C616-4A16-900A-75CA71944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62D8F-FC56-48EC-AA06-36585C7FA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42030-661E-41A3-9177-AD6193E1D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B92DF-219A-4F3D-8E30-5DA6139C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17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96989-EFB9-4C9A-A3C1-2AA6B1F8E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E0091-828C-4E9F-8E36-FF087A2CB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81670-3C68-4212-B8D0-390D2ED03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926FC2-1271-46BF-B769-E1D3BBDA4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69DA8C-C380-4BA1-BA99-11F3B4830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57934-C18B-4684-9484-C40D0EDB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35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33FFF-45EE-4C14-9872-31723F2DC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2F520-2966-459E-AB7A-876B44205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9EB0D8-6794-48F1-B6ED-CFB0331535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9320A1-7246-4FC5-BE30-D5A078EE0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4F280F-547F-4D6B-A77C-E10949B74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968786-6BB5-4AEC-B317-F060E898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1FC754-4999-4089-915E-F67C47AE8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B60A26-741E-401B-A14C-5BDF0D67D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97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7C361-13EF-4B06-B316-F26A299E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4A60C4-C062-4CBE-AE67-54A1887C4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CF4C32-F8A2-4E96-B4E8-43B3C52F1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05E80D-5AD2-42C7-B0D2-DC8F9EE46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C37231-95E0-4C97-AC62-B0BAE4D62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AA4228-EB64-428A-9BA4-C184CF89D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854D5-31D0-46B7-A148-72D00C638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35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18343-27B4-499F-8C04-454CD3BFC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97951-09EF-4ADF-83C6-447861B4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4C5DB-6C85-42AC-8570-2C9918E9C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D52E67-7AAC-4B70-BFC4-6D5694F2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E5E7F6-84C7-4724-A0A8-BDE785F8D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DC6FC3-E5DB-4F82-B022-C0AE3AC5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7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B7D76-F6B8-471E-A4D7-F5CD0AB9A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061CD7-2170-4388-8726-3E0BFDC6DE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A4195-0032-4989-9CE5-6053F8C7F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1180CA-965F-4D5B-B31A-8DB2E39FE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A78E96-2749-4C88-AF57-4E4BD6CC8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33A30-14CF-4019-BF85-05BD95C9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7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3DBDD-C4BD-4556-BDCA-AFEFF3BD2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07E97A-AD4F-4DAA-946B-0CA059A0C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50623-06BA-4332-946F-CFA08176A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63A38-6E1B-44F2-88C0-E053AD13C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6AC74-E8AC-459F-9DB2-83AFFE04A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047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7DC590-7781-4128-A178-BA5D15F44F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E0B938-45D9-4A85-B452-375B98EBC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84057-FC8D-4463-86FC-F6AD199DC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343C4-0B5A-4869-AA19-C9D32160F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780D1-35A1-43E6-BC11-AEBA3C99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2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tilahunigatu@yahoo.com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6CE19-54BF-488D-AFF8-28E455BC63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625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15D09C-178E-47A6-8CAB-A68E6D6EC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EE4DB-3659-4981-ADE5-543D50501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138AB-AB06-413F-A380-130A9A2120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BB416-B4FA-4121-9231-0154D5DFF297}" type="datetimeFigureOut">
              <a:rPr lang="en-US" smtClean="0"/>
              <a:pPr/>
              <a:t>10/21/2023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70B79-DEF4-4B25-983C-354743290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C5A8B-2F75-4137-A48B-0189E9234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28D3F-C684-4FE0-8A26-1027378B6B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9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0"/>
            <a:ext cx="8763000" cy="3505200"/>
          </a:xfrm>
        </p:spPr>
        <p:txBody>
          <a:bodyPr/>
          <a:lstStyle/>
          <a:p>
            <a:pPr algn="l"/>
            <a:r>
              <a:rPr lang="en-US" sz="6600" b="1" dirty="0">
                <a:solidFill>
                  <a:srgbClr val="00FF00"/>
                </a:solidFill>
                <a:latin typeface="+mn-lt"/>
              </a:rPr>
              <a:t>Measures of Association in Epidemiology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267200"/>
            <a:ext cx="9372600" cy="22098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rgbClr val="0070C0"/>
                </a:solidFill>
              </a:rPr>
              <a:t>Dr. </a:t>
            </a:r>
            <a:r>
              <a:rPr lang="en-US" sz="3600" b="1" dirty="0" err="1">
                <a:solidFill>
                  <a:srgbClr val="0070C0"/>
                </a:solidFill>
              </a:rPr>
              <a:t>Sireen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Alkhaldi</a:t>
            </a:r>
            <a:endParaRPr lang="en-US" sz="3600" b="1" dirty="0">
              <a:solidFill>
                <a:srgbClr val="0070C0"/>
              </a:solidFill>
            </a:endParaRPr>
          </a:p>
          <a:p>
            <a:pPr algn="l"/>
            <a:r>
              <a:rPr lang="en-US" sz="3200" b="1" dirty="0">
                <a:solidFill>
                  <a:srgbClr val="0070C0"/>
                </a:solidFill>
              </a:rPr>
              <a:t>Community Medicine </a:t>
            </a:r>
            <a:r>
              <a:rPr lang="en-US" sz="3200" b="1" dirty="0" smtClean="0">
                <a:solidFill>
                  <a:srgbClr val="0070C0"/>
                </a:solidFill>
              </a:rPr>
              <a:t>2023/ 2024</a:t>
            </a:r>
            <a:endParaRPr lang="en-US" sz="3200" b="1" dirty="0">
              <a:solidFill>
                <a:srgbClr val="0070C0"/>
              </a:solidFill>
            </a:endParaRPr>
          </a:p>
          <a:p>
            <a:pPr algn="l"/>
            <a:r>
              <a:rPr lang="en-US" sz="3200" b="1" dirty="0">
                <a:solidFill>
                  <a:srgbClr val="0070C0"/>
                </a:solidFill>
              </a:rPr>
              <a:t>Faculty of Medicine, The University of Jordan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09AF3F8-E231-4EC5-AFC5-4F0A4E386C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6200" y="5029200"/>
            <a:ext cx="1143000" cy="1143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172"/>
    </mc:Choice>
    <mc:Fallback xmlns="">
      <p:transition spd="slow" advTm="70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62121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0" y="304801"/>
            <a:ext cx="7377378" cy="6410969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06B870E-5740-4876-9315-57A7E6F84D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1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591"/>
    </mc:Choice>
    <mc:Fallback xmlns="">
      <p:transition spd="slow" advTm="102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54545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391400" cy="143256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Measures of Association in Epidemiology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286000"/>
            <a:ext cx="9601200" cy="416973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Chi square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Odds 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Ratio (OR)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Relative Risk or Risk 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Ratio (RR)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Attributable 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Risk (AR)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2AC4596-9940-403F-AE96-1C967A3277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5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72"/>
    </mc:Choice>
    <mc:Fallback xmlns="">
      <p:transition spd="slow" advTm="23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4572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cap="none" dirty="0">
                <a:solidFill>
                  <a:srgbClr val="FF0000"/>
                </a:solidFill>
              </a:rPr>
              <a:t>2X2 Table (contingency table)</a:t>
            </a:r>
          </a:p>
        </p:txBody>
      </p:sp>
      <p:graphicFrame>
        <p:nvGraphicFramePr>
          <p:cNvPr id="83971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883925826"/>
              </p:ext>
            </p:extLst>
          </p:nvPr>
        </p:nvGraphicFramePr>
        <p:xfrm>
          <a:off x="2133596" y="2005742"/>
          <a:ext cx="8686803" cy="4350609"/>
        </p:xfrm>
        <a:graphic>
          <a:graphicData uri="http://schemas.openxmlformats.org/drawingml/2006/table">
            <a:tbl>
              <a:tblPr/>
              <a:tblGrid>
                <a:gridCol w="2120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8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5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39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5290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</a:rPr>
                        <a:t>Disease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5290">
                <a:tc gridSpan="2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Yes (+)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No (-)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Total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67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26971D"/>
                        </a:solidFill>
                        <a:effectLst/>
                        <a:latin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6971D"/>
                          </a:solidFill>
                          <a:effectLst/>
                          <a:latin typeface="Times New Roman" charset="0"/>
                        </a:rPr>
                        <a:t>Exposure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Yes (+)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+ b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529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No (-)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c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+ d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79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+ c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b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+ d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charset="0"/>
                        </a:rPr>
                        <a:t>a+b+c+d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78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ACFAD4-B7D3-4ECA-B103-EDB7223DCAA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DE43301-A3A7-4B7E-9237-61B8CB998D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2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560"/>
    </mc:Choice>
    <mc:Fallback xmlns="">
      <p:transition spd="slow" advTm="136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320040"/>
            <a:ext cx="6705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b="1" dirty="0">
                <a:solidFill>
                  <a:srgbClr val="FF0000"/>
                </a:solidFill>
                <a:latin typeface="+mn-lt"/>
              </a:rPr>
              <a:t>Cells</a:t>
            </a:r>
            <a:r>
              <a:rPr lang="en-US" altLang="en-US" sz="4400" dirty="0">
                <a:solidFill>
                  <a:srgbClr val="66FF33"/>
                </a:solidFill>
                <a:latin typeface="+mn-lt"/>
              </a:rPr>
              <a:t> </a:t>
            </a:r>
          </a:p>
        </p:txBody>
      </p:sp>
      <p:sp>
        <p:nvSpPr>
          <p:cNvPr id="78853" name="Rectangle 3"/>
          <p:cNvSpPr>
            <a:spLocks noGrp="1" noChangeArrowheads="1"/>
          </p:cNvSpPr>
          <p:nvPr>
            <p:ph idx="1"/>
          </p:nvPr>
        </p:nvSpPr>
        <p:spPr>
          <a:xfrm>
            <a:off x="1079998" y="2700997"/>
            <a:ext cx="8293290" cy="2424113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en-US" altLang="en-US" sz="4000" dirty="0">
                <a:solidFill>
                  <a:schemeClr val="accent5">
                    <a:lumMod val="75000"/>
                  </a:schemeClr>
                </a:solidFill>
              </a:rPr>
              <a:t>A= Exposed, and diseased</a:t>
            </a:r>
          </a:p>
          <a:p>
            <a:pPr eaLnBrk="1" hangingPunct="1">
              <a:buFontTx/>
              <a:buNone/>
            </a:pPr>
            <a:r>
              <a:rPr lang="en-US" altLang="en-US" sz="4000" dirty="0">
                <a:solidFill>
                  <a:schemeClr val="accent5">
                    <a:lumMod val="75000"/>
                  </a:schemeClr>
                </a:solidFill>
              </a:rPr>
              <a:t>B= Exposed, Not diseased</a:t>
            </a:r>
          </a:p>
          <a:p>
            <a:pPr eaLnBrk="1" hangingPunct="1">
              <a:buFontTx/>
              <a:buNone/>
            </a:pPr>
            <a:r>
              <a:rPr lang="en-US" altLang="en-US" sz="4000" dirty="0">
                <a:solidFill>
                  <a:schemeClr val="accent5">
                    <a:lumMod val="75000"/>
                  </a:schemeClr>
                </a:solidFill>
              </a:rPr>
              <a:t>C= Not exposed, diseased</a:t>
            </a:r>
          </a:p>
          <a:p>
            <a:pPr eaLnBrk="1" hangingPunct="1">
              <a:buFontTx/>
              <a:buNone/>
            </a:pPr>
            <a:r>
              <a:rPr lang="en-US" altLang="en-US" sz="4000" dirty="0">
                <a:solidFill>
                  <a:schemeClr val="accent5">
                    <a:lumMod val="75000"/>
                  </a:schemeClr>
                </a:solidFill>
              </a:rPr>
              <a:t>D= Not exposed, Not diseased</a:t>
            </a:r>
          </a:p>
          <a:p>
            <a:pPr eaLnBrk="1" hangingPunct="1">
              <a:buFontTx/>
              <a:buNone/>
            </a:pPr>
            <a:r>
              <a:rPr lang="en-US" altLang="en-US" sz="4000" dirty="0">
                <a:solidFill>
                  <a:schemeClr val="accent5">
                    <a:lumMod val="75000"/>
                  </a:schemeClr>
                </a:solidFill>
              </a:rPr>
              <a:t>A+B+C+D=Total</a:t>
            </a:r>
          </a:p>
        </p:txBody>
      </p:sp>
      <p:sp>
        <p:nvSpPr>
          <p:cNvPr id="788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B3A543-C6A9-4891-8E5F-6382207ABF0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E4CBF28-A117-45D7-85F8-EC4720AE8A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BC2D8C-07B2-497F-B316-E77CA0E7A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4832" y="510826"/>
            <a:ext cx="432435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5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610"/>
    </mc:Choice>
    <mc:Fallback xmlns="">
      <p:transition spd="slow" advTm="72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320040"/>
            <a:ext cx="6553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400" b="1" dirty="0">
                <a:solidFill>
                  <a:srgbClr val="FF0000"/>
                </a:solidFill>
              </a:rPr>
              <a:t>Totals</a:t>
            </a:r>
          </a:p>
        </p:txBody>
      </p:sp>
      <p:sp>
        <p:nvSpPr>
          <p:cNvPr id="79877" name="Rectangle 3"/>
          <p:cNvSpPr>
            <a:spLocks noGrp="1" noChangeArrowheads="1"/>
          </p:cNvSpPr>
          <p:nvPr>
            <p:ph idx="1"/>
          </p:nvPr>
        </p:nvSpPr>
        <p:spPr>
          <a:xfrm>
            <a:off x="2857500" y="1981200"/>
            <a:ext cx="7124700" cy="4114800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Marginal totals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          </a:t>
            </a:r>
            <a:r>
              <a:rPr lang="en-US" altLang="en-US" sz="3200" b="1" dirty="0" err="1">
                <a:solidFill>
                  <a:schemeClr val="accent5">
                    <a:lumMod val="75000"/>
                  </a:schemeClr>
                </a:solidFill>
              </a:rPr>
              <a:t>a+b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= Exposed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          </a:t>
            </a:r>
            <a:r>
              <a:rPr lang="en-US" altLang="en-US" sz="3200" b="1" dirty="0" err="1">
                <a:solidFill>
                  <a:schemeClr val="accent5">
                    <a:lumMod val="75000"/>
                  </a:schemeClr>
                </a:solidFill>
              </a:rPr>
              <a:t>c+d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= Non-exposed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          </a:t>
            </a:r>
            <a:r>
              <a:rPr lang="en-US" altLang="en-US" sz="3200" b="1" dirty="0" err="1">
                <a:solidFill>
                  <a:schemeClr val="accent5">
                    <a:lumMod val="75000"/>
                  </a:schemeClr>
                </a:solidFill>
              </a:rPr>
              <a:t>a+c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= Diseased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          </a:t>
            </a:r>
            <a:r>
              <a:rPr lang="en-US" altLang="en-US" sz="3200" b="1" dirty="0" err="1">
                <a:solidFill>
                  <a:schemeClr val="accent5">
                    <a:lumMod val="75000"/>
                  </a:schemeClr>
                </a:solidFill>
              </a:rPr>
              <a:t>b+d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= Non-diseased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Grand total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            n = </a:t>
            </a:r>
            <a:r>
              <a:rPr lang="en-US" altLang="en-US" sz="3200" b="1" dirty="0" err="1">
                <a:solidFill>
                  <a:schemeClr val="accent5">
                    <a:lumMod val="75000"/>
                  </a:schemeClr>
                </a:solidFill>
              </a:rPr>
              <a:t>a+b+c+d</a:t>
            </a:r>
            <a:endParaRPr lang="en-US" alt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98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703479-012A-49A1-B706-7D15D4484ED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9C573B-C09D-4865-9DFD-9FF0BC75D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622" y="543877"/>
            <a:ext cx="432435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11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FF0000"/>
                </a:solidFill>
              </a:rPr>
              <a:t>1. Chi-square in Cross-sectional studies</a:t>
            </a:r>
          </a:p>
        </p:txBody>
      </p:sp>
      <p:sp>
        <p:nvSpPr>
          <p:cNvPr id="82949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990600"/>
            <a:ext cx="10210800" cy="6172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</a:rPr>
              <a:t>Chi-square tests whether there is an association between two </a:t>
            </a:r>
            <a:r>
              <a:rPr lang="en-US" altLang="en-US" sz="2800" u="sng" dirty="0">
                <a:solidFill>
                  <a:schemeClr val="accent1">
                    <a:lumMod val="75000"/>
                  </a:schemeClr>
                </a:solidFill>
              </a:rPr>
              <a:t>categorical variables</a:t>
            </a: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altLang="en-US" sz="105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For a 2X2, table:       </a:t>
            </a:r>
            <a:r>
              <a:rPr lang="el-GR" altLang="en-US" sz="28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Χ</a:t>
            </a:r>
            <a:r>
              <a:rPr lang="en-US" altLang="en-US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sz="2800" b="1" baseline="30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altLang="en-US" sz="2800" b="1" dirty="0">
                <a:solidFill>
                  <a:schemeClr val="accent1">
                    <a:lumMod val="75000"/>
                  </a:schemeClr>
                </a:solidFill>
              </a:rPr>
              <a:t> =   </a:t>
            </a:r>
            <a:r>
              <a:rPr lang="en-US" altLang="en-US" sz="2800" b="1" u="sng" dirty="0">
                <a:solidFill>
                  <a:schemeClr val="accent1">
                    <a:lumMod val="75000"/>
                  </a:schemeClr>
                </a:solidFill>
              </a:rPr>
              <a:t>n (ad - </a:t>
            </a:r>
            <a:r>
              <a:rPr lang="en-US" altLang="en-US" sz="2800" b="1" u="sng" dirty="0" err="1">
                <a:solidFill>
                  <a:schemeClr val="accent1">
                    <a:lumMod val="75000"/>
                  </a:schemeClr>
                </a:solidFill>
              </a:rPr>
              <a:t>bc</a:t>
            </a:r>
            <a:r>
              <a:rPr lang="en-US" altLang="en-US" sz="2800" b="1" u="sng" dirty="0">
                <a:solidFill>
                  <a:schemeClr val="accent1">
                    <a:lumMod val="75000"/>
                  </a:schemeClr>
                </a:solidFill>
              </a:rPr>
              <a:t>) – n </a:t>
            </a:r>
            <a:r>
              <a:rPr lang="en-US" altLang="en-US" sz="2400" b="1" u="sng" dirty="0">
                <a:solidFill>
                  <a:schemeClr val="accent1">
                    <a:lumMod val="75000"/>
                  </a:schemeClr>
                </a:solidFill>
              </a:rPr>
              <a:t>/2</a:t>
            </a:r>
            <a:r>
              <a:rPr lang="en-US" altLang="en-US" sz="2800" b="1" u="sng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altLang="en-US" sz="2800" b="1" u="sng" baseline="30000" dirty="0">
                <a:solidFill>
                  <a:schemeClr val="accent1">
                    <a:lumMod val="75000"/>
                  </a:schemeClr>
                </a:solidFill>
              </a:rPr>
              <a:t>2  </a:t>
            </a:r>
            <a:endParaRPr lang="en-US" altLang="en-US" sz="28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en-US" sz="2800" b="1" dirty="0">
                <a:solidFill>
                  <a:schemeClr val="accent1">
                    <a:lumMod val="75000"/>
                  </a:schemeClr>
                </a:solidFill>
              </a:rPr>
              <a:t>                                              (</a:t>
            </a:r>
            <a:r>
              <a:rPr lang="en-US" altLang="en-US" sz="2400" b="1" dirty="0" err="1">
                <a:solidFill>
                  <a:schemeClr val="accent1">
                    <a:lumMod val="75000"/>
                  </a:schemeClr>
                </a:solidFill>
              </a:rPr>
              <a:t>a+b</a:t>
            </a:r>
            <a:r>
              <a:rPr lang="en-US" altLang="en-US" sz="2400" b="1" dirty="0">
                <a:solidFill>
                  <a:schemeClr val="accent1">
                    <a:lumMod val="75000"/>
                  </a:schemeClr>
                </a:solidFill>
              </a:rPr>
              <a:t>)(</a:t>
            </a:r>
            <a:r>
              <a:rPr lang="en-US" altLang="en-US" sz="2400" b="1" dirty="0" err="1">
                <a:solidFill>
                  <a:schemeClr val="accent1">
                    <a:lumMod val="75000"/>
                  </a:schemeClr>
                </a:solidFill>
              </a:rPr>
              <a:t>a+c</a:t>
            </a:r>
            <a:r>
              <a:rPr lang="en-US" altLang="en-US" sz="2400" b="1" dirty="0">
                <a:solidFill>
                  <a:schemeClr val="accent1">
                    <a:lumMod val="75000"/>
                  </a:schemeClr>
                </a:solidFill>
              </a:rPr>
              <a:t>)(</a:t>
            </a:r>
            <a:r>
              <a:rPr lang="en-US" altLang="en-US" sz="2400" b="1" dirty="0" err="1">
                <a:solidFill>
                  <a:schemeClr val="accent1">
                    <a:lumMod val="75000"/>
                  </a:schemeClr>
                </a:solidFill>
              </a:rPr>
              <a:t>c+d</a:t>
            </a:r>
            <a:r>
              <a:rPr lang="en-US" altLang="en-US" sz="2400" b="1" dirty="0">
                <a:solidFill>
                  <a:schemeClr val="accent1">
                    <a:lumMod val="75000"/>
                  </a:schemeClr>
                </a:solidFill>
              </a:rPr>
              <a:t>)(</a:t>
            </a:r>
            <a:r>
              <a:rPr lang="en-US" altLang="en-US" sz="2400" b="1" dirty="0" err="1">
                <a:solidFill>
                  <a:schemeClr val="accent1">
                    <a:lumMod val="75000"/>
                  </a:schemeClr>
                </a:solidFill>
              </a:rPr>
              <a:t>b+d</a:t>
            </a:r>
            <a:r>
              <a:rPr lang="en-US" altLang="en-US" sz="24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90000"/>
              </a:lnSpc>
              <a:buNone/>
            </a:pPr>
            <a:endParaRPr lang="en-US" altLang="en-US" sz="200" dirty="0"/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</a:rPr>
              <a:t>If the calculated chi-square value is greater than the critical value or </a:t>
            </a:r>
            <a:r>
              <a:rPr lang="en-US" altLang="en-US" sz="2800" dirty="0">
                <a:solidFill>
                  <a:srgbClr val="FF0000"/>
                </a:solidFill>
              </a:rPr>
              <a:t>P&lt;0.05, </a:t>
            </a: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</a:rPr>
              <a:t>we say that there is a significant association between the risk factor and the disease (usually calculated using software like SPSS or excel).</a:t>
            </a:r>
          </a:p>
          <a:p>
            <a:pPr eaLnBrk="1" hangingPunct="1">
              <a:buFontTx/>
              <a:buNone/>
            </a:pPr>
            <a:endParaRPr lang="en-US" altLang="en-US" sz="300" dirty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3000" dirty="0">
                <a:solidFill>
                  <a:srgbClr val="FF0000"/>
                </a:solidFill>
              </a:rPr>
              <a:t>Chi-square statistic tells only whether there is association. It doesn’t tell us how strong an association is.</a:t>
            </a:r>
          </a:p>
        </p:txBody>
      </p:sp>
      <p:sp>
        <p:nvSpPr>
          <p:cNvPr id="829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58DD43-FAD3-4E8E-837C-BC00F05710E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103748C-A482-4408-8C07-242B174506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5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192"/>
    </mc:Choice>
    <mc:Fallback xmlns="">
      <p:transition spd="slow" advTm="196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9700" y="304800"/>
            <a:ext cx="9372600" cy="732971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b="1" dirty="0">
                <a:solidFill>
                  <a:srgbClr val="FF0000"/>
                </a:solidFill>
              </a:rPr>
              <a:t>2. Relative risk (RR) or Risk Ratio (RR)</a:t>
            </a:r>
            <a:br>
              <a:rPr lang="en-US" altLang="en-US" sz="3600" b="1" dirty="0">
                <a:solidFill>
                  <a:srgbClr val="FF0000"/>
                </a:solidFill>
              </a:rPr>
            </a:br>
            <a:r>
              <a:rPr lang="en-US" altLang="en-US" sz="3600" b="1" dirty="0">
                <a:solidFill>
                  <a:srgbClr val="FF0000"/>
                </a:solidFill>
              </a:rPr>
              <a:t>In a cohort study</a:t>
            </a:r>
          </a:p>
        </p:txBody>
      </p:sp>
      <p:sp>
        <p:nvSpPr>
          <p:cNvPr id="83973" name="Rectangle 3"/>
          <p:cNvSpPr>
            <a:spLocks noGrp="1" noChangeArrowheads="1"/>
          </p:cNvSpPr>
          <p:nvPr>
            <p:ph idx="1"/>
          </p:nvPr>
        </p:nvSpPr>
        <p:spPr>
          <a:xfrm>
            <a:off x="869266" y="1524000"/>
            <a:ext cx="9619396" cy="541324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altLang="en-US" sz="2800" b="1" dirty="0"/>
              <a:t> </a:t>
            </a:r>
            <a:r>
              <a:rPr lang="en-US" altLang="en-US" sz="4100" dirty="0">
                <a:solidFill>
                  <a:schemeClr val="accent5">
                    <a:lumMod val="75000"/>
                  </a:schemeClr>
                </a:solidFill>
              </a:rPr>
              <a:t>RR: </a:t>
            </a:r>
            <a:r>
              <a:rPr lang="en-US" sz="4100" dirty="0">
                <a:solidFill>
                  <a:schemeClr val="accent5">
                    <a:lumMod val="75000"/>
                  </a:schemeClr>
                </a:solidFill>
              </a:rPr>
              <a:t>The estimation of disease risk associated with exposure</a:t>
            </a:r>
            <a:r>
              <a:rPr lang="en-US" altLang="en-US" sz="4100" dirty="0">
                <a:solidFill>
                  <a:schemeClr val="accent5">
                    <a:lumMod val="75000"/>
                  </a:schemeClr>
                </a:solidFill>
              </a:rPr>
              <a:t>  (strength of association)</a:t>
            </a:r>
            <a:endParaRPr lang="en-US" altLang="en-US" sz="2800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</a:pPr>
            <a:endParaRPr lang="en-US" altLang="en-US" sz="4100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4100" dirty="0">
                <a:solidFill>
                  <a:schemeClr val="accent5">
                    <a:lumMod val="75000"/>
                  </a:schemeClr>
                </a:solidFill>
              </a:rPr>
              <a:t>RR Expresses risk of developing a disease in exposed group (a + b) as compared to non-exposed group (c + d)</a:t>
            </a:r>
          </a:p>
          <a:p>
            <a:pPr eaLnBrk="1" hangingPunct="1">
              <a:buFontTx/>
              <a:buNone/>
            </a:pPr>
            <a:endParaRPr lang="en-US" altLang="en-US" sz="4600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4600" dirty="0">
                <a:solidFill>
                  <a:schemeClr val="accent5">
                    <a:lumMod val="75000"/>
                  </a:schemeClr>
                </a:solidFill>
              </a:rPr>
              <a:t>  RR=   </a:t>
            </a:r>
            <a:r>
              <a:rPr lang="en-US" altLang="en-US" sz="4000" u="sng" dirty="0">
                <a:solidFill>
                  <a:schemeClr val="accent5">
                    <a:lumMod val="75000"/>
                  </a:schemeClr>
                </a:solidFill>
              </a:rPr>
              <a:t>Incidence (risk) among exposed</a:t>
            </a:r>
            <a:endParaRPr lang="en-US" altLang="en-US" sz="4600" u="sng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4600" dirty="0">
                <a:solidFill>
                  <a:schemeClr val="accent5">
                    <a:lumMod val="75000"/>
                  </a:schemeClr>
                </a:solidFill>
              </a:rPr>
              <a:t>            </a:t>
            </a:r>
            <a:r>
              <a:rPr lang="en-US" altLang="en-US" sz="4000" dirty="0">
                <a:solidFill>
                  <a:schemeClr val="accent5">
                    <a:lumMod val="75000"/>
                  </a:schemeClr>
                </a:solidFill>
              </a:rPr>
              <a:t>Incidence (risk) among non-exposed</a:t>
            </a:r>
            <a:endParaRPr lang="en-US" altLang="en-US" sz="4600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</a:pPr>
            <a:endParaRPr lang="en-US" altLang="en-US" sz="4600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4600" dirty="0">
                <a:solidFill>
                  <a:schemeClr val="accent5">
                    <a:lumMod val="75000"/>
                  </a:schemeClr>
                </a:solidFill>
              </a:rPr>
              <a:t>             RR= </a:t>
            </a:r>
            <a:r>
              <a:rPr lang="en-US" altLang="en-US" sz="4600" u="sng" dirty="0">
                <a:solidFill>
                  <a:schemeClr val="accent5">
                    <a:lumMod val="75000"/>
                  </a:schemeClr>
                </a:solidFill>
              </a:rPr>
              <a:t>a/(</a:t>
            </a:r>
            <a:r>
              <a:rPr lang="en-US" altLang="en-US" sz="4600" u="sng" dirty="0" err="1">
                <a:solidFill>
                  <a:schemeClr val="accent5">
                    <a:lumMod val="75000"/>
                  </a:schemeClr>
                </a:solidFill>
              </a:rPr>
              <a:t>a+b</a:t>
            </a:r>
            <a:r>
              <a:rPr lang="en-US" altLang="en-US" sz="4600" u="sng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sz="4600" dirty="0">
                <a:solidFill>
                  <a:schemeClr val="accent5">
                    <a:lumMod val="75000"/>
                  </a:schemeClr>
                </a:solidFill>
              </a:rPr>
              <a:t>                     c/(</a:t>
            </a:r>
            <a:r>
              <a:rPr lang="en-US" altLang="en-US" sz="4600" dirty="0" err="1">
                <a:solidFill>
                  <a:schemeClr val="accent5">
                    <a:lumMod val="75000"/>
                  </a:schemeClr>
                </a:solidFill>
              </a:rPr>
              <a:t>c+d</a:t>
            </a:r>
            <a:r>
              <a:rPr lang="en-US" altLang="en-US" sz="4600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eaLnBrk="1" hangingPunct="1">
              <a:buFontTx/>
              <a:buNone/>
            </a:pPr>
            <a:endParaRPr lang="en-US" altLang="en-US" sz="3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39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E8A85D-F34F-414F-84D5-3C58E68B3D2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65F3D8-317D-471B-972D-61BE94B861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48" t="20221" r="1724" b="39549"/>
          <a:stretch/>
        </p:blipFill>
        <p:spPr>
          <a:xfrm>
            <a:off x="7696200" y="4869229"/>
            <a:ext cx="4311161" cy="185224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7045F67-E89C-4085-9303-A962F20D99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F7A59B-EFE0-4E09-9DC1-3275548FAC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9605" y="4867275"/>
            <a:ext cx="432435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6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385"/>
    </mc:Choice>
    <mc:Fallback xmlns="">
      <p:transition spd="slow" advTm="122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239000" cy="61317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Analysis in Cohort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066800"/>
            <a:ext cx="10515600" cy="5303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In a Cohort Study, we can calculate Incidence. </a:t>
            </a:r>
          </a:p>
          <a:p>
            <a:pPr>
              <a:buNone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So, Relative Risk can be obtained from a cohort study.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966415" y="29718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193845" y="2971800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94863" y="3029803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981200" y="54102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825957" y="4025692"/>
            <a:ext cx="7854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258954" y="3136448"/>
            <a:ext cx="2115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Disease</a:t>
            </a:r>
            <a:r>
              <a:rPr lang="en-US" b="1" i="1" dirty="0"/>
              <a:t>    </a:t>
            </a:r>
          </a:p>
          <a:p>
            <a:r>
              <a:rPr lang="en-US" b="1" i="1" dirty="0"/>
              <a:t>(with Ca lung 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53200" y="3212069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No Disease</a:t>
            </a:r>
          </a:p>
          <a:p>
            <a:r>
              <a:rPr lang="en-US" b="1" i="1" dirty="0"/>
              <a:t>(without Ca lung 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49154" y="3200401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Cigarette smoking</a:t>
            </a:r>
          </a:p>
          <a:p>
            <a:r>
              <a:rPr lang="en-US" b="1" i="1" dirty="0"/>
              <a:t>(Exposure)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69726" y="422996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70 (a)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24600" y="4191000"/>
            <a:ext cx="3200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               6930 (b)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1" y="408874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92507" y="4876221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      3(c)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86600" y="48884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2997(d)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00600" y="5410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 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05600" y="5486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  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8608325" y="3002802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993710" y="4769893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743200" y="487622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816953" y="3242881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Total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706702" y="4046619"/>
            <a:ext cx="83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7000 (</a:t>
            </a:r>
            <a:r>
              <a:rPr lang="en-US" sz="2000" b="1" i="1" dirty="0" err="1"/>
              <a:t>a+b</a:t>
            </a:r>
            <a:r>
              <a:rPr lang="en-US" sz="2000" b="1" i="1" dirty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710112" y="4746389"/>
            <a:ext cx="1061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3000</a:t>
            </a:r>
          </a:p>
          <a:p>
            <a:r>
              <a:rPr lang="en-US" b="1" i="1" dirty="0"/>
              <a:t>(</a:t>
            </a:r>
            <a:r>
              <a:rPr lang="en-US" b="1" i="1" dirty="0" err="1"/>
              <a:t>c+d</a:t>
            </a:r>
            <a:r>
              <a:rPr lang="en-US" b="1" i="1" dirty="0"/>
              <a:t>)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1975513" y="3002802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0225585" y="2811918"/>
            <a:ext cx="38101" cy="2469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2234A2A-FA9A-404C-B566-0ED19F749B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5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352"/>
    </mc:Choice>
    <mc:Fallback xmlns="">
      <p:transition spd="slow" advTm="65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239000" cy="6705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RR in a Cohort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10896600" cy="5562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Incidence rates 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Risk among exposed (smokers)  = 70/7000 = 10 / 1000.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Risk among non-exposed(non smokers) = 3/3000   =  1 / 1000.</a:t>
            </a:r>
          </a:p>
          <a:p>
            <a:pPr marL="0" indent="0">
              <a:buNone/>
            </a:pP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RR =  Risk (Incidence) among exposed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          Risk (Incidence) among non exposed.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RR = 10/1=10</a:t>
            </a:r>
          </a:p>
          <a:p>
            <a:pPr>
              <a:buNone/>
            </a:pPr>
            <a:r>
              <a:rPr lang="en-US" altLang="en-US" sz="2800" b="1" dirty="0">
                <a:solidFill>
                  <a:schemeClr val="accent1">
                    <a:lumMod val="75000"/>
                  </a:schemeClr>
                </a:solidFill>
              </a:rPr>
              <a:t>The exposed have 10 times the risk of developing the disease when compared to non-exposed</a:t>
            </a:r>
          </a:p>
          <a:p>
            <a:pPr marL="0" indent="0">
              <a:buNone/>
            </a:pP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1828800" y="3733800"/>
            <a:ext cx="6629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FD7130A-126D-479D-8F40-87A26DA217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998"/>
    </mc:Choice>
    <mc:Fallback xmlns="">
      <p:transition spd="slow" advTm="99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65125"/>
            <a:ext cx="10287000" cy="132556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b="1" dirty="0">
                <a:solidFill>
                  <a:srgbClr val="FF0000"/>
                </a:solidFill>
              </a:rPr>
              <a:t>Interpretation of relative risk</a:t>
            </a:r>
          </a:p>
        </p:txBody>
      </p:sp>
      <p:sp>
        <p:nvSpPr>
          <p:cNvPr id="8499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90688"/>
            <a:ext cx="10515600" cy="4351338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endParaRPr lang="en-US" altLang="en-US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What does a RR of 2 mean?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Risk in exposed=2X Risk in non-exposed</a:t>
            </a:r>
          </a:p>
          <a:p>
            <a:pPr eaLnBrk="1" hangingPunct="1">
              <a:buFontTx/>
              <a:buNone/>
            </a:pPr>
            <a:endParaRPr lang="en-US" altLang="en-US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Thus a relative risk of 2 means the exposed group is two times at a higher risk of developing the disease when compared to non-exposed</a:t>
            </a:r>
          </a:p>
        </p:txBody>
      </p:sp>
      <p:sp>
        <p:nvSpPr>
          <p:cNvPr id="849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73D7F1-A736-4AEC-8BDE-981FC276CBD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255C9D4-DFDF-4B10-AA1C-BD60C23C49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2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61"/>
    </mc:Choice>
    <mc:Fallback xmlns="">
      <p:transition spd="slow" advTm="36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1845"/>
            <a:ext cx="7239000" cy="89916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dirty="0">
                <a:solidFill>
                  <a:srgbClr val="FF0000"/>
                </a:solidFill>
              </a:rPr>
              <a:t>Strength of association</a:t>
            </a:r>
          </a:p>
        </p:txBody>
      </p:sp>
      <p:sp>
        <p:nvSpPr>
          <p:cNvPr id="86021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552702"/>
            <a:ext cx="10134599" cy="480364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In general </a:t>
            </a:r>
            <a:r>
              <a:rPr lang="en-US" altLang="en-US" sz="3200" b="1" dirty="0">
                <a:solidFill>
                  <a:srgbClr val="00B050"/>
                </a:solidFill>
              </a:rPr>
              <a:t>strength of association 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can be considered as: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High association if RR</a:t>
            </a:r>
            <a:r>
              <a:rPr lang="en-US" altLang="en-US" sz="3200" b="1" u="sng" dirty="0">
                <a:solidFill>
                  <a:schemeClr val="accent5">
                    <a:lumMod val="75000"/>
                  </a:schemeClr>
                </a:solidFill>
              </a:rPr>
              <a:t>&gt;</a:t>
            </a: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3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Moderate if RR is between 1.5 &amp; 2.9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Weak association if RR is between 1.2 &amp; 1.4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No association exists if RR is 1</a:t>
            </a:r>
          </a:p>
          <a:p>
            <a:pPr eaLnBrk="1" hangingPunct="1"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Negative association (protective effect) if RR &lt;1</a:t>
            </a:r>
          </a:p>
        </p:txBody>
      </p:sp>
      <p:sp>
        <p:nvSpPr>
          <p:cNvPr id="860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E8039D-E0FD-4A3F-BB51-5A3C48992CB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318CAC7-2FF9-43E5-A661-7D8900746B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2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536"/>
    </mc:Choice>
    <mc:Fallback xmlns="">
      <p:transition spd="slow" advTm="104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52400"/>
            <a:ext cx="7239000" cy="8382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3. ODDS RATIO (OR)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5410200" cy="5715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Odds Ratio (OR) is a measure of the strength of the association between risk factor &amp; outcome.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The odds ratio is the cross product of the entries in table.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OR can be calculated in case-control studies instead of RR</a:t>
            </a:r>
          </a:p>
          <a:p>
            <a:pPr marL="0" indent="0">
              <a:buNone/>
            </a:pP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8750389-8747-420A-803A-D624D57093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918" y="1295400"/>
            <a:ext cx="5727682" cy="430025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8763000" y="3276600"/>
            <a:ext cx="83820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8763000" y="3276600"/>
            <a:ext cx="83820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15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83"/>
    </mc:Choice>
    <mc:Fallback xmlns="">
      <p:transition spd="slow" advTm="942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2102" y="136525"/>
            <a:ext cx="7239000" cy="89916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solidFill>
                  <a:srgbClr val="FF0000"/>
                </a:solidFill>
              </a:rPr>
              <a:t>Odds ratio (OR)</a:t>
            </a:r>
          </a:p>
        </p:txBody>
      </p:sp>
      <p:sp>
        <p:nvSpPr>
          <p:cNvPr id="8704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95399"/>
            <a:ext cx="10600898" cy="5219699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sz="3200" dirty="0">
                <a:solidFill>
                  <a:schemeClr val="accent1">
                    <a:lumMod val="75000"/>
                  </a:schemeClr>
                </a:solidFill>
              </a:rPr>
              <a:t>Odds Ratio can be a good estimate of RR.</a:t>
            </a:r>
          </a:p>
          <a:p>
            <a:pPr eaLnBrk="1" hangingPunct="1">
              <a:buFontTx/>
              <a:buNone/>
            </a:pPr>
            <a:r>
              <a:rPr lang="en-US" altLang="en-US" sz="3200" dirty="0">
                <a:solidFill>
                  <a:schemeClr val="accent1">
                    <a:lumMod val="75000"/>
                  </a:schemeClr>
                </a:solidFill>
              </a:rPr>
              <a:t>Odds ratio is the ratio of odds of exposure among diseased to odds of exposure among non-diseased</a:t>
            </a:r>
          </a:p>
          <a:p>
            <a:pPr lvl="0">
              <a:lnSpc>
                <a:spcPct val="90000"/>
              </a:lnSpc>
              <a:buClr>
                <a:srgbClr val="1F497D"/>
              </a:buClr>
              <a:buNone/>
            </a:pPr>
            <a:endParaRPr lang="en-US" alt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  <a:buClr>
                <a:srgbClr val="1F497D"/>
              </a:buClr>
              <a:buNone/>
            </a:pPr>
            <a:r>
              <a:rPr lang="en-US" altLang="en-US" sz="3200" dirty="0">
                <a:solidFill>
                  <a:srgbClr val="4F81BD">
                    <a:lumMod val="75000"/>
                  </a:srgbClr>
                </a:solidFill>
              </a:rPr>
              <a:t>OR = </a:t>
            </a:r>
            <a:r>
              <a:rPr lang="en-US" altLang="en-US" sz="3200" u="sng" dirty="0">
                <a:solidFill>
                  <a:srgbClr val="4F81BD">
                    <a:lumMod val="75000"/>
                  </a:srgbClr>
                </a:solidFill>
              </a:rPr>
              <a:t>Odds of exposure among diseased</a:t>
            </a:r>
          </a:p>
          <a:p>
            <a:pPr>
              <a:lnSpc>
                <a:spcPct val="90000"/>
              </a:lnSpc>
              <a:spcAft>
                <a:spcPts val="1800"/>
              </a:spcAft>
              <a:buClr>
                <a:srgbClr val="1F497D"/>
              </a:buClr>
              <a:buNone/>
            </a:pPr>
            <a:r>
              <a:rPr lang="en-US" altLang="en-US" sz="3200" dirty="0">
                <a:solidFill>
                  <a:srgbClr val="4F81BD">
                    <a:lumMod val="75000"/>
                  </a:srgbClr>
                </a:solidFill>
              </a:rPr>
              <a:t>         </a:t>
            </a:r>
            <a:r>
              <a:rPr lang="en-US" altLang="en-US" sz="3200" dirty="0" smtClean="0">
                <a:solidFill>
                  <a:srgbClr val="4F81BD">
                    <a:lumMod val="75000"/>
                  </a:srgbClr>
                </a:solidFill>
              </a:rPr>
              <a:t>Odds </a:t>
            </a:r>
            <a:r>
              <a:rPr lang="en-US" altLang="en-US" sz="3200" dirty="0">
                <a:solidFill>
                  <a:srgbClr val="4F81BD">
                    <a:lumMod val="75000"/>
                  </a:srgbClr>
                </a:solidFill>
              </a:rPr>
              <a:t>of exposure among non-diseased</a:t>
            </a:r>
          </a:p>
          <a:p>
            <a:pPr>
              <a:lnSpc>
                <a:spcPct val="90000"/>
              </a:lnSpc>
              <a:spcAft>
                <a:spcPts val="1800"/>
              </a:spcAft>
              <a:buClr>
                <a:srgbClr val="1F497D"/>
              </a:buClr>
              <a:buNone/>
            </a:pPr>
            <a:r>
              <a:rPr lang="en-US" altLang="en-US" sz="3200" dirty="0">
                <a:solidFill>
                  <a:srgbClr val="4F81BD">
                    <a:lumMod val="75000"/>
                  </a:srgbClr>
                </a:solidFill>
              </a:rPr>
              <a:t>        = (a/c)/(b/d) = ad/</a:t>
            </a:r>
            <a:r>
              <a:rPr lang="en-US" altLang="en-US" sz="3200" dirty="0" err="1">
                <a:solidFill>
                  <a:srgbClr val="4F81BD">
                    <a:lumMod val="75000"/>
                  </a:srgbClr>
                </a:solidFill>
              </a:rPr>
              <a:t>bc</a:t>
            </a:r>
            <a:endParaRPr lang="en-US" altLang="en-US" sz="1200" dirty="0">
              <a:solidFill>
                <a:srgbClr val="4F81BD">
                  <a:lumMod val="75000"/>
                </a:srgbClr>
              </a:solidFill>
            </a:endParaRPr>
          </a:p>
          <a:p>
            <a:pPr lvl="0">
              <a:lnSpc>
                <a:spcPct val="90000"/>
              </a:lnSpc>
              <a:buClr>
                <a:srgbClr val="1F497D"/>
              </a:buClr>
              <a:buNone/>
            </a:pPr>
            <a:r>
              <a:rPr lang="en-US" altLang="en-US" sz="3200" b="1" dirty="0">
                <a:solidFill>
                  <a:srgbClr val="FF0000"/>
                </a:solidFill>
              </a:rPr>
              <a:t>Interpretation of OR is the same as that of RR</a:t>
            </a:r>
          </a:p>
        </p:txBody>
      </p:sp>
      <p:sp>
        <p:nvSpPr>
          <p:cNvPr id="870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F78ADC-CF7F-43E5-A431-C4819F787EB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1F4F56B-CFE3-4CFD-8FA3-26D4AA8B2C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07"/>
    </mc:Choice>
    <mc:Fallback xmlns="">
      <p:transition spd="slow" advTm="91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115"/>
            <a:ext cx="7239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b="1" dirty="0">
                <a:solidFill>
                  <a:srgbClr val="FF0000"/>
                </a:solidFill>
              </a:rPr>
              <a:t>Odds ratio…</a:t>
            </a:r>
          </a:p>
        </p:txBody>
      </p:sp>
      <p:sp>
        <p:nvSpPr>
          <p:cNvPr id="89093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600200"/>
            <a:ext cx="9448800" cy="4572000"/>
          </a:xfrm>
        </p:spPr>
        <p:txBody>
          <a:bodyPr>
            <a:normAutofit/>
          </a:bodyPr>
          <a:lstStyle/>
          <a:p>
            <a:pPr marL="609600" indent="-609600">
              <a:buNone/>
            </a:pPr>
            <a:r>
              <a:rPr lang="en-US" altLang="en-US" sz="2800" dirty="0"/>
              <a:t>    </a:t>
            </a: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</a:rPr>
              <a:t>RR can be best estimated by OR if the following conditions are fulfilled:</a:t>
            </a:r>
          </a:p>
          <a:p>
            <a:pPr marL="609600" indent="-609600">
              <a:buNone/>
            </a:pPr>
            <a:endParaRPr lang="en-US" altLang="en-US" sz="36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609600" indent="-609600">
              <a:buFontTx/>
              <a:buAutoNum type="arabicPeriod"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</a:rPr>
              <a:t>Controls are representative of general population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</a:rPr>
              <a:t>Selected cases are representative of all cases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</a:rPr>
              <a:t>The disease is rare</a:t>
            </a:r>
          </a:p>
        </p:txBody>
      </p:sp>
      <p:sp>
        <p:nvSpPr>
          <p:cNvPr id="890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F4DF1E-8352-4E49-8AC3-9C623CE05BC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9F4DADC-85DA-40BE-AC3B-443A5E82E3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81"/>
    </mc:Choice>
    <mc:Fallback xmlns="">
      <p:transition spd="slow" advTm="36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38200"/>
            <a:ext cx="7239000" cy="11430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ANALYSIS in case-control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75192"/>
            <a:ext cx="8915400" cy="46256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b="1" i="1" dirty="0"/>
          </a:p>
          <a:p>
            <a:endParaRPr lang="en-US" sz="3600" b="1" i="1" dirty="0"/>
          </a:p>
          <a:p>
            <a:pPr marL="0" indent="0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Estimation of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the odds of exposure among the exposed (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odds ratio )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0CEFA5C-1E8F-4A03-8F95-B5F65EEA20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1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34"/>
    </mc:Choice>
    <mc:Fallback xmlns="">
      <p:transition spd="slow" advTm="151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239000" cy="44196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OR in a case-control study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847850" y="2474686"/>
            <a:ext cx="7581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907684" y="3184968"/>
            <a:ext cx="7634217" cy="37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38600" y="2514600"/>
            <a:ext cx="0" cy="3429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553200" y="2514600"/>
            <a:ext cx="0" cy="3429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928883" y="5224354"/>
            <a:ext cx="8241542" cy="10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940825" y="4032576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81200" y="5943600"/>
            <a:ext cx="77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152900" y="2564847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Cases (with Ca lung </a:t>
            </a:r>
            <a:r>
              <a:rPr lang="en-US" b="1" i="1" dirty="0"/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43700" y="2583605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Controls (without Ca lung 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33600" y="3200401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Smokers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0" y="3276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33 (a)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66969" y="3463254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               55 (b)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04624" y="44438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Non smokers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00600" y="4495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      2 (c)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75043" y="457288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27 (d)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438400" y="5486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Total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00600" y="5410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  35 (</a:t>
            </a:r>
            <a:r>
              <a:rPr lang="en-US" b="1" i="1" dirty="0" err="1"/>
              <a:t>a+c</a:t>
            </a:r>
            <a:r>
              <a:rPr lang="en-US" b="1" i="1" dirty="0"/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0" y="547081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   82 (</a:t>
            </a:r>
            <a:r>
              <a:rPr lang="en-US" b="1" i="1" dirty="0" err="1"/>
              <a:t>b+d</a:t>
            </a:r>
            <a:r>
              <a:rPr lang="en-US" b="1" i="1" dirty="0"/>
              <a:t>)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BDDFC8E-287A-45BF-BE51-AE2C431E11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6096000" y="3645932"/>
            <a:ext cx="1524000" cy="9269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096000" y="3612914"/>
            <a:ext cx="1524000" cy="10962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6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649"/>
    </mc:Choice>
    <mc:Fallback xmlns="">
      <p:transition spd="slow" advTm="916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18909"/>
            <a:ext cx="7239000" cy="7954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OR in Case-control studies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981200" y="2804615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81200" y="3654864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705600" y="2804615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67200" y="2743200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81200" y="50292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86000" y="3657601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Smokers</a:t>
            </a:r>
          </a:p>
          <a:p>
            <a:endParaRPr lang="en-US" sz="2400" b="1" dirty="0"/>
          </a:p>
          <a:p>
            <a:r>
              <a:rPr lang="en-US" sz="2400" b="1" dirty="0"/>
              <a:t>Not smokers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27096" y="2101586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Disease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07161" y="2804615"/>
            <a:ext cx="21460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  </a:t>
            </a:r>
            <a:r>
              <a:rPr lang="en-US" sz="2000" b="1" dirty="0"/>
              <a:t>Cases (Lung Ca)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059129" y="2866031"/>
            <a:ext cx="2999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      </a:t>
            </a:r>
            <a:r>
              <a:rPr lang="en-US" sz="2000" b="1" dirty="0"/>
              <a:t>Controls </a:t>
            </a:r>
          </a:p>
          <a:p>
            <a:r>
              <a:rPr lang="en-US" sz="2000" b="1" dirty="0"/>
              <a:t>(No Lung Ca)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199" y="3635992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  a (33)</a:t>
            </a:r>
          </a:p>
          <a:p>
            <a:endParaRPr lang="en-US" sz="2400" b="1" i="1" dirty="0"/>
          </a:p>
          <a:p>
            <a:r>
              <a:rPr lang="en-US" sz="2400" b="1" i="1" dirty="0"/>
              <a:t>    c (2)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39098" y="3654864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b (55)</a:t>
            </a:r>
          </a:p>
          <a:p>
            <a:endParaRPr lang="en-US" sz="2400" b="1" i="1" dirty="0"/>
          </a:p>
          <a:p>
            <a:r>
              <a:rPr lang="en-US" sz="2400" b="1" i="1" dirty="0"/>
              <a:t>d (27)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5257801"/>
            <a:ext cx="502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Odds Ratio = ad/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</a:rPr>
              <a:t>bc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 =  33  x  27</a:t>
            </a: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                                       55  x  2             </a:t>
            </a:r>
            <a:r>
              <a:rPr lang="en-US" sz="2400" b="1" dirty="0"/>
              <a:t>            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5827096" y="5673299"/>
            <a:ext cx="114300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629398" y="5329536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</a:rPr>
              <a:t>     =   8.1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14286" y="1039506"/>
            <a:ext cx="9082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Odds ratio is a key parameter in the analysis of </a:t>
            </a:r>
          </a:p>
          <a:p>
            <a:r>
              <a:rPr lang="en-US" sz="2800" b="1" dirty="0">
                <a:solidFill>
                  <a:srgbClr val="0070C0"/>
                </a:solidFill>
              </a:rPr>
              <a:t>Case-control studies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9299754-8A1D-470A-BF32-88666A4DBA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3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66"/>
    </mc:Choice>
    <mc:Fallback xmlns="">
      <p:transition spd="slow" advTm="412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484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20040"/>
            <a:ext cx="8001000" cy="746760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FF0000"/>
                </a:solidFill>
              </a:rPr>
              <a:t>Attributable Risk (AR)</a:t>
            </a:r>
          </a:p>
        </p:txBody>
      </p:sp>
      <p:sp>
        <p:nvSpPr>
          <p:cNvPr id="90117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280160"/>
            <a:ext cx="10287000" cy="507619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200" dirty="0">
                <a:solidFill>
                  <a:schemeClr val="accent5">
                    <a:lumMod val="75000"/>
                  </a:schemeClr>
                </a:solidFill>
              </a:rPr>
              <a:t>AR indicates how much of the risk is due to (attributable to) the exposure.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3200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200" dirty="0">
                <a:solidFill>
                  <a:schemeClr val="accent5">
                    <a:lumMod val="75000"/>
                  </a:schemeClr>
                </a:solidFill>
              </a:rPr>
              <a:t>Quantifies the excess risk in the exposed that can be attributable to the exposure, by removing the risk of the disease that occurred due to other causes.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3200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200" b="1" dirty="0">
                <a:solidFill>
                  <a:schemeClr val="accent5">
                    <a:lumMod val="75000"/>
                  </a:schemeClr>
                </a:solidFill>
              </a:rPr>
              <a:t>AR= </a:t>
            </a:r>
            <a:r>
              <a:rPr lang="en-US" altLang="en-US" sz="2600" b="1" dirty="0">
                <a:solidFill>
                  <a:schemeClr val="accent5">
                    <a:lumMod val="75000"/>
                  </a:schemeClr>
                </a:solidFill>
              </a:rPr>
              <a:t>Risk (incidence) in exposed- Risk (incidence) in non-exposed</a:t>
            </a:r>
            <a:endParaRPr lang="en-US" altLang="en-US" sz="3000" b="1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solidFill>
                  <a:schemeClr val="accent5">
                    <a:lumMod val="75000"/>
                  </a:schemeClr>
                </a:solidFill>
              </a:rPr>
              <a:t>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en-US" sz="3000" dirty="0">
                <a:solidFill>
                  <a:schemeClr val="accent5">
                    <a:lumMod val="75000"/>
                  </a:schemeClr>
                </a:solidFill>
              </a:rPr>
              <a:t>AR= [a/(</a:t>
            </a:r>
            <a:r>
              <a:rPr lang="en-US" altLang="en-US" sz="3000" dirty="0" err="1">
                <a:solidFill>
                  <a:schemeClr val="accent5">
                    <a:lumMod val="75000"/>
                  </a:schemeClr>
                </a:solidFill>
              </a:rPr>
              <a:t>a+b</a:t>
            </a:r>
            <a:r>
              <a:rPr lang="en-US" altLang="en-US" sz="3000" dirty="0">
                <a:solidFill>
                  <a:schemeClr val="accent5">
                    <a:lumMod val="75000"/>
                  </a:schemeClr>
                </a:solidFill>
              </a:rPr>
              <a:t>)] - [c/(</a:t>
            </a:r>
            <a:r>
              <a:rPr lang="en-US" altLang="en-US" sz="3000" dirty="0" err="1">
                <a:solidFill>
                  <a:schemeClr val="accent5">
                    <a:lumMod val="75000"/>
                  </a:schemeClr>
                </a:solidFill>
              </a:rPr>
              <a:t>c+d</a:t>
            </a:r>
            <a:r>
              <a:rPr lang="en-US" altLang="en-US" sz="3000" dirty="0">
                <a:solidFill>
                  <a:schemeClr val="accent5">
                    <a:lumMod val="75000"/>
                  </a:schemeClr>
                </a:solidFill>
              </a:rPr>
              <a:t>)]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000" dirty="0">
                <a:solidFill>
                  <a:schemeClr val="accent5">
                    <a:lumMod val="75000"/>
                  </a:schemeClr>
                </a:solidFill>
              </a:rPr>
              <a:t>Attributable risk is also called risk difference.</a:t>
            </a:r>
          </a:p>
        </p:txBody>
      </p:sp>
      <p:sp>
        <p:nvSpPr>
          <p:cNvPr id="901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9D14CD-0DA4-475D-8A4B-BF8C0B7E64E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09601F9-1BA6-464A-9F6D-93234B3F73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3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595"/>
    </mc:Choice>
    <mc:Fallback xmlns="">
      <p:transition spd="slow" advTm="85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20040"/>
            <a:ext cx="7239000" cy="5181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b="1" dirty="0">
                <a:solidFill>
                  <a:srgbClr val="FF0000"/>
                </a:solidFill>
              </a:rPr>
              <a:t>Attributable risk percent (AR%)</a:t>
            </a:r>
          </a:p>
        </p:txBody>
      </p:sp>
      <p:sp>
        <p:nvSpPr>
          <p:cNvPr id="9216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143000"/>
            <a:ext cx="10439400" cy="5641848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</a:rPr>
              <a:t>Estimates the proportion of disease among the exposed that is attributable to the </a:t>
            </a:r>
            <a:r>
              <a:rPr lang="en-US" altLang="en-US" sz="2800" dirty="0" smtClean="0">
                <a:solidFill>
                  <a:schemeClr val="accent1">
                    <a:lumMod val="75000"/>
                  </a:schemeClr>
                </a:solidFill>
              </a:rPr>
              <a:t>exposure (example of smoking and lung C).</a:t>
            </a:r>
            <a:endParaRPr lang="en-US" alt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 eaLnBrk="1" hangingPunct="1">
              <a:buFontTx/>
              <a:buNone/>
            </a:pPr>
            <a:endParaRPr lang="en-US" alt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 eaLnBrk="1" hangingPunct="1">
              <a:buFontTx/>
              <a:buNone/>
            </a:pP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</a:rPr>
              <a:t>AR%= (</a:t>
            </a:r>
            <a:r>
              <a:rPr lang="en-US" altLang="en-US" sz="2800" u="sng" dirty="0">
                <a:solidFill>
                  <a:schemeClr val="accent1">
                    <a:lumMod val="75000"/>
                  </a:schemeClr>
                </a:solidFill>
              </a:rPr>
              <a:t>Risk in exposed – Risk in non-exposed</a:t>
            </a: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</a:rPr>
              <a:t>)X</a:t>
            </a:r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</a:rPr>
              <a:t>100%</a:t>
            </a:r>
            <a:endParaRPr lang="en-US" alt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spcAft>
                <a:spcPts val="1200"/>
              </a:spcAft>
              <a:buNone/>
            </a:pP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</a:rPr>
              <a:t>                                Risk in exposed</a:t>
            </a:r>
          </a:p>
          <a:p>
            <a:pPr algn="just" eaLnBrk="1" hangingPunct="1">
              <a:buFontTx/>
              <a:buNone/>
            </a:pP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</a:rPr>
              <a:t>AR%= 10 - 1  X 100% = 90% (</a:t>
            </a:r>
            <a:r>
              <a:rPr lang="en-US" altLang="en-US" sz="2000" dirty="0">
                <a:solidFill>
                  <a:schemeClr val="accent1">
                    <a:lumMod val="75000"/>
                  </a:schemeClr>
                </a:solidFill>
              </a:rPr>
              <a:t>as in the previous Cohort study example)</a:t>
            </a:r>
            <a:endParaRPr lang="en-US" alt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 eaLnBrk="1" hangingPunct="1">
              <a:buFontTx/>
              <a:buNone/>
            </a:pPr>
            <a:r>
              <a:rPr lang="en-US" altLang="en-US" sz="2800" dirty="0">
                <a:solidFill>
                  <a:schemeClr val="accent1">
                    <a:lumMod val="75000"/>
                  </a:schemeClr>
                </a:solidFill>
              </a:rPr>
              <a:t>              10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rgbClr val="32F66A"/>
                </a:solidFill>
              </a:rPr>
              <a:t>90</a:t>
            </a:r>
            <a:r>
              <a:rPr lang="en-US" sz="2800" b="1" dirty="0">
                <a:solidFill>
                  <a:srgbClr val="32F66A"/>
                </a:solidFill>
              </a:rPr>
              <a:t>% of the lung cancer among smokers was due to their smoking.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rgbClr val="66FF33"/>
                </a:solidFill>
              </a:rPr>
              <a:t>This suggests the amount of disease that might be eliminated if smoking could be controlled or eliminated.</a:t>
            </a:r>
          </a:p>
          <a:p>
            <a:pPr algn="just" eaLnBrk="1" hangingPunct="1">
              <a:buFontTx/>
              <a:buNone/>
            </a:pPr>
            <a:endParaRPr lang="en-US" alt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21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065C14-E26D-4A8A-8315-21FAB558B17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cxnSp>
        <p:nvCxnSpPr>
          <p:cNvPr id="3" name="Straight Connector 2"/>
          <p:cNvCxnSpPr/>
          <p:nvPr/>
        </p:nvCxnSpPr>
        <p:spPr>
          <a:xfrm>
            <a:off x="2743200" y="4114800"/>
            <a:ext cx="9906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9B18415-7A08-46A2-A210-1DE028DBEC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3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118"/>
    </mc:Choice>
    <mc:Fallback xmlns="">
      <p:transition spd="slow" advTm="1191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77952"/>
            <a:ext cx="8223001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solidFill>
                  <a:srgbClr val="FF0000"/>
                </a:solidFill>
                <a:latin typeface="+mn-lt"/>
              </a:rPr>
              <a:t>Possible outcomes in studying the relationship between exposure &amp; disease</a:t>
            </a:r>
          </a:p>
        </p:txBody>
      </p:sp>
      <p:sp>
        <p:nvSpPr>
          <p:cNvPr id="96261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1981200"/>
            <a:ext cx="7543799" cy="4114800"/>
          </a:xfrm>
        </p:spPr>
        <p:txBody>
          <a:bodyPr>
            <a:noAutofit/>
          </a:bodyPr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No association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          RR=1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          AR=0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2. Positive association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          RR&gt;1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          AR&gt;0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3. Negative association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         RR&lt;1 (fraction)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         AR&lt;0 (Negative)</a:t>
            </a:r>
          </a:p>
        </p:txBody>
      </p:sp>
      <p:sp>
        <p:nvSpPr>
          <p:cNvPr id="962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0ECFE4-A116-4286-BDB7-94B76F50659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86BC981-7AD8-4CA8-9891-47D9B7AEA2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4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608"/>
    </mc:Choice>
    <mc:Fallback xmlns="">
      <p:transition spd="slow" advTm="72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20040"/>
            <a:ext cx="7239000" cy="670560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FF0000"/>
                </a:solidFill>
              </a:rPr>
              <a:t>Risk Vs Preventive factors</a:t>
            </a:r>
          </a:p>
        </p:txBody>
      </p:sp>
      <p:sp>
        <p:nvSpPr>
          <p:cNvPr id="9728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566081"/>
            <a:ext cx="9296400" cy="5184648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200" dirty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en-US" altLang="en-US" sz="3200" b="1" i="1" dirty="0">
                <a:solidFill>
                  <a:schemeClr val="accent1">
                    <a:lumMod val="75000"/>
                  </a:schemeClr>
                </a:solidFill>
              </a:rPr>
              <a:t>risk factor</a:t>
            </a:r>
            <a:r>
              <a:rPr lang="en-US" altLang="en-US" sz="3200" dirty="0">
                <a:solidFill>
                  <a:schemeClr val="accent1">
                    <a:lumMod val="75000"/>
                  </a:schemeClr>
                </a:solidFill>
              </a:rPr>
              <a:t> is any factor positively associated with a disease (RR&gt;1). It is associated with an increased occurrence of a disease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200" dirty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en-US" altLang="en-US" sz="3200" b="1" i="1" dirty="0">
                <a:solidFill>
                  <a:schemeClr val="accent1">
                    <a:lumMod val="75000"/>
                  </a:schemeClr>
                </a:solidFill>
              </a:rPr>
              <a:t>preventive factor</a:t>
            </a:r>
            <a:r>
              <a:rPr lang="en-US" altLang="en-US" sz="3200" dirty="0">
                <a:solidFill>
                  <a:schemeClr val="accent1">
                    <a:lumMod val="75000"/>
                  </a:schemeClr>
                </a:solidFill>
              </a:rPr>
              <a:t> is any factor negatively associated with a disease (RR&lt;1). It is associated with a decreased occurrence of a disease.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200" dirty="0">
                <a:solidFill>
                  <a:schemeClr val="accent1">
                    <a:lumMod val="75000"/>
                  </a:schemeClr>
                </a:solidFill>
              </a:rPr>
              <a:t>Risk and preventive factors </a:t>
            </a:r>
            <a:r>
              <a:rPr lang="en-US" altLang="en-US" sz="3200" b="1" i="1" dirty="0">
                <a:solidFill>
                  <a:schemeClr val="accent1">
                    <a:lumMod val="75000"/>
                  </a:schemeClr>
                </a:solidFill>
              </a:rPr>
              <a:t>may (not) </a:t>
            </a:r>
            <a:r>
              <a:rPr lang="en-US" altLang="en-US" sz="3200" dirty="0">
                <a:solidFill>
                  <a:schemeClr val="accent1">
                    <a:lumMod val="75000"/>
                  </a:schemeClr>
                </a:solidFill>
              </a:rPr>
              <a:t>be amenable to change (e.g. Smoking, age)</a:t>
            </a:r>
          </a:p>
        </p:txBody>
      </p:sp>
      <p:sp>
        <p:nvSpPr>
          <p:cNvPr id="972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45ED29-A346-4BF4-A46C-259F574122E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BE319D5-9571-4A06-837D-22E14E673F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12"/>
    </mc:Choice>
    <mc:Fallback xmlns="">
      <p:transition spd="slow" advTm="86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57422</TotalTime>
  <Words>1155</Words>
  <Application>Microsoft Office PowerPoint</Application>
  <PresentationFormat>Widescreen</PresentationFormat>
  <Paragraphs>205</Paragraphs>
  <Slides>22</Slides>
  <Notes>3</Notes>
  <HiddenSlides>0</HiddenSlides>
  <MMClips>21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Office Theme</vt:lpstr>
      <vt:lpstr>Measures of Association in Epidemiology </vt:lpstr>
      <vt:lpstr>PowerPoint Presentation</vt:lpstr>
      <vt:lpstr>Measures of Association in Epidemiology</vt:lpstr>
      <vt:lpstr>2X2 Table (contingency table)</vt:lpstr>
      <vt:lpstr>Cells </vt:lpstr>
      <vt:lpstr>Totals</vt:lpstr>
      <vt:lpstr>1. Chi-square in Cross-sectional studies</vt:lpstr>
      <vt:lpstr>2. Relative risk (RR) or Risk Ratio (RR) In a cohort study</vt:lpstr>
      <vt:lpstr>Analysis in Cohort studies</vt:lpstr>
      <vt:lpstr>RR in a Cohort Study</vt:lpstr>
      <vt:lpstr>Interpretation of relative risk</vt:lpstr>
      <vt:lpstr>Strength of association</vt:lpstr>
      <vt:lpstr>3. ODDS RATIO (OR)</vt:lpstr>
      <vt:lpstr>Odds ratio (OR)</vt:lpstr>
      <vt:lpstr>Odds ratio…</vt:lpstr>
      <vt:lpstr>ANALYSIS in case-control studies</vt:lpstr>
      <vt:lpstr>OR in a case-control study</vt:lpstr>
      <vt:lpstr>OR in Case-control studies</vt:lpstr>
      <vt:lpstr>Attributable Risk (AR)</vt:lpstr>
      <vt:lpstr>Attributable risk percent (AR%)</vt:lpstr>
      <vt:lpstr>Possible outcomes in studying the relationship between exposure &amp; disease</vt:lpstr>
      <vt:lpstr>Risk Vs Preventive factors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 of Epidemiology</dc:title>
  <dc:creator>L.C</dc:creator>
  <cp:lastModifiedBy>Dr. Sireen Al-Khaldi</cp:lastModifiedBy>
  <cp:revision>125</cp:revision>
  <dcterms:created xsi:type="dcterms:W3CDTF">2002-02-04T00:44:03Z</dcterms:created>
  <dcterms:modified xsi:type="dcterms:W3CDTF">2023-10-20T22:10:12Z</dcterms:modified>
</cp:coreProperties>
</file>