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notesMasterIdLst>
    <p:notesMasterId r:id="rId33"/>
  </p:notesMasterIdLst>
  <p:handoutMasterIdLst>
    <p:handoutMasterId r:id="rId34"/>
  </p:handoutMasterIdLst>
  <p:sldIdLst>
    <p:sldId id="256" r:id="rId2"/>
    <p:sldId id="305" r:id="rId3"/>
    <p:sldId id="306" r:id="rId4"/>
    <p:sldId id="269" r:id="rId5"/>
    <p:sldId id="357" r:id="rId6"/>
    <p:sldId id="303" r:id="rId7"/>
    <p:sldId id="261" r:id="rId8"/>
    <p:sldId id="257" r:id="rId9"/>
    <p:sldId id="258" r:id="rId10"/>
    <p:sldId id="359" r:id="rId11"/>
    <p:sldId id="360" r:id="rId12"/>
    <p:sldId id="361" r:id="rId13"/>
    <p:sldId id="366" r:id="rId14"/>
    <p:sldId id="362" r:id="rId15"/>
    <p:sldId id="364" r:id="rId16"/>
    <p:sldId id="363" r:id="rId17"/>
    <p:sldId id="367" r:id="rId18"/>
    <p:sldId id="358" r:id="rId19"/>
    <p:sldId id="291" r:id="rId20"/>
    <p:sldId id="289" r:id="rId21"/>
    <p:sldId id="296" r:id="rId22"/>
    <p:sldId id="365" r:id="rId23"/>
    <p:sldId id="311" r:id="rId24"/>
    <p:sldId id="313" r:id="rId25"/>
    <p:sldId id="318" r:id="rId26"/>
    <p:sldId id="339" r:id="rId27"/>
    <p:sldId id="315" r:id="rId28"/>
    <p:sldId id="316" r:id="rId29"/>
    <p:sldId id="321" r:id="rId30"/>
    <p:sldId id="328" r:id="rId31"/>
    <p:sldId id="340" r:id="rId32"/>
  </p:sldIdLst>
  <p:sldSz cx="12192000" cy="6858000"/>
  <p:notesSz cx="7053263"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429" autoAdjust="0"/>
    <p:restoredTop sz="94291" autoAdjust="0"/>
  </p:normalViewPr>
  <p:slideViewPr>
    <p:cSldViewPr>
      <p:cViewPr varScale="1">
        <p:scale>
          <a:sx n="59" d="100"/>
          <a:sy n="59" d="100"/>
        </p:scale>
        <p:origin x="416" y="56"/>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48C748-F062-46C5-A2E5-F411A39CD23D}" type="doc">
      <dgm:prSet loTypeId="urn:microsoft.com/office/officeart/2005/8/layout/process2" loCatId="process" qsTypeId="urn:microsoft.com/office/officeart/2005/8/quickstyle/simple1" qsCatId="simple" csTypeId="urn:microsoft.com/office/officeart/2005/8/colors/accent1_2" csCatId="accent1" phldr="1"/>
      <dgm:spPr/>
    </dgm:pt>
    <dgm:pt modelId="{AE3DD8F8-DA82-44CE-B1A1-E80A8DEEB44B}">
      <dgm:prSet phldrT="[Text]" custT="1"/>
      <dgm:spPr/>
      <dgm:t>
        <a:bodyPr/>
        <a:lstStyle/>
        <a:p>
          <a:r>
            <a:rPr lang="en-US" sz="2000" dirty="0"/>
            <a:t>Association</a:t>
          </a:r>
        </a:p>
      </dgm:t>
    </dgm:pt>
    <dgm:pt modelId="{2E166A29-5807-4553-8EEE-48E5AA3CDFC9}" type="parTrans" cxnId="{345123AA-9214-490F-A2E8-CE02FB1A44B3}">
      <dgm:prSet/>
      <dgm:spPr/>
      <dgm:t>
        <a:bodyPr/>
        <a:lstStyle/>
        <a:p>
          <a:endParaRPr lang="en-US"/>
        </a:p>
      </dgm:t>
    </dgm:pt>
    <dgm:pt modelId="{89842694-438C-45E0-B20F-5B5065A2D8EF}" type="sibTrans" cxnId="{345123AA-9214-490F-A2E8-CE02FB1A44B3}">
      <dgm:prSet/>
      <dgm:spPr/>
      <dgm:t>
        <a:bodyPr/>
        <a:lstStyle/>
        <a:p>
          <a:endParaRPr lang="en-US"/>
        </a:p>
      </dgm:t>
    </dgm:pt>
    <dgm:pt modelId="{9E8B5E98-7D2E-4CF4-BEF9-994BA13521F1}">
      <dgm:prSet phldrT="[Text]"/>
      <dgm:spPr/>
      <dgm:t>
        <a:bodyPr/>
        <a:lstStyle/>
        <a:p>
          <a:r>
            <a:rPr lang="en-US" dirty="0"/>
            <a:t>Likely</a:t>
          </a:r>
        </a:p>
      </dgm:t>
    </dgm:pt>
    <dgm:pt modelId="{90E0E2D6-DB1F-4BED-B32D-A3479C96B757}" type="parTrans" cxnId="{2BBC9B25-7B82-4EEF-A5A0-65A4EF86F10C}">
      <dgm:prSet/>
      <dgm:spPr/>
      <dgm:t>
        <a:bodyPr/>
        <a:lstStyle/>
        <a:p>
          <a:endParaRPr lang="en-US"/>
        </a:p>
      </dgm:t>
    </dgm:pt>
    <dgm:pt modelId="{AF64220B-9570-4090-8712-AF4B691F6DE7}" type="sibTrans" cxnId="{2BBC9B25-7B82-4EEF-A5A0-65A4EF86F10C}">
      <dgm:prSet/>
      <dgm:spPr/>
      <dgm:t>
        <a:bodyPr/>
        <a:lstStyle/>
        <a:p>
          <a:endParaRPr lang="en-US"/>
        </a:p>
      </dgm:t>
    </dgm:pt>
    <dgm:pt modelId="{19A4FB02-2627-486C-BDA4-08CD21C73CDF}">
      <dgm:prSet phldrT="[Text]"/>
      <dgm:spPr/>
      <dgm:t>
        <a:bodyPr/>
        <a:lstStyle/>
        <a:p>
          <a:r>
            <a:rPr lang="en-US" dirty="0"/>
            <a:t>Unlikely</a:t>
          </a:r>
        </a:p>
      </dgm:t>
    </dgm:pt>
    <dgm:pt modelId="{516C5A35-C5B9-4F1F-AC4B-C20B4304CCF9}" type="parTrans" cxnId="{CD077478-A7AE-452A-99E3-2F9715F89DF4}">
      <dgm:prSet/>
      <dgm:spPr/>
      <dgm:t>
        <a:bodyPr/>
        <a:lstStyle/>
        <a:p>
          <a:endParaRPr lang="en-US"/>
        </a:p>
      </dgm:t>
    </dgm:pt>
    <dgm:pt modelId="{DD675DEF-0696-440A-8F93-DC8773E282D9}" type="sibTrans" cxnId="{CD077478-A7AE-452A-99E3-2F9715F89DF4}">
      <dgm:prSet/>
      <dgm:spPr/>
      <dgm:t>
        <a:bodyPr/>
        <a:lstStyle/>
        <a:p>
          <a:endParaRPr lang="en-US"/>
        </a:p>
      </dgm:t>
    </dgm:pt>
    <dgm:pt modelId="{50DC479F-FB1C-4DEF-8681-27DC568DFF12}">
      <dgm:prSet/>
      <dgm:spPr/>
      <dgm:t>
        <a:bodyPr/>
        <a:lstStyle/>
        <a:p>
          <a:r>
            <a:rPr lang="en-US" dirty="0"/>
            <a:t>No</a:t>
          </a:r>
        </a:p>
      </dgm:t>
    </dgm:pt>
    <dgm:pt modelId="{CCE54D13-DC94-4CBE-9C70-E0D724E07DE4}" type="parTrans" cxnId="{DEBA7565-85F2-4F87-86AC-DC5916D20607}">
      <dgm:prSet/>
      <dgm:spPr/>
      <dgm:t>
        <a:bodyPr/>
        <a:lstStyle/>
        <a:p>
          <a:endParaRPr lang="en-US"/>
        </a:p>
      </dgm:t>
    </dgm:pt>
    <dgm:pt modelId="{BEC88A43-B603-4C19-B094-3558D6F332DB}" type="sibTrans" cxnId="{DEBA7565-85F2-4F87-86AC-DC5916D20607}">
      <dgm:prSet/>
      <dgm:spPr/>
      <dgm:t>
        <a:bodyPr/>
        <a:lstStyle/>
        <a:p>
          <a:endParaRPr lang="en-US" dirty="0"/>
        </a:p>
      </dgm:t>
    </dgm:pt>
    <dgm:pt modelId="{55FBCC73-F3CA-4FFD-BDB7-1FD3FA301C37}">
      <dgm:prSet/>
      <dgm:spPr/>
      <dgm:t>
        <a:bodyPr/>
        <a:lstStyle/>
        <a:p>
          <a:r>
            <a:rPr lang="en-US" dirty="0"/>
            <a:t>Yes</a:t>
          </a:r>
        </a:p>
      </dgm:t>
    </dgm:pt>
    <dgm:pt modelId="{5BDAC070-317F-43AC-9451-3968CF50B8A9}" type="parTrans" cxnId="{3AD4DA15-9472-4A36-B49E-3C93F616922E}">
      <dgm:prSet/>
      <dgm:spPr/>
      <dgm:t>
        <a:bodyPr/>
        <a:lstStyle/>
        <a:p>
          <a:endParaRPr lang="en-US"/>
        </a:p>
      </dgm:t>
    </dgm:pt>
    <dgm:pt modelId="{DC2208D3-9ABE-4C5A-A3FD-296F0C7D8C21}" type="sibTrans" cxnId="{3AD4DA15-9472-4A36-B49E-3C93F616922E}">
      <dgm:prSet/>
      <dgm:spPr/>
      <dgm:t>
        <a:bodyPr/>
        <a:lstStyle/>
        <a:p>
          <a:endParaRPr lang="en-US"/>
        </a:p>
      </dgm:t>
    </dgm:pt>
    <dgm:pt modelId="{0CF39C61-3B18-4DFD-AFAF-CB04FBB67DB6}">
      <dgm:prSet/>
      <dgm:spPr/>
      <dgm:t>
        <a:bodyPr/>
        <a:lstStyle/>
        <a:p>
          <a:r>
            <a:rPr lang="en-US" dirty="0"/>
            <a:t>Yes</a:t>
          </a:r>
        </a:p>
      </dgm:t>
    </dgm:pt>
    <dgm:pt modelId="{C39CE464-08BB-499D-869E-87CE9F4AE28E}" type="parTrans" cxnId="{E427B8C5-37C6-4461-8E97-9C6BFAED8D6C}">
      <dgm:prSet/>
      <dgm:spPr/>
      <dgm:t>
        <a:bodyPr/>
        <a:lstStyle/>
        <a:p>
          <a:endParaRPr lang="en-US"/>
        </a:p>
      </dgm:t>
    </dgm:pt>
    <dgm:pt modelId="{C999310D-A39F-405D-B619-74364707312B}" type="sibTrans" cxnId="{E427B8C5-37C6-4461-8E97-9C6BFAED8D6C}">
      <dgm:prSet/>
      <dgm:spPr/>
      <dgm:t>
        <a:bodyPr/>
        <a:lstStyle/>
        <a:p>
          <a:endParaRPr lang="en-US"/>
        </a:p>
      </dgm:t>
    </dgm:pt>
    <dgm:pt modelId="{8157DD95-99AD-40D8-A32E-DB4B57A2FA5D}">
      <dgm:prSet/>
      <dgm:spPr/>
      <dgm:t>
        <a:bodyPr/>
        <a:lstStyle/>
        <a:p>
          <a:r>
            <a:rPr lang="en-US" dirty="0"/>
            <a:t>No</a:t>
          </a:r>
        </a:p>
      </dgm:t>
    </dgm:pt>
    <dgm:pt modelId="{FAB0B486-8FC9-4B44-AD6F-E35BE778AB34}" type="parTrans" cxnId="{C78B18AA-6C60-4EAF-BECE-E46211010F84}">
      <dgm:prSet/>
      <dgm:spPr/>
      <dgm:t>
        <a:bodyPr/>
        <a:lstStyle/>
        <a:p>
          <a:endParaRPr lang="en-US"/>
        </a:p>
      </dgm:t>
    </dgm:pt>
    <dgm:pt modelId="{2FBC18E1-BD2A-4135-8792-195E5833D98F}" type="sibTrans" cxnId="{C78B18AA-6C60-4EAF-BECE-E46211010F84}">
      <dgm:prSet/>
      <dgm:spPr/>
      <dgm:t>
        <a:bodyPr/>
        <a:lstStyle/>
        <a:p>
          <a:endParaRPr lang="en-US"/>
        </a:p>
      </dgm:t>
    </dgm:pt>
    <dgm:pt modelId="{C23B991F-84AE-4446-BFAE-E916E137471F}">
      <dgm:prSet/>
      <dgm:spPr/>
      <dgm:t>
        <a:bodyPr/>
        <a:lstStyle/>
        <a:p>
          <a:r>
            <a:rPr lang="en-US" dirty="0"/>
            <a:t>Cause</a:t>
          </a:r>
        </a:p>
      </dgm:t>
    </dgm:pt>
    <dgm:pt modelId="{63B3FC26-0228-4578-81CB-B817F46F286D}" type="parTrans" cxnId="{EF88B9E2-DA5E-4171-93FF-559EF1D33174}">
      <dgm:prSet/>
      <dgm:spPr/>
      <dgm:t>
        <a:bodyPr/>
        <a:lstStyle/>
        <a:p>
          <a:endParaRPr lang="en-US"/>
        </a:p>
      </dgm:t>
    </dgm:pt>
    <dgm:pt modelId="{ED4DBFBA-68D3-4868-AEA2-D3E5561F4F35}" type="sibTrans" cxnId="{EF88B9E2-DA5E-4171-93FF-559EF1D33174}">
      <dgm:prSet/>
      <dgm:spPr/>
      <dgm:t>
        <a:bodyPr/>
        <a:lstStyle/>
        <a:p>
          <a:endParaRPr lang="en-US"/>
        </a:p>
      </dgm:t>
    </dgm:pt>
    <dgm:pt modelId="{8C8D59C0-5246-4753-9227-0A0D6B31552B}" type="pres">
      <dgm:prSet presAssocID="{D948C748-F062-46C5-A2E5-F411A39CD23D}" presName="linearFlow" presStyleCnt="0">
        <dgm:presLayoutVars>
          <dgm:resizeHandles val="exact"/>
        </dgm:presLayoutVars>
      </dgm:prSet>
      <dgm:spPr/>
    </dgm:pt>
    <dgm:pt modelId="{7509B3E8-43AC-4DBD-8BBB-85ACB103FB61}" type="pres">
      <dgm:prSet presAssocID="{AE3DD8F8-DA82-44CE-B1A1-E80A8DEEB44B}" presName="node" presStyleLbl="node1" presStyleIdx="0" presStyleCnt="8">
        <dgm:presLayoutVars>
          <dgm:bulletEnabled val="1"/>
        </dgm:presLayoutVars>
      </dgm:prSet>
      <dgm:spPr/>
      <dgm:t>
        <a:bodyPr/>
        <a:lstStyle/>
        <a:p>
          <a:endParaRPr lang="en-US"/>
        </a:p>
      </dgm:t>
    </dgm:pt>
    <dgm:pt modelId="{7228AACD-E1B0-4194-A38E-2E60A9359B4C}" type="pres">
      <dgm:prSet presAssocID="{89842694-438C-45E0-B20F-5B5065A2D8EF}" presName="sibTrans" presStyleLbl="sibTrans2D1" presStyleIdx="0" presStyleCnt="7"/>
      <dgm:spPr/>
      <dgm:t>
        <a:bodyPr/>
        <a:lstStyle/>
        <a:p>
          <a:endParaRPr lang="en-US"/>
        </a:p>
      </dgm:t>
    </dgm:pt>
    <dgm:pt modelId="{AD87E63E-79B8-4628-AD1D-20AAA566E26C}" type="pres">
      <dgm:prSet presAssocID="{89842694-438C-45E0-B20F-5B5065A2D8EF}" presName="connectorText" presStyleLbl="sibTrans2D1" presStyleIdx="0" presStyleCnt="7"/>
      <dgm:spPr/>
      <dgm:t>
        <a:bodyPr/>
        <a:lstStyle/>
        <a:p>
          <a:endParaRPr lang="en-US"/>
        </a:p>
      </dgm:t>
    </dgm:pt>
    <dgm:pt modelId="{70F2C11E-0FE5-4211-9535-608AAC12B09F}" type="pres">
      <dgm:prSet presAssocID="{55FBCC73-F3CA-4FFD-BDB7-1FD3FA301C37}" presName="node" presStyleLbl="node1" presStyleIdx="1" presStyleCnt="8" custLinFactNeighborX="-89937" custLinFactNeighborY="-17253">
        <dgm:presLayoutVars>
          <dgm:bulletEnabled val="1"/>
        </dgm:presLayoutVars>
      </dgm:prSet>
      <dgm:spPr/>
      <dgm:t>
        <a:bodyPr/>
        <a:lstStyle/>
        <a:p>
          <a:endParaRPr lang="en-US"/>
        </a:p>
      </dgm:t>
    </dgm:pt>
    <dgm:pt modelId="{582629F0-029B-4533-A5AF-1C8250D8B5C2}" type="pres">
      <dgm:prSet presAssocID="{DC2208D3-9ABE-4C5A-A3FD-296F0C7D8C21}" presName="sibTrans" presStyleLbl="sibTrans2D1" presStyleIdx="1" presStyleCnt="7" custAng="19349023" custFlipVert="1" custScaleX="65019" custScaleY="112307" custLinFactY="-65895" custLinFactNeighborX="91424" custLinFactNeighborY="-100000"/>
      <dgm:spPr/>
      <dgm:t>
        <a:bodyPr/>
        <a:lstStyle/>
        <a:p>
          <a:endParaRPr lang="en-US"/>
        </a:p>
      </dgm:t>
    </dgm:pt>
    <dgm:pt modelId="{54E20D28-DD35-4054-841B-00469BBB8667}" type="pres">
      <dgm:prSet presAssocID="{DC2208D3-9ABE-4C5A-A3FD-296F0C7D8C21}" presName="connectorText" presStyleLbl="sibTrans2D1" presStyleIdx="1" presStyleCnt="7"/>
      <dgm:spPr/>
      <dgm:t>
        <a:bodyPr/>
        <a:lstStyle/>
        <a:p>
          <a:endParaRPr lang="en-US"/>
        </a:p>
      </dgm:t>
    </dgm:pt>
    <dgm:pt modelId="{87D0F624-34B6-4362-8EBE-47468A392696}" type="pres">
      <dgm:prSet presAssocID="{50DC479F-FB1C-4DEF-8681-27DC568DFF12}" presName="node" presStyleLbl="node1" presStyleIdx="2" presStyleCnt="8" custLinFactY="-98559" custLinFactNeighborX="74384" custLinFactNeighborY="-100000">
        <dgm:presLayoutVars>
          <dgm:bulletEnabled val="1"/>
        </dgm:presLayoutVars>
      </dgm:prSet>
      <dgm:spPr/>
      <dgm:t>
        <a:bodyPr/>
        <a:lstStyle/>
        <a:p>
          <a:endParaRPr lang="en-US"/>
        </a:p>
      </dgm:t>
    </dgm:pt>
    <dgm:pt modelId="{CEED22DA-CC58-4342-896F-017086D451CE}" type="pres">
      <dgm:prSet presAssocID="{BEC88A43-B603-4C19-B094-3558D6F332DB}" presName="sibTrans" presStyleLbl="sibTrans2D1" presStyleIdx="2" presStyleCnt="7"/>
      <dgm:spPr/>
      <dgm:t>
        <a:bodyPr/>
        <a:lstStyle/>
        <a:p>
          <a:endParaRPr lang="en-US"/>
        </a:p>
      </dgm:t>
    </dgm:pt>
    <dgm:pt modelId="{4718A00E-37C0-4975-BA37-E478458BB3CD}" type="pres">
      <dgm:prSet presAssocID="{BEC88A43-B603-4C19-B094-3558D6F332DB}" presName="connectorText" presStyleLbl="sibTrans2D1" presStyleIdx="2" presStyleCnt="7"/>
      <dgm:spPr/>
      <dgm:t>
        <a:bodyPr/>
        <a:lstStyle/>
        <a:p>
          <a:endParaRPr lang="en-US"/>
        </a:p>
      </dgm:t>
    </dgm:pt>
    <dgm:pt modelId="{F1142C4D-1A6C-453B-BA0A-3274329A5BE7}" type="pres">
      <dgm:prSet presAssocID="{9E8B5E98-7D2E-4CF4-BEF9-994BA13521F1}" presName="node" presStyleLbl="node1" presStyleIdx="3" presStyleCnt="8" custLinFactY="-4979" custLinFactNeighborX="-23152" custLinFactNeighborY="-100000">
        <dgm:presLayoutVars>
          <dgm:bulletEnabled val="1"/>
        </dgm:presLayoutVars>
      </dgm:prSet>
      <dgm:spPr/>
      <dgm:t>
        <a:bodyPr/>
        <a:lstStyle/>
        <a:p>
          <a:endParaRPr lang="en-US"/>
        </a:p>
      </dgm:t>
    </dgm:pt>
    <dgm:pt modelId="{051107FC-A73D-4B34-9104-3847F2742F93}" type="pres">
      <dgm:prSet presAssocID="{AF64220B-9570-4090-8712-AF4B691F6DE7}" presName="sibTrans" presStyleLbl="sibTrans2D1" presStyleIdx="3" presStyleCnt="7" custAng="2637415" custScaleX="82944" custScaleY="198965" custLinFactY="-100000" custLinFactNeighborX="83878" custLinFactNeighborY="-155921"/>
      <dgm:spPr/>
      <dgm:t>
        <a:bodyPr/>
        <a:lstStyle/>
        <a:p>
          <a:endParaRPr lang="en-US"/>
        </a:p>
      </dgm:t>
    </dgm:pt>
    <dgm:pt modelId="{46A334A7-C25C-445E-A4A7-7AE179487B47}" type="pres">
      <dgm:prSet presAssocID="{AF64220B-9570-4090-8712-AF4B691F6DE7}" presName="connectorText" presStyleLbl="sibTrans2D1" presStyleIdx="3" presStyleCnt="7"/>
      <dgm:spPr/>
      <dgm:t>
        <a:bodyPr/>
        <a:lstStyle/>
        <a:p>
          <a:endParaRPr lang="en-US"/>
        </a:p>
      </dgm:t>
    </dgm:pt>
    <dgm:pt modelId="{6B0F2A83-F073-44C0-B11B-7E8FCB4F7ED4}" type="pres">
      <dgm:prSet presAssocID="{19A4FB02-2627-486C-BDA4-08CD21C73CDF}" presName="node" presStyleLbl="node1" presStyleIdx="4" presStyleCnt="8" custLinFactX="53633" custLinFactY="-100000" custLinFactNeighborX="100000" custLinFactNeighborY="-158229">
        <dgm:presLayoutVars>
          <dgm:bulletEnabled val="1"/>
        </dgm:presLayoutVars>
      </dgm:prSet>
      <dgm:spPr/>
      <dgm:t>
        <a:bodyPr/>
        <a:lstStyle/>
        <a:p>
          <a:endParaRPr lang="en-US"/>
        </a:p>
      </dgm:t>
    </dgm:pt>
    <dgm:pt modelId="{B8C6772C-D69C-4589-A663-897F53454B49}" type="pres">
      <dgm:prSet presAssocID="{DD675DEF-0696-440A-8F93-DC8773E282D9}" presName="sibTrans" presStyleLbl="sibTrans2D1" presStyleIdx="4" presStyleCnt="7"/>
      <dgm:spPr/>
      <dgm:t>
        <a:bodyPr/>
        <a:lstStyle/>
        <a:p>
          <a:endParaRPr lang="en-US"/>
        </a:p>
      </dgm:t>
    </dgm:pt>
    <dgm:pt modelId="{B51F89DD-6648-4DCE-8ED5-37E33252E6F8}" type="pres">
      <dgm:prSet presAssocID="{DD675DEF-0696-440A-8F93-DC8773E282D9}" presName="connectorText" presStyleLbl="sibTrans2D1" presStyleIdx="4" presStyleCnt="7"/>
      <dgm:spPr/>
      <dgm:t>
        <a:bodyPr/>
        <a:lstStyle/>
        <a:p>
          <a:endParaRPr lang="en-US"/>
        </a:p>
      </dgm:t>
    </dgm:pt>
    <dgm:pt modelId="{87761375-CCAF-4046-917F-16D59E1E0809}" type="pres">
      <dgm:prSet presAssocID="{8157DD95-99AD-40D8-A32E-DB4B57A2FA5D}" presName="node" presStyleLbl="node1" presStyleIdx="5" presStyleCnt="8" custLinFactX="100000" custLinFactY="-60190" custLinFactNeighborX="157265" custLinFactNeighborY="-100000">
        <dgm:presLayoutVars>
          <dgm:bulletEnabled val="1"/>
        </dgm:presLayoutVars>
      </dgm:prSet>
      <dgm:spPr/>
      <dgm:t>
        <a:bodyPr/>
        <a:lstStyle/>
        <a:p>
          <a:endParaRPr lang="en-US"/>
        </a:p>
      </dgm:t>
    </dgm:pt>
    <dgm:pt modelId="{A67374D7-3827-423B-B0CB-84523A44B9C6}" type="pres">
      <dgm:prSet presAssocID="{2FBC18E1-BD2A-4135-8792-195E5833D98F}" presName="sibTrans" presStyleLbl="sibTrans2D1" presStyleIdx="5" presStyleCnt="7" custAng="7074001" custFlipVert="1" custFlipHor="1" custScaleX="73671" custScaleY="148351" custLinFactY="-100000" custLinFactNeighborX="-73318" custLinFactNeighborY="-133201"/>
      <dgm:spPr/>
      <dgm:t>
        <a:bodyPr/>
        <a:lstStyle/>
        <a:p>
          <a:endParaRPr lang="en-US"/>
        </a:p>
      </dgm:t>
    </dgm:pt>
    <dgm:pt modelId="{9F6DEF35-3F88-4AC5-B7C4-B1DBDD786099}" type="pres">
      <dgm:prSet presAssocID="{2FBC18E1-BD2A-4135-8792-195E5833D98F}" presName="connectorText" presStyleLbl="sibTrans2D1" presStyleIdx="5" presStyleCnt="7"/>
      <dgm:spPr/>
      <dgm:t>
        <a:bodyPr/>
        <a:lstStyle/>
        <a:p>
          <a:endParaRPr lang="en-US"/>
        </a:p>
      </dgm:t>
    </dgm:pt>
    <dgm:pt modelId="{15203C4C-1FC8-41AB-9ED2-E0A65680C348}" type="pres">
      <dgm:prSet presAssocID="{0CF39C61-3B18-4DFD-AFAF-CB04FBB67DB6}" presName="node" presStyleLbl="node1" presStyleIdx="6" presStyleCnt="8" custLinFactY="-183765" custLinFactNeighborX="68288" custLinFactNeighborY="-200000">
        <dgm:presLayoutVars>
          <dgm:bulletEnabled val="1"/>
        </dgm:presLayoutVars>
      </dgm:prSet>
      <dgm:spPr/>
      <dgm:t>
        <a:bodyPr/>
        <a:lstStyle/>
        <a:p>
          <a:endParaRPr lang="en-US"/>
        </a:p>
      </dgm:t>
    </dgm:pt>
    <dgm:pt modelId="{5F553C01-9BE6-420E-B0E9-274B59544DFF}" type="pres">
      <dgm:prSet presAssocID="{C999310D-A39F-405D-B619-74364707312B}" presName="sibTrans" presStyleLbl="sibTrans2D1" presStyleIdx="6" presStyleCnt="7" custAng="3553580" custScaleX="41572" custScaleY="165645" custLinFactNeighborX="67797" custLinFactNeighborY="39659"/>
      <dgm:spPr/>
      <dgm:t>
        <a:bodyPr/>
        <a:lstStyle/>
        <a:p>
          <a:endParaRPr lang="en-US"/>
        </a:p>
      </dgm:t>
    </dgm:pt>
    <dgm:pt modelId="{4B252A36-3A35-4E57-8294-889B12602CB8}" type="pres">
      <dgm:prSet presAssocID="{C999310D-A39F-405D-B619-74364707312B}" presName="connectorText" presStyleLbl="sibTrans2D1" presStyleIdx="6" presStyleCnt="7"/>
      <dgm:spPr/>
      <dgm:t>
        <a:bodyPr/>
        <a:lstStyle/>
        <a:p>
          <a:endParaRPr lang="en-US"/>
        </a:p>
      </dgm:t>
    </dgm:pt>
    <dgm:pt modelId="{99C9897F-97D2-4EAA-BF17-C6B50DE648F4}" type="pres">
      <dgm:prSet presAssocID="{C23B991F-84AE-4446-BFAE-E916E137471F}" presName="node" presStyleLbl="node1" presStyleIdx="7" presStyleCnt="8" custLinFactX="100000" custLinFactY="-12356" custLinFactNeighborX="178375" custLinFactNeighborY="-100000">
        <dgm:presLayoutVars>
          <dgm:bulletEnabled val="1"/>
        </dgm:presLayoutVars>
      </dgm:prSet>
      <dgm:spPr/>
      <dgm:t>
        <a:bodyPr/>
        <a:lstStyle/>
        <a:p>
          <a:endParaRPr lang="en-US"/>
        </a:p>
      </dgm:t>
    </dgm:pt>
  </dgm:ptLst>
  <dgm:cxnLst>
    <dgm:cxn modelId="{2C5D5257-D8BE-435A-B806-5490B8576596}" type="presOf" srcId="{55FBCC73-F3CA-4FFD-BDB7-1FD3FA301C37}" destId="{70F2C11E-0FE5-4211-9535-608AAC12B09F}" srcOrd="0" destOrd="0" presId="urn:microsoft.com/office/officeart/2005/8/layout/process2"/>
    <dgm:cxn modelId="{DEBA7565-85F2-4F87-86AC-DC5916D20607}" srcId="{D948C748-F062-46C5-A2E5-F411A39CD23D}" destId="{50DC479F-FB1C-4DEF-8681-27DC568DFF12}" srcOrd="2" destOrd="0" parTransId="{CCE54D13-DC94-4CBE-9C70-E0D724E07DE4}" sibTransId="{BEC88A43-B603-4C19-B094-3558D6F332DB}"/>
    <dgm:cxn modelId="{5612B7EF-56F7-4AD2-A283-DC20253E718A}" type="presOf" srcId="{9E8B5E98-7D2E-4CF4-BEF9-994BA13521F1}" destId="{F1142C4D-1A6C-453B-BA0A-3274329A5BE7}" srcOrd="0" destOrd="0" presId="urn:microsoft.com/office/officeart/2005/8/layout/process2"/>
    <dgm:cxn modelId="{A9C697E5-AE86-4815-9C66-104BD968FF9D}" type="presOf" srcId="{AF64220B-9570-4090-8712-AF4B691F6DE7}" destId="{051107FC-A73D-4B34-9104-3847F2742F93}" srcOrd="0" destOrd="0" presId="urn:microsoft.com/office/officeart/2005/8/layout/process2"/>
    <dgm:cxn modelId="{CD077478-A7AE-452A-99E3-2F9715F89DF4}" srcId="{D948C748-F062-46C5-A2E5-F411A39CD23D}" destId="{19A4FB02-2627-486C-BDA4-08CD21C73CDF}" srcOrd="4" destOrd="0" parTransId="{516C5A35-C5B9-4F1F-AC4B-C20B4304CCF9}" sibTransId="{DD675DEF-0696-440A-8F93-DC8773E282D9}"/>
    <dgm:cxn modelId="{47ACD086-C8D0-4699-AC03-1B949533450B}" type="presOf" srcId="{C23B991F-84AE-4446-BFAE-E916E137471F}" destId="{99C9897F-97D2-4EAA-BF17-C6B50DE648F4}" srcOrd="0" destOrd="0" presId="urn:microsoft.com/office/officeart/2005/8/layout/process2"/>
    <dgm:cxn modelId="{6BE0D968-7723-4425-831E-0AE879609F5F}" type="presOf" srcId="{2FBC18E1-BD2A-4135-8792-195E5833D98F}" destId="{A67374D7-3827-423B-B0CB-84523A44B9C6}" srcOrd="0" destOrd="0" presId="urn:microsoft.com/office/officeart/2005/8/layout/process2"/>
    <dgm:cxn modelId="{9A43DB30-9F63-493E-9C47-55A8080C5F0D}" type="presOf" srcId="{50DC479F-FB1C-4DEF-8681-27DC568DFF12}" destId="{87D0F624-34B6-4362-8EBE-47468A392696}" srcOrd="0" destOrd="0" presId="urn:microsoft.com/office/officeart/2005/8/layout/process2"/>
    <dgm:cxn modelId="{00603361-C3B8-4F52-B100-9FC711A720A4}" type="presOf" srcId="{DD675DEF-0696-440A-8F93-DC8773E282D9}" destId="{B51F89DD-6648-4DCE-8ED5-37E33252E6F8}" srcOrd="1" destOrd="0" presId="urn:microsoft.com/office/officeart/2005/8/layout/process2"/>
    <dgm:cxn modelId="{3AD4DA15-9472-4A36-B49E-3C93F616922E}" srcId="{D948C748-F062-46C5-A2E5-F411A39CD23D}" destId="{55FBCC73-F3CA-4FFD-BDB7-1FD3FA301C37}" srcOrd="1" destOrd="0" parTransId="{5BDAC070-317F-43AC-9451-3968CF50B8A9}" sibTransId="{DC2208D3-9ABE-4C5A-A3FD-296F0C7D8C21}"/>
    <dgm:cxn modelId="{C7A5A366-7F3D-44E0-BE24-14701581C87B}" type="presOf" srcId="{8157DD95-99AD-40D8-A32E-DB4B57A2FA5D}" destId="{87761375-CCAF-4046-917F-16D59E1E0809}" srcOrd="0" destOrd="0" presId="urn:microsoft.com/office/officeart/2005/8/layout/process2"/>
    <dgm:cxn modelId="{92052C34-933C-408E-9015-2048BDB03F2A}" type="presOf" srcId="{19A4FB02-2627-486C-BDA4-08CD21C73CDF}" destId="{6B0F2A83-F073-44C0-B11B-7E8FCB4F7ED4}" srcOrd="0" destOrd="0" presId="urn:microsoft.com/office/officeart/2005/8/layout/process2"/>
    <dgm:cxn modelId="{2BBC9B25-7B82-4EEF-A5A0-65A4EF86F10C}" srcId="{D948C748-F062-46C5-A2E5-F411A39CD23D}" destId="{9E8B5E98-7D2E-4CF4-BEF9-994BA13521F1}" srcOrd="3" destOrd="0" parTransId="{90E0E2D6-DB1F-4BED-B32D-A3479C96B757}" sibTransId="{AF64220B-9570-4090-8712-AF4B691F6DE7}"/>
    <dgm:cxn modelId="{0825FBFD-944D-44FC-BD78-2613DDE6C199}" type="presOf" srcId="{D948C748-F062-46C5-A2E5-F411A39CD23D}" destId="{8C8D59C0-5246-4753-9227-0A0D6B31552B}" srcOrd="0" destOrd="0" presId="urn:microsoft.com/office/officeart/2005/8/layout/process2"/>
    <dgm:cxn modelId="{60691347-82B3-4A51-BE9A-AE7C0D00438C}" type="presOf" srcId="{89842694-438C-45E0-B20F-5B5065A2D8EF}" destId="{7228AACD-E1B0-4194-A38E-2E60A9359B4C}" srcOrd="0" destOrd="0" presId="urn:microsoft.com/office/officeart/2005/8/layout/process2"/>
    <dgm:cxn modelId="{6D2FBA57-18D3-4F25-A2FC-29063F19B566}" type="presOf" srcId="{AF64220B-9570-4090-8712-AF4B691F6DE7}" destId="{46A334A7-C25C-445E-A4A7-7AE179487B47}" srcOrd="1" destOrd="0" presId="urn:microsoft.com/office/officeart/2005/8/layout/process2"/>
    <dgm:cxn modelId="{F9D23C73-5C9F-45AF-B759-CCE03A05F2AB}" type="presOf" srcId="{AE3DD8F8-DA82-44CE-B1A1-E80A8DEEB44B}" destId="{7509B3E8-43AC-4DBD-8BBB-85ACB103FB61}" srcOrd="0" destOrd="0" presId="urn:microsoft.com/office/officeart/2005/8/layout/process2"/>
    <dgm:cxn modelId="{C7CEA17E-1A75-4019-8BB4-52CDD38E0CE5}" type="presOf" srcId="{0CF39C61-3B18-4DFD-AFAF-CB04FBB67DB6}" destId="{15203C4C-1FC8-41AB-9ED2-E0A65680C348}" srcOrd="0" destOrd="0" presId="urn:microsoft.com/office/officeart/2005/8/layout/process2"/>
    <dgm:cxn modelId="{4936EAB9-0312-4997-82E4-BF1E9AE58F43}" type="presOf" srcId="{BEC88A43-B603-4C19-B094-3558D6F332DB}" destId="{4718A00E-37C0-4975-BA37-E478458BB3CD}" srcOrd="1" destOrd="0" presId="urn:microsoft.com/office/officeart/2005/8/layout/process2"/>
    <dgm:cxn modelId="{EF88B9E2-DA5E-4171-93FF-559EF1D33174}" srcId="{D948C748-F062-46C5-A2E5-F411A39CD23D}" destId="{C23B991F-84AE-4446-BFAE-E916E137471F}" srcOrd="7" destOrd="0" parTransId="{63B3FC26-0228-4578-81CB-B817F46F286D}" sibTransId="{ED4DBFBA-68D3-4868-AEA2-D3E5561F4F35}"/>
    <dgm:cxn modelId="{345123AA-9214-490F-A2E8-CE02FB1A44B3}" srcId="{D948C748-F062-46C5-A2E5-F411A39CD23D}" destId="{AE3DD8F8-DA82-44CE-B1A1-E80A8DEEB44B}" srcOrd="0" destOrd="0" parTransId="{2E166A29-5807-4553-8EEE-48E5AA3CDFC9}" sibTransId="{89842694-438C-45E0-B20F-5B5065A2D8EF}"/>
    <dgm:cxn modelId="{6A0E5721-9BCC-496D-B8B9-C653FFF24514}" type="presOf" srcId="{DD675DEF-0696-440A-8F93-DC8773E282D9}" destId="{B8C6772C-D69C-4589-A663-897F53454B49}" srcOrd="0" destOrd="0" presId="urn:microsoft.com/office/officeart/2005/8/layout/process2"/>
    <dgm:cxn modelId="{E427B8C5-37C6-4461-8E97-9C6BFAED8D6C}" srcId="{D948C748-F062-46C5-A2E5-F411A39CD23D}" destId="{0CF39C61-3B18-4DFD-AFAF-CB04FBB67DB6}" srcOrd="6" destOrd="0" parTransId="{C39CE464-08BB-499D-869E-87CE9F4AE28E}" sibTransId="{C999310D-A39F-405D-B619-74364707312B}"/>
    <dgm:cxn modelId="{CADA25B5-CB98-4C89-BA64-0A76DE50F892}" type="presOf" srcId="{DC2208D3-9ABE-4C5A-A3FD-296F0C7D8C21}" destId="{582629F0-029B-4533-A5AF-1C8250D8B5C2}" srcOrd="0" destOrd="0" presId="urn:microsoft.com/office/officeart/2005/8/layout/process2"/>
    <dgm:cxn modelId="{75CAFDC3-CF04-40DB-8022-4C407071BFFE}" type="presOf" srcId="{BEC88A43-B603-4C19-B094-3558D6F332DB}" destId="{CEED22DA-CC58-4342-896F-017086D451CE}" srcOrd="0" destOrd="0" presId="urn:microsoft.com/office/officeart/2005/8/layout/process2"/>
    <dgm:cxn modelId="{F2EDAE87-F1A4-44DF-B63E-349942EF99D1}" type="presOf" srcId="{C999310D-A39F-405D-B619-74364707312B}" destId="{5F553C01-9BE6-420E-B0E9-274B59544DFF}" srcOrd="0" destOrd="0" presId="urn:microsoft.com/office/officeart/2005/8/layout/process2"/>
    <dgm:cxn modelId="{5EEF11F8-8A21-455E-B2B0-7A820C20DEF2}" type="presOf" srcId="{DC2208D3-9ABE-4C5A-A3FD-296F0C7D8C21}" destId="{54E20D28-DD35-4054-841B-00469BBB8667}" srcOrd="1" destOrd="0" presId="urn:microsoft.com/office/officeart/2005/8/layout/process2"/>
    <dgm:cxn modelId="{41BD7AFF-4E52-4ADC-A61D-6A4ADD6F529B}" type="presOf" srcId="{C999310D-A39F-405D-B619-74364707312B}" destId="{4B252A36-3A35-4E57-8294-889B12602CB8}" srcOrd="1" destOrd="0" presId="urn:microsoft.com/office/officeart/2005/8/layout/process2"/>
    <dgm:cxn modelId="{C78B18AA-6C60-4EAF-BECE-E46211010F84}" srcId="{D948C748-F062-46C5-A2E5-F411A39CD23D}" destId="{8157DD95-99AD-40D8-A32E-DB4B57A2FA5D}" srcOrd="5" destOrd="0" parTransId="{FAB0B486-8FC9-4B44-AD6F-E35BE778AB34}" sibTransId="{2FBC18E1-BD2A-4135-8792-195E5833D98F}"/>
    <dgm:cxn modelId="{A978D55F-3970-4C49-B15A-B9BD775B60BE}" type="presOf" srcId="{89842694-438C-45E0-B20F-5B5065A2D8EF}" destId="{AD87E63E-79B8-4628-AD1D-20AAA566E26C}" srcOrd="1" destOrd="0" presId="urn:microsoft.com/office/officeart/2005/8/layout/process2"/>
    <dgm:cxn modelId="{B26FB495-8192-4787-9813-624345DA47E9}" type="presOf" srcId="{2FBC18E1-BD2A-4135-8792-195E5833D98F}" destId="{9F6DEF35-3F88-4AC5-B7C4-B1DBDD786099}" srcOrd="1" destOrd="0" presId="urn:microsoft.com/office/officeart/2005/8/layout/process2"/>
    <dgm:cxn modelId="{D2B05ACA-4B4E-47FC-8ACC-B0DAA2985699}" type="presParOf" srcId="{8C8D59C0-5246-4753-9227-0A0D6B31552B}" destId="{7509B3E8-43AC-4DBD-8BBB-85ACB103FB61}" srcOrd="0" destOrd="0" presId="urn:microsoft.com/office/officeart/2005/8/layout/process2"/>
    <dgm:cxn modelId="{6AAF42BB-94E7-4BC6-B8F8-8E09FC8D597A}" type="presParOf" srcId="{8C8D59C0-5246-4753-9227-0A0D6B31552B}" destId="{7228AACD-E1B0-4194-A38E-2E60A9359B4C}" srcOrd="1" destOrd="0" presId="urn:microsoft.com/office/officeart/2005/8/layout/process2"/>
    <dgm:cxn modelId="{06252161-6C37-4B0B-B6A7-50742C4692E9}" type="presParOf" srcId="{7228AACD-E1B0-4194-A38E-2E60A9359B4C}" destId="{AD87E63E-79B8-4628-AD1D-20AAA566E26C}" srcOrd="0" destOrd="0" presId="urn:microsoft.com/office/officeart/2005/8/layout/process2"/>
    <dgm:cxn modelId="{185A6AF8-1C99-472F-8C3F-A0FD0A9EDD52}" type="presParOf" srcId="{8C8D59C0-5246-4753-9227-0A0D6B31552B}" destId="{70F2C11E-0FE5-4211-9535-608AAC12B09F}" srcOrd="2" destOrd="0" presId="urn:microsoft.com/office/officeart/2005/8/layout/process2"/>
    <dgm:cxn modelId="{E1506B8D-18F5-44D7-A9A2-493062955405}" type="presParOf" srcId="{8C8D59C0-5246-4753-9227-0A0D6B31552B}" destId="{582629F0-029B-4533-A5AF-1C8250D8B5C2}" srcOrd="3" destOrd="0" presId="urn:microsoft.com/office/officeart/2005/8/layout/process2"/>
    <dgm:cxn modelId="{776150D0-BE92-458F-95F9-490089934811}" type="presParOf" srcId="{582629F0-029B-4533-A5AF-1C8250D8B5C2}" destId="{54E20D28-DD35-4054-841B-00469BBB8667}" srcOrd="0" destOrd="0" presId="urn:microsoft.com/office/officeart/2005/8/layout/process2"/>
    <dgm:cxn modelId="{12A63DB1-9D17-46CE-A305-70AB0EABC568}" type="presParOf" srcId="{8C8D59C0-5246-4753-9227-0A0D6B31552B}" destId="{87D0F624-34B6-4362-8EBE-47468A392696}" srcOrd="4" destOrd="0" presId="urn:microsoft.com/office/officeart/2005/8/layout/process2"/>
    <dgm:cxn modelId="{85567903-A8E3-4F9F-83DC-6795F0D00DED}" type="presParOf" srcId="{8C8D59C0-5246-4753-9227-0A0D6B31552B}" destId="{CEED22DA-CC58-4342-896F-017086D451CE}" srcOrd="5" destOrd="0" presId="urn:microsoft.com/office/officeart/2005/8/layout/process2"/>
    <dgm:cxn modelId="{D3DCA07A-96BA-48FD-9BFB-BB6CA1879164}" type="presParOf" srcId="{CEED22DA-CC58-4342-896F-017086D451CE}" destId="{4718A00E-37C0-4975-BA37-E478458BB3CD}" srcOrd="0" destOrd="0" presId="urn:microsoft.com/office/officeart/2005/8/layout/process2"/>
    <dgm:cxn modelId="{4BC98CE3-23D1-4CAC-BF96-470B6855C44A}" type="presParOf" srcId="{8C8D59C0-5246-4753-9227-0A0D6B31552B}" destId="{F1142C4D-1A6C-453B-BA0A-3274329A5BE7}" srcOrd="6" destOrd="0" presId="urn:microsoft.com/office/officeart/2005/8/layout/process2"/>
    <dgm:cxn modelId="{8E19E1AB-0682-4B65-9D82-D2B7BE463D8E}" type="presParOf" srcId="{8C8D59C0-5246-4753-9227-0A0D6B31552B}" destId="{051107FC-A73D-4B34-9104-3847F2742F93}" srcOrd="7" destOrd="0" presId="urn:microsoft.com/office/officeart/2005/8/layout/process2"/>
    <dgm:cxn modelId="{32595F95-5936-459C-9579-3215371444BE}" type="presParOf" srcId="{051107FC-A73D-4B34-9104-3847F2742F93}" destId="{46A334A7-C25C-445E-A4A7-7AE179487B47}" srcOrd="0" destOrd="0" presId="urn:microsoft.com/office/officeart/2005/8/layout/process2"/>
    <dgm:cxn modelId="{9C8B942E-1F83-4E79-B01A-6FBE6AAD4D64}" type="presParOf" srcId="{8C8D59C0-5246-4753-9227-0A0D6B31552B}" destId="{6B0F2A83-F073-44C0-B11B-7E8FCB4F7ED4}" srcOrd="8" destOrd="0" presId="urn:microsoft.com/office/officeart/2005/8/layout/process2"/>
    <dgm:cxn modelId="{B8405131-D414-49DE-A28A-FD863A01CCE3}" type="presParOf" srcId="{8C8D59C0-5246-4753-9227-0A0D6B31552B}" destId="{B8C6772C-D69C-4589-A663-897F53454B49}" srcOrd="9" destOrd="0" presId="urn:microsoft.com/office/officeart/2005/8/layout/process2"/>
    <dgm:cxn modelId="{E2478ADB-7428-4689-9132-6377221E87FF}" type="presParOf" srcId="{B8C6772C-D69C-4589-A663-897F53454B49}" destId="{B51F89DD-6648-4DCE-8ED5-37E33252E6F8}" srcOrd="0" destOrd="0" presId="urn:microsoft.com/office/officeart/2005/8/layout/process2"/>
    <dgm:cxn modelId="{40D2CA15-3512-4666-B184-0B935110F372}" type="presParOf" srcId="{8C8D59C0-5246-4753-9227-0A0D6B31552B}" destId="{87761375-CCAF-4046-917F-16D59E1E0809}" srcOrd="10" destOrd="0" presId="urn:microsoft.com/office/officeart/2005/8/layout/process2"/>
    <dgm:cxn modelId="{7417AF7F-91EA-468C-A5C2-5C0732F56A7F}" type="presParOf" srcId="{8C8D59C0-5246-4753-9227-0A0D6B31552B}" destId="{A67374D7-3827-423B-B0CB-84523A44B9C6}" srcOrd="11" destOrd="0" presId="urn:microsoft.com/office/officeart/2005/8/layout/process2"/>
    <dgm:cxn modelId="{B81A9D97-19A8-4C02-BB2C-206CE76EB10B}" type="presParOf" srcId="{A67374D7-3827-423B-B0CB-84523A44B9C6}" destId="{9F6DEF35-3F88-4AC5-B7C4-B1DBDD786099}" srcOrd="0" destOrd="0" presId="urn:microsoft.com/office/officeart/2005/8/layout/process2"/>
    <dgm:cxn modelId="{D5C3675E-3A95-4792-B22A-20AE617E6658}" type="presParOf" srcId="{8C8D59C0-5246-4753-9227-0A0D6B31552B}" destId="{15203C4C-1FC8-41AB-9ED2-E0A65680C348}" srcOrd="12" destOrd="0" presId="urn:microsoft.com/office/officeart/2005/8/layout/process2"/>
    <dgm:cxn modelId="{97CA2297-3297-4492-AEAE-F48752EB4B35}" type="presParOf" srcId="{8C8D59C0-5246-4753-9227-0A0D6B31552B}" destId="{5F553C01-9BE6-420E-B0E9-274B59544DFF}" srcOrd="13" destOrd="0" presId="urn:microsoft.com/office/officeart/2005/8/layout/process2"/>
    <dgm:cxn modelId="{E3A196DF-DF7C-45FE-9423-43D6EFACD11E}" type="presParOf" srcId="{5F553C01-9BE6-420E-B0E9-274B59544DFF}" destId="{4B252A36-3A35-4E57-8294-889B12602CB8}" srcOrd="0" destOrd="0" presId="urn:microsoft.com/office/officeart/2005/8/layout/process2"/>
    <dgm:cxn modelId="{9672BE67-2BC9-4AF0-9A8A-A7CB89F603EA}" type="presParOf" srcId="{8C8D59C0-5246-4753-9227-0A0D6B31552B}" destId="{99C9897F-97D2-4EAA-BF17-C6B50DE648F4}" srcOrd="14"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09B3E8-43AC-4DBD-8BBB-85ACB103FB61}">
      <dsp:nvSpPr>
        <dsp:cNvPr id="0" name=""/>
        <dsp:cNvSpPr/>
      </dsp:nvSpPr>
      <dsp:spPr>
        <a:xfrm>
          <a:off x="3317512" y="3481"/>
          <a:ext cx="1594574" cy="41283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t>Association</a:t>
          </a:r>
        </a:p>
      </dsp:txBody>
      <dsp:txXfrm>
        <a:off x="3329603" y="15572"/>
        <a:ext cx="1570392" cy="388652"/>
      </dsp:txXfrm>
    </dsp:sp>
    <dsp:sp modelId="{7228AACD-E1B0-4194-A38E-2E60A9359B4C}">
      <dsp:nvSpPr>
        <dsp:cNvPr id="0" name=""/>
        <dsp:cNvSpPr/>
      </dsp:nvSpPr>
      <dsp:spPr>
        <a:xfrm rot="9463294">
          <a:off x="3224929" y="410781"/>
          <a:ext cx="345627" cy="18577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rot="10800000">
        <a:off x="3278581" y="437372"/>
        <a:ext cx="289895" cy="111465"/>
      </dsp:txXfrm>
    </dsp:sp>
    <dsp:sp modelId="{70F2C11E-0FE5-4211-9535-608AAC12B09F}">
      <dsp:nvSpPr>
        <dsp:cNvPr id="0" name=""/>
        <dsp:cNvSpPr/>
      </dsp:nvSpPr>
      <dsp:spPr>
        <a:xfrm>
          <a:off x="1883400" y="591022"/>
          <a:ext cx="1594574" cy="41283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a:t>Yes</a:t>
          </a:r>
        </a:p>
      </dsp:txBody>
      <dsp:txXfrm>
        <a:off x="1895491" y="603113"/>
        <a:ext cx="1570392" cy="388652"/>
      </dsp:txXfrm>
    </dsp:sp>
    <dsp:sp modelId="{582629F0-029B-4533-A5AF-1C8250D8B5C2}">
      <dsp:nvSpPr>
        <dsp:cNvPr id="0" name=""/>
        <dsp:cNvSpPr/>
      </dsp:nvSpPr>
      <dsp:spPr>
        <a:xfrm rot="2201571" flipV="1">
          <a:off x="4444035" y="403757"/>
          <a:ext cx="500200" cy="20863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rot="10800000">
        <a:off x="4450236" y="426785"/>
        <a:ext cx="437608" cy="125183"/>
      </dsp:txXfrm>
    </dsp:sp>
    <dsp:sp modelId="{87D0F624-34B6-4362-8EBE-47468A392696}">
      <dsp:nvSpPr>
        <dsp:cNvPr id="0" name=""/>
        <dsp:cNvSpPr/>
      </dsp:nvSpPr>
      <dsp:spPr>
        <a:xfrm>
          <a:off x="4503621" y="628682"/>
          <a:ext cx="1594574" cy="41283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a:t>No</a:t>
          </a:r>
        </a:p>
      </dsp:txBody>
      <dsp:txXfrm>
        <a:off x="4515712" y="640773"/>
        <a:ext cx="1570392" cy="388652"/>
      </dsp:txXfrm>
    </dsp:sp>
    <dsp:sp modelId="{CEED22DA-CC58-4342-896F-017086D451CE}">
      <dsp:nvSpPr>
        <dsp:cNvPr id="0" name=""/>
        <dsp:cNvSpPr/>
      </dsp:nvSpPr>
      <dsp:spPr>
        <a:xfrm rot="8671639">
          <a:off x="4073884" y="1296339"/>
          <a:ext cx="898762" cy="18577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dirty="0"/>
        </a:p>
      </dsp:txBody>
      <dsp:txXfrm rot="10800000">
        <a:off x="4124444" y="1317323"/>
        <a:ext cx="843030" cy="111465"/>
      </dsp:txXfrm>
    </dsp:sp>
    <dsp:sp modelId="{F1142C4D-1A6C-453B-BA0A-3274329A5BE7}">
      <dsp:nvSpPr>
        <dsp:cNvPr id="0" name=""/>
        <dsp:cNvSpPr/>
      </dsp:nvSpPr>
      <dsp:spPr>
        <a:xfrm>
          <a:off x="2948336" y="1736937"/>
          <a:ext cx="1594574" cy="41283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a:t>Likely</a:t>
          </a:r>
        </a:p>
      </dsp:txBody>
      <dsp:txXfrm>
        <a:off x="2960427" y="1749028"/>
        <a:ext cx="1570392" cy="388652"/>
      </dsp:txXfrm>
    </dsp:sp>
    <dsp:sp modelId="{051107FC-A73D-4B34-9104-3847F2742F93}">
      <dsp:nvSpPr>
        <dsp:cNvPr id="0" name=""/>
        <dsp:cNvSpPr/>
      </dsp:nvSpPr>
      <dsp:spPr>
        <a:xfrm rot="2642422">
          <a:off x="5544521" y="1285154"/>
          <a:ext cx="761671" cy="36962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5560109" y="1320537"/>
        <a:ext cx="650783" cy="221776"/>
      </dsp:txXfrm>
    </dsp:sp>
    <dsp:sp modelId="{6B0F2A83-F073-44C0-B11B-7E8FCB4F7ED4}">
      <dsp:nvSpPr>
        <dsp:cNvPr id="0" name=""/>
        <dsp:cNvSpPr/>
      </dsp:nvSpPr>
      <dsp:spPr>
        <a:xfrm>
          <a:off x="5767305" y="1741043"/>
          <a:ext cx="1594574" cy="41283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a:t>Unlikely</a:t>
          </a:r>
        </a:p>
      </dsp:txBody>
      <dsp:txXfrm>
        <a:off x="5779396" y="1753134"/>
        <a:ext cx="1570392" cy="388652"/>
      </dsp:txXfrm>
    </dsp:sp>
    <dsp:sp modelId="{B8C6772C-D69C-4589-A663-897F53454B49}">
      <dsp:nvSpPr>
        <dsp:cNvPr id="0" name=""/>
        <dsp:cNvSpPr/>
      </dsp:nvSpPr>
      <dsp:spPr>
        <a:xfrm rot="2893022">
          <a:off x="6717714" y="2340109"/>
          <a:ext cx="561476" cy="18577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5400000">
        <a:off x="6924152" y="2159346"/>
        <a:ext cx="111465" cy="505744"/>
      </dsp:txXfrm>
    </dsp:sp>
    <dsp:sp modelId="{87761375-CCAF-4046-917F-16D59E1E0809}">
      <dsp:nvSpPr>
        <dsp:cNvPr id="0" name=""/>
        <dsp:cNvSpPr/>
      </dsp:nvSpPr>
      <dsp:spPr>
        <a:xfrm>
          <a:off x="6635025" y="2712115"/>
          <a:ext cx="1594574" cy="41283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a:t>No</a:t>
          </a:r>
        </a:p>
      </dsp:txBody>
      <dsp:txXfrm>
        <a:off x="6647116" y="2724206"/>
        <a:ext cx="1570392" cy="388652"/>
      </dsp:txXfrm>
    </dsp:sp>
    <dsp:sp modelId="{A67374D7-3827-423B-B0CB-84523A44B9C6}">
      <dsp:nvSpPr>
        <dsp:cNvPr id="0" name=""/>
        <dsp:cNvSpPr/>
      </dsp:nvSpPr>
      <dsp:spPr>
        <a:xfrm rot="17875537" flipH="1" flipV="1">
          <a:off x="5794198" y="2347004"/>
          <a:ext cx="350325" cy="27560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5854899" y="2365598"/>
        <a:ext cx="267645" cy="165360"/>
      </dsp:txXfrm>
    </dsp:sp>
    <dsp:sp modelId="{15203C4C-1FC8-41AB-9ED2-E0A65680C348}">
      <dsp:nvSpPr>
        <dsp:cNvPr id="0" name=""/>
        <dsp:cNvSpPr/>
      </dsp:nvSpPr>
      <dsp:spPr>
        <a:xfrm>
          <a:off x="4406415" y="2711120"/>
          <a:ext cx="1594574" cy="41283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a:t>Yes</a:t>
          </a:r>
        </a:p>
      </dsp:txBody>
      <dsp:txXfrm>
        <a:off x="4418506" y="2723211"/>
        <a:ext cx="1570392" cy="388652"/>
      </dsp:txXfrm>
    </dsp:sp>
    <dsp:sp modelId="{5F553C01-9BE6-420E-B0E9-274B59544DFF}">
      <dsp:nvSpPr>
        <dsp:cNvPr id="0" name=""/>
        <dsp:cNvSpPr/>
      </dsp:nvSpPr>
      <dsp:spPr>
        <a:xfrm rot="5538162">
          <a:off x="6989032" y="3563101"/>
          <a:ext cx="593389" cy="30772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7037046" y="3578525"/>
        <a:ext cx="501071" cy="184636"/>
      </dsp:txXfrm>
    </dsp:sp>
    <dsp:sp modelId="{99C9897F-97D2-4EAA-BF17-C6B50DE648F4}">
      <dsp:nvSpPr>
        <dsp:cNvPr id="0" name=""/>
        <dsp:cNvSpPr/>
      </dsp:nvSpPr>
      <dsp:spPr>
        <a:xfrm>
          <a:off x="6635025" y="4162622"/>
          <a:ext cx="1594574" cy="41283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a:t>Cause</a:t>
          </a:r>
        </a:p>
      </dsp:txBody>
      <dsp:txXfrm>
        <a:off x="6647116" y="4174713"/>
        <a:ext cx="1570392" cy="388652"/>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sz="quarter" idx="1"/>
          </p:nvPr>
        </p:nvSpPr>
        <p:spPr>
          <a:xfrm>
            <a:off x="3995217" y="0"/>
            <a:ext cx="3056414" cy="467072"/>
          </a:xfrm>
          <a:prstGeom prst="rect">
            <a:avLst/>
          </a:prstGeom>
        </p:spPr>
        <p:txBody>
          <a:bodyPr vert="horz" lIns="93497" tIns="46749" rIns="93497" bIns="46749" rtlCol="0"/>
          <a:lstStyle>
            <a:lvl1pPr algn="r">
              <a:defRPr sz="1200"/>
            </a:lvl1pPr>
          </a:lstStyle>
          <a:p>
            <a:fld id="{7F6372F1-F587-4907-BA9F-3DBD61F98C60}" type="datetimeFigureOut">
              <a:rPr lang="en-US" smtClean="0"/>
              <a:t>10/21/2023</a:t>
            </a:fld>
            <a:endParaRPr lang="en-US"/>
          </a:p>
        </p:txBody>
      </p:sp>
      <p:sp>
        <p:nvSpPr>
          <p:cNvPr id="4" name="Footer Placeholder 3"/>
          <p:cNvSpPr>
            <a:spLocks noGrp="1"/>
          </p:cNvSpPr>
          <p:nvPr>
            <p:ph type="ftr" sz="quarter" idx="2"/>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5" name="Slide Number Placeholder 4"/>
          <p:cNvSpPr>
            <a:spLocks noGrp="1"/>
          </p:cNvSpPr>
          <p:nvPr>
            <p:ph type="sldNum" sz="quarter" idx="3"/>
          </p:nvPr>
        </p:nvSpPr>
        <p:spPr>
          <a:xfrm>
            <a:off x="3995217" y="8842030"/>
            <a:ext cx="3056414" cy="467071"/>
          </a:xfrm>
          <a:prstGeom prst="rect">
            <a:avLst/>
          </a:prstGeom>
        </p:spPr>
        <p:txBody>
          <a:bodyPr vert="horz" lIns="93497" tIns="46749" rIns="93497" bIns="46749" rtlCol="0" anchor="b"/>
          <a:lstStyle>
            <a:lvl1pPr algn="r">
              <a:defRPr sz="1200"/>
            </a:lvl1pPr>
          </a:lstStyle>
          <a:p>
            <a:fld id="{958E3332-7663-454F-BEB1-0B23FD65A374}" type="slidenum">
              <a:rPr lang="en-US" smtClean="0"/>
              <a:t>‹#›</a:t>
            </a:fld>
            <a:endParaRPr lang="en-US"/>
          </a:p>
        </p:txBody>
      </p:sp>
    </p:spTree>
    <p:extLst>
      <p:ext uri="{BB962C8B-B14F-4D97-AF65-F5344CB8AC3E}">
        <p14:creationId xmlns:p14="http://schemas.microsoft.com/office/powerpoint/2010/main" val="29408302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A9696808-3501-4AA1-8755-356EE40BAFB8}" type="datetimeFigureOut">
              <a:rPr lang="en-US" smtClean="0"/>
              <a:pPr/>
              <a:t>10/21/2023</a:t>
            </a:fld>
            <a:endParaRPr lang="en-US"/>
          </a:p>
        </p:txBody>
      </p:sp>
      <p:sp>
        <p:nvSpPr>
          <p:cNvPr id="4" name="Slide Image Placeholder 3"/>
          <p:cNvSpPr>
            <a:spLocks noGrp="1" noRot="1" noChangeAspect="1"/>
          </p:cNvSpPr>
          <p:nvPr>
            <p:ph type="sldImg" idx="2"/>
          </p:nvPr>
        </p:nvSpPr>
        <p:spPr>
          <a:xfrm>
            <a:off x="425450" y="698500"/>
            <a:ext cx="62039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FFA84AF7-F2A7-4C2A-BB9A-C7CADCB8F148}" type="slidenum">
              <a:rPr lang="en-US" smtClean="0"/>
              <a:pPr/>
              <a:t>‹#›</a:t>
            </a:fld>
            <a:endParaRPr lang="en-US"/>
          </a:p>
        </p:txBody>
      </p:sp>
    </p:spTree>
    <p:extLst>
      <p:ext uri="{BB962C8B-B14F-4D97-AF65-F5344CB8AC3E}">
        <p14:creationId xmlns:p14="http://schemas.microsoft.com/office/powerpoint/2010/main" val="3897182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9DF390-53B7-4E6F-9B17-EF58C5311C3D}" type="slidenum">
              <a:rPr lang="en-US"/>
              <a:pPr/>
              <a:t>3</a:t>
            </a:fld>
            <a:endParaRPr lang="en-US"/>
          </a:p>
        </p:txBody>
      </p:sp>
      <p:sp>
        <p:nvSpPr>
          <p:cNvPr id="125954" name="Rectangle 2"/>
          <p:cNvSpPr>
            <a:spLocks noGrp="1" noRot="1" noChangeAspect="1" noChangeArrowheads="1" noTextEdit="1"/>
          </p:cNvSpPr>
          <p:nvPr>
            <p:ph type="sldImg"/>
          </p:nvPr>
        </p:nvSpPr>
        <p:spPr>
          <a:xfrm>
            <a:off x="425450" y="698500"/>
            <a:ext cx="6203950" cy="3490913"/>
          </a:xfrm>
          <a:ln/>
        </p:spPr>
      </p:sp>
      <p:sp>
        <p:nvSpPr>
          <p:cNvPr id="125955" name="Rectangle 3"/>
          <p:cNvSpPr>
            <a:spLocks noGrp="1" noChangeArrowheads="1"/>
          </p:cNvSpPr>
          <p:nvPr>
            <p:ph type="body" idx="1"/>
          </p:nvPr>
        </p:nvSpPr>
        <p:spPr/>
        <p:txBody>
          <a:bodyPr/>
          <a:lstStyle/>
          <a:p>
            <a:endParaRPr lang="en-US"/>
          </a:p>
          <a:p>
            <a:endParaRPr lang="en-US"/>
          </a:p>
          <a:p>
            <a:endParaRPr lang="en-US"/>
          </a:p>
        </p:txBody>
      </p:sp>
    </p:spTree>
    <p:extLst>
      <p:ext uri="{BB962C8B-B14F-4D97-AF65-F5344CB8AC3E}">
        <p14:creationId xmlns:p14="http://schemas.microsoft.com/office/powerpoint/2010/main" val="1535065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FA84AF7-F2A7-4C2A-BB9A-C7CADCB8F148}" type="slidenum">
              <a:rPr lang="en-US" smtClean="0"/>
              <a:pPr/>
              <a:t>8</a:t>
            </a:fld>
            <a:endParaRPr lang="en-US"/>
          </a:p>
        </p:txBody>
      </p:sp>
    </p:spTree>
    <p:extLst>
      <p:ext uri="{BB962C8B-B14F-4D97-AF65-F5344CB8AC3E}">
        <p14:creationId xmlns:p14="http://schemas.microsoft.com/office/powerpoint/2010/main" val="768301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5450" y="698500"/>
            <a:ext cx="6203950" cy="349091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FA84AF7-F2A7-4C2A-BB9A-C7CADCB8F148}" type="slidenum">
              <a:rPr lang="en-US" smtClean="0"/>
              <a:pPr/>
              <a:t>20</a:t>
            </a:fld>
            <a:endParaRPr lang="en-US"/>
          </a:p>
        </p:txBody>
      </p:sp>
    </p:spTree>
    <p:extLst>
      <p:ext uri="{BB962C8B-B14F-4D97-AF65-F5344CB8AC3E}">
        <p14:creationId xmlns:p14="http://schemas.microsoft.com/office/powerpoint/2010/main" val="3569418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FA84AF7-F2A7-4C2A-BB9A-C7CADCB8F148}" type="slidenum">
              <a:rPr lang="en-US" smtClean="0"/>
              <a:pPr/>
              <a:t>22</a:t>
            </a:fld>
            <a:endParaRPr lang="en-US"/>
          </a:p>
        </p:txBody>
      </p:sp>
    </p:spTree>
    <p:extLst>
      <p:ext uri="{BB962C8B-B14F-4D97-AF65-F5344CB8AC3E}">
        <p14:creationId xmlns:p14="http://schemas.microsoft.com/office/powerpoint/2010/main" val="3352801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5450" y="698500"/>
            <a:ext cx="6203950"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A84AF7-F2A7-4C2A-BB9A-C7CADCB8F148}" type="slidenum">
              <a:rPr lang="en-US" smtClean="0"/>
              <a:pPr/>
              <a:t>27</a:t>
            </a:fld>
            <a:endParaRPr lang="en-US"/>
          </a:p>
        </p:txBody>
      </p:sp>
    </p:spTree>
    <p:extLst>
      <p:ext uri="{BB962C8B-B14F-4D97-AF65-F5344CB8AC3E}">
        <p14:creationId xmlns:p14="http://schemas.microsoft.com/office/powerpoint/2010/main" val="36589132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64656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7641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54660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10/21/2023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95193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10/21/2023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40990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1D8BD707-D9CF-40AE-B4C6-C98DA3205C09}" type="datetimeFigureOut">
              <a:rPr lang="en-US" smtClean="0"/>
              <a:pPr/>
              <a:t>10/21/2023</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28348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D8BD707-D9CF-40AE-B4C6-C98DA3205C09}" type="datetimeFigureOut">
              <a:rPr lang="en-US" smtClean="0"/>
              <a:pPr/>
              <a:t>10/21/2023</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76568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1D8BD707-D9CF-40AE-B4C6-C98DA3205C09}" type="datetimeFigureOut">
              <a:rPr lang="en-US" smtClean="0"/>
              <a:pPr/>
              <a:t>10/21/2023</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4401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64903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301147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6685280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7051425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2410556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D8BD707-D9CF-40AE-B4C6-C98DA3205C09}" type="datetimeFigureOut">
              <a:rPr lang="en-US" smtClean="0"/>
              <a:pPr/>
              <a:t>10/21/2023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8298436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D8BD707-D9CF-40AE-B4C6-C98DA3205C09}" type="datetimeFigureOut">
              <a:rPr lang="en-US" smtClean="0"/>
              <a:pPr/>
              <a:t>10/21/2023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0408477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72092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72484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D8BD707-D9CF-40AE-B4C6-C98DA3205C09}" type="datetimeFigureOut">
              <a:rPr lang="en-US" smtClean="0"/>
              <a:pPr/>
              <a:t>10/21/2023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950479967"/>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6.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6.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6.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notesSlide" Target="../notesSlides/notesSlide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457200"/>
            <a:ext cx="9296400" cy="2438400"/>
          </a:xfrm>
        </p:spPr>
        <p:txBody>
          <a:bodyPr>
            <a:normAutofit/>
          </a:bodyPr>
          <a:lstStyle/>
          <a:p>
            <a:r>
              <a:rPr lang="en-US" sz="5400" b="1" dirty="0"/>
              <a:t>Association &amp; Causation in epidemiological studies</a:t>
            </a:r>
          </a:p>
        </p:txBody>
      </p:sp>
      <p:sp>
        <p:nvSpPr>
          <p:cNvPr id="3" name="Subtitle 2"/>
          <p:cNvSpPr>
            <a:spLocks noGrp="1"/>
          </p:cNvSpPr>
          <p:nvPr>
            <p:ph type="subTitle" idx="1"/>
          </p:nvPr>
        </p:nvSpPr>
        <p:spPr>
          <a:xfrm>
            <a:off x="1143000" y="4343400"/>
            <a:ext cx="9906000" cy="1676400"/>
          </a:xfrm>
        </p:spPr>
        <p:txBody>
          <a:bodyPr>
            <a:noAutofit/>
          </a:bodyPr>
          <a:lstStyle/>
          <a:p>
            <a:pPr>
              <a:spcBef>
                <a:spcPts val="0"/>
              </a:spcBef>
            </a:pPr>
            <a:r>
              <a:rPr lang="en-US" sz="3200" b="1" dirty="0">
                <a:solidFill>
                  <a:srgbClr val="FFFF00"/>
                </a:solidFill>
              </a:rPr>
              <a:t>Dr. Sireen </a:t>
            </a:r>
            <a:r>
              <a:rPr lang="en-US" sz="3200" b="1" dirty="0" err="1" smtClean="0">
                <a:solidFill>
                  <a:srgbClr val="FFFF00"/>
                </a:solidFill>
              </a:rPr>
              <a:t>Alkhaldi</a:t>
            </a:r>
            <a:r>
              <a:rPr lang="en-US" sz="3200" b="1" dirty="0" smtClean="0">
                <a:solidFill>
                  <a:srgbClr val="FFFF00"/>
                </a:solidFill>
              </a:rPr>
              <a:t>, </a:t>
            </a:r>
            <a:r>
              <a:rPr lang="en-US" sz="3200" b="1" dirty="0" err="1" smtClean="0">
                <a:solidFill>
                  <a:srgbClr val="FFFF00"/>
                </a:solidFill>
              </a:rPr>
              <a:t>DrPH</a:t>
            </a:r>
            <a:endParaRPr lang="en-US" sz="3200" b="1" dirty="0">
              <a:solidFill>
                <a:srgbClr val="FFFF00"/>
              </a:solidFill>
            </a:endParaRPr>
          </a:p>
          <a:p>
            <a:pPr>
              <a:spcBef>
                <a:spcPts val="0"/>
              </a:spcBef>
            </a:pPr>
            <a:r>
              <a:rPr lang="en-US" sz="3200" b="1" dirty="0">
                <a:solidFill>
                  <a:srgbClr val="FFFF00"/>
                </a:solidFill>
              </a:rPr>
              <a:t>Community Medicine </a:t>
            </a:r>
            <a:r>
              <a:rPr lang="en-US" sz="3200" b="1" dirty="0" smtClean="0">
                <a:solidFill>
                  <a:srgbClr val="FFFF00"/>
                </a:solidFill>
              </a:rPr>
              <a:t>2023/ 202</a:t>
            </a:r>
            <a:r>
              <a:rPr lang="en-US" sz="3200" b="1" dirty="0" smtClean="0">
                <a:solidFill>
                  <a:srgbClr val="FFFF00"/>
                </a:solidFill>
              </a:rPr>
              <a:t>4</a:t>
            </a:r>
          </a:p>
          <a:p>
            <a:pPr>
              <a:spcBef>
                <a:spcPts val="0"/>
              </a:spcBef>
            </a:pPr>
            <a:r>
              <a:rPr lang="en-US" sz="3200" b="1" dirty="0" smtClean="0">
                <a:solidFill>
                  <a:srgbClr val="FFFF00"/>
                </a:solidFill>
              </a:rPr>
              <a:t>School </a:t>
            </a:r>
            <a:r>
              <a:rPr lang="en-US" sz="3200" b="1" dirty="0">
                <a:solidFill>
                  <a:srgbClr val="FFFF00"/>
                </a:solidFill>
              </a:rPr>
              <a:t>of Medicine</a:t>
            </a:r>
          </a:p>
          <a:p>
            <a:pPr>
              <a:spcBef>
                <a:spcPts val="0"/>
              </a:spcBef>
            </a:pPr>
            <a:r>
              <a:rPr lang="en-US" sz="3200" b="1" dirty="0">
                <a:solidFill>
                  <a:srgbClr val="FFFF00"/>
                </a:solidFill>
              </a:rPr>
              <a:t>The University of Jordan</a:t>
            </a:r>
          </a:p>
        </p:txBody>
      </p:sp>
      <p:pic>
        <p:nvPicPr>
          <p:cNvPr id="4" name="Audio 3">
            <a:hlinkClick r:id="" action="ppaction://media"/>
            <a:extLst>
              <a:ext uri="{FF2B5EF4-FFF2-40B4-BE49-F238E27FC236}">
                <a16:creationId xmlns:a16="http://schemas.microsoft.com/office/drawing/2014/main" id="{23674E27-D40B-4765-9AA1-6E9D1A9B557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3546"/>
    </mc:Choice>
    <mc:Fallback xmlns="">
      <p:transition spd="slow" advTm="235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1447800" y="452718"/>
            <a:ext cx="9067800" cy="1400530"/>
          </a:xfrm>
        </p:spPr>
        <p:txBody>
          <a:bodyPr>
            <a:noAutofit/>
          </a:bodyPr>
          <a:lstStyle/>
          <a:p>
            <a:r>
              <a:rPr lang="en-US" sz="3600" b="1" dirty="0">
                <a:latin typeface="+mn-lt"/>
              </a:rPr>
              <a:t>Which of these foods will stop cancer? (Not so fast)</a:t>
            </a:r>
          </a:p>
        </p:txBody>
      </p:sp>
      <p:sp>
        <p:nvSpPr>
          <p:cNvPr id="136195" name="Rectangle 3"/>
          <p:cNvSpPr>
            <a:spLocks noGrp="1" noChangeArrowheads="1"/>
          </p:cNvSpPr>
          <p:nvPr>
            <p:ph idx="1"/>
          </p:nvPr>
        </p:nvSpPr>
        <p:spPr>
          <a:xfrm>
            <a:off x="1219200" y="1828800"/>
            <a:ext cx="10363200" cy="5029200"/>
          </a:xfrm>
        </p:spPr>
        <p:txBody>
          <a:bodyPr>
            <a:normAutofit/>
          </a:bodyPr>
          <a:lstStyle/>
          <a:p>
            <a:pPr marL="0" indent="0">
              <a:lnSpc>
                <a:spcPct val="110000"/>
              </a:lnSpc>
              <a:buNone/>
            </a:pPr>
            <a:r>
              <a:rPr lang="en-US" sz="2600" dirty="0">
                <a:latin typeface="Arial" panose="020B0604020202020204" pitchFamily="34" charset="0"/>
                <a:cs typeface="Arial" panose="020B0604020202020204" pitchFamily="34" charset="0"/>
              </a:rPr>
              <a:t>Cancer patients always ask what to eat to reduce their chances of dying from the disease. </a:t>
            </a:r>
          </a:p>
          <a:p>
            <a:pPr marL="0" indent="0">
              <a:lnSpc>
                <a:spcPct val="80000"/>
              </a:lnSpc>
              <a:buNone/>
            </a:pPr>
            <a:r>
              <a:rPr lang="en-US" sz="2600" dirty="0">
                <a:latin typeface="Arial" panose="020B0604020202020204" pitchFamily="34" charset="0"/>
                <a:cs typeface="Arial" panose="020B0604020202020204" pitchFamily="34" charset="0"/>
              </a:rPr>
              <a:t>Diet messages are everywhere: </a:t>
            </a:r>
          </a:p>
          <a:p>
            <a:pPr lvl="2">
              <a:lnSpc>
                <a:spcPct val="80000"/>
              </a:lnSpc>
            </a:pPr>
            <a:r>
              <a:rPr lang="en-US" sz="2600" dirty="0">
                <a:latin typeface="Arial" panose="020B0604020202020204" pitchFamily="34" charset="0"/>
                <a:cs typeface="Arial" panose="020B0604020202020204" pitchFamily="34" charset="0"/>
              </a:rPr>
              <a:t>NCI: Eat 5 to 9 fruits and vegetables a Day for Better Health</a:t>
            </a:r>
          </a:p>
          <a:p>
            <a:pPr lvl="2">
              <a:lnSpc>
                <a:spcPct val="80000"/>
              </a:lnSpc>
            </a:pPr>
            <a:r>
              <a:rPr lang="en-US" sz="2600" dirty="0">
                <a:latin typeface="Arial" panose="020B0604020202020204" pitchFamily="34" charset="0"/>
                <a:cs typeface="Arial" panose="020B0604020202020204" pitchFamily="34" charset="0"/>
              </a:rPr>
              <a:t>Prostate Cancer Foundation has anticancer diet</a:t>
            </a:r>
          </a:p>
          <a:p>
            <a:pPr>
              <a:lnSpc>
                <a:spcPct val="80000"/>
              </a:lnSpc>
            </a:pPr>
            <a:r>
              <a:rPr lang="en-US" sz="2600" dirty="0">
                <a:latin typeface="Arial" panose="020B0604020202020204" pitchFamily="34" charset="0"/>
                <a:cs typeface="Arial" panose="020B0604020202020204" pitchFamily="34" charset="0"/>
              </a:rPr>
              <a:t>Will dietary changes make a difference? </a:t>
            </a:r>
          </a:p>
          <a:p>
            <a:pPr>
              <a:lnSpc>
                <a:spcPct val="80000"/>
              </a:lnSpc>
            </a:pPr>
            <a:r>
              <a:rPr lang="en-US" sz="2600" dirty="0">
                <a:latin typeface="Arial" panose="020B0604020202020204" pitchFamily="34" charset="0"/>
                <a:cs typeface="Arial" panose="020B0604020202020204" pitchFamily="34" charset="0"/>
              </a:rPr>
              <a:t>It is more difficult than expected to discover if diet affects cancer risk </a:t>
            </a:r>
          </a:p>
          <a:p>
            <a:pPr marL="0" indent="0">
              <a:lnSpc>
                <a:spcPct val="80000"/>
              </a:lnSpc>
              <a:buNone/>
            </a:pPr>
            <a:r>
              <a:rPr lang="en-US" sz="2600" dirty="0">
                <a:latin typeface="Arial" panose="020B0604020202020204" pitchFamily="34" charset="0"/>
                <a:cs typeface="Arial" panose="020B0604020202020204" pitchFamily="34" charset="0"/>
              </a:rPr>
              <a:t>Hypotheses are abundant, but convincing evidence remains elusive (hard to prove). </a:t>
            </a:r>
          </a:p>
          <a:p>
            <a:pPr>
              <a:lnSpc>
                <a:spcPct val="80000"/>
              </a:lnSpc>
              <a:buFont typeface="Wingdings" pitchFamily="2" charset="2"/>
              <a:buNone/>
            </a:pPr>
            <a:endParaRPr lang="en-US" sz="1800" b="1" dirty="0">
              <a:latin typeface="Arial" panose="020B0604020202020204" pitchFamily="34" charset="0"/>
              <a:cs typeface="Arial" panose="020B0604020202020204" pitchFamily="34" charset="0"/>
            </a:endParaRPr>
          </a:p>
          <a:p>
            <a:pPr>
              <a:lnSpc>
                <a:spcPct val="80000"/>
              </a:lnSpc>
              <a:buFont typeface="Wingdings" pitchFamily="2" charset="2"/>
              <a:buNone/>
            </a:pPr>
            <a:r>
              <a:rPr lang="en-US" sz="1800" b="1" dirty="0">
                <a:latin typeface="Arial" panose="020B0604020202020204" pitchFamily="34" charset="0"/>
                <a:cs typeface="Arial" panose="020B0604020202020204" pitchFamily="34" charset="0"/>
              </a:rPr>
              <a:t>September 27, 2005 – New York Times - By GINA KOLATA </a:t>
            </a:r>
          </a:p>
          <a:p>
            <a:pPr>
              <a:lnSpc>
                <a:spcPct val="80000"/>
              </a:lnSpc>
            </a:pPr>
            <a:endParaRPr lang="en-US" sz="1800" dirty="0"/>
          </a:p>
        </p:txBody>
      </p:sp>
      <p:pic>
        <p:nvPicPr>
          <p:cNvPr id="2" name="Audio 1">
            <a:hlinkClick r:id="" action="ppaction://media"/>
            <a:extLst>
              <a:ext uri="{FF2B5EF4-FFF2-40B4-BE49-F238E27FC236}">
                <a16:creationId xmlns:a16="http://schemas.microsoft.com/office/drawing/2014/main" id="{13D9E425-7717-4D5E-AAF4-AF3DD451395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547714268"/>
      </p:ext>
    </p:extLst>
  </p:cSld>
  <p:clrMapOvr>
    <a:masterClrMapping/>
  </p:clrMapOvr>
  <p:transition advTm="8828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1600200" y="452718"/>
            <a:ext cx="8450634" cy="1400530"/>
          </a:xfrm>
        </p:spPr>
        <p:txBody>
          <a:bodyPr/>
          <a:lstStyle/>
          <a:p>
            <a:r>
              <a:rPr lang="en-US" b="1" dirty="0"/>
              <a:t>What is the question?</a:t>
            </a:r>
          </a:p>
        </p:txBody>
      </p:sp>
      <p:sp>
        <p:nvSpPr>
          <p:cNvPr id="124931" name="Rectangle 3"/>
          <p:cNvSpPr>
            <a:spLocks noGrp="1" noChangeArrowheads="1"/>
          </p:cNvSpPr>
          <p:nvPr>
            <p:ph idx="1"/>
          </p:nvPr>
        </p:nvSpPr>
        <p:spPr>
          <a:xfrm>
            <a:off x="1600200" y="1676400"/>
            <a:ext cx="9448800" cy="4419600"/>
          </a:xfrm>
        </p:spPr>
        <p:txBody>
          <a:bodyPr/>
          <a:lstStyle/>
          <a:p>
            <a:pPr marL="0" indent="0">
              <a:buNone/>
            </a:pPr>
            <a:r>
              <a:rPr lang="en-US" sz="3200" dirty="0">
                <a:latin typeface="Arial" panose="020B0604020202020204" pitchFamily="34" charset="0"/>
                <a:cs typeface="Arial" panose="020B0604020202020204" pitchFamily="34" charset="0"/>
              </a:rPr>
              <a:t>Does the exposure lead to an increase (or decreased) risk of disease?</a:t>
            </a:r>
          </a:p>
          <a:p>
            <a:pPr marL="0" indent="0">
              <a:buNone/>
            </a:pPr>
            <a:endParaRPr lang="en-US" sz="3200" dirty="0">
              <a:latin typeface="Arial" panose="020B0604020202020204" pitchFamily="34" charset="0"/>
              <a:cs typeface="Arial" panose="020B0604020202020204" pitchFamily="34" charset="0"/>
            </a:endParaRPr>
          </a:p>
          <a:p>
            <a:pPr marL="0" indent="0">
              <a:buNone/>
            </a:pPr>
            <a:r>
              <a:rPr lang="en-US" sz="3200" dirty="0">
                <a:latin typeface="Arial" panose="020B0604020202020204" pitchFamily="34" charset="0"/>
                <a:cs typeface="Arial" panose="020B0604020202020204" pitchFamily="34" charset="0"/>
              </a:rPr>
              <a:t>Is the exposure causal (or protective)?</a:t>
            </a:r>
          </a:p>
          <a:p>
            <a:pPr lvl="1"/>
            <a:r>
              <a:rPr lang="en-US" sz="2800" dirty="0">
                <a:latin typeface="Arial" panose="020B0604020202020204" pitchFamily="34" charset="0"/>
                <a:cs typeface="Arial" panose="020B0604020202020204" pitchFamily="34" charset="0"/>
              </a:rPr>
              <a:t>We observe </a:t>
            </a:r>
            <a:r>
              <a:rPr lang="en-US" sz="2800" b="1" dirty="0">
                <a:solidFill>
                  <a:srgbClr val="FFFF00"/>
                </a:solidFill>
                <a:latin typeface="Arial" panose="020B0604020202020204" pitchFamily="34" charset="0"/>
                <a:cs typeface="Arial" panose="020B0604020202020204" pitchFamily="34" charset="0"/>
              </a:rPr>
              <a:t>associations</a:t>
            </a:r>
          </a:p>
          <a:p>
            <a:pPr lvl="1"/>
            <a:r>
              <a:rPr lang="en-US" sz="2800" dirty="0">
                <a:latin typeface="Arial" panose="020B0604020202020204" pitchFamily="34" charset="0"/>
                <a:cs typeface="Arial" panose="020B0604020202020204" pitchFamily="34" charset="0"/>
              </a:rPr>
              <a:t>We infer (guess, speculate, reach to a conclusion)  about </a:t>
            </a:r>
            <a:r>
              <a:rPr lang="en-US" sz="2800" b="1" dirty="0">
                <a:solidFill>
                  <a:srgbClr val="FFFF00"/>
                </a:solidFill>
                <a:latin typeface="Arial" panose="020B0604020202020204" pitchFamily="34" charset="0"/>
                <a:cs typeface="Arial" panose="020B0604020202020204" pitchFamily="34" charset="0"/>
              </a:rPr>
              <a:t>causes.</a:t>
            </a:r>
          </a:p>
          <a:p>
            <a:pPr>
              <a:buFont typeface="Wingdings" pitchFamily="2" charset="2"/>
              <a:buNone/>
            </a:pPr>
            <a:endParaRPr lang="en-US" dirty="0"/>
          </a:p>
        </p:txBody>
      </p:sp>
      <p:pic>
        <p:nvPicPr>
          <p:cNvPr id="2" name="Audio 1">
            <a:hlinkClick r:id="" action="ppaction://media"/>
            <a:extLst>
              <a:ext uri="{FF2B5EF4-FFF2-40B4-BE49-F238E27FC236}">
                <a16:creationId xmlns:a16="http://schemas.microsoft.com/office/drawing/2014/main" id="{0DF8143E-5AA9-428B-B764-2EBB6A4555B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85983250"/>
      </p:ext>
    </p:extLst>
  </p:cSld>
  <p:clrMapOvr>
    <a:masterClrMapping/>
  </p:clrMapOvr>
  <p:transition advTm="5473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452718"/>
            <a:ext cx="8374434" cy="918882"/>
          </a:xfrm>
        </p:spPr>
        <p:txBody>
          <a:bodyPr/>
          <a:lstStyle/>
          <a:p>
            <a:r>
              <a:rPr lang="en-US" b="1" dirty="0"/>
              <a:t>ASSOCIATION</a:t>
            </a:r>
          </a:p>
        </p:txBody>
      </p:sp>
      <p:sp>
        <p:nvSpPr>
          <p:cNvPr id="3" name="Content Placeholder 2"/>
          <p:cNvSpPr>
            <a:spLocks noGrp="1"/>
          </p:cNvSpPr>
          <p:nvPr>
            <p:ph idx="1"/>
          </p:nvPr>
        </p:nvSpPr>
        <p:spPr>
          <a:xfrm>
            <a:off x="1600200" y="1676400"/>
            <a:ext cx="9753600" cy="4876800"/>
          </a:xfrm>
        </p:spPr>
        <p:txBody>
          <a:bodyPr>
            <a:normAutofit fontScale="92500" lnSpcReduction="20000"/>
          </a:bodyPr>
          <a:lstStyle/>
          <a:p>
            <a:pPr marL="0" indent="0">
              <a:buNone/>
            </a:pPr>
            <a:r>
              <a:rPr lang="en-US" sz="3600" b="1" dirty="0">
                <a:solidFill>
                  <a:srgbClr val="FFFF00"/>
                </a:solidFill>
              </a:rPr>
              <a:t>Definition</a:t>
            </a:r>
            <a:r>
              <a:rPr lang="en-US" sz="3600" dirty="0">
                <a:solidFill>
                  <a:srgbClr val="FFFF00"/>
                </a:solidFill>
              </a:rPr>
              <a:t>: </a:t>
            </a:r>
            <a:r>
              <a:rPr lang="en-US" sz="3600" dirty="0"/>
              <a:t>the concurrence of two variables more often than would be expected by chance.</a:t>
            </a:r>
          </a:p>
          <a:p>
            <a:pPr marL="0" indent="0">
              <a:buNone/>
            </a:pPr>
            <a:r>
              <a:rPr lang="en-US" sz="3600" b="1" dirty="0">
                <a:solidFill>
                  <a:srgbClr val="FFFF00"/>
                </a:solidFill>
              </a:rPr>
              <a:t>Types of Associations: </a:t>
            </a:r>
          </a:p>
          <a:p>
            <a:pPr marL="514350" indent="-514350">
              <a:buFont typeface="+mj-lt"/>
              <a:buAutoNum type="arabicPeriod"/>
            </a:pPr>
            <a:r>
              <a:rPr lang="en-US" sz="3600" b="1" dirty="0"/>
              <a:t>Spurious Association: </a:t>
            </a:r>
            <a:r>
              <a:rPr lang="en-US" sz="3200" dirty="0"/>
              <a:t>(Shoe size and reading performance for elementary school children)</a:t>
            </a:r>
            <a:endParaRPr lang="en-US" sz="3600" dirty="0"/>
          </a:p>
          <a:p>
            <a:pPr marL="514350" indent="-514350">
              <a:buFont typeface="+mj-lt"/>
              <a:buAutoNum type="arabicPeriod"/>
            </a:pPr>
            <a:r>
              <a:rPr lang="en-US" sz="3600" b="1" dirty="0"/>
              <a:t>Indirect Association</a:t>
            </a:r>
          </a:p>
          <a:p>
            <a:pPr marL="514350" indent="-514350">
              <a:buFont typeface="+mj-lt"/>
              <a:buAutoNum type="arabicPeriod"/>
            </a:pPr>
            <a:r>
              <a:rPr lang="en-US" sz="3600" b="1" dirty="0"/>
              <a:t>Direct (causal) Association</a:t>
            </a:r>
          </a:p>
          <a:p>
            <a:pPr marL="914400" lvl="1" indent="-514350">
              <a:buSzPct val="80000"/>
              <a:buFont typeface="+mj-lt"/>
              <a:buAutoNum type="arabicPeriod"/>
            </a:pPr>
            <a:r>
              <a:rPr lang="en-US" sz="3200" b="1" dirty="0"/>
              <a:t>One to one causal association</a:t>
            </a:r>
          </a:p>
          <a:p>
            <a:pPr marL="914400" lvl="1" indent="-514350">
              <a:buSzPct val="80000"/>
              <a:buFont typeface="+mj-lt"/>
              <a:buAutoNum type="arabicPeriod"/>
            </a:pPr>
            <a:r>
              <a:rPr lang="en-US" sz="3200" b="1" dirty="0"/>
              <a:t>Multi-factorial causal association</a:t>
            </a:r>
            <a:endParaRPr lang="en-US" dirty="0"/>
          </a:p>
          <a:p>
            <a:endParaRPr lang="en-US" sz="3600" dirty="0"/>
          </a:p>
        </p:txBody>
      </p:sp>
      <p:pic>
        <p:nvPicPr>
          <p:cNvPr id="4" name="Audio 3">
            <a:hlinkClick r:id="" action="ppaction://media"/>
            <a:extLst>
              <a:ext uri="{FF2B5EF4-FFF2-40B4-BE49-F238E27FC236}">
                <a16:creationId xmlns:a16="http://schemas.microsoft.com/office/drawing/2014/main" id="{62E62B46-9748-4503-B8FA-59C67C5D409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754983405"/>
      </p:ext>
    </p:extLst>
  </p:cSld>
  <p:clrMapOvr>
    <a:masterClrMapping/>
  </p:clrMapOvr>
  <mc:AlternateContent xmlns:mc="http://schemas.openxmlformats.org/markup-compatibility/2006" xmlns:p14="http://schemas.microsoft.com/office/powerpoint/2010/main">
    <mc:Choice Requires="p14">
      <p:transition spd="slow" p14:dur="2000" advTm="166217"/>
    </mc:Choice>
    <mc:Fallback xmlns="">
      <p:transition spd="slow" advTm="1662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1828800"/>
            <a:ext cx="8534400" cy="4302113"/>
          </a:xfrm>
          <a:prstGeom prst="rect">
            <a:avLst/>
          </a:prstGeom>
        </p:spPr>
      </p:pic>
      <p:sp>
        <p:nvSpPr>
          <p:cNvPr id="5" name="TextBox 4"/>
          <p:cNvSpPr txBox="1"/>
          <p:nvPr/>
        </p:nvSpPr>
        <p:spPr>
          <a:xfrm>
            <a:off x="2438400" y="609600"/>
            <a:ext cx="7162800" cy="646331"/>
          </a:xfrm>
          <a:prstGeom prst="rect">
            <a:avLst/>
          </a:prstGeom>
          <a:noFill/>
        </p:spPr>
        <p:txBody>
          <a:bodyPr wrap="square" rtlCol="0">
            <a:spAutoFit/>
          </a:bodyPr>
          <a:lstStyle/>
          <a:p>
            <a:r>
              <a:rPr lang="en-US" sz="3600" b="1" dirty="0">
                <a:solidFill>
                  <a:srgbClr val="FFFF00"/>
                </a:solidFill>
              </a:rPr>
              <a:t>Association and Causation</a:t>
            </a:r>
          </a:p>
        </p:txBody>
      </p:sp>
      <p:pic>
        <p:nvPicPr>
          <p:cNvPr id="2" name="Audio 1">
            <a:hlinkClick r:id="" action="ppaction://media"/>
            <a:extLst>
              <a:ext uri="{FF2B5EF4-FFF2-40B4-BE49-F238E27FC236}">
                <a16:creationId xmlns:a16="http://schemas.microsoft.com/office/drawing/2014/main" id="{554FFE46-1305-4E66-BBFA-DC000393918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5947511"/>
      </p:ext>
    </p:extLst>
  </p:cSld>
  <p:clrMapOvr>
    <a:masterClrMapping/>
  </p:clrMapOvr>
  <mc:AlternateContent xmlns:mc="http://schemas.openxmlformats.org/markup-compatibility/2006" xmlns:p14="http://schemas.microsoft.com/office/powerpoint/2010/main">
    <mc:Choice Requires="p14">
      <p:transition spd="slow" p14:dur="2000" advTm="62227"/>
    </mc:Choice>
    <mc:Fallback xmlns="">
      <p:transition spd="slow" advTm="622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452718"/>
            <a:ext cx="8755434" cy="690282"/>
          </a:xfrm>
        </p:spPr>
        <p:txBody>
          <a:bodyPr/>
          <a:lstStyle/>
          <a:p>
            <a:r>
              <a:rPr lang="en-US" b="1" dirty="0">
                <a:solidFill>
                  <a:srgbClr val="FFFF00"/>
                </a:solidFill>
              </a:rPr>
              <a:t>Association or not?</a:t>
            </a:r>
            <a:endParaRPr lang="en-US" dirty="0">
              <a:solidFill>
                <a:srgbClr val="92D050"/>
              </a:solidFill>
            </a:endParaRPr>
          </a:p>
        </p:txBody>
      </p:sp>
      <p:sp>
        <p:nvSpPr>
          <p:cNvPr id="3" name="Content Placeholder 2"/>
          <p:cNvSpPr>
            <a:spLocks noGrp="1"/>
          </p:cNvSpPr>
          <p:nvPr>
            <p:ph idx="1"/>
          </p:nvPr>
        </p:nvSpPr>
        <p:spPr>
          <a:xfrm>
            <a:off x="1219200" y="1371600"/>
            <a:ext cx="10134600" cy="5334000"/>
          </a:xfrm>
        </p:spPr>
        <p:txBody>
          <a:bodyPr>
            <a:normAutofit fontScale="92500" lnSpcReduction="10000"/>
          </a:bodyPr>
          <a:lstStyle/>
          <a:p>
            <a:pPr marL="0" indent="0">
              <a:buNone/>
            </a:pPr>
            <a:r>
              <a:rPr lang="en-US" sz="3200" dirty="0">
                <a:latin typeface="Arial" panose="020B0604020202020204" pitchFamily="34" charset="0"/>
                <a:cs typeface="Arial" panose="020B0604020202020204" pitchFamily="34" charset="0"/>
              </a:rPr>
              <a:t>A researcher in his observational study found that the average serum homocysteine among patients of IHD was 15 mcg/dl (Normal=10-12 mcg/dl)!</a:t>
            </a:r>
          </a:p>
          <a:p>
            <a:pPr marL="0" indent="0">
              <a:buNone/>
            </a:pPr>
            <a:r>
              <a:rPr lang="en-US" sz="3200" dirty="0">
                <a:latin typeface="Arial" panose="020B0604020202020204" pitchFamily="34" charset="0"/>
                <a:cs typeface="Arial" panose="020B0604020202020204" pitchFamily="34" charset="0"/>
              </a:rPr>
              <a:t>Can we say that</a:t>
            </a:r>
          </a:p>
          <a:p>
            <a:pPr lvl="1"/>
            <a:r>
              <a:rPr lang="en-US" sz="2800" dirty="0" err="1">
                <a:latin typeface="Arial" panose="020B0604020202020204" pitchFamily="34" charset="0"/>
                <a:cs typeface="Arial" panose="020B0604020202020204" pitchFamily="34" charset="0"/>
              </a:rPr>
              <a:t>Hyperhomocystenemia</a:t>
            </a:r>
            <a:r>
              <a:rPr lang="en-US" sz="2800" dirty="0">
                <a:latin typeface="Arial" panose="020B0604020202020204" pitchFamily="34" charset="0"/>
                <a:cs typeface="Arial" panose="020B0604020202020204" pitchFamily="34" charset="0"/>
              </a:rPr>
              <a:t> causes IHD?</a:t>
            </a:r>
          </a:p>
          <a:p>
            <a:pPr marL="0" indent="0">
              <a:buNone/>
            </a:pPr>
            <a:r>
              <a:rPr lang="en-US" sz="3200" dirty="0">
                <a:latin typeface="Arial" panose="020B0604020202020204" pitchFamily="34" charset="0"/>
                <a:cs typeface="Arial" panose="020B0604020202020204" pitchFamily="34" charset="0"/>
              </a:rPr>
              <a:t>Hypothesize that</a:t>
            </a:r>
          </a:p>
          <a:p>
            <a:pPr lvl="1"/>
            <a:r>
              <a:rPr lang="en-US" sz="2800" dirty="0" err="1">
                <a:latin typeface="Arial" panose="020B0604020202020204" pitchFamily="34" charset="0"/>
                <a:cs typeface="Arial" panose="020B0604020202020204" pitchFamily="34" charset="0"/>
              </a:rPr>
              <a:t>Hyperhomocystenemia</a:t>
            </a:r>
            <a:r>
              <a:rPr lang="en-US" sz="2800" dirty="0">
                <a:latin typeface="Arial" panose="020B0604020202020204" pitchFamily="34" charset="0"/>
                <a:cs typeface="Arial" panose="020B0604020202020204" pitchFamily="34" charset="0"/>
              </a:rPr>
              <a:t> </a:t>
            </a:r>
            <a:r>
              <a:rPr lang="en-US" sz="2800" b="1" dirty="0">
                <a:latin typeface="Arial" panose="020B0604020202020204" pitchFamily="34" charset="0"/>
                <a:cs typeface="Arial" panose="020B0604020202020204" pitchFamily="34" charset="0"/>
              </a:rPr>
              <a:t>may</a:t>
            </a:r>
            <a:r>
              <a:rPr lang="en-US" sz="2800" dirty="0">
                <a:latin typeface="Arial" panose="020B0604020202020204" pitchFamily="34" charset="0"/>
                <a:cs typeface="Arial" panose="020B0604020202020204" pitchFamily="34" charset="0"/>
              </a:rPr>
              <a:t> have a role in etiology of IHD.</a:t>
            </a:r>
          </a:p>
          <a:p>
            <a:pPr marL="0" indent="0">
              <a:buNone/>
            </a:pPr>
            <a:r>
              <a:rPr lang="en-US" sz="2800" dirty="0">
                <a:latin typeface="Arial" panose="020B0604020202020204" pitchFamily="34" charset="0"/>
                <a:cs typeface="Arial" panose="020B0604020202020204" pitchFamily="34" charset="0"/>
              </a:rPr>
              <a:t>For final proof there has to be a ‘comparison’.</a:t>
            </a:r>
          </a:p>
          <a:p>
            <a:pPr marL="0" indent="0">
              <a:buNone/>
            </a:pPr>
            <a:r>
              <a:rPr lang="en-US" sz="2800" dirty="0">
                <a:latin typeface="Arial" panose="020B0604020202020204" pitchFamily="34" charset="0"/>
                <a:cs typeface="Arial" panose="020B0604020202020204" pitchFamily="34" charset="0"/>
              </a:rPr>
              <a:t>Comparison would generate another summary measure which shows the extent of ‘Association’ or ‘Effect’ or ‘risk’ (RR, OR, P-value, AR)</a:t>
            </a:r>
          </a:p>
        </p:txBody>
      </p:sp>
      <p:pic>
        <p:nvPicPr>
          <p:cNvPr id="4" name="Audio 3">
            <a:hlinkClick r:id="" action="ppaction://media"/>
            <a:extLst>
              <a:ext uri="{FF2B5EF4-FFF2-40B4-BE49-F238E27FC236}">
                <a16:creationId xmlns:a16="http://schemas.microsoft.com/office/drawing/2014/main" id="{3647EB4C-76A2-46BA-A070-999FFE48E72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758348952"/>
      </p:ext>
    </p:extLst>
  </p:cSld>
  <p:clrMapOvr>
    <a:masterClrMapping/>
  </p:clrMapOvr>
  <mc:AlternateContent xmlns:mc="http://schemas.openxmlformats.org/markup-compatibility/2006" xmlns:p14="http://schemas.microsoft.com/office/powerpoint/2010/main">
    <mc:Choice Requires="p14">
      <p:transition spd="slow" p14:dur="2000" advTm="94425"/>
    </mc:Choice>
    <mc:Fallback xmlns="">
      <p:transition spd="slow" advTm="944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1634" y="452718"/>
            <a:ext cx="8839200" cy="1400530"/>
          </a:xfrm>
        </p:spPr>
        <p:txBody>
          <a:bodyPr/>
          <a:lstStyle/>
          <a:p>
            <a:r>
              <a:rPr lang="en-US" b="1" dirty="0"/>
              <a:t>Example…. </a:t>
            </a:r>
          </a:p>
        </p:txBody>
      </p:sp>
      <p:sp>
        <p:nvSpPr>
          <p:cNvPr id="3" name="Content Placeholder 2"/>
          <p:cNvSpPr>
            <a:spLocks noGrp="1"/>
          </p:cNvSpPr>
          <p:nvPr>
            <p:ph idx="1"/>
          </p:nvPr>
        </p:nvSpPr>
        <p:spPr>
          <a:xfrm>
            <a:off x="1295400" y="1524000"/>
            <a:ext cx="9372600" cy="5334000"/>
          </a:xfrm>
        </p:spPr>
        <p:txBody>
          <a:bodyPr>
            <a:normAutofit/>
          </a:bodyPr>
          <a:lstStyle/>
          <a:p>
            <a:pPr marL="0" indent="0">
              <a:buNone/>
            </a:pPr>
            <a:r>
              <a:rPr lang="en-US" sz="3200" dirty="0"/>
              <a:t>A researcher in his observational study found the presence of </a:t>
            </a:r>
            <a:r>
              <a:rPr lang="en-US" sz="3200" i="1" dirty="0"/>
              <a:t>Helicobacter pylori in </a:t>
            </a:r>
            <a:r>
              <a:rPr lang="en-US" sz="3200" dirty="0"/>
              <a:t>patients of duodenal ulcer!</a:t>
            </a:r>
          </a:p>
          <a:p>
            <a:pPr>
              <a:buNone/>
            </a:pPr>
            <a:endParaRPr lang="en-US" sz="1600" dirty="0"/>
          </a:p>
          <a:p>
            <a:pPr marL="0" indent="0">
              <a:spcBef>
                <a:spcPts val="0"/>
              </a:spcBef>
              <a:buNone/>
            </a:pPr>
            <a:r>
              <a:rPr lang="en-US" sz="2800" b="1" dirty="0"/>
              <a:t>Can we say that</a:t>
            </a:r>
          </a:p>
          <a:p>
            <a:pPr lvl="1">
              <a:spcBef>
                <a:spcPts val="0"/>
              </a:spcBef>
            </a:pPr>
            <a:r>
              <a:rPr lang="en-US" sz="2400" dirty="0" err="1"/>
              <a:t>H.pylori</a:t>
            </a:r>
            <a:r>
              <a:rPr lang="en-US" sz="2400" dirty="0"/>
              <a:t> causes duodenal ulcers?</a:t>
            </a:r>
          </a:p>
          <a:p>
            <a:pPr marL="0" indent="0">
              <a:spcBef>
                <a:spcPts val="0"/>
              </a:spcBef>
              <a:buNone/>
            </a:pPr>
            <a:r>
              <a:rPr lang="en-US" sz="2800" b="1" dirty="0"/>
              <a:t>Hypothesize that</a:t>
            </a:r>
          </a:p>
          <a:p>
            <a:pPr lvl="1">
              <a:spcBef>
                <a:spcPts val="0"/>
              </a:spcBef>
            </a:pPr>
            <a:r>
              <a:rPr lang="en-US" sz="2400" dirty="0" err="1"/>
              <a:t>H.pylori</a:t>
            </a:r>
            <a:r>
              <a:rPr lang="en-US" sz="2400" dirty="0"/>
              <a:t> </a:t>
            </a:r>
            <a:r>
              <a:rPr lang="en-US" sz="2400" b="1" dirty="0"/>
              <a:t>may</a:t>
            </a:r>
            <a:r>
              <a:rPr lang="en-US" sz="2400" dirty="0"/>
              <a:t> have a role in etiology of duodenal ulcers.</a:t>
            </a:r>
          </a:p>
          <a:p>
            <a:pPr marL="0" indent="0">
              <a:spcBef>
                <a:spcPts val="0"/>
              </a:spcBef>
              <a:buNone/>
            </a:pPr>
            <a:r>
              <a:rPr lang="en-US" sz="2800" dirty="0"/>
              <a:t>For final proof there has to be a ‘comparison’.</a:t>
            </a:r>
          </a:p>
          <a:p>
            <a:pPr marL="0" indent="0">
              <a:spcBef>
                <a:spcPts val="0"/>
              </a:spcBef>
              <a:buNone/>
            </a:pPr>
            <a:r>
              <a:rPr lang="en-US" sz="2800" dirty="0"/>
              <a:t>Comparison would generate another summary measure which shows the extent of ‘Association’ or ‘Effect’ or ‘risk</a:t>
            </a:r>
            <a:r>
              <a:rPr lang="en-US" dirty="0"/>
              <a:t>’</a:t>
            </a:r>
          </a:p>
        </p:txBody>
      </p:sp>
      <p:pic>
        <p:nvPicPr>
          <p:cNvPr id="4" name="Audio 3">
            <a:hlinkClick r:id="" action="ppaction://media"/>
            <a:extLst>
              <a:ext uri="{FF2B5EF4-FFF2-40B4-BE49-F238E27FC236}">
                <a16:creationId xmlns:a16="http://schemas.microsoft.com/office/drawing/2014/main" id="{AB40AD96-1AD9-4EE4-87AF-BD33B56FE83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5360"/>
    </mc:Choice>
    <mc:Fallback xmlns="">
      <p:transition spd="slow" advTm="753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228600"/>
            <a:ext cx="9404723" cy="1143000"/>
          </a:xfrm>
        </p:spPr>
        <p:txBody>
          <a:bodyPr>
            <a:noAutofit/>
          </a:bodyPr>
          <a:lstStyle/>
          <a:p>
            <a:r>
              <a:rPr lang="en-US" sz="3200" b="1" dirty="0">
                <a:solidFill>
                  <a:srgbClr val="92D050"/>
                </a:solidFill>
              </a:rPr>
              <a:t>Process of establishing a “Cause &amp; Effect” or “Exposure &amp; Outcome” relationship</a:t>
            </a:r>
          </a:p>
        </p:txBody>
      </p:sp>
      <p:sp>
        <p:nvSpPr>
          <p:cNvPr id="3" name="Content Placeholder 2"/>
          <p:cNvSpPr>
            <a:spLocks noGrp="1"/>
          </p:cNvSpPr>
          <p:nvPr>
            <p:ph idx="1"/>
          </p:nvPr>
        </p:nvSpPr>
        <p:spPr>
          <a:xfrm>
            <a:off x="646111" y="1524000"/>
            <a:ext cx="10326689" cy="4876800"/>
          </a:xfrm>
        </p:spPr>
        <p:txBody>
          <a:bodyPr>
            <a:normAutofit/>
          </a:bodyPr>
          <a:lstStyle/>
          <a:p>
            <a:pPr marL="0" indent="0">
              <a:buNone/>
            </a:pPr>
            <a:r>
              <a:rPr lang="en-US" sz="2800" dirty="0">
                <a:latin typeface="Arial" panose="020B0604020202020204" pitchFamily="34" charset="0"/>
                <a:cs typeface="Arial" panose="020B0604020202020204" pitchFamily="34" charset="0"/>
              </a:rPr>
              <a:t>Needs a research on the lines of ‘hypothesis testing’</a:t>
            </a:r>
          </a:p>
          <a:p>
            <a:pPr marL="0" indent="0">
              <a:buNone/>
            </a:pPr>
            <a:r>
              <a:rPr lang="en-US" sz="2800" dirty="0">
                <a:latin typeface="Arial" panose="020B0604020202020204" pitchFamily="34" charset="0"/>
                <a:cs typeface="Arial" panose="020B0604020202020204" pitchFamily="34" charset="0"/>
              </a:rPr>
              <a:t>final establishment of an “exposure - outcome” relationship consists of a sequence of steps as follows :</a:t>
            </a:r>
          </a:p>
          <a:p>
            <a:r>
              <a:rPr lang="en-US" sz="2800" b="1" dirty="0">
                <a:latin typeface="Arial" panose="020B0604020202020204" pitchFamily="34" charset="0"/>
                <a:cs typeface="Arial" panose="020B0604020202020204" pitchFamily="34" charset="0"/>
              </a:rPr>
              <a:t>Step 1</a:t>
            </a:r>
            <a:r>
              <a:rPr lang="en-US" sz="2800" dirty="0">
                <a:latin typeface="Arial" panose="020B0604020202020204" pitchFamily="34" charset="0"/>
                <a:cs typeface="Arial" panose="020B0604020202020204" pitchFamily="34" charset="0"/>
              </a:rPr>
              <a:t>: ensure that the results of the study are accurate and not “spurious”: Correct methods?  Validity, reliability?  Bias?</a:t>
            </a:r>
          </a:p>
          <a:p>
            <a:pPr lvl="0">
              <a:buClr>
                <a:srgbClr val="ACD433"/>
              </a:buClr>
            </a:pPr>
            <a:r>
              <a:rPr lang="en-US" sz="2800" b="1" dirty="0">
                <a:solidFill>
                  <a:prstClr val="white"/>
                </a:solidFill>
                <a:latin typeface="Arial" panose="020B0604020202020204" pitchFamily="34" charset="0"/>
                <a:cs typeface="Arial" panose="020B0604020202020204" pitchFamily="34" charset="0"/>
              </a:rPr>
              <a:t>Step 2a: </a:t>
            </a:r>
            <a:r>
              <a:rPr lang="en-US" sz="2800" dirty="0">
                <a:solidFill>
                  <a:prstClr val="white"/>
                </a:solidFill>
                <a:latin typeface="Arial" panose="020B0604020202020204" pitchFamily="34" charset="0"/>
                <a:cs typeface="Arial" panose="020B0604020202020204" pitchFamily="34" charset="0"/>
              </a:rPr>
              <a:t>do statistical results indicate association?-p value/ 95% CI.</a:t>
            </a:r>
          </a:p>
          <a:p>
            <a:pPr lvl="0">
              <a:buClr>
                <a:srgbClr val="ACD433"/>
              </a:buClr>
            </a:pPr>
            <a:r>
              <a:rPr lang="en-US" sz="2800" b="1" dirty="0">
                <a:solidFill>
                  <a:prstClr val="white"/>
                </a:solidFill>
                <a:latin typeface="Arial" panose="020B0604020202020204" pitchFamily="34" charset="0"/>
                <a:cs typeface="Arial" panose="020B0604020202020204" pitchFamily="34" charset="0"/>
              </a:rPr>
              <a:t>Step 2b</a:t>
            </a:r>
            <a:r>
              <a:rPr lang="en-US" sz="2800" dirty="0">
                <a:solidFill>
                  <a:prstClr val="white"/>
                </a:solidFill>
                <a:latin typeface="Arial" panose="020B0604020202020204" pitchFamily="34" charset="0"/>
                <a:cs typeface="Arial" panose="020B0604020202020204" pitchFamily="34" charset="0"/>
              </a:rPr>
              <a:t>: if not significant p value, may be b/c of low power of the study (smaller sample size)- </a:t>
            </a:r>
          </a:p>
          <a:p>
            <a:pPr marL="0" indent="0">
              <a:buNone/>
            </a:pPr>
            <a:endParaRPr lang="en-US" sz="28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p:txBody>
      </p:sp>
      <p:pic>
        <p:nvPicPr>
          <p:cNvPr id="4" name="Audio 3">
            <a:hlinkClick r:id="" action="ppaction://media"/>
            <a:extLst>
              <a:ext uri="{FF2B5EF4-FFF2-40B4-BE49-F238E27FC236}">
                <a16:creationId xmlns:a16="http://schemas.microsoft.com/office/drawing/2014/main" id="{2C99DC41-6923-4E94-8EDB-94C617A3559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71077"/>
    </mc:Choice>
    <mc:Fallback xmlns="">
      <p:transition spd="slow" advTm="1710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68968"/>
            <a:ext cx="9064752" cy="1143000"/>
          </a:xfrm>
        </p:spPr>
        <p:txBody>
          <a:bodyPr>
            <a:noAutofit/>
          </a:bodyPr>
          <a:lstStyle/>
          <a:p>
            <a:r>
              <a:rPr lang="en-US" sz="3200" b="1" dirty="0">
                <a:solidFill>
                  <a:srgbClr val="92D050"/>
                </a:solidFill>
              </a:rPr>
              <a:t>Process of establishing a “Cause &amp; Effect” or “Exposure &amp; Outcome” relationship</a:t>
            </a:r>
          </a:p>
        </p:txBody>
      </p:sp>
      <p:sp>
        <p:nvSpPr>
          <p:cNvPr id="3" name="Content Placeholder 2"/>
          <p:cNvSpPr>
            <a:spLocks noGrp="1"/>
          </p:cNvSpPr>
          <p:nvPr>
            <p:ph idx="1"/>
          </p:nvPr>
        </p:nvSpPr>
        <p:spPr>
          <a:xfrm>
            <a:off x="1066800" y="1752600"/>
            <a:ext cx="10363200" cy="4953000"/>
          </a:xfrm>
        </p:spPr>
        <p:txBody>
          <a:bodyPr>
            <a:normAutofit fontScale="85000" lnSpcReduction="20000"/>
          </a:bodyPr>
          <a:lstStyle/>
          <a:p>
            <a:pPr marL="0" indent="0">
              <a:lnSpc>
                <a:spcPct val="130000"/>
              </a:lnSpc>
              <a:spcBef>
                <a:spcPts val="0"/>
              </a:spcBef>
              <a:buNone/>
            </a:pPr>
            <a:r>
              <a:rPr lang="en-US" sz="3000" dirty="0">
                <a:latin typeface="Arial" panose="020B0604020202020204" pitchFamily="34" charset="0"/>
                <a:cs typeface="Arial" panose="020B0604020202020204" pitchFamily="34" charset="0"/>
              </a:rPr>
              <a:t>The investigator should suggest additional studies using large sample (or else, a ‘meta - analysis’ type of study), rather than straightaway dismissing the ‘exposure - outcome’ association as non - causal.</a:t>
            </a:r>
          </a:p>
          <a:p>
            <a:pPr lvl="0">
              <a:lnSpc>
                <a:spcPct val="150000"/>
              </a:lnSpc>
              <a:buClr>
                <a:srgbClr val="ACD433"/>
              </a:buClr>
            </a:pPr>
            <a:r>
              <a:rPr lang="en-US" sz="3000" b="1" dirty="0">
                <a:solidFill>
                  <a:prstClr val="white"/>
                </a:solidFill>
                <a:latin typeface="Arial" panose="020B0604020202020204" pitchFamily="34" charset="0"/>
                <a:cs typeface="Arial" panose="020B0604020202020204" pitchFamily="34" charset="0"/>
              </a:rPr>
              <a:t>Step 3</a:t>
            </a:r>
            <a:r>
              <a:rPr lang="en-US" sz="3000" dirty="0">
                <a:solidFill>
                  <a:prstClr val="white"/>
                </a:solidFill>
                <a:latin typeface="Arial" panose="020B0604020202020204" pitchFamily="34" charset="0"/>
                <a:cs typeface="Arial" panose="020B0604020202020204" pitchFamily="34" charset="0"/>
              </a:rPr>
              <a:t>: if statistically significant –evaluate as to whether this relationship is due to ‘indirect relationship’ with a third variable (confounder).</a:t>
            </a:r>
          </a:p>
          <a:p>
            <a:pPr lvl="0">
              <a:lnSpc>
                <a:spcPct val="150000"/>
              </a:lnSpc>
              <a:buClr>
                <a:srgbClr val="ACD433"/>
              </a:buClr>
            </a:pPr>
            <a:r>
              <a:rPr lang="en-US" sz="3000" b="1" dirty="0">
                <a:solidFill>
                  <a:prstClr val="white"/>
                </a:solidFill>
                <a:latin typeface="Arial" panose="020B0604020202020204" pitchFamily="34" charset="0"/>
                <a:cs typeface="Arial" panose="020B0604020202020204" pitchFamily="34" charset="0"/>
              </a:rPr>
              <a:t>Step 4</a:t>
            </a:r>
            <a:r>
              <a:rPr lang="en-US" sz="3000" dirty="0">
                <a:solidFill>
                  <a:prstClr val="white"/>
                </a:solidFill>
                <a:latin typeface="Arial" panose="020B0604020202020204" pitchFamily="34" charset="0"/>
                <a:cs typeface="Arial" panose="020B0604020202020204" pitchFamily="34" charset="0"/>
              </a:rPr>
              <a:t>: if confounder excluded- now test this postulated “causal” relationship on the following </a:t>
            </a:r>
            <a:r>
              <a:rPr lang="en-US" sz="3000" b="1" dirty="0">
                <a:solidFill>
                  <a:srgbClr val="92D050"/>
                </a:solidFill>
                <a:latin typeface="Arial" panose="020B0604020202020204" pitchFamily="34" charset="0"/>
                <a:cs typeface="Arial" panose="020B0604020202020204" pitchFamily="34" charset="0"/>
              </a:rPr>
              <a:t>criteria of “causal association</a:t>
            </a:r>
            <a:r>
              <a:rPr lang="en-US" sz="3000" dirty="0">
                <a:solidFill>
                  <a:srgbClr val="92D050"/>
                </a:solidFill>
                <a:latin typeface="Arial" panose="020B0604020202020204" pitchFamily="34" charset="0"/>
                <a:cs typeface="Arial" panose="020B0604020202020204" pitchFamily="34" charset="0"/>
              </a:rPr>
              <a:t>”</a:t>
            </a:r>
            <a:endParaRPr lang="en-US" sz="2600" dirty="0">
              <a:solidFill>
                <a:prstClr val="white"/>
              </a:solidFill>
              <a:latin typeface="Arial" panose="020B0604020202020204" pitchFamily="34" charset="0"/>
              <a:cs typeface="Arial" panose="020B0604020202020204" pitchFamily="34" charset="0"/>
            </a:endParaRPr>
          </a:p>
          <a:p>
            <a:pPr>
              <a:buNone/>
            </a:pPr>
            <a:endParaRPr lang="en-US" dirty="0"/>
          </a:p>
        </p:txBody>
      </p:sp>
      <p:pic>
        <p:nvPicPr>
          <p:cNvPr id="4" name="Audio 3">
            <a:hlinkClick r:id="" action="ppaction://media"/>
            <a:extLst>
              <a:ext uri="{FF2B5EF4-FFF2-40B4-BE49-F238E27FC236}">
                <a16:creationId xmlns:a16="http://schemas.microsoft.com/office/drawing/2014/main" id="{0F10CDE4-AFDC-4E91-8CAA-D01145E0FEE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40209"/>
    </mc:Choice>
    <mc:Fallback xmlns="">
      <p:transition spd="slow" advTm="1402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6F616-957E-45CE-83A9-5867D6267C51}"/>
              </a:ext>
            </a:extLst>
          </p:cNvPr>
          <p:cNvSpPr>
            <a:spLocks noGrp="1"/>
          </p:cNvSpPr>
          <p:nvPr>
            <p:ph type="title"/>
          </p:nvPr>
        </p:nvSpPr>
        <p:spPr>
          <a:xfrm>
            <a:off x="1143000" y="304800"/>
            <a:ext cx="8907834" cy="762000"/>
          </a:xfrm>
        </p:spPr>
        <p:txBody>
          <a:bodyPr/>
          <a:lstStyle/>
          <a:p>
            <a:r>
              <a:rPr lang="en-US" b="1" dirty="0">
                <a:solidFill>
                  <a:srgbClr val="92D050"/>
                </a:solidFill>
              </a:rPr>
              <a:t>Bias and Confounding</a:t>
            </a:r>
          </a:p>
        </p:txBody>
      </p:sp>
      <p:sp>
        <p:nvSpPr>
          <p:cNvPr id="3" name="Content Placeholder 2">
            <a:extLst>
              <a:ext uri="{FF2B5EF4-FFF2-40B4-BE49-F238E27FC236}">
                <a16:creationId xmlns:a16="http://schemas.microsoft.com/office/drawing/2014/main" id="{BFF4BE41-2F8C-427D-8B1F-70B56B470C68}"/>
              </a:ext>
            </a:extLst>
          </p:cNvPr>
          <p:cNvSpPr>
            <a:spLocks noGrp="1"/>
          </p:cNvSpPr>
          <p:nvPr>
            <p:ph idx="1"/>
          </p:nvPr>
        </p:nvSpPr>
        <p:spPr>
          <a:xfrm>
            <a:off x="990600" y="1219200"/>
            <a:ext cx="10210800" cy="5334000"/>
          </a:xfrm>
        </p:spPr>
        <p:txBody>
          <a:bodyPr>
            <a:normAutofit lnSpcReduction="10000"/>
          </a:bodyPr>
          <a:lstStyle/>
          <a:p>
            <a:pPr marL="0" lvl="0" indent="0">
              <a:spcBef>
                <a:spcPts val="0"/>
              </a:spcBef>
              <a:buClrTx/>
              <a:buSzTx/>
              <a:buNone/>
            </a:pPr>
            <a:r>
              <a:rPr lang="en-US" sz="4400" dirty="0">
                <a:latin typeface="Calibri" panose="020F0502020204030204"/>
                <a:ea typeface="+mn-ea"/>
                <a:cs typeface="+mn-cs"/>
              </a:rPr>
              <a:t>If an association is observed, the first question asked must always be …</a:t>
            </a:r>
            <a:endParaRPr lang="en-US" sz="4400" dirty="0">
              <a:solidFill>
                <a:srgbClr val="0070C0"/>
              </a:solidFill>
              <a:latin typeface="Calibri" panose="020F0502020204030204"/>
              <a:ea typeface="+mn-ea"/>
              <a:cs typeface="+mn-cs"/>
            </a:endParaRPr>
          </a:p>
          <a:p>
            <a:pPr marL="0" lvl="0" indent="0">
              <a:spcBef>
                <a:spcPts val="0"/>
              </a:spcBef>
              <a:buClrTx/>
              <a:buSzTx/>
              <a:buNone/>
            </a:pPr>
            <a:r>
              <a:rPr lang="en-US" sz="8000" b="1" dirty="0">
                <a:solidFill>
                  <a:srgbClr val="FF0000"/>
                </a:solidFill>
                <a:latin typeface="Calibri" panose="020F0502020204030204"/>
                <a:ea typeface="+mn-ea"/>
                <a:cs typeface="+mn-cs"/>
              </a:rPr>
              <a:t>     </a:t>
            </a:r>
            <a:r>
              <a:rPr lang="en-US" sz="5400" b="1" dirty="0">
                <a:solidFill>
                  <a:srgbClr val="FFFF00"/>
                </a:solidFill>
                <a:latin typeface="Calibri" panose="020F0502020204030204"/>
                <a:ea typeface="+mn-ea"/>
                <a:cs typeface="+mn-cs"/>
              </a:rPr>
              <a:t>“Is it real?”</a:t>
            </a:r>
          </a:p>
          <a:p>
            <a:pPr marL="0" lvl="0" indent="0" defTabSz="914400">
              <a:spcBef>
                <a:spcPts val="0"/>
              </a:spcBef>
              <a:buClrTx/>
              <a:buSzTx/>
              <a:buNone/>
            </a:pPr>
            <a:r>
              <a:rPr lang="en-US" sz="4000" dirty="0">
                <a:latin typeface="Calibri" panose="020F0502020204030204"/>
                <a:ea typeface="+mn-ea"/>
                <a:cs typeface="+mn-cs"/>
              </a:rPr>
              <a:t>While the results of an epidemiological study may reflect the true effect of an exposure(s) on the development of the outcome under investigation, the findings may in fact be due to an </a:t>
            </a:r>
            <a:r>
              <a:rPr lang="en-US" sz="4000" u="sng" dirty="0">
                <a:latin typeface="Calibri" panose="020F0502020204030204"/>
                <a:ea typeface="+mn-ea"/>
                <a:cs typeface="+mn-cs"/>
              </a:rPr>
              <a:t>alternative explanation</a:t>
            </a:r>
            <a:r>
              <a:rPr lang="en-US" sz="4000" dirty="0">
                <a:latin typeface="Calibri" panose="020F0502020204030204"/>
                <a:ea typeface="+mn-ea"/>
                <a:cs typeface="+mn-cs"/>
              </a:rPr>
              <a:t>.</a:t>
            </a:r>
          </a:p>
          <a:p>
            <a:pPr marL="0" lvl="0" indent="0">
              <a:spcBef>
                <a:spcPts val="0"/>
              </a:spcBef>
              <a:buClrTx/>
              <a:buSzTx/>
              <a:buNone/>
            </a:pPr>
            <a:endParaRPr lang="en-US" sz="8000" b="1" dirty="0">
              <a:solidFill>
                <a:srgbClr val="FFFF00"/>
              </a:solidFill>
              <a:latin typeface="Calibri" panose="020F0502020204030204"/>
              <a:ea typeface="+mn-ea"/>
              <a:cs typeface="+mn-cs"/>
            </a:endParaRPr>
          </a:p>
          <a:p>
            <a:endParaRPr lang="en-US" dirty="0"/>
          </a:p>
        </p:txBody>
      </p:sp>
      <p:pic>
        <p:nvPicPr>
          <p:cNvPr id="4" name="Audio 3">
            <a:hlinkClick r:id="" action="ppaction://media"/>
            <a:extLst>
              <a:ext uri="{FF2B5EF4-FFF2-40B4-BE49-F238E27FC236}">
                <a16:creationId xmlns:a16="http://schemas.microsoft.com/office/drawing/2014/main" id="{592F009E-3FA5-42E9-82EF-C6998DE90FE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34426879"/>
      </p:ext>
    </p:extLst>
  </p:cSld>
  <p:clrMapOvr>
    <a:masterClrMapping/>
  </p:clrMapOvr>
  <mc:AlternateContent xmlns:mc="http://schemas.openxmlformats.org/markup-compatibility/2006" xmlns:p14="http://schemas.microsoft.com/office/powerpoint/2010/main">
    <mc:Choice Requires="p14">
      <p:transition spd="slow" p14:dur="2000" advTm="60539"/>
    </mc:Choice>
    <mc:Fallback xmlns="">
      <p:transition spd="slow" advTm="605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40378-E77C-40EB-8F70-BFA6E2FF56EA}"/>
              </a:ext>
            </a:extLst>
          </p:cNvPr>
          <p:cNvSpPr>
            <a:spLocks noGrp="1"/>
          </p:cNvSpPr>
          <p:nvPr>
            <p:ph type="title"/>
          </p:nvPr>
        </p:nvSpPr>
        <p:spPr>
          <a:xfrm>
            <a:off x="685800" y="381000"/>
            <a:ext cx="9404723" cy="762000"/>
          </a:xfrm>
        </p:spPr>
        <p:txBody>
          <a:bodyPr/>
          <a:lstStyle/>
          <a:p>
            <a:r>
              <a:rPr lang="en-US" b="1" dirty="0">
                <a:solidFill>
                  <a:srgbClr val="92D050"/>
                </a:solidFill>
              </a:rPr>
              <a:t>Bias and Confounding</a:t>
            </a:r>
          </a:p>
        </p:txBody>
      </p:sp>
      <p:sp>
        <p:nvSpPr>
          <p:cNvPr id="3" name="Content Placeholder 2">
            <a:extLst>
              <a:ext uri="{FF2B5EF4-FFF2-40B4-BE49-F238E27FC236}">
                <a16:creationId xmlns:a16="http://schemas.microsoft.com/office/drawing/2014/main" id="{6125B1BF-B78C-447A-A46C-C4F5B44DB2D2}"/>
              </a:ext>
            </a:extLst>
          </p:cNvPr>
          <p:cNvSpPr>
            <a:spLocks noGrp="1"/>
          </p:cNvSpPr>
          <p:nvPr>
            <p:ph idx="1"/>
          </p:nvPr>
        </p:nvSpPr>
        <p:spPr>
          <a:xfrm>
            <a:off x="685800" y="1499937"/>
            <a:ext cx="10820400" cy="5334000"/>
          </a:xfrm>
        </p:spPr>
        <p:txBody>
          <a:bodyPr>
            <a:normAutofit lnSpcReduction="10000"/>
          </a:bodyPr>
          <a:lstStyle/>
          <a:p>
            <a:pPr marL="0" lvl="0" indent="0" defTabSz="914400">
              <a:spcBef>
                <a:spcPts val="0"/>
              </a:spcBef>
              <a:buClrTx/>
              <a:buSzTx/>
              <a:buNone/>
            </a:pPr>
            <a:r>
              <a:rPr lang="en-US" sz="3200" b="1" dirty="0">
                <a:latin typeface="Calibri" panose="020F0502020204030204"/>
                <a:ea typeface="+mn-ea"/>
                <a:cs typeface="+mn-cs"/>
              </a:rPr>
              <a:t>Such alternative explanations may be due to the effects of  bias or confounding which may produce </a:t>
            </a:r>
            <a:r>
              <a:rPr lang="en-US" sz="3200" b="1" dirty="0">
                <a:solidFill>
                  <a:srgbClr val="FFFF00"/>
                </a:solidFill>
                <a:latin typeface="Calibri" panose="020F0502020204030204"/>
                <a:ea typeface="+mn-ea"/>
                <a:cs typeface="+mn-cs"/>
              </a:rPr>
              <a:t>spurious results</a:t>
            </a:r>
            <a:r>
              <a:rPr lang="en-US" sz="3200" b="1" dirty="0">
                <a:latin typeface="Calibri" panose="020F0502020204030204"/>
                <a:ea typeface="+mn-ea"/>
                <a:cs typeface="+mn-cs"/>
              </a:rPr>
              <a:t>, leading us to conclude:</a:t>
            </a:r>
          </a:p>
          <a:p>
            <a:pPr marL="0" lvl="0" indent="0" defTabSz="914400">
              <a:spcBef>
                <a:spcPts val="0"/>
              </a:spcBef>
              <a:buClrTx/>
              <a:buSzTx/>
              <a:buNone/>
            </a:pPr>
            <a:endParaRPr lang="en-US" sz="1400" b="1" dirty="0">
              <a:latin typeface="Calibri" panose="020F0502020204030204"/>
              <a:ea typeface="+mn-ea"/>
              <a:cs typeface="+mn-cs"/>
            </a:endParaRPr>
          </a:p>
          <a:p>
            <a:pPr marL="0" lvl="0" indent="0" defTabSz="914400">
              <a:spcBef>
                <a:spcPts val="0"/>
              </a:spcBef>
              <a:buClrTx/>
              <a:buSzTx/>
              <a:buNone/>
            </a:pPr>
            <a:r>
              <a:rPr lang="en-US" sz="3200" b="1" dirty="0">
                <a:latin typeface="Calibri" panose="020F0502020204030204"/>
                <a:ea typeface="+mn-ea"/>
                <a:cs typeface="+mn-cs"/>
              </a:rPr>
              <a:t>1. The existence of a valid statistical association when truly association does not exist.  </a:t>
            </a:r>
          </a:p>
          <a:p>
            <a:pPr marL="0" lvl="0" indent="0" defTabSz="914400">
              <a:spcBef>
                <a:spcPts val="0"/>
              </a:spcBef>
              <a:buClrTx/>
              <a:buSzTx/>
              <a:buNone/>
            </a:pPr>
            <a:r>
              <a:rPr lang="en-US" sz="3200" b="1" dirty="0">
                <a:latin typeface="Calibri" panose="020F0502020204030204"/>
                <a:ea typeface="+mn-ea"/>
                <a:cs typeface="+mn-cs"/>
              </a:rPr>
              <a:t>2. The absence of an association when an association is truly present.</a:t>
            </a:r>
          </a:p>
          <a:p>
            <a:pPr marL="0" lvl="0" indent="0" defTabSz="914400">
              <a:spcBef>
                <a:spcPts val="0"/>
              </a:spcBef>
              <a:buClrTx/>
              <a:buSzTx/>
              <a:buNone/>
            </a:pPr>
            <a:endParaRPr lang="en-US" sz="1600" b="1" dirty="0">
              <a:latin typeface="Calibri" panose="020F0502020204030204"/>
              <a:ea typeface="+mn-ea"/>
              <a:cs typeface="+mn-cs"/>
            </a:endParaRPr>
          </a:p>
          <a:p>
            <a:pPr marL="0" lvl="0" indent="0" defTabSz="914400">
              <a:spcBef>
                <a:spcPts val="0"/>
              </a:spcBef>
              <a:buClrTx/>
              <a:buSzTx/>
              <a:buNone/>
            </a:pPr>
            <a:r>
              <a:rPr lang="en-US" sz="3200" b="1" dirty="0">
                <a:latin typeface="Calibri" panose="020F0502020204030204"/>
                <a:ea typeface="+mn-ea"/>
                <a:cs typeface="+mn-cs"/>
              </a:rPr>
              <a:t>These factors need to be considered at both the </a:t>
            </a:r>
            <a:r>
              <a:rPr lang="en-US" sz="3200" b="1" dirty="0">
                <a:solidFill>
                  <a:srgbClr val="FFFF00"/>
                </a:solidFill>
                <a:latin typeface="Calibri" panose="020F0502020204030204"/>
                <a:ea typeface="+mn-ea"/>
                <a:cs typeface="+mn-cs"/>
              </a:rPr>
              <a:t>design</a:t>
            </a:r>
            <a:r>
              <a:rPr lang="en-US" sz="3200" b="1" dirty="0">
                <a:latin typeface="Calibri" panose="020F0502020204030204"/>
                <a:ea typeface="+mn-ea"/>
                <a:cs typeface="+mn-cs"/>
              </a:rPr>
              <a:t>, </a:t>
            </a:r>
            <a:r>
              <a:rPr lang="en-US" sz="3200" b="1" dirty="0">
                <a:solidFill>
                  <a:srgbClr val="FFFF00"/>
                </a:solidFill>
                <a:latin typeface="Calibri" panose="020F0502020204030204"/>
                <a:ea typeface="+mn-ea"/>
                <a:cs typeface="+mn-cs"/>
              </a:rPr>
              <a:t>conduct</a:t>
            </a:r>
            <a:r>
              <a:rPr lang="en-US" sz="3200" b="1" dirty="0">
                <a:latin typeface="Calibri" panose="020F0502020204030204"/>
                <a:ea typeface="+mn-ea"/>
                <a:cs typeface="+mn-cs"/>
              </a:rPr>
              <a:t>,  and </a:t>
            </a:r>
            <a:r>
              <a:rPr lang="en-US" sz="3200" b="1" dirty="0">
                <a:solidFill>
                  <a:srgbClr val="FFFF00"/>
                </a:solidFill>
                <a:latin typeface="Calibri" panose="020F0502020204030204"/>
                <a:ea typeface="+mn-ea"/>
                <a:cs typeface="+mn-cs"/>
              </a:rPr>
              <a:t>analysis</a:t>
            </a:r>
            <a:r>
              <a:rPr lang="en-US" sz="3200" b="1" dirty="0">
                <a:latin typeface="Calibri" panose="020F0502020204030204"/>
                <a:ea typeface="+mn-ea"/>
                <a:cs typeface="+mn-cs"/>
              </a:rPr>
              <a:t> stages of an epidemiological study so that their effects can be minimized as much as possible.</a:t>
            </a:r>
          </a:p>
        </p:txBody>
      </p:sp>
      <p:pic>
        <p:nvPicPr>
          <p:cNvPr id="5" name="Audio 4">
            <a:hlinkClick r:id="" action="ppaction://media"/>
            <a:extLst>
              <a:ext uri="{FF2B5EF4-FFF2-40B4-BE49-F238E27FC236}">
                <a16:creationId xmlns:a16="http://schemas.microsoft.com/office/drawing/2014/main" id="{2792F22A-F73B-4313-B89A-223323EFD3D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79727765"/>
      </p:ext>
    </p:extLst>
  </p:cSld>
  <p:clrMapOvr>
    <a:masterClrMapping/>
  </p:clrMapOvr>
  <mc:AlternateContent xmlns:mc="http://schemas.openxmlformats.org/markup-compatibility/2006" xmlns:p14="http://schemas.microsoft.com/office/powerpoint/2010/main">
    <mc:Choice Requires="p14">
      <p:transition spd="slow" p14:dur="2000" advTm="64081"/>
    </mc:Choice>
    <mc:Fallback xmlns="">
      <p:transition spd="slow" advTm="640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8886B-065A-4228-B751-A5078485B72C}"/>
              </a:ext>
            </a:extLst>
          </p:cNvPr>
          <p:cNvSpPr>
            <a:spLocks noGrp="1"/>
          </p:cNvSpPr>
          <p:nvPr>
            <p:ph type="title"/>
          </p:nvPr>
        </p:nvSpPr>
        <p:spPr>
          <a:xfrm>
            <a:off x="990600" y="228600"/>
            <a:ext cx="9067274" cy="914400"/>
          </a:xfrm>
        </p:spPr>
        <p:txBody>
          <a:bodyPr/>
          <a:lstStyle/>
          <a:p>
            <a:r>
              <a:rPr lang="en-US" b="1" dirty="0">
                <a:solidFill>
                  <a:srgbClr val="92D050"/>
                </a:solidFill>
              </a:rPr>
              <a:t>Bias</a:t>
            </a:r>
          </a:p>
        </p:txBody>
      </p:sp>
      <p:sp>
        <p:nvSpPr>
          <p:cNvPr id="3" name="Content Placeholder 2">
            <a:extLst>
              <a:ext uri="{FF2B5EF4-FFF2-40B4-BE49-F238E27FC236}">
                <a16:creationId xmlns:a16="http://schemas.microsoft.com/office/drawing/2014/main" id="{1FAE14B3-EC89-46DC-BA85-44BE8D80DAC2}"/>
              </a:ext>
            </a:extLst>
          </p:cNvPr>
          <p:cNvSpPr>
            <a:spLocks noGrp="1"/>
          </p:cNvSpPr>
          <p:nvPr>
            <p:ph idx="1"/>
          </p:nvPr>
        </p:nvSpPr>
        <p:spPr>
          <a:xfrm>
            <a:off x="800100" y="990600"/>
            <a:ext cx="10591800" cy="5867400"/>
          </a:xfrm>
        </p:spPr>
        <p:txBody>
          <a:bodyPr>
            <a:normAutofit fontScale="92500" lnSpcReduction="20000"/>
          </a:bodyPr>
          <a:lstStyle/>
          <a:p>
            <a:pPr marL="0" lvl="0" indent="0" defTabSz="914400">
              <a:lnSpc>
                <a:spcPct val="120000"/>
              </a:lnSpc>
              <a:spcBef>
                <a:spcPts val="0"/>
              </a:spcBef>
              <a:buClrTx/>
              <a:buSzTx/>
              <a:buNone/>
            </a:pPr>
            <a:r>
              <a:rPr lang="en-US" sz="3200" b="1" dirty="0">
                <a:latin typeface="Calibri" panose="020F0502020204030204"/>
                <a:ea typeface="+mn-ea"/>
                <a:cs typeface="Arial" panose="020B0604020202020204" pitchFamily="34" charset="0"/>
              </a:rPr>
              <a:t>Bias is a </a:t>
            </a:r>
            <a:r>
              <a:rPr lang="en-US" sz="3200" b="1" u="sng" dirty="0">
                <a:latin typeface="Calibri" panose="020F0502020204030204"/>
                <a:ea typeface="+mn-ea"/>
                <a:cs typeface="Arial" panose="020B0604020202020204" pitchFamily="34" charset="0"/>
              </a:rPr>
              <a:t>systematic error</a:t>
            </a:r>
            <a:r>
              <a:rPr lang="en-US" sz="3200" b="1" dirty="0">
                <a:latin typeface="Calibri" panose="020F0502020204030204"/>
                <a:ea typeface="+mn-ea"/>
                <a:cs typeface="Arial" panose="020B0604020202020204" pitchFamily="34" charset="0"/>
              </a:rPr>
              <a:t> in the design, conduct or analysis of a study that results in a mistaken estimate of an exposure’s effect on the risk of disease </a:t>
            </a:r>
            <a:r>
              <a:rPr lang="en-US" sz="3000" dirty="0">
                <a:latin typeface="Calibri" panose="020F0502020204030204"/>
                <a:ea typeface="+mn-ea"/>
                <a:cs typeface="Arial" panose="020B0604020202020204" pitchFamily="34" charset="0"/>
              </a:rPr>
              <a:t>(</a:t>
            </a:r>
            <a:r>
              <a:rPr lang="en-US" sz="3000" dirty="0" err="1">
                <a:latin typeface="Calibri" panose="020F0502020204030204"/>
                <a:ea typeface="+mn-ea"/>
                <a:cs typeface="Arial" panose="020B0604020202020204" pitchFamily="34" charset="0"/>
              </a:rPr>
              <a:t>Schlesselman</a:t>
            </a:r>
            <a:r>
              <a:rPr lang="en-US" sz="3000" dirty="0">
                <a:latin typeface="Calibri" panose="020F0502020204030204"/>
                <a:ea typeface="+mn-ea"/>
                <a:cs typeface="Arial" panose="020B0604020202020204" pitchFamily="34" charset="0"/>
              </a:rPr>
              <a:t> and </a:t>
            </a:r>
            <a:r>
              <a:rPr lang="en-US" sz="3000" dirty="0" err="1">
                <a:latin typeface="Calibri" panose="020F0502020204030204"/>
                <a:ea typeface="+mn-ea"/>
                <a:cs typeface="Arial" panose="020B0604020202020204" pitchFamily="34" charset="0"/>
              </a:rPr>
              <a:t>Stolley</a:t>
            </a:r>
            <a:r>
              <a:rPr lang="en-US" sz="3000" dirty="0">
                <a:latin typeface="Calibri" panose="020F0502020204030204"/>
                <a:ea typeface="+mn-ea"/>
                <a:cs typeface="Arial" panose="020B0604020202020204" pitchFamily="34" charset="0"/>
              </a:rPr>
              <a:t>, 1982).</a:t>
            </a:r>
          </a:p>
          <a:p>
            <a:pPr marL="0" lvl="0" indent="0" defTabSz="914400">
              <a:lnSpc>
                <a:spcPct val="120000"/>
              </a:lnSpc>
              <a:spcBef>
                <a:spcPts val="0"/>
              </a:spcBef>
              <a:buClrTx/>
              <a:buSzTx/>
              <a:buNone/>
            </a:pPr>
            <a:endParaRPr lang="en-US" sz="1000" b="1" dirty="0">
              <a:latin typeface="Calibri" panose="020F0502020204030204"/>
              <a:ea typeface="+mn-ea"/>
              <a:cs typeface="Arial" panose="020B0604020202020204" pitchFamily="34" charset="0"/>
            </a:endParaRPr>
          </a:p>
          <a:p>
            <a:pPr marL="0" lvl="0" indent="0" defTabSz="914400">
              <a:spcBef>
                <a:spcPts val="0"/>
              </a:spcBef>
              <a:buClrTx/>
              <a:buSzTx/>
              <a:buNone/>
            </a:pPr>
            <a:r>
              <a:rPr lang="en-US" sz="3000" b="1" dirty="0">
                <a:latin typeface="Calibri" panose="020F0502020204030204"/>
                <a:ea typeface="+mn-ea"/>
                <a:cs typeface="Arial" panose="020B0604020202020204" pitchFamily="34" charset="0"/>
              </a:rPr>
              <a:t>“Error” indicates that it is most probably unintentional. </a:t>
            </a:r>
          </a:p>
          <a:p>
            <a:pPr marL="0" lvl="0" indent="0" defTabSz="914400">
              <a:spcBef>
                <a:spcPts val="0"/>
              </a:spcBef>
              <a:buClrTx/>
              <a:buSzTx/>
              <a:buNone/>
            </a:pPr>
            <a:r>
              <a:rPr lang="en-US" sz="3000" b="1" dirty="0">
                <a:latin typeface="Calibri" panose="020F0502020204030204"/>
                <a:ea typeface="+mn-ea"/>
                <a:cs typeface="Arial" panose="020B0604020202020204" pitchFamily="34" charset="0"/>
              </a:rPr>
              <a:t>“Systematic “ implies that once it is introduced into the study, it cannot be fixed.</a:t>
            </a:r>
          </a:p>
          <a:p>
            <a:pPr marL="0" lvl="0" indent="0" defTabSz="914400">
              <a:spcBef>
                <a:spcPts val="0"/>
              </a:spcBef>
              <a:buClrTx/>
              <a:buSzTx/>
              <a:buNone/>
            </a:pPr>
            <a:endParaRPr lang="en-US" sz="1400" b="1" dirty="0">
              <a:latin typeface="Calibri" panose="020F0502020204030204"/>
              <a:ea typeface="+mn-ea"/>
              <a:cs typeface="Arial" panose="020B0604020202020204" pitchFamily="34" charset="0"/>
            </a:endParaRPr>
          </a:p>
          <a:p>
            <a:pPr marL="228600" lvl="0" indent="-228600" defTabSz="914400">
              <a:lnSpc>
                <a:spcPct val="120000"/>
              </a:lnSpc>
              <a:spcBef>
                <a:spcPts val="0"/>
              </a:spcBef>
              <a:buClrTx/>
              <a:buSzTx/>
              <a:buFont typeface="Wingdings" panose="05000000000000000000" pitchFamily="2" charset="2"/>
              <a:buChar char="ü"/>
            </a:pPr>
            <a:r>
              <a:rPr lang="en-US" sz="2600" dirty="0">
                <a:latin typeface="Arial" panose="020B0604020202020204" pitchFamily="34" charset="0"/>
                <a:ea typeface="+mn-ea"/>
                <a:cs typeface="Arial" panose="020B0604020202020204" pitchFamily="34" charset="0"/>
              </a:rPr>
              <a:t> The effect of bias will be an estimate either </a:t>
            </a:r>
            <a:r>
              <a:rPr lang="en-US" sz="2600" u="sng" dirty="0">
                <a:latin typeface="Arial" panose="020B0604020202020204" pitchFamily="34" charset="0"/>
                <a:ea typeface="+mn-ea"/>
                <a:cs typeface="Arial" panose="020B0604020202020204" pitchFamily="34" charset="0"/>
              </a:rPr>
              <a:t>above or below </a:t>
            </a:r>
            <a:r>
              <a:rPr lang="en-US" sz="2600" dirty="0">
                <a:latin typeface="Arial" panose="020B0604020202020204" pitchFamily="34" charset="0"/>
                <a:ea typeface="+mn-ea"/>
                <a:cs typeface="Arial" panose="020B0604020202020204" pitchFamily="34" charset="0"/>
              </a:rPr>
              <a:t>the true value (&gt;RR or &lt;RR), depending on the direction of the systematic error. So, it affects the </a:t>
            </a:r>
            <a:r>
              <a:rPr lang="en-US" sz="2600" b="1" dirty="0">
                <a:latin typeface="Arial" panose="020B0604020202020204" pitchFamily="34" charset="0"/>
                <a:ea typeface="+mn-ea"/>
                <a:cs typeface="Arial" panose="020B0604020202020204" pitchFamily="34" charset="0"/>
              </a:rPr>
              <a:t>validity</a:t>
            </a:r>
            <a:r>
              <a:rPr lang="en-US" sz="2600" dirty="0">
                <a:latin typeface="Arial" panose="020B0604020202020204" pitchFamily="34" charset="0"/>
                <a:ea typeface="+mn-ea"/>
                <a:cs typeface="Arial" panose="020B0604020202020204" pitchFamily="34" charset="0"/>
              </a:rPr>
              <a:t> of the study (the degree to which the measurement reflects the true value in the population).</a:t>
            </a:r>
          </a:p>
          <a:p>
            <a:pPr marL="0" lvl="0" indent="0" defTabSz="914400">
              <a:lnSpc>
                <a:spcPct val="120000"/>
              </a:lnSpc>
              <a:spcBef>
                <a:spcPts val="0"/>
              </a:spcBef>
              <a:buClrTx/>
              <a:buSzTx/>
              <a:buNone/>
            </a:pPr>
            <a:endParaRPr lang="en-US" sz="2600" dirty="0">
              <a:latin typeface="Arial" panose="020B0604020202020204" pitchFamily="34" charset="0"/>
              <a:ea typeface="+mn-ea"/>
              <a:cs typeface="Arial" panose="020B0604020202020204" pitchFamily="34" charset="0"/>
            </a:endParaRPr>
          </a:p>
          <a:p>
            <a:pPr marL="228600" lvl="0" indent="-228600" defTabSz="914400">
              <a:lnSpc>
                <a:spcPct val="120000"/>
              </a:lnSpc>
              <a:spcBef>
                <a:spcPts val="0"/>
              </a:spcBef>
              <a:buClrTx/>
              <a:buSzTx/>
              <a:buFont typeface="Wingdings" panose="05000000000000000000" pitchFamily="2" charset="2"/>
              <a:buChar char="ü"/>
            </a:pPr>
            <a:r>
              <a:rPr lang="en-US" sz="2600" b="1" dirty="0">
                <a:latin typeface="Arial" panose="020B0604020202020204" pitchFamily="34" charset="0"/>
                <a:ea typeface="+mn-ea"/>
                <a:cs typeface="Arial" panose="020B0604020202020204" pitchFamily="34" charset="0"/>
              </a:rPr>
              <a:t>Two types: Selection bias and information bias.</a:t>
            </a:r>
          </a:p>
          <a:p>
            <a:pPr marL="228600" lvl="0" indent="-228600" defTabSz="914400">
              <a:lnSpc>
                <a:spcPct val="120000"/>
              </a:lnSpc>
              <a:spcBef>
                <a:spcPts val="0"/>
              </a:spcBef>
              <a:buClrTx/>
              <a:buSzTx/>
              <a:buFont typeface="Wingdings" panose="05000000000000000000" pitchFamily="2" charset="2"/>
              <a:buChar char="ü"/>
            </a:pPr>
            <a:r>
              <a:rPr lang="en-US" sz="2600" b="1" dirty="0">
                <a:latin typeface="Arial" panose="020B0604020202020204" pitchFamily="34" charset="0"/>
                <a:ea typeface="+mn-ea"/>
                <a:cs typeface="Arial" panose="020B0604020202020204" pitchFamily="34" charset="0"/>
              </a:rPr>
              <a:t>Can be avoided by defining criteria for selecting cases and controls, and exposed and non-exposed.</a:t>
            </a:r>
          </a:p>
        </p:txBody>
      </p:sp>
      <p:pic>
        <p:nvPicPr>
          <p:cNvPr id="4" name="Audio 3">
            <a:hlinkClick r:id="" action="ppaction://media"/>
            <a:extLst>
              <a:ext uri="{FF2B5EF4-FFF2-40B4-BE49-F238E27FC236}">
                <a16:creationId xmlns:a16="http://schemas.microsoft.com/office/drawing/2014/main" id="{100A1096-8187-4891-AD50-38209F4DD4F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6473543"/>
      </p:ext>
    </p:extLst>
  </p:cSld>
  <p:clrMapOvr>
    <a:masterClrMapping/>
  </p:clrMapOvr>
  <mc:AlternateContent xmlns:mc="http://schemas.openxmlformats.org/markup-compatibility/2006" xmlns:p14="http://schemas.microsoft.com/office/powerpoint/2010/main">
    <mc:Choice Requires="p14">
      <p:transition spd="slow" p14:dur="2000" advTm="112435"/>
    </mc:Choice>
    <mc:Fallback xmlns="">
      <p:transition spd="slow" advTm="1124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BF939-155A-4E03-83CC-8FA4B9DADC77}"/>
              </a:ext>
            </a:extLst>
          </p:cNvPr>
          <p:cNvSpPr>
            <a:spLocks noGrp="1"/>
          </p:cNvSpPr>
          <p:nvPr>
            <p:ph type="title"/>
          </p:nvPr>
        </p:nvSpPr>
        <p:spPr>
          <a:xfrm>
            <a:off x="1143000" y="304800"/>
            <a:ext cx="8984034" cy="381000"/>
          </a:xfrm>
        </p:spPr>
        <p:txBody>
          <a:bodyPr/>
          <a:lstStyle/>
          <a:p>
            <a:r>
              <a:rPr lang="en-US" b="1" dirty="0">
                <a:solidFill>
                  <a:srgbClr val="FFFF00"/>
                </a:solidFill>
              </a:rPr>
              <a:t>Bias</a:t>
            </a:r>
          </a:p>
        </p:txBody>
      </p:sp>
      <p:sp>
        <p:nvSpPr>
          <p:cNvPr id="3" name="Content Placeholder 2">
            <a:extLst>
              <a:ext uri="{FF2B5EF4-FFF2-40B4-BE49-F238E27FC236}">
                <a16:creationId xmlns:a16="http://schemas.microsoft.com/office/drawing/2014/main" id="{A1C466D4-06B7-442C-BD15-9CFAD09563B9}"/>
              </a:ext>
            </a:extLst>
          </p:cNvPr>
          <p:cNvSpPr>
            <a:spLocks noGrp="1"/>
          </p:cNvSpPr>
          <p:nvPr>
            <p:ph idx="1"/>
          </p:nvPr>
        </p:nvSpPr>
        <p:spPr>
          <a:xfrm>
            <a:off x="838200" y="1066800"/>
            <a:ext cx="10972800" cy="5638800"/>
          </a:xfrm>
        </p:spPr>
        <p:txBody>
          <a:bodyPr>
            <a:normAutofit/>
          </a:bodyPr>
          <a:lstStyle/>
          <a:p>
            <a:pPr marL="0" indent="0">
              <a:buNone/>
            </a:pPr>
            <a:r>
              <a:rPr lang="en-US" sz="2600" b="1" u="sng" dirty="0">
                <a:latin typeface="Calibri" panose="020F0502020204030204" pitchFamily="34" charset="0"/>
                <a:cs typeface="Calibri" panose="020F0502020204030204" pitchFamily="34" charset="0"/>
              </a:rPr>
              <a:t>Selection bias </a:t>
            </a:r>
            <a:r>
              <a:rPr lang="en-US" sz="2600" b="1" dirty="0">
                <a:latin typeface="Calibri" panose="020F0502020204030204" pitchFamily="34" charset="0"/>
                <a:cs typeface="Calibri" panose="020F0502020204030204" pitchFamily="34" charset="0"/>
              </a:rPr>
              <a:t>is a method of participant selection that distorts the exposure-outcome relationship from that present in the target population. Selection bias occurs when there is a systematic difference between either:</a:t>
            </a:r>
          </a:p>
          <a:p>
            <a:pPr marL="0" indent="0">
              <a:buNone/>
            </a:pPr>
            <a:r>
              <a:rPr lang="en-US" sz="2600" dirty="0">
                <a:latin typeface="Calibri" panose="020F0502020204030204" pitchFamily="34" charset="0"/>
                <a:cs typeface="Calibri" panose="020F0502020204030204" pitchFamily="34" charset="0"/>
              </a:rPr>
              <a:t>1. Those selected to participate in the study and those who do not OR</a:t>
            </a:r>
          </a:p>
          <a:p>
            <a:pPr marL="0" indent="0">
              <a:buNone/>
            </a:pPr>
            <a:r>
              <a:rPr lang="en-US" sz="2600" dirty="0">
                <a:latin typeface="Calibri" panose="020F0502020204030204" pitchFamily="34" charset="0"/>
                <a:cs typeface="Calibri" panose="020F0502020204030204" pitchFamily="34" charset="0"/>
              </a:rPr>
              <a:t>2. Those selected in the treatment group and those in the control group </a:t>
            </a:r>
          </a:p>
          <a:p>
            <a:pPr marL="0" indent="0">
              <a:buNone/>
            </a:pPr>
            <a:endParaRPr lang="en-US" sz="2600" b="1" u="sng" dirty="0">
              <a:latin typeface="Calibri" panose="020F0502020204030204" pitchFamily="34" charset="0"/>
              <a:cs typeface="Calibri" panose="020F0502020204030204" pitchFamily="34" charset="0"/>
            </a:endParaRPr>
          </a:p>
          <a:p>
            <a:pPr marL="0" indent="0">
              <a:buNone/>
            </a:pPr>
            <a:r>
              <a:rPr lang="en-US" sz="2800" b="1" u="sng" dirty="0">
                <a:latin typeface="Calibri" panose="020F0502020204030204" pitchFamily="34" charset="0"/>
                <a:cs typeface="Calibri" panose="020F0502020204030204" pitchFamily="34" charset="0"/>
              </a:rPr>
              <a:t>Information bias </a:t>
            </a:r>
            <a:r>
              <a:rPr lang="en-US" sz="2800" b="1" dirty="0">
                <a:latin typeface="Calibri" panose="020F0502020204030204" pitchFamily="34" charset="0"/>
                <a:cs typeface="Calibri" panose="020F0502020204030204" pitchFamily="34" charset="0"/>
              </a:rPr>
              <a:t>results from systematic differences in the way data (information) on exposure or outcome are obtained from the various study groups (exposed vs non-exposed) (diseased vs non-diseased). </a:t>
            </a:r>
          </a:p>
          <a:p>
            <a:r>
              <a:rPr lang="en-US" sz="2800" b="1" dirty="0">
                <a:latin typeface="Calibri" panose="020F0502020204030204" pitchFamily="34" charset="0"/>
                <a:cs typeface="Calibri" panose="020F0502020204030204" pitchFamily="34" charset="0"/>
              </a:rPr>
              <a:t>This yields systemic errors in the measurement of exposure or outcome. This will affect the nature of true association (recall bias).</a:t>
            </a:r>
          </a:p>
          <a:p>
            <a:endParaRPr lang="en-US" dirty="0"/>
          </a:p>
        </p:txBody>
      </p:sp>
      <p:pic>
        <p:nvPicPr>
          <p:cNvPr id="5" name="Audio 4">
            <a:hlinkClick r:id="" action="ppaction://media"/>
            <a:extLst>
              <a:ext uri="{FF2B5EF4-FFF2-40B4-BE49-F238E27FC236}">
                <a16:creationId xmlns:a16="http://schemas.microsoft.com/office/drawing/2014/main" id="{70290F83-085A-4D67-9043-A2C9698CB4D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765281132"/>
      </p:ext>
    </p:extLst>
  </p:cSld>
  <p:clrMapOvr>
    <a:masterClrMapping/>
  </p:clrMapOvr>
  <mc:AlternateContent xmlns:mc="http://schemas.openxmlformats.org/markup-compatibility/2006" xmlns:p14="http://schemas.microsoft.com/office/powerpoint/2010/main">
    <mc:Choice Requires="p14">
      <p:transition spd="slow" p14:dur="2000" advTm="231154"/>
    </mc:Choice>
    <mc:Fallback xmlns="">
      <p:transition spd="slow" advTm="2311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ACC52-3C32-41D4-8D1A-DA27CF8E5CC5}"/>
              </a:ext>
            </a:extLst>
          </p:cNvPr>
          <p:cNvSpPr>
            <a:spLocks noGrp="1"/>
          </p:cNvSpPr>
          <p:nvPr>
            <p:ph type="title"/>
          </p:nvPr>
        </p:nvSpPr>
        <p:spPr>
          <a:xfrm>
            <a:off x="990600" y="304800"/>
            <a:ext cx="9060234" cy="838200"/>
          </a:xfrm>
        </p:spPr>
        <p:txBody>
          <a:bodyPr/>
          <a:lstStyle/>
          <a:p>
            <a:r>
              <a:rPr lang="en-US" b="1" dirty="0">
                <a:solidFill>
                  <a:srgbClr val="92D050"/>
                </a:solidFill>
              </a:rPr>
              <a:t>Confounding</a:t>
            </a:r>
          </a:p>
        </p:txBody>
      </p:sp>
      <p:sp>
        <p:nvSpPr>
          <p:cNvPr id="3" name="Content Placeholder 2">
            <a:extLst>
              <a:ext uri="{FF2B5EF4-FFF2-40B4-BE49-F238E27FC236}">
                <a16:creationId xmlns:a16="http://schemas.microsoft.com/office/drawing/2014/main" id="{39F5A058-49B3-417A-8296-828E80C7854E}"/>
              </a:ext>
            </a:extLst>
          </p:cNvPr>
          <p:cNvSpPr>
            <a:spLocks noGrp="1"/>
          </p:cNvSpPr>
          <p:nvPr>
            <p:ph idx="1"/>
          </p:nvPr>
        </p:nvSpPr>
        <p:spPr>
          <a:xfrm>
            <a:off x="1143000" y="1295400"/>
            <a:ext cx="10287000" cy="5257800"/>
          </a:xfrm>
        </p:spPr>
        <p:txBody>
          <a:bodyPr/>
          <a:lstStyle/>
          <a:p>
            <a:pPr marL="0" lvl="0" indent="0" defTabSz="914400">
              <a:buClrTx/>
              <a:buSzTx/>
              <a:buNone/>
            </a:pPr>
            <a:r>
              <a:rPr lang="en-US" sz="3200" dirty="0">
                <a:latin typeface="Calibri" panose="020F0502020204030204"/>
                <a:ea typeface="+mn-ea"/>
                <a:cs typeface="+mn-cs"/>
              </a:rPr>
              <a:t>Confounding occurs when the observed association between exposure and disease differs from the truth because of the influence of the third variable.</a:t>
            </a:r>
          </a:p>
          <a:p>
            <a:pPr marL="0" lvl="0" indent="0" defTabSz="914400">
              <a:lnSpc>
                <a:spcPct val="90000"/>
              </a:lnSpc>
              <a:buClrTx/>
              <a:buSzTx/>
              <a:buNone/>
            </a:pPr>
            <a:endParaRPr lang="en-US" sz="3200" dirty="0">
              <a:latin typeface="Calibri" panose="020F0502020204030204"/>
              <a:ea typeface="+mn-ea"/>
              <a:cs typeface="+mn-cs"/>
            </a:endParaRPr>
          </a:p>
          <a:p>
            <a:pPr marL="0" lvl="0" indent="0" defTabSz="914400">
              <a:lnSpc>
                <a:spcPct val="90000"/>
              </a:lnSpc>
              <a:buClrTx/>
              <a:buSzTx/>
              <a:buNone/>
            </a:pPr>
            <a:r>
              <a:rPr lang="en-US" sz="3200" b="1" dirty="0">
                <a:latin typeface="Calibri" panose="020F0502020204030204"/>
                <a:ea typeface="+mn-ea"/>
                <a:cs typeface="+mn-cs"/>
              </a:rPr>
              <a:t>Confounder must be:</a:t>
            </a:r>
          </a:p>
          <a:p>
            <a:pPr marL="0" lvl="0" indent="0" defTabSz="914400">
              <a:lnSpc>
                <a:spcPct val="90000"/>
              </a:lnSpc>
              <a:buClrTx/>
              <a:buSzTx/>
              <a:buNone/>
            </a:pPr>
            <a:r>
              <a:rPr lang="en-US" sz="3200" dirty="0">
                <a:latin typeface="Calibri" panose="020F0502020204030204"/>
                <a:ea typeface="+mn-ea"/>
                <a:cs typeface="+mn-cs"/>
              </a:rPr>
              <a:t>1. Risk factor for the disease independently </a:t>
            </a:r>
          </a:p>
          <a:p>
            <a:pPr marL="0" lvl="0" indent="0" defTabSz="914400">
              <a:lnSpc>
                <a:spcPct val="90000"/>
              </a:lnSpc>
              <a:buClrTx/>
              <a:buSzTx/>
              <a:buNone/>
            </a:pPr>
            <a:r>
              <a:rPr lang="en-US" sz="3200" dirty="0">
                <a:latin typeface="Calibri" panose="020F0502020204030204"/>
                <a:ea typeface="+mn-ea"/>
                <a:cs typeface="+mn-cs"/>
              </a:rPr>
              <a:t>2. Associated with exposure under study </a:t>
            </a:r>
          </a:p>
          <a:p>
            <a:pPr marL="0" lvl="0" indent="0" defTabSz="914400">
              <a:lnSpc>
                <a:spcPct val="90000"/>
              </a:lnSpc>
              <a:buClrTx/>
              <a:buSzTx/>
              <a:buNone/>
            </a:pPr>
            <a:r>
              <a:rPr lang="en-US" sz="3200" dirty="0">
                <a:latin typeface="Calibri" panose="020F0502020204030204"/>
                <a:ea typeface="+mn-ea"/>
                <a:cs typeface="+mn-cs"/>
              </a:rPr>
              <a:t>3. The variable should not lie on the causal pathway between exposure and disease.</a:t>
            </a:r>
          </a:p>
          <a:p>
            <a:pPr marL="0" indent="0">
              <a:buNone/>
            </a:pPr>
            <a:endParaRPr lang="en-US" dirty="0"/>
          </a:p>
        </p:txBody>
      </p:sp>
      <p:pic>
        <p:nvPicPr>
          <p:cNvPr id="4" name="Audio 3">
            <a:hlinkClick r:id="" action="ppaction://media"/>
            <a:extLst>
              <a:ext uri="{FF2B5EF4-FFF2-40B4-BE49-F238E27FC236}">
                <a16:creationId xmlns:a16="http://schemas.microsoft.com/office/drawing/2014/main" id="{4037C8AB-6C06-480A-845D-02FDB177B8E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4009894"/>
      </p:ext>
    </p:extLst>
  </p:cSld>
  <p:clrMapOvr>
    <a:masterClrMapping/>
  </p:clrMapOvr>
  <mc:AlternateContent xmlns:mc="http://schemas.openxmlformats.org/markup-compatibility/2006" xmlns:p14="http://schemas.microsoft.com/office/powerpoint/2010/main">
    <mc:Choice Requires="p14">
      <p:transition spd="slow" p14:dur="2000" advTm="47012"/>
    </mc:Choice>
    <mc:Fallback xmlns="">
      <p:transition spd="slow" advTm="470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2B067-D5BD-4B76-B322-8F57829A0051}"/>
              </a:ext>
            </a:extLst>
          </p:cNvPr>
          <p:cNvSpPr>
            <a:spLocks noGrp="1"/>
          </p:cNvSpPr>
          <p:nvPr>
            <p:ph type="title"/>
          </p:nvPr>
        </p:nvSpPr>
        <p:spPr>
          <a:xfrm>
            <a:off x="2214899" y="452718"/>
            <a:ext cx="7835935" cy="690282"/>
          </a:xfrm>
        </p:spPr>
        <p:txBody>
          <a:bodyPr/>
          <a:lstStyle/>
          <a:p>
            <a:r>
              <a:rPr lang="en-US" b="1" dirty="0">
                <a:solidFill>
                  <a:srgbClr val="92D050"/>
                </a:solidFill>
              </a:rPr>
              <a:t>Confounding</a:t>
            </a:r>
          </a:p>
        </p:txBody>
      </p:sp>
      <p:pic>
        <p:nvPicPr>
          <p:cNvPr id="4" name="Content Placeholder 3">
            <a:extLst>
              <a:ext uri="{FF2B5EF4-FFF2-40B4-BE49-F238E27FC236}">
                <a16:creationId xmlns:a16="http://schemas.microsoft.com/office/drawing/2014/main" id="{F113A71C-F5B3-4A80-B8FE-2F4C681F45B1}"/>
              </a:ext>
            </a:extLst>
          </p:cNvPr>
          <p:cNvPicPr>
            <a:picLocks noGrp="1" noChangeAspect="1"/>
          </p:cNvPicPr>
          <p:nvPr>
            <p:ph idx="1"/>
          </p:nvPr>
        </p:nvPicPr>
        <p:blipFill>
          <a:blip r:embed="rId4"/>
          <a:stretch>
            <a:fillRect/>
          </a:stretch>
        </p:blipFill>
        <p:spPr>
          <a:xfrm>
            <a:off x="1237976" y="1258957"/>
            <a:ext cx="9277623" cy="5599043"/>
          </a:xfrm>
          <a:prstGeom prst="rect">
            <a:avLst/>
          </a:prstGeom>
        </p:spPr>
      </p:pic>
      <p:pic>
        <p:nvPicPr>
          <p:cNvPr id="3" name="Audio 2">
            <a:hlinkClick r:id="" action="ppaction://media"/>
            <a:extLst>
              <a:ext uri="{FF2B5EF4-FFF2-40B4-BE49-F238E27FC236}">
                <a16:creationId xmlns:a16="http://schemas.microsoft.com/office/drawing/2014/main" id="{B41B4D71-33EB-4DFA-AAB2-F402AFBC9CE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26744441"/>
      </p:ext>
    </p:extLst>
  </p:cSld>
  <p:clrMapOvr>
    <a:masterClrMapping/>
  </p:clrMapOvr>
  <mc:AlternateContent xmlns:mc="http://schemas.openxmlformats.org/markup-compatibility/2006" xmlns:p14="http://schemas.microsoft.com/office/powerpoint/2010/main">
    <mc:Choice Requires="p14">
      <p:transition spd="slow" p14:dur="2000" advTm="184780"/>
    </mc:Choice>
    <mc:Fallback xmlns="">
      <p:transition spd="slow" advTm="1847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9EA7D-7352-404E-B130-9B2BF640FFB5}"/>
              </a:ext>
            </a:extLst>
          </p:cNvPr>
          <p:cNvSpPr>
            <a:spLocks noGrp="1"/>
          </p:cNvSpPr>
          <p:nvPr>
            <p:ph type="title"/>
          </p:nvPr>
        </p:nvSpPr>
        <p:spPr>
          <a:xfrm>
            <a:off x="1103312" y="304800"/>
            <a:ext cx="8947522" cy="533400"/>
          </a:xfrm>
        </p:spPr>
        <p:txBody>
          <a:bodyPr/>
          <a:lstStyle/>
          <a:p>
            <a:r>
              <a:rPr lang="en-US" b="1" dirty="0">
                <a:solidFill>
                  <a:srgbClr val="92D050"/>
                </a:solidFill>
              </a:rPr>
              <a:t>Confounding</a:t>
            </a:r>
          </a:p>
        </p:txBody>
      </p:sp>
      <p:sp>
        <p:nvSpPr>
          <p:cNvPr id="3" name="Content Placeholder 2">
            <a:extLst>
              <a:ext uri="{FF2B5EF4-FFF2-40B4-BE49-F238E27FC236}">
                <a16:creationId xmlns:a16="http://schemas.microsoft.com/office/drawing/2014/main" id="{54057BF3-CF76-4082-84DB-72AAEAD55B37}"/>
              </a:ext>
            </a:extLst>
          </p:cNvPr>
          <p:cNvSpPr>
            <a:spLocks noGrp="1"/>
          </p:cNvSpPr>
          <p:nvPr>
            <p:ph idx="1"/>
          </p:nvPr>
        </p:nvSpPr>
        <p:spPr>
          <a:xfrm>
            <a:off x="1102332" y="1295400"/>
            <a:ext cx="10099068" cy="5029200"/>
          </a:xfrm>
        </p:spPr>
        <p:txBody>
          <a:bodyPr>
            <a:normAutofit lnSpcReduction="10000"/>
          </a:bodyPr>
          <a:lstStyle/>
          <a:p>
            <a:pPr marL="0" lvl="0" indent="0" defTabSz="914400">
              <a:lnSpc>
                <a:spcPct val="90000"/>
              </a:lnSpc>
              <a:buClrTx/>
              <a:buSzTx/>
              <a:buNone/>
            </a:pPr>
            <a:r>
              <a:rPr lang="en-US" sz="3600" dirty="0">
                <a:latin typeface="Calibri" panose="020F0502020204030204"/>
                <a:ea typeface="+mn-ea"/>
                <a:cs typeface="+mn-cs"/>
              </a:rPr>
              <a:t>Bias is a systematic error in a study and cannot be fixed if introduced into the study.</a:t>
            </a:r>
          </a:p>
          <a:p>
            <a:pPr marL="0" lvl="0" indent="0" defTabSz="914400">
              <a:lnSpc>
                <a:spcPct val="90000"/>
              </a:lnSpc>
              <a:buClrTx/>
              <a:buSzTx/>
              <a:buNone/>
            </a:pPr>
            <a:r>
              <a:rPr lang="en-US" sz="3600" dirty="0">
                <a:latin typeface="Calibri" panose="020F0502020204030204"/>
                <a:ea typeface="+mn-ea"/>
                <a:cs typeface="+mn-cs"/>
              </a:rPr>
              <a:t>Confounding may lead to errors in the conclusion of a study, but, when confounding variables are known, the effect may be fixed (corrected, accounted for, controlled for).</a:t>
            </a:r>
          </a:p>
          <a:p>
            <a:pPr marL="0" lvl="0" indent="0" defTabSz="914400">
              <a:lnSpc>
                <a:spcPct val="90000"/>
              </a:lnSpc>
              <a:buClrTx/>
              <a:buSzTx/>
              <a:buNone/>
            </a:pPr>
            <a:r>
              <a:rPr lang="en-US" sz="3600" dirty="0">
                <a:latin typeface="Calibri" panose="020F0502020204030204"/>
                <a:ea typeface="+mn-ea"/>
                <a:cs typeface="+mn-cs"/>
              </a:rPr>
              <a:t>Controlling of confounding </a:t>
            </a:r>
            <a:r>
              <a:rPr lang="en-US" sz="3600" u="sng" dirty="0">
                <a:latin typeface="Calibri" panose="020F0502020204030204"/>
                <a:ea typeface="+mn-ea"/>
                <a:cs typeface="+mn-cs"/>
              </a:rPr>
              <a:t>at the design stage</a:t>
            </a:r>
            <a:r>
              <a:rPr lang="en-US" sz="3600" dirty="0">
                <a:latin typeface="Calibri" panose="020F0502020204030204"/>
                <a:ea typeface="+mn-ea"/>
                <a:cs typeface="+mn-cs"/>
              </a:rPr>
              <a:t>: restriction, matching and randomization.</a:t>
            </a:r>
          </a:p>
          <a:p>
            <a:pPr marL="0" lvl="0" indent="0" defTabSz="914400">
              <a:lnSpc>
                <a:spcPct val="90000"/>
              </a:lnSpc>
              <a:buClrTx/>
              <a:buSzTx/>
              <a:buNone/>
            </a:pPr>
            <a:r>
              <a:rPr lang="en-US" sz="3600" dirty="0">
                <a:latin typeface="Calibri" panose="020F0502020204030204"/>
                <a:ea typeface="+mn-ea"/>
                <a:cs typeface="+mn-cs"/>
              </a:rPr>
              <a:t>Controlling </a:t>
            </a:r>
            <a:r>
              <a:rPr lang="en-US" sz="3600" u="sng" dirty="0">
                <a:latin typeface="Calibri" panose="020F0502020204030204"/>
                <a:ea typeface="+mn-ea"/>
                <a:cs typeface="+mn-cs"/>
              </a:rPr>
              <a:t>at the analysis stage</a:t>
            </a:r>
            <a:r>
              <a:rPr lang="en-US" sz="3600" dirty="0">
                <a:latin typeface="Calibri" panose="020F0502020204030204"/>
                <a:ea typeface="+mn-ea"/>
                <a:cs typeface="+mn-cs"/>
              </a:rPr>
              <a:t>: stratification, multivariate analysis, and standardization.</a:t>
            </a:r>
            <a:endParaRPr lang="en-US" sz="4400" dirty="0">
              <a:latin typeface="Calibri" panose="020F0502020204030204"/>
              <a:ea typeface="+mn-ea"/>
              <a:cs typeface="+mn-cs"/>
            </a:endParaRPr>
          </a:p>
          <a:p>
            <a:endParaRPr lang="en-US" dirty="0"/>
          </a:p>
        </p:txBody>
      </p:sp>
      <p:pic>
        <p:nvPicPr>
          <p:cNvPr id="4" name="Audio 3">
            <a:hlinkClick r:id="" action="ppaction://media"/>
            <a:extLst>
              <a:ext uri="{FF2B5EF4-FFF2-40B4-BE49-F238E27FC236}">
                <a16:creationId xmlns:a16="http://schemas.microsoft.com/office/drawing/2014/main" id="{DB1EA728-0EAF-465E-8E30-F0B61ACB6BA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09621935"/>
      </p:ext>
    </p:extLst>
  </p:cSld>
  <p:clrMapOvr>
    <a:masterClrMapping/>
  </p:clrMapOvr>
  <mc:AlternateContent xmlns:mc="http://schemas.openxmlformats.org/markup-compatibility/2006" xmlns:p14="http://schemas.microsoft.com/office/powerpoint/2010/main">
    <mc:Choice Requires="p14">
      <p:transition spd="slow" p14:dur="2000" advTm="170186"/>
    </mc:Choice>
    <mc:Fallback xmlns="">
      <p:transition spd="slow" advTm="1701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9404723" cy="1400530"/>
          </a:xfrm>
        </p:spPr>
        <p:txBody>
          <a:bodyPr/>
          <a:lstStyle/>
          <a:p>
            <a:r>
              <a:rPr lang="en-US" b="1" dirty="0">
                <a:solidFill>
                  <a:srgbClr val="92D050"/>
                </a:solidFill>
                <a:latin typeface="+mn-lt"/>
              </a:rPr>
              <a:t>Is there an association?</a:t>
            </a:r>
          </a:p>
        </p:txBody>
      </p:sp>
      <p:sp>
        <p:nvSpPr>
          <p:cNvPr id="3" name="Content Placeholder 2"/>
          <p:cNvSpPr>
            <a:spLocks noGrp="1"/>
          </p:cNvSpPr>
          <p:nvPr>
            <p:ph idx="1"/>
          </p:nvPr>
        </p:nvSpPr>
        <p:spPr>
          <a:xfrm>
            <a:off x="1103312" y="1676400"/>
            <a:ext cx="9488488" cy="4571999"/>
          </a:xfrm>
        </p:spPr>
        <p:txBody>
          <a:bodyPr>
            <a:normAutofit fontScale="92500" lnSpcReduction="10000"/>
          </a:bodyPr>
          <a:lstStyle/>
          <a:p>
            <a:pPr marL="0" indent="0">
              <a:buNone/>
            </a:pPr>
            <a:r>
              <a:rPr lang="en-US" sz="3600" b="1" dirty="0"/>
              <a:t>To conclude that an association between exposure and disease outcome exists:</a:t>
            </a:r>
          </a:p>
          <a:p>
            <a:pPr marL="0" indent="0">
              <a:buNone/>
            </a:pPr>
            <a:endParaRPr lang="en-US" sz="3600" b="1" dirty="0"/>
          </a:p>
          <a:p>
            <a:r>
              <a:rPr lang="en-US" sz="3600" b="1" dirty="0"/>
              <a:t>The study must have adequate sample size (power)</a:t>
            </a:r>
          </a:p>
          <a:p>
            <a:r>
              <a:rPr lang="en-US" sz="3600" b="1" dirty="0"/>
              <a:t>The study must be free of bias </a:t>
            </a:r>
          </a:p>
          <a:p>
            <a:r>
              <a:rPr lang="en-US" sz="3600" b="1" dirty="0"/>
              <a:t>The study must be adjusted for possible confounders </a:t>
            </a:r>
          </a:p>
          <a:p>
            <a:pPr marL="0" indent="0">
              <a:buNone/>
            </a:pPr>
            <a:endParaRPr lang="en-US" sz="3600" dirty="0">
              <a:solidFill>
                <a:srgbClr val="0070C0"/>
              </a:solidFill>
            </a:endParaRPr>
          </a:p>
        </p:txBody>
      </p:sp>
    </p:spTree>
    <p:extLst>
      <p:ext uri="{BB962C8B-B14F-4D97-AF65-F5344CB8AC3E}">
        <p14:creationId xmlns:p14="http://schemas.microsoft.com/office/powerpoint/2010/main" val="19659155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From Association to Causation</a:t>
            </a:r>
          </a:p>
        </p:txBody>
      </p:sp>
      <p:graphicFrame>
        <p:nvGraphicFramePr>
          <p:cNvPr id="4" name="Content Placeholder 3"/>
          <p:cNvGraphicFramePr>
            <a:graphicFrameLocks noGrp="1"/>
          </p:cNvGraphicFramePr>
          <p:nvPr>
            <p:ph idx="1"/>
          </p:nvPr>
        </p:nvGraphicFramePr>
        <p:xfrm>
          <a:off x="1981200" y="1371601"/>
          <a:ext cx="8229600" cy="47545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p:cNvSpPr txBox="1"/>
          <p:nvPr/>
        </p:nvSpPr>
        <p:spPr>
          <a:xfrm>
            <a:off x="1905000" y="1828800"/>
            <a:ext cx="2133600" cy="707886"/>
          </a:xfrm>
          <a:prstGeom prst="rect">
            <a:avLst/>
          </a:prstGeom>
          <a:noFill/>
        </p:spPr>
        <p:txBody>
          <a:bodyPr wrap="square" rtlCol="0">
            <a:spAutoFit/>
          </a:bodyPr>
          <a:lstStyle/>
          <a:p>
            <a:r>
              <a:rPr lang="en-US" sz="2000" b="1" dirty="0"/>
              <a:t>Bias in selection or measurement</a:t>
            </a:r>
          </a:p>
        </p:txBody>
      </p:sp>
      <p:sp>
        <p:nvSpPr>
          <p:cNvPr id="6" name="TextBox 5"/>
          <p:cNvSpPr txBox="1"/>
          <p:nvPr/>
        </p:nvSpPr>
        <p:spPr>
          <a:xfrm>
            <a:off x="1905000" y="3048000"/>
            <a:ext cx="1600200" cy="400110"/>
          </a:xfrm>
          <a:prstGeom prst="rect">
            <a:avLst/>
          </a:prstGeom>
          <a:noFill/>
        </p:spPr>
        <p:txBody>
          <a:bodyPr wrap="square" rtlCol="0">
            <a:spAutoFit/>
          </a:bodyPr>
          <a:lstStyle/>
          <a:p>
            <a:r>
              <a:rPr lang="en-US" sz="2000" b="1" dirty="0"/>
              <a:t>Chance </a:t>
            </a:r>
          </a:p>
        </p:txBody>
      </p:sp>
      <p:sp>
        <p:nvSpPr>
          <p:cNvPr id="7" name="TextBox 6"/>
          <p:cNvSpPr txBox="1"/>
          <p:nvPr/>
        </p:nvSpPr>
        <p:spPr>
          <a:xfrm>
            <a:off x="1905000" y="4038600"/>
            <a:ext cx="1981200" cy="400110"/>
          </a:xfrm>
          <a:prstGeom prst="rect">
            <a:avLst/>
          </a:prstGeom>
          <a:noFill/>
        </p:spPr>
        <p:txBody>
          <a:bodyPr wrap="square" rtlCol="0">
            <a:spAutoFit/>
          </a:bodyPr>
          <a:lstStyle/>
          <a:p>
            <a:r>
              <a:rPr lang="en-US" sz="2000" b="1" dirty="0"/>
              <a:t>Confounding </a:t>
            </a:r>
          </a:p>
        </p:txBody>
      </p:sp>
      <p:sp>
        <p:nvSpPr>
          <p:cNvPr id="8" name="TextBox 7"/>
          <p:cNvSpPr txBox="1"/>
          <p:nvPr/>
        </p:nvSpPr>
        <p:spPr>
          <a:xfrm>
            <a:off x="1919514" y="5540514"/>
            <a:ext cx="3124200" cy="400110"/>
          </a:xfrm>
          <a:prstGeom prst="rect">
            <a:avLst/>
          </a:prstGeom>
          <a:noFill/>
        </p:spPr>
        <p:txBody>
          <a:bodyPr wrap="square" rtlCol="0">
            <a:spAutoFit/>
          </a:bodyPr>
          <a:lstStyle/>
          <a:p>
            <a:r>
              <a:rPr lang="en-US" sz="2000" b="1" dirty="0"/>
              <a:t>Hill’s criteria for Causality</a:t>
            </a:r>
          </a:p>
        </p:txBody>
      </p:sp>
      <p:pic>
        <p:nvPicPr>
          <p:cNvPr id="9" name="Audio 8">
            <a:hlinkClick r:id="" action="ppaction://media"/>
            <a:extLst>
              <a:ext uri="{FF2B5EF4-FFF2-40B4-BE49-F238E27FC236}">
                <a16:creationId xmlns:a16="http://schemas.microsoft.com/office/drawing/2014/main" id="{1E4A60C4-4BE5-45C2-A84D-BB43BD01A43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876666370"/>
      </p:ext>
    </p:extLst>
  </p:cSld>
  <p:clrMapOvr>
    <a:masterClrMapping/>
  </p:clrMapOvr>
  <mc:AlternateContent xmlns:mc="http://schemas.openxmlformats.org/markup-compatibility/2006" xmlns:p14="http://schemas.microsoft.com/office/powerpoint/2010/main">
    <mc:Choice Requires="p14">
      <p:transition spd="slow" p14:dur="2000" advTm="111108"/>
    </mc:Choice>
    <mc:Fallback xmlns="">
      <p:transition spd="slow" advTm="1111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57400" y="1295400"/>
            <a:ext cx="8077200" cy="152400"/>
          </a:xfrm>
        </p:spPr>
        <p:txBody>
          <a:bodyPr>
            <a:noAutofit/>
          </a:bodyPr>
          <a:lstStyle/>
          <a:p>
            <a:r>
              <a:rPr lang="en-US" sz="3200" b="1" dirty="0">
                <a:solidFill>
                  <a:srgbClr val="92D050"/>
                </a:solidFill>
              </a:rPr>
              <a:t>Sir Austin Bradford Hill,  1965</a:t>
            </a:r>
            <a:r>
              <a:rPr lang="en-US" sz="3200" dirty="0">
                <a:solidFill>
                  <a:srgbClr val="92D050"/>
                </a:solidFill>
              </a:rPr>
              <a:t/>
            </a:r>
            <a:br>
              <a:rPr lang="en-US" sz="3200" dirty="0">
                <a:solidFill>
                  <a:srgbClr val="92D050"/>
                </a:solidFill>
              </a:rPr>
            </a:br>
            <a:endParaRPr lang="en-US" sz="3200" dirty="0">
              <a:solidFill>
                <a:srgbClr val="92D050"/>
              </a:solidFill>
            </a:endParaRPr>
          </a:p>
        </p:txBody>
      </p:sp>
      <p:sp>
        <p:nvSpPr>
          <p:cNvPr id="6" name="Content Placeholder 5"/>
          <p:cNvSpPr>
            <a:spLocks noGrp="1"/>
          </p:cNvSpPr>
          <p:nvPr>
            <p:ph idx="1"/>
          </p:nvPr>
        </p:nvSpPr>
        <p:spPr>
          <a:xfrm>
            <a:off x="2286000" y="1981200"/>
            <a:ext cx="4876800" cy="4160520"/>
          </a:xfrm>
        </p:spPr>
        <p:txBody>
          <a:bodyPr>
            <a:noAutofit/>
          </a:bodyPr>
          <a:lstStyle/>
          <a:p>
            <a:r>
              <a:rPr lang="en-US" sz="3200" i="1" spc="300" dirty="0"/>
              <a:t>In what circumstances can we pass from [an] observed association to a verdict of causation? Upon what basis should we proceed to do so?</a:t>
            </a:r>
          </a:p>
          <a:p>
            <a:endParaRPr lang="en-US" sz="3200" dirty="0"/>
          </a:p>
        </p:txBody>
      </p:sp>
      <p:pic>
        <p:nvPicPr>
          <p:cNvPr id="7" name="Picture 5" descr="hill"/>
          <p:cNvPicPr>
            <a:picLocks noChangeAspect="1" noChangeArrowheads="1"/>
          </p:cNvPicPr>
          <p:nvPr/>
        </p:nvPicPr>
        <p:blipFill>
          <a:blip r:embed="rId4"/>
          <a:srcRect/>
          <a:stretch>
            <a:fillRect/>
          </a:stretch>
        </p:blipFill>
        <p:spPr bwMode="auto">
          <a:xfrm>
            <a:off x="7467600" y="2362201"/>
            <a:ext cx="2679122" cy="3657599"/>
          </a:xfrm>
          <a:prstGeom prst="rect">
            <a:avLst/>
          </a:prstGeom>
          <a:noFill/>
        </p:spPr>
      </p:pic>
      <p:pic>
        <p:nvPicPr>
          <p:cNvPr id="2" name="Audio 1">
            <a:hlinkClick r:id="" action="ppaction://media"/>
            <a:extLst>
              <a:ext uri="{FF2B5EF4-FFF2-40B4-BE49-F238E27FC236}">
                <a16:creationId xmlns:a16="http://schemas.microsoft.com/office/drawing/2014/main" id="{28C7780B-60AD-44D4-BE42-89587A19320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9160"/>
    </mc:Choice>
    <mc:Fallback xmlns="">
      <p:transition spd="slow" advTm="39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325" y="228601"/>
            <a:ext cx="9404723" cy="1066800"/>
          </a:xfrm>
        </p:spPr>
        <p:txBody>
          <a:bodyPr>
            <a:noAutofit/>
          </a:bodyPr>
          <a:lstStyle/>
          <a:p>
            <a:r>
              <a:rPr lang="en-US" sz="3200" b="1" dirty="0">
                <a:solidFill>
                  <a:srgbClr val="92D050"/>
                </a:solidFill>
              </a:rPr>
              <a:t>Guidelines for judging whether an association is causal</a:t>
            </a:r>
          </a:p>
        </p:txBody>
      </p:sp>
      <p:sp>
        <p:nvSpPr>
          <p:cNvPr id="3" name="Content Placeholder 2"/>
          <p:cNvSpPr>
            <a:spLocks noGrp="1"/>
          </p:cNvSpPr>
          <p:nvPr>
            <p:ph idx="1"/>
          </p:nvPr>
        </p:nvSpPr>
        <p:spPr>
          <a:xfrm>
            <a:off x="762000" y="1447800"/>
            <a:ext cx="10744200" cy="5334000"/>
          </a:xfrm>
        </p:spPr>
        <p:txBody>
          <a:bodyPr>
            <a:normAutofit/>
          </a:bodyPr>
          <a:lstStyle/>
          <a:p>
            <a:pPr>
              <a:spcBef>
                <a:spcPts val="600"/>
              </a:spcBef>
              <a:buNone/>
            </a:pPr>
            <a:r>
              <a:rPr lang="en-US" sz="4000" b="1" dirty="0" smtClean="0">
                <a:solidFill>
                  <a:srgbClr val="92D050"/>
                </a:solidFill>
                <a:latin typeface="Calibri" panose="020F0502020204030204" pitchFamily="34" charset="0"/>
                <a:cs typeface="Calibri" panose="020F0502020204030204" pitchFamily="34" charset="0"/>
              </a:rPr>
              <a:t>Hill’s Criteria: </a:t>
            </a:r>
            <a:r>
              <a:rPr lang="en-US" sz="2800" b="1" dirty="0" smtClean="0">
                <a:latin typeface="Calibri" panose="020F0502020204030204" pitchFamily="34" charset="0"/>
                <a:cs typeface="Calibri" panose="020F0502020204030204" pitchFamily="34" charset="0"/>
              </a:rPr>
              <a:t>Nine criteria useful in establishing epidemiologic evidence of a causal relationship between a presumed cause and an effect: </a:t>
            </a:r>
            <a:endParaRPr lang="en-US" sz="2800" b="1" dirty="0">
              <a:latin typeface="Calibri" panose="020F0502020204030204" pitchFamily="34" charset="0"/>
              <a:cs typeface="Calibri" panose="020F0502020204030204" pitchFamily="34" charset="0"/>
            </a:endParaRPr>
          </a:p>
          <a:p>
            <a:pPr marL="850392" lvl="1" indent="-457200">
              <a:lnSpc>
                <a:spcPct val="110000"/>
              </a:lnSpc>
              <a:spcBef>
                <a:spcPts val="600"/>
              </a:spcBef>
              <a:buFont typeface="+mj-lt"/>
              <a:buAutoNum type="arabicPeriod"/>
            </a:pPr>
            <a:r>
              <a:rPr lang="en-US" sz="3200" b="1" dirty="0">
                <a:latin typeface="Calibri" panose="020F0502020204030204" pitchFamily="34" charset="0"/>
                <a:cs typeface="Calibri" panose="020F0502020204030204" pitchFamily="34" charset="0"/>
              </a:rPr>
              <a:t>Temporality:</a:t>
            </a:r>
            <a:r>
              <a:rPr lang="en-US" sz="3200" dirty="0">
                <a:latin typeface="Calibri" panose="020F0502020204030204" pitchFamily="34" charset="0"/>
                <a:cs typeface="Calibri" panose="020F0502020204030204" pitchFamily="34" charset="0"/>
              </a:rPr>
              <a:t> cause precedes effect.</a:t>
            </a:r>
          </a:p>
          <a:p>
            <a:pPr marL="850392" lvl="1" indent="-457200">
              <a:lnSpc>
                <a:spcPct val="110000"/>
              </a:lnSpc>
              <a:spcBef>
                <a:spcPts val="600"/>
              </a:spcBef>
              <a:buFont typeface="+mj-lt"/>
              <a:buAutoNum type="arabicPeriod"/>
            </a:pPr>
            <a:r>
              <a:rPr lang="en-US" sz="3200" b="1" dirty="0">
                <a:latin typeface="Calibri" panose="020F0502020204030204" pitchFamily="34" charset="0"/>
                <a:cs typeface="Calibri" panose="020F0502020204030204" pitchFamily="34" charset="0"/>
              </a:rPr>
              <a:t>Strength of association</a:t>
            </a:r>
            <a:r>
              <a:rPr lang="en-US" sz="3200" dirty="0">
                <a:latin typeface="Calibri" panose="020F0502020204030204" pitchFamily="34" charset="0"/>
                <a:cs typeface="Calibri" panose="020F0502020204030204" pitchFamily="34" charset="0"/>
              </a:rPr>
              <a:t>: large relative risk.</a:t>
            </a:r>
          </a:p>
          <a:p>
            <a:pPr marL="850392" lvl="1" indent="-457200">
              <a:lnSpc>
                <a:spcPct val="110000"/>
              </a:lnSpc>
              <a:spcBef>
                <a:spcPts val="600"/>
              </a:spcBef>
              <a:buFont typeface="+mj-lt"/>
              <a:buAutoNum type="arabicPeriod"/>
            </a:pPr>
            <a:r>
              <a:rPr lang="en-US" sz="3200" b="1" dirty="0">
                <a:latin typeface="Calibri" panose="020F0502020204030204" pitchFamily="34" charset="0"/>
                <a:cs typeface="Calibri" panose="020F0502020204030204" pitchFamily="34" charset="0"/>
              </a:rPr>
              <a:t>Consistency</a:t>
            </a:r>
            <a:r>
              <a:rPr lang="en-US" sz="3200" dirty="0">
                <a:latin typeface="Calibri" panose="020F0502020204030204" pitchFamily="34" charset="0"/>
                <a:cs typeface="Calibri" panose="020F0502020204030204" pitchFamily="34" charset="0"/>
              </a:rPr>
              <a:t>: repeatedly observed by different. persons, in different places, circumstances, and </a:t>
            </a:r>
            <a:r>
              <a:rPr lang="en-US" sz="3200" dirty="0" smtClean="0">
                <a:latin typeface="Calibri" panose="020F0502020204030204" pitchFamily="34" charset="0"/>
                <a:cs typeface="Calibri" panose="020F0502020204030204" pitchFamily="34" charset="0"/>
              </a:rPr>
              <a:t>times.</a:t>
            </a:r>
            <a:endParaRPr lang="en-US" sz="3200" dirty="0">
              <a:latin typeface="Calibri" panose="020F0502020204030204" pitchFamily="34" charset="0"/>
              <a:cs typeface="Calibri" panose="020F0502020204030204" pitchFamily="34" charset="0"/>
            </a:endParaRPr>
          </a:p>
        </p:txBody>
      </p:sp>
      <p:pic>
        <p:nvPicPr>
          <p:cNvPr id="6" name="Audio 5">
            <a:hlinkClick r:id="" action="ppaction://media"/>
            <a:extLst>
              <a:ext uri="{FF2B5EF4-FFF2-40B4-BE49-F238E27FC236}">
                <a16:creationId xmlns:a16="http://schemas.microsoft.com/office/drawing/2014/main" id="{4CD61E8C-BD82-4AD1-990D-01A9225A2AE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38559"/>
    </mc:Choice>
    <mc:Fallback xmlns="">
      <p:transition spd="slow" advTm="1385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14400" y="256674"/>
            <a:ext cx="10166723" cy="1038726"/>
          </a:xfrm>
        </p:spPr>
        <p:txBody>
          <a:bodyPr>
            <a:normAutofit fontScale="90000"/>
          </a:bodyPr>
          <a:lstStyle/>
          <a:p>
            <a:r>
              <a:rPr lang="en-US" sz="3200" b="1" dirty="0">
                <a:solidFill>
                  <a:srgbClr val="92D050"/>
                </a:solidFill>
              </a:rPr>
              <a:t>Guidelines for judging whether an association is causal</a:t>
            </a:r>
          </a:p>
        </p:txBody>
      </p:sp>
      <p:sp>
        <p:nvSpPr>
          <p:cNvPr id="2" name="Content Placeholder 1"/>
          <p:cNvSpPr>
            <a:spLocks noGrp="1"/>
          </p:cNvSpPr>
          <p:nvPr>
            <p:ph idx="1"/>
          </p:nvPr>
        </p:nvSpPr>
        <p:spPr>
          <a:xfrm>
            <a:off x="762000" y="1295400"/>
            <a:ext cx="10591800" cy="5334000"/>
          </a:xfrm>
        </p:spPr>
        <p:txBody>
          <a:bodyPr>
            <a:normAutofit/>
          </a:bodyPr>
          <a:lstStyle/>
          <a:p>
            <a:pPr marL="850392" lvl="1" indent="-457200">
              <a:buFont typeface="+mj-lt"/>
              <a:buAutoNum type="arabicPeriod" startAt="4"/>
            </a:pPr>
            <a:r>
              <a:rPr lang="en-US" sz="2800" b="1" dirty="0" smtClean="0">
                <a:latin typeface="Calibri" panose="020F0502020204030204" pitchFamily="34" charset="0"/>
                <a:cs typeface="Calibri" panose="020F0502020204030204" pitchFamily="34" charset="0"/>
              </a:rPr>
              <a:t>Biological </a:t>
            </a:r>
            <a:r>
              <a:rPr lang="en-US" sz="2800" b="1" dirty="0">
                <a:latin typeface="Calibri" panose="020F0502020204030204" pitchFamily="34" charset="0"/>
                <a:cs typeface="Calibri" panose="020F0502020204030204" pitchFamily="34" charset="0"/>
              </a:rPr>
              <a:t>gradient (dose response): </a:t>
            </a:r>
            <a:r>
              <a:rPr lang="en-US" sz="2800" dirty="0">
                <a:latin typeface="Calibri" panose="020F0502020204030204" pitchFamily="34" charset="0"/>
                <a:cs typeface="Calibri" panose="020F0502020204030204" pitchFamily="34" charset="0"/>
              </a:rPr>
              <a:t>larger exposures to cause associated with higher rates of disease. And reduction in exposure is followed by lower rates of disease (reversibility).</a:t>
            </a:r>
          </a:p>
          <a:p>
            <a:pPr marL="850392" lvl="1" indent="-457200">
              <a:buFont typeface="+mj-lt"/>
              <a:buAutoNum type="arabicPeriod" startAt="4"/>
            </a:pPr>
            <a:r>
              <a:rPr lang="en-US" sz="2800" b="1" dirty="0">
                <a:latin typeface="Calibri" panose="020F0502020204030204" pitchFamily="34" charset="0"/>
                <a:cs typeface="Calibri" panose="020F0502020204030204" pitchFamily="34" charset="0"/>
              </a:rPr>
              <a:t>Biological plausibility</a:t>
            </a:r>
            <a:r>
              <a:rPr lang="en-US" sz="2800" dirty="0">
                <a:latin typeface="Calibri" panose="020F0502020204030204" pitchFamily="34" charset="0"/>
                <a:cs typeface="Calibri" panose="020F0502020204030204" pitchFamily="34" charset="0"/>
              </a:rPr>
              <a:t>: makes sense, according to biologic knowledge of the time.</a:t>
            </a:r>
          </a:p>
          <a:p>
            <a:pPr marL="850392" lvl="1" indent="-457200">
              <a:buFont typeface="+mj-lt"/>
              <a:buAutoNum type="arabicPeriod" startAt="4"/>
            </a:pPr>
            <a:r>
              <a:rPr lang="en-US" sz="2800" b="1" dirty="0">
                <a:latin typeface="Calibri" panose="020F0502020204030204" pitchFamily="34" charset="0"/>
                <a:cs typeface="Calibri" panose="020F0502020204030204" pitchFamily="34" charset="0"/>
              </a:rPr>
              <a:t>Experimental evidence.</a:t>
            </a:r>
            <a:r>
              <a:rPr lang="en-US" sz="2800" dirty="0">
                <a:latin typeface="Calibri" panose="020F0502020204030204" pitchFamily="34" charset="0"/>
                <a:cs typeface="Calibri" panose="020F0502020204030204" pitchFamily="34" charset="0"/>
              </a:rPr>
              <a:t> </a:t>
            </a:r>
          </a:p>
          <a:p>
            <a:pPr marL="850392" lvl="1" indent="-457200">
              <a:buFont typeface="+mj-lt"/>
              <a:buAutoNum type="arabicPeriod" startAt="4"/>
            </a:pPr>
            <a:r>
              <a:rPr lang="en-US" sz="2800" b="1" dirty="0">
                <a:latin typeface="Calibri" panose="020F0502020204030204" pitchFamily="34" charset="0"/>
                <a:cs typeface="Calibri" panose="020F0502020204030204" pitchFamily="34" charset="0"/>
              </a:rPr>
              <a:t>Other criteria: Analogy </a:t>
            </a:r>
            <a:r>
              <a:rPr lang="en-US" sz="2800" dirty="0">
                <a:latin typeface="Calibri" panose="020F0502020204030204" pitchFamily="34" charset="0"/>
                <a:cs typeface="Calibri" panose="020F0502020204030204" pitchFamily="34" charset="0"/>
              </a:rPr>
              <a:t>(cause &amp; effect relationship already established for a similar exposure or disease), </a:t>
            </a:r>
            <a:r>
              <a:rPr lang="en-US" sz="2800" b="1" dirty="0">
                <a:latin typeface="Calibri" panose="020F0502020204030204" pitchFamily="34" charset="0"/>
                <a:cs typeface="Calibri" panose="020F0502020204030204" pitchFamily="34" charset="0"/>
              </a:rPr>
              <a:t>specificity</a:t>
            </a:r>
            <a:r>
              <a:rPr lang="en-US" sz="2800" dirty="0">
                <a:latin typeface="Calibri" panose="020F0502020204030204" pitchFamily="34" charset="0"/>
                <a:cs typeface="Calibri" panose="020F0502020204030204" pitchFamily="34" charset="0"/>
              </a:rPr>
              <a:t> (one cause lead to one effect) and </a:t>
            </a:r>
            <a:r>
              <a:rPr lang="en-US" sz="2800" b="1" dirty="0">
                <a:latin typeface="Calibri" panose="020F0502020204030204" pitchFamily="34" charset="0"/>
                <a:cs typeface="Calibri" panose="020F0502020204030204" pitchFamily="34" charset="0"/>
              </a:rPr>
              <a:t>coherence </a:t>
            </a:r>
            <a:r>
              <a:rPr lang="en-US" sz="2800" dirty="0">
                <a:latin typeface="Calibri" panose="020F0502020204030204" pitchFamily="34" charset="0"/>
                <a:cs typeface="Calibri" panose="020F0502020204030204" pitchFamily="34" charset="0"/>
              </a:rPr>
              <a:t> (not seriously conflict with the generally known facts of the natural history and biology of the disease).</a:t>
            </a:r>
          </a:p>
          <a:p>
            <a:pPr marL="850392" lvl="1" indent="-457200">
              <a:buFont typeface="+mj-lt"/>
              <a:buAutoNum type="arabicPeriod" startAt="4"/>
            </a:pPr>
            <a:endParaRPr lang="en-US" sz="2400" dirty="0"/>
          </a:p>
        </p:txBody>
      </p:sp>
      <p:pic>
        <p:nvPicPr>
          <p:cNvPr id="3" name="Audio 2">
            <a:hlinkClick r:id="" action="ppaction://media"/>
            <a:extLst>
              <a:ext uri="{FF2B5EF4-FFF2-40B4-BE49-F238E27FC236}">
                <a16:creationId xmlns:a16="http://schemas.microsoft.com/office/drawing/2014/main" id="{5F71AB6F-A1B2-4718-873B-52C6920B309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93528"/>
    </mc:Choice>
    <mc:Fallback xmlns="">
      <p:transition spd="slow" advTm="1935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2F910-AE4C-4F81-892D-3FABAC24B7FC}"/>
              </a:ext>
            </a:extLst>
          </p:cNvPr>
          <p:cNvSpPr>
            <a:spLocks noGrp="1"/>
          </p:cNvSpPr>
          <p:nvPr>
            <p:ph type="title"/>
          </p:nvPr>
        </p:nvSpPr>
        <p:spPr/>
        <p:txBody>
          <a:bodyPr/>
          <a:lstStyle/>
          <a:p>
            <a:r>
              <a:rPr lang="en-US" b="1" dirty="0">
                <a:solidFill>
                  <a:srgbClr val="FFFF00"/>
                </a:solidFill>
              </a:rPr>
              <a:t>External Reading</a:t>
            </a:r>
          </a:p>
        </p:txBody>
      </p:sp>
      <p:sp>
        <p:nvSpPr>
          <p:cNvPr id="3" name="Content Placeholder 2">
            <a:extLst>
              <a:ext uri="{FF2B5EF4-FFF2-40B4-BE49-F238E27FC236}">
                <a16:creationId xmlns:a16="http://schemas.microsoft.com/office/drawing/2014/main" id="{0F1E18D8-A8CB-480E-92A7-98B30EB45565}"/>
              </a:ext>
            </a:extLst>
          </p:cNvPr>
          <p:cNvSpPr>
            <a:spLocks noGrp="1"/>
          </p:cNvSpPr>
          <p:nvPr>
            <p:ph idx="1"/>
          </p:nvPr>
        </p:nvSpPr>
        <p:spPr>
          <a:xfrm>
            <a:off x="645130" y="1371600"/>
            <a:ext cx="9404723" cy="5181600"/>
          </a:xfrm>
        </p:spPr>
        <p:txBody>
          <a:bodyPr>
            <a:normAutofit/>
          </a:bodyPr>
          <a:lstStyle/>
          <a:p>
            <a:pPr marL="0" indent="0">
              <a:buNone/>
            </a:pPr>
            <a:r>
              <a:rPr lang="en-US" sz="3200" dirty="0">
                <a:latin typeface="Calibri" panose="020F0502020204030204" pitchFamily="34" charset="0"/>
                <a:cs typeface="Calibri" panose="020F0502020204030204" pitchFamily="34" charset="0"/>
              </a:rPr>
              <a:t>Read the </a:t>
            </a:r>
            <a:r>
              <a:rPr lang="en-US" sz="3200" u="sng" dirty="0">
                <a:latin typeface="Calibri" panose="020F0502020204030204" pitchFamily="34" charset="0"/>
                <a:cs typeface="Calibri" panose="020F0502020204030204" pitchFamily="34" charset="0"/>
              </a:rPr>
              <a:t>Introduction</a:t>
            </a:r>
            <a:r>
              <a:rPr lang="en-US" sz="3200" dirty="0">
                <a:latin typeface="Calibri" panose="020F0502020204030204" pitchFamily="34" charset="0"/>
                <a:cs typeface="Calibri" panose="020F0502020204030204" pitchFamily="34" charset="0"/>
              </a:rPr>
              <a:t> of the book “</a:t>
            </a:r>
            <a:r>
              <a:rPr lang="en-US" sz="3600" dirty="0">
                <a:latin typeface="Calibri" panose="020F0502020204030204" pitchFamily="34" charset="0"/>
                <a:cs typeface="Calibri" panose="020F0502020204030204" pitchFamily="34" charset="0"/>
              </a:rPr>
              <a:t>OUTLIERS</a:t>
            </a:r>
            <a:r>
              <a:rPr lang="en-US" sz="3200" dirty="0">
                <a:latin typeface="Calibri" panose="020F0502020204030204" pitchFamily="34" charset="0"/>
                <a:cs typeface="Calibri" panose="020F0502020204030204" pitchFamily="34" charset="0"/>
              </a:rPr>
              <a:t>, The Story of Success” for Malcolm Gladwell.</a:t>
            </a:r>
          </a:p>
          <a:p>
            <a:pPr marL="0" indent="0">
              <a:buNone/>
            </a:pPr>
            <a:r>
              <a:rPr lang="en-US" sz="3200" u="sng" dirty="0">
                <a:latin typeface="Calibri" panose="020F0502020204030204" pitchFamily="34" charset="0"/>
                <a:cs typeface="Calibri" panose="020F0502020204030204" pitchFamily="34" charset="0"/>
              </a:rPr>
              <a:t>“The Roseto Mystery” </a:t>
            </a:r>
          </a:p>
          <a:p>
            <a:pPr marL="0" indent="0">
              <a:buNone/>
            </a:pPr>
            <a:endParaRPr lang="en-US" sz="3200" u="sng" dirty="0">
              <a:latin typeface="Calibri" panose="020F0502020204030204" pitchFamily="34" charset="0"/>
              <a:cs typeface="Calibri" panose="020F0502020204030204" pitchFamily="34" charset="0"/>
            </a:endParaRPr>
          </a:p>
          <a:p>
            <a:pPr marL="0" indent="0">
              <a:buNone/>
            </a:pPr>
            <a:r>
              <a:rPr lang="en-US" sz="3200" dirty="0">
                <a:latin typeface="Calibri" panose="020F0502020204030204" pitchFamily="34" charset="0"/>
                <a:cs typeface="Calibri" panose="020F0502020204030204" pitchFamily="34" charset="0"/>
              </a:rPr>
              <a:t>Your assignment is to find out </a:t>
            </a:r>
            <a:r>
              <a:rPr lang="en-US" sz="3200" u="sng" dirty="0">
                <a:latin typeface="Calibri" panose="020F0502020204030204" pitchFamily="34" charset="0"/>
                <a:cs typeface="Calibri" panose="020F0502020204030204" pitchFamily="34" charset="0"/>
              </a:rPr>
              <a:t>why</a:t>
            </a:r>
            <a:r>
              <a:rPr lang="en-US" sz="3200" dirty="0">
                <a:latin typeface="Calibri" panose="020F0502020204030204" pitchFamily="34" charset="0"/>
                <a:cs typeface="Calibri" panose="020F0502020204030204" pitchFamily="34" charset="0"/>
              </a:rPr>
              <a:t> Dr. Wolf </a:t>
            </a:r>
          </a:p>
          <a:p>
            <a:pPr marL="0" indent="0">
              <a:buNone/>
            </a:pPr>
            <a:r>
              <a:rPr lang="en-US" sz="3200" dirty="0">
                <a:latin typeface="Calibri" panose="020F0502020204030204" pitchFamily="34" charset="0"/>
                <a:cs typeface="Calibri" panose="020F0502020204030204" pitchFamily="34" charset="0"/>
              </a:rPr>
              <a:t>rarely found any one from Roseto village under</a:t>
            </a:r>
          </a:p>
          <a:p>
            <a:pPr marL="0" indent="0">
              <a:buNone/>
            </a:pPr>
            <a:r>
              <a:rPr lang="en-US" sz="3200" dirty="0">
                <a:latin typeface="Calibri" panose="020F0502020204030204" pitchFamily="34" charset="0"/>
                <a:cs typeface="Calibri" panose="020F0502020204030204" pitchFamily="34" charset="0"/>
              </a:rPr>
              <a:t>Sixty- five with heart disease.</a:t>
            </a:r>
          </a:p>
          <a:p>
            <a:pPr marL="0" indent="0">
              <a:buNone/>
            </a:pPr>
            <a:r>
              <a:rPr lang="en-US" sz="3200" dirty="0">
                <a:latin typeface="Calibri" panose="020F0502020204030204" pitchFamily="34" charset="0"/>
                <a:cs typeface="Calibri" panose="020F0502020204030204" pitchFamily="34" charset="0"/>
              </a:rPr>
              <a:t>What was the protective factor??????</a:t>
            </a:r>
          </a:p>
        </p:txBody>
      </p:sp>
      <p:pic>
        <p:nvPicPr>
          <p:cNvPr id="4" name="Picture 3">
            <a:extLst>
              <a:ext uri="{FF2B5EF4-FFF2-40B4-BE49-F238E27FC236}">
                <a16:creationId xmlns:a16="http://schemas.microsoft.com/office/drawing/2014/main" id="{60D0502A-D7FB-4A83-84F9-60890DB5A2B9}"/>
              </a:ext>
            </a:extLst>
          </p:cNvPr>
          <p:cNvPicPr>
            <a:picLocks noChangeAspect="1"/>
          </p:cNvPicPr>
          <p:nvPr/>
        </p:nvPicPr>
        <p:blipFill>
          <a:blip r:embed="rId5"/>
          <a:stretch>
            <a:fillRect/>
          </a:stretch>
        </p:blipFill>
        <p:spPr>
          <a:xfrm>
            <a:off x="8674738" y="2133600"/>
            <a:ext cx="3288662" cy="4242374"/>
          </a:xfrm>
          <a:prstGeom prst="rect">
            <a:avLst/>
          </a:prstGeom>
        </p:spPr>
      </p:pic>
      <p:pic>
        <p:nvPicPr>
          <p:cNvPr id="5" name="Audio 4">
            <a:hlinkClick r:id="" action="ppaction://media"/>
            <a:extLst>
              <a:ext uri="{FF2B5EF4-FFF2-40B4-BE49-F238E27FC236}">
                <a16:creationId xmlns:a16="http://schemas.microsoft.com/office/drawing/2014/main" id="{677974BC-05C5-43B2-BA43-9E05F874343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90692987"/>
      </p:ext>
    </p:extLst>
  </p:cSld>
  <p:clrMapOvr>
    <a:masterClrMapping/>
  </p:clrMapOvr>
  <mc:AlternateContent xmlns:mc="http://schemas.openxmlformats.org/markup-compatibility/2006" xmlns:p14="http://schemas.microsoft.com/office/powerpoint/2010/main">
    <mc:Choice Requires="p14">
      <p:transition spd="slow" p14:dur="2000" advTm="178211"/>
    </mc:Choice>
    <mc:Fallback xmlns="">
      <p:transition spd="slow" advTm="1782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4" name="Rectangle 8"/>
          <p:cNvSpPr>
            <a:spLocks noGrp="1" noChangeArrowheads="1"/>
          </p:cNvSpPr>
          <p:nvPr>
            <p:ph type="title"/>
          </p:nvPr>
        </p:nvSpPr>
        <p:spPr>
          <a:xfrm>
            <a:off x="1143000" y="381000"/>
            <a:ext cx="8907834" cy="914400"/>
          </a:xfrm>
        </p:spPr>
        <p:txBody>
          <a:bodyPr/>
          <a:lstStyle/>
          <a:p>
            <a:r>
              <a:rPr lang="en-US" b="1" dirty="0">
                <a:solidFill>
                  <a:srgbClr val="92D050"/>
                </a:solidFill>
              </a:rPr>
              <a:t>1.</a:t>
            </a:r>
            <a:r>
              <a:rPr lang="en-US" dirty="0">
                <a:solidFill>
                  <a:srgbClr val="92D050"/>
                </a:solidFill>
              </a:rPr>
              <a:t>  </a:t>
            </a:r>
            <a:r>
              <a:rPr lang="en-US" b="1" dirty="0">
                <a:solidFill>
                  <a:srgbClr val="92D050"/>
                </a:solidFill>
              </a:rPr>
              <a:t>Strength of association</a:t>
            </a:r>
          </a:p>
        </p:txBody>
      </p:sp>
      <p:sp>
        <p:nvSpPr>
          <p:cNvPr id="65545" name="Rectangle 9"/>
          <p:cNvSpPr>
            <a:spLocks noGrp="1" noChangeArrowheads="1"/>
          </p:cNvSpPr>
          <p:nvPr>
            <p:ph idx="1"/>
          </p:nvPr>
        </p:nvSpPr>
        <p:spPr>
          <a:xfrm>
            <a:off x="1371600" y="1295400"/>
            <a:ext cx="9557122" cy="4953000"/>
          </a:xfrm>
        </p:spPr>
        <p:txBody>
          <a:bodyPr>
            <a:noAutofit/>
          </a:bodyPr>
          <a:lstStyle/>
          <a:p>
            <a:pPr marL="365760" lvl="1" indent="0">
              <a:lnSpc>
                <a:spcPct val="80000"/>
              </a:lnSpc>
              <a:buNone/>
            </a:pPr>
            <a:r>
              <a:rPr lang="en-US" sz="3200" b="1" dirty="0"/>
              <a:t>The larger the magnitude of association the more likely the exposure affects the risk of developing the disease.</a:t>
            </a:r>
          </a:p>
          <a:p>
            <a:pPr lvl="1">
              <a:lnSpc>
                <a:spcPct val="80000"/>
              </a:lnSpc>
            </a:pPr>
            <a:r>
              <a:rPr lang="en-US" sz="2800" dirty="0"/>
              <a:t>Quantify how much the exposure increases the risk of disease. </a:t>
            </a:r>
          </a:p>
          <a:p>
            <a:pPr marL="0" indent="0">
              <a:lnSpc>
                <a:spcPct val="80000"/>
              </a:lnSpc>
              <a:buNone/>
            </a:pPr>
            <a:r>
              <a:rPr lang="en-US" sz="3200" dirty="0"/>
              <a:t>Epidemiologic Measures: </a:t>
            </a:r>
          </a:p>
          <a:p>
            <a:pPr lvl="1">
              <a:lnSpc>
                <a:spcPct val="80000"/>
              </a:lnSpc>
            </a:pPr>
            <a:r>
              <a:rPr lang="en-US" sz="2800" dirty="0"/>
              <a:t>Risk ratio (RR), risk differences (AR)</a:t>
            </a:r>
          </a:p>
          <a:p>
            <a:pPr marL="0" indent="0">
              <a:lnSpc>
                <a:spcPct val="80000"/>
              </a:lnSpc>
              <a:buNone/>
            </a:pPr>
            <a:r>
              <a:rPr lang="en-US" sz="3200" dirty="0"/>
              <a:t>Example:</a:t>
            </a:r>
          </a:p>
          <a:p>
            <a:pPr lvl="1">
              <a:lnSpc>
                <a:spcPct val="80000"/>
              </a:lnSpc>
            </a:pPr>
            <a:r>
              <a:rPr lang="en-US" sz="2800" dirty="0"/>
              <a:t>RR of lung cancer in smokers vs. non-smokers = 9</a:t>
            </a:r>
          </a:p>
          <a:p>
            <a:pPr lvl="1">
              <a:lnSpc>
                <a:spcPct val="80000"/>
              </a:lnSpc>
            </a:pPr>
            <a:r>
              <a:rPr lang="en-US" sz="2800" dirty="0"/>
              <a:t>RR of lung cancer in heavy vs. light smokers = 20</a:t>
            </a:r>
          </a:p>
          <a:p>
            <a:pPr lvl="1">
              <a:lnSpc>
                <a:spcPct val="80000"/>
              </a:lnSpc>
            </a:pPr>
            <a:r>
              <a:rPr lang="en-US" sz="2800" dirty="0"/>
              <a:t>Mortality from scrotal cancer among chimney sweeps compared to others = 200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0" name="Rectangle 6"/>
          <p:cNvSpPr>
            <a:spLocks noGrp="1" noChangeArrowheads="1"/>
          </p:cNvSpPr>
          <p:nvPr>
            <p:ph type="title"/>
          </p:nvPr>
        </p:nvSpPr>
        <p:spPr/>
        <p:txBody>
          <a:bodyPr/>
          <a:lstStyle/>
          <a:p>
            <a:r>
              <a:rPr lang="en-US" b="1" dirty="0">
                <a:solidFill>
                  <a:srgbClr val="92D050"/>
                </a:solidFill>
              </a:rPr>
              <a:t>2.  Consistency</a:t>
            </a:r>
          </a:p>
        </p:txBody>
      </p:sp>
      <p:sp>
        <p:nvSpPr>
          <p:cNvPr id="67591" name="Rectangle 7"/>
          <p:cNvSpPr>
            <a:spLocks noGrp="1" noChangeArrowheads="1"/>
          </p:cNvSpPr>
          <p:nvPr>
            <p:ph idx="1"/>
          </p:nvPr>
        </p:nvSpPr>
        <p:spPr>
          <a:xfrm>
            <a:off x="2136648" y="1752600"/>
            <a:ext cx="8153400" cy="4953000"/>
          </a:xfrm>
        </p:spPr>
        <p:txBody>
          <a:bodyPr>
            <a:normAutofit fontScale="92500"/>
          </a:bodyPr>
          <a:lstStyle/>
          <a:p>
            <a:pPr>
              <a:lnSpc>
                <a:spcPct val="90000"/>
              </a:lnSpc>
            </a:pPr>
            <a:r>
              <a:rPr lang="en-US" sz="3200" dirty="0">
                <a:solidFill>
                  <a:srgbClr val="00B050"/>
                </a:solidFill>
              </a:rPr>
              <a:t>Definition: </a:t>
            </a:r>
            <a:r>
              <a:rPr lang="en-US" sz="3200" dirty="0"/>
              <a:t>The association is observed repeatedly in different persons, places, times, and circumstances.</a:t>
            </a:r>
            <a:endParaRPr lang="en-US" sz="2800" dirty="0"/>
          </a:p>
          <a:p>
            <a:pPr>
              <a:lnSpc>
                <a:spcPct val="90000"/>
              </a:lnSpc>
            </a:pPr>
            <a:r>
              <a:rPr lang="en-US" sz="3200" dirty="0">
                <a:solidFill>
                  <a:srgbClr val="00B050"/>
                </a:solidFill>
              </a:rPr>
              <a:t>Why Important?</a:t>
            </a:r>
            <a:r>
              <a:rPr lang="en-US" sz="3200" dirty="0"/>
              <a:t> If association is observed under different circumstances, with different samples and study designs, the more likely it is to be causal.</a:t>
            </a:r>
            <a:endParaRPr lang="en-US" sz="2800" dirty="0"/>
          </a:p>
          <a:p>
            <a:pPr lvl="2"/>
            <a:r>
              <a:rPr lang="en-US" sz="2800" b="1" dirty="0"/>
              <a:t>Smoking associated with lung cancer in 29      retrospective and 7 prospective studies</a:t>
            </a:r>
          </a:p>
          <a:p>
            <a:pPr lvl="2">
              <a:buNone/>
            </a:pPr>
            <a:r>
              <a:rPr lang="en-US" sz="2800" b="1" dirty="0"/>
              <a:t>     (Hill, 1965)</a:t>
            </a:r>
          </a:p>
          <a:p>
            <a:pPr lvl="1">
              <a:lnSpc>
                <a:spcPct val="90000"/>
              </a:lnSpc>
              <a:buNone/>
            </a:pPr>
            <a:endParaRPr lang="en-US" sz="2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6" name="Rectangle 8"/>
          <p:cNvSpPr>
            <a:spLocks noGrp="1" noChangeArrowheads="1"/>
          </p:cNvSpPr>
          <p:nvPr>
            <p:ph type="title"/>
          </p:nvPr>
        </p:nvSpPr>
        <p:spPr>
          <a:xfrm>
            <a:off x="1371600" y="452718"/>
            <a:ext cx="8679234" cy="1400530"/>
          </a:xfrm>
        </p:spPr>
        <p:txBody>
          <a:bodyPr/>
          <a:lstStyle/>
          <a:p>
            <a:r>
              <a:rPr lang="en-US" b="1" dirty="0">
                <a:solidFill>
                  <a:srgbClr val="92D050"/>
                </a:solidFill>
              </a:rPr>
              <a:t>3.  Temporality</a:t>
            </a:r>
          </a:p>
        </p:txBody>
      </p:sp>
      <p:sp>
        <p:nvSpPr>
          <p:cNvPr id="73737" name="Rectangle 9"/>
          <p:cNvSpPr>
            <a:spLocks noGrp="1" noChangeArrowheads="1"/>
          </p:cNvSpPr>
          <p:nvPr>
            <p:ph idx="1"/>
          </p:nvPr>
        </p:nvSpPr>
        <p:spPr>
          <a:xfrm>
            <a:off x="1447800" y="1853248"/>
            <a:ext cx="9144000" cy="4552034"/>
          </a:xfrm>
        </p:spPr>
        <p:txBody>
          <a:bodyPr>
            <a:normAutofit/>
          </a:bodyPr>
          <a:lstStyle/>
          <a:p>
            <a:r>
              <a:rPr lang="en-US" sz="2800" dirty="0"/>
              <a:t>Definition: The factor that is hypothesized to cause the disease must precede it in time.</a:t>
            </a:r>
          </a:p>
          <a:p>
            <a:r>
              <a:rPr lang="en-US" sz="2800" dirty="0"/>
              <a:t>Why important?: A factor can co-occur with a disease and not cause it.  In some cases, a factor might actually result from a disease.</a:t>
            </a:r>
          </a:p>
          <a:p>
            <a:r>
              <a:rPr lang="en-US" sz="2800" dirty="0"/>
              <a:t>Epidemiology: Study design:    Prospective cohort studies designed so that we know the exposure precedes the outcome.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70" name="Rectangle 6"/>
          <p:cNvSpPr>
            <a:spLocks noGrp="1" noChangeArrowheads="1"/>
          </p:cNvSpPr>
          <p:nvPr>
            <p:ph type="title"/>
          </p:nvPr>
        </p:nvSpPr>
        <p:spPr>
          <a:xfrm>
            <a:off x="1600200" y="452718"/>
            <a:ext cx="8450634" cy="1400530"/>
          </a:xfrm>
        </p:spPr>
        <p:txBody>
          <a:bodyPr/>
          <a:lstStyle/>
          <a:p>
            <a:r>
              <a:rPr lang="en-US" b="1" dirty="0">
                <a:solidFill>
                  <a:srgbClr val="92D050"/>
                </a:solidFill>
              </a:rPr>
              <a:t>4.  Experiment</a:t>
            </a:r>
          </a:p>
        </p:txBody>
      </p:sp>
      <p:sp>
        <p:nvSpPr>
          <p:cNvPr id="88071" name="Rectangle 7"/>
          <p:cNvSpPr>
            <a:spLocks noGrp="1" noChangeArrowheads="1"/>
          </p:cNvSpPr>
          <p:nvPr>
            <p:ph idx="1"/>
          </p:nvPr>
        </p:nvSpPr>
        <p:spPr/>
        <p:txBody>
          <a:bodyPr>
            <a:normAutofit/>
          </a:bodyPr>
          <a:lstStyle/>
          <a:p>
            <a:r>
              <a:rPr lang="en-US" sz="2800" dirty="0"/>
              <a:t>Definition: Investigator-initiated intervention that tests whether modifying the exposure through prevention, treatment, or removal, results in less disease.</a:t>
            </a:r>
          </a:p>
          <a:p>
            <a:r>
              <a:rPr lang="en-US" sz="2800" dirty="0"/>
              <a:t>Why Important?: Most epidemiologic studies     are observational. </a:t>
            </a:r>
          </a:p>
          <a:p>
            <a:r>
              <a:rPr lang="en-US" sz="2800" dirty="0"/>
              <a:t>RE. Epidemiology: Randomized clinical trials are closest to experiments in epidemiology.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a:xfrm>
            <a:off x="1103312" y="452718"/>
            <a:ext cx="8947522" cy="1400530"/>
          </a:xfrm>
        </p:spPr>
        <p:txBody>
          <a:bodyPr/>
          <a:lstStyle/>
          <a:p>
            <a:r>
              <a:rPr lang="en-US" b="1" dirty="0">
                <a:solidFill>
                  <a:srgbClr val="92D050"/>
                </a:solidFill>
              </a:rPr>
              <a:t>5.  Specificity</a:t>
            </a:r>
          </a:p>
        </p:txBody>
      </p:sp>
      <p:sp>
        <p:nvSpPr>
          <p:cNvPr id="70663" name="Rectangle 7"/>
          <p:cNvSpPr>
            <a:spLocks noGrp="1" noChangeArrowheads="1"/>
          </p:cNvSpPr>
          <p:nvPr>
            <p:ph idx="1"/>
          </p:nvPr>
        </p:nvSpPr>
        <p:spPr/>
        <p:txBody>
          <a:bodyPr>
            <a:normAutofit/>
          </a:bodyPr>
          <a:lstStyle/>
          <a:p>
            <a:r>
              <a:rPr lang="en-US" sz="2800" dirty="0"/>
              <a:t>Definition: The extent to which one exposure is associated with one outcome or disease.</a:t>
            </a:r>
          </a:p>
          <a:p>
            <a:r>
              <a:rPr lang="en-US" sz="2800" dirty="0"/>
              <a:t>Why important?: Be certain that you identify the particular agent, or cause, that results in a particular outcome.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8" name="Rectangle 8"/>
          <p:cNvSpPr>
            <a:spLocks noGrp="1" noChangeArrowheads="1"/>
          </p:cNvSpPr>
          <p:nvPr>
            <p:ph type="title"/>
          </p:nvPr>
        </p:nvSpPr>
        <p:spPr>
          <a:xfrm>
            <a:off x="1263277" y="304800"/>
            <a:ext cx="8787557" cy="842682"/>
          </a:xfrm>
        </p:spPr>
        <p:txBody>
          <a:bodyPr/>
          <a:lstStyle/>
          <a:p>
            <a:r>
              <a:rPr lang="en-US" b="1" dirty="0">
                <a:solidFill>
                  <a:srgbClr val="92D050"/>
                </a:solidFill>
              </a:rPr>
              <a:t>5.  Specificity</a:t>
            </a:r>
          </a:p>
        </p:txBody>
      </p:sp>
      <p:sp>
        <p:nvSpPr>
          <p:cNvPr id="71689" name="Rectangle 9"/>
          <p:cNvSpPr>
            <a:spLocks noGrp="1" noChangeArrowheads="1"/>
          </p:cNvSpPr>
          <p:nvPr>
            <p:ph idx="1"/>
          </p:nvPr>
        </p:nvSpPr>
        <p:spPr>
          <a:xfrm>
            <a:off x="1263277" y="1600200"/>
            <a:ext cx="9861923" cy="5257800"/>
          </a:xfrm>
        </p:spPr>
        <p:txBody>
          <a:bodyPr>
            <a:normAutofit/>
          </a:bodyPr>
          <a:lstStyle/>
          <a:p>
            <a:r>
              <a:rPr lang="en-US" sz="2400" dirty="0">
                <a:latin typeface="Arial" panose="020B0604020202020204" pitchFamily="34" charset="0"/>
                <a:cs typeface="Arial" panose="020B0604020202020204" pitchFamily="34" charset="0"/>
              </a:rPr>
              <a:t>A single factor can cause several diseases (e.g., smoking associated with increased risk of lung cancer, small birth weight babies, etc.).</a:t>
            </a:r>
          </a:p>
          <a:p>
            <a:r>
              <a:rPr lang="en-US" sz="2400" dirty="0">
                <a:latin typeface="Arial" panose="020B0604020202020204" pitchFamily="34" charset="0"/>
                <a:cs typeface="Arial" panose="020B0604020202020204" pitchFamily="34" charset="0"/>
              </a:rPr>
              <a:t>Also, a single disease can be caused by many factors (e.g., heart disease).</a:t>
            </a:r>
          </a:p>
          <a:p>
            <a:r>
              <a:rPr lang="en-US" sz="2400" dirty="0">
                <a:latin typeface="Arial" panose="020B0604020202020204" pitchFamily="34" charset="0"/>
                <a:cs typeface="Arial" panose="020B0604020202020204" pitchFamily="34" charset="0"/>
              </a:rPr>
              <a:t>Bradford-Hill: Specificity should be used as evidence in favor of causality, not as refutation against it. </a:t>
            </a:r>
          </a:p>
          <a:p>
            <a:r>
              <a:rPr lang="en-US" sz="2400" dirty="0">
                <a:latin typeface="Arial" panose="020B0604020202020204" pitchFamily="34" charset="0"/>
                <a:cs typeface="Arial" panose="020B0604020202020204" pitchFamily="34" charset="0"/>
              </a:rPr>
              <a:t> </a:t>
            </a:r>
            <a:r>
              <a:rPr lang="en-US" sz="1800" b="1" dirty="0">
                <a:solidFill>
                  <a:srgbClr val="00B050"/>
                </a:solidFill>
                <a:latin typeface="Arial" panose="020B0604020202020204" pitchFamily="34" charset="0"/>
                <a:cs typeface="Arial" panose="020B0604020202020204" pitchFamily="34" charset="0"/>
              </a:rPr>
              <a:t>Example:</a:t>
            </a:r>
          </a:p>
          <a:p>
            <a:pPr lvl="1"/>
            <a:r>
              <a:rPr lang="en-US" sz="2400" dirty="0">
                <a:latin typeface="Arial" panose="020B0604020202020204" pitchFamily="34" charset="0"/>
                <a:cs typeface="Arial" panose="020B0604020202020204" pitchFamily="34" charset="0"/>
              </a:rPr>
              <a:t>Smoking associated with lung cancer, as well as other conditions (lack of specificity)</a:t>
            </a:r>
          </a:p>
          <a:p>
            <a:pPr lvl="1"/>
            <a:r>
              <a:rPr lang="en-US" sz="2400" dirty="0">
                <a:latin typeface="Arial" panose="020B0604020202020204" pitchFamily="34" charset="0"/>
                <a:cs typeface="Arial" panose="020B0604020202020204" pitchFamily="34" charset="0"/>
              </a:rPr>
              <a:t>Lung cancer results from smoking, as well as other exposures.</a:t>
            </a:r>
          </a:p>
          <a:p>
            <a:endParaRPr lang="en-US" sz="2800" dirty="0"/>
          </a:p>
          <a:p>
            <a:endParaRPr lang="en-US"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0" name="Rectangle 6"/>
          <p:cNvSpPr>
            <a:spLocks noGrp="1" noChangeArrowheads="1"/>
          </p:cNvSpPr>
          <p:nvPr>
            <p:ph type="title"/>
          </p:nvPr>
        </p:nvSpPr>
        <p:spPr/>
        <p:txBody>
          <a:bodyPr/>
          <a:lstStyle/>
          <a:p>
            <a:r>
              <a:rPr lang="en-US" b="1" dirty="0">
                <a:solidFill>
                  <a:srgbClr val="92D050"/>
                </a:solidFill>
              </a:rPr>
              <a:t>6.  Biological Gradient</a:t>
            </a:r>
          </a:p>
        </p:txBody>
      </p:sp>
      <p:sp>
        <p:nvSpPr>
          <p:cNvPr id="77831" name="Rectangle 7"/>
          <p:cNvSpPr>
            <a:spLocks noGrp="1" noChangeArrowheads="1"/>
          </p:cNvSpPr>
          <p:nvPr>
            <p:ph idx="1"/>
          </p:nvPr>
        </p:nvSpPr>
        <p:spPr>
          <a:xfrm>
            <a:off x="914400" y="1676400"/>
            <a:ext cx="10439400" cy="5181600"/>
          </a:xfrm>
        </p:spPr>
        <p:txBody>
          <a:bodyPr>
            <a:normAutofit fontScale="92500" lnSpcReduction="10000"/>
          </a:bodyPr>
          <a:lstStyle/>
          <a:p>
            <a:pPr>
              <a:lnSpc>
                <a:spcPct val="90000"/>
              </a:lnSpc>
            </a:pPr>
            <a:r>
              <a:rPr lang="en-US" sz="3200" dirty="0">
                <a:latin typeface="Arial" panose="020B0604020202020204" pitchFamily="34" charset="0"/>
                <a:cs typeface="Arial" panose="020B0604020202020204" pitchFamily="34" charset="0"/>
              </a:rPr>
              <a:t>Definition: A “Dose Response” association.   Persons who are exposed to greater amounts of a risk factor show increasingly higher “rates” of disease.</a:t>
            </a:r>
          </a:p>
          <a:p>
            <a:pPr>
              <a:lnSpc>
                <a:spcPct val="90000"/>
              </a:lnSpc>
            </a:pPr>
            <a:r>
              <a:rPr lang="en-US" sz="3200" dirty="0">
                <a:latin typeface="Arial" panose="020B0604020202020204" pitchFamily="34" charset="0"/>
                <a:cs typeface="Arial" panose="020B0604020202020204" pitchFamily="34" charset="0"/>
              </a:rPr>
              <a:t>A dose-response relationship provides support for causality, but the lack of this relationship does not mean lack of causality.</a:t>
            </a:r>
          </a:p>
          <a:p>
            <a:r>
              <a:rPr lang="en-US" sz="3000" b="1" dirty="0">
                <a:solidFill>
                  <a:srgbClr val="00B050"/>
                </a:solidFill>
                <a:latin typeface="Arial" panose="020B0604020202020204" pitchFamily="34" charset="0"/>
                <a:cs typeface="Arial" panose="020B0604020202020204" pitchFamily="34" charset="0"/>
              </a:rPr>
              <a:t>Example:</a:t>
            </a:r>
          </a:p>
          <a:p>
            <a:pPr lvl="1"/>
            <a:r>
              <a:rPr lang="en-US" sz="2600" dirty="0">
                <a:latin typeface="Arial" panose="020B0604020202020204" pitchFamily="34" charset="0"/>
                <a:cs typeface="Arial" panose="020B0604020202020204" pitchFamily="34" charset="0"/>
              </a:rPr>
              <a:t>Lung cancer death rates rise with the number of cigarettes/day smoked.</a:t>
            </a:r>
          </a:p>
          <a:p>
            <a:pPr lvl="1"/>
            <a:r>
              <a:rPr lang="en-US" sz="2600" dirty="0">
                <a:latin typeface="Arial" panose="020B0604020202020204" pitchFamily="34" charset="0"/>
                <a:cs typeface="Arial" panose="020B0604020202020204" pitchFamily="34" charset="0"/>
              </a:rPr>
              <a:t>The 16 year risk of colon cancer was similar among women in each of the 5 levels of dietary fiber intake, from lowest to highest (Fuchs et al.,1999).</a:t>
            </a:r>
            <a:endParaRPr lang="en-US" sz="4300" dirty="0">
              <a:latin typeface="Arial" panose="020B0604020202020204" pitchFamily="34" charset="0"/>
              <a:cs typeface="Arial" panose="020B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2" name="Rectangle 6"/>
          <p:cNvSpPr>
            <a:spLocks noGrp="1" noChangeArrowheads="1"/>
          </p:cNvSpPr>
          <p:nvPr>
            <p:ph type="title"/>
          </p:nvPr>
        </p:nvSpPr>
        <p:spPr>
          <a:xfrm>
            <a:off x="1219200" y="381000"/>
            <a:ext cx="8318500" cy="533400"/>
          </a:xfrm>
        </p:spPr>
        <p:txBody>
          <a:bodyPr/>
          <a:lstStyle/>
          <a:p>
            <a:r>
              <a:rPr lang="en-US" b="1" dirty="0">
                <a:solidFill>
                  <a:srgbClr val="92D050"/>
                </a:solidFill>
              </a:rPr>
              <a:t>7.  Biological Plausibility</a:t>
            </a:r>
          </a:p>
        </p:txBody>
      </p:sp>
      <p:sp>
        <p:nvSpPr>
          <p:cNvPr id="80903" name="Rectangle 7"/>
          <p:cNvSpPr>
            <a:spLocks noGrp="1" noChangeArrowheads="1"/>
          </p:cNvSpPr>
          <p:nvPr>
            <p:ph idx="1"/>
          </p:nvPr>
        </p:nvSpPr>
        <p:spPr>
          <a:xfrm>
            <a:off x="1219200" y="1447800"/>
            <a:ext cx="10210800" cy="5334000"/>
          </a:xfrm>
        </p:spPr>
        <p:txBody>
          <a:bodyPr>
            <a:normAutofit fontScale="92500" lnSpcReduction="10000"/>
          </a:bodyPr>
          <a:lstStyle/>
          <a:p>
            <a:pPr>
              <a:spcBef>
                <a:spcPts val="0"/>
              </a:spcBef>
              <a:spcAft>
                <a:spcPts val="1200"/>
              </a:spcAft>
            </a:pPr>
            <a:r>
              <a:rPr lang="en-US" sz="3000" dirty="0">
                <a:latin typeface="Calibri" panose="020F0502020204030204" pitchFamily="34" charset="0"/>
                <a:cs typeface="Calibri" panose="020F0502020204030204" pitchFamily="34" charset="0"/>
              </a:rPr>
              <a:t>Definition: Knowledge of biological (or social) model or mechanism that explains the cause-effect association</a:t>
            </a:r>
            <a:r>
              <a:rPr lang="en-US" sz="3600" dirty="0">
                <a:latin typeface="Calibri" panose="020F0502020204030204" pitchFamily="34" charset="0"/>
                <a:cs typeface="Calibri" panose="020F0502020204030204" pitchFamily="34" charset="0"/>
              </a:rPr>
              <a:t>.</a:t>
            </a:r>
          </a:p>
          <a:p>
            <a:pPr>
              <a:lnSpc>
                <a:spcPct val="90000"/>
              </a:lnSpc>
            </a:pPr>
            <a:r>
              <a:rPr lang="en-US" sz="3600" dirty="0">
                <a:latin typeface="Calibri" panose="020F0502020204030204" pitchFamily="34" charset="0"/>
                <a:cs typeface="Calibri" panose="020F0502020204030204" pitchFamily="34" charset="0"/>
              </a:rPr>
              <a:t>Epidemiologic studies often identify cause-effect relationships before a biological mechanism is identified</a:t>
            </a:r>
          </a:p>
          <a:p>
            <a:pPr marL="457200" lvl="1" indent="0">
              <a:buNone/>
            </a:pPr>
            <a:r>
              <a:rPr lang="en-US" sz="2800" dirty="0">
                <a:latin typeface="Calibri" panose="020F0502020204030204" pitchFamily="34" charset="0"/>
                <a:cs typeface="Calibri" panose="020F0502020204030204" pitchFamily="34" charset="0"/>
              </a:rPr>
              <a:t>E.g. In the mid 19</a:t>
            </a:r>
            <a:r>
              <a:rPr lang="en-US" sz="2800" baseline="30000" dirty="0">
                <a:latin typeface="Calibri" panose="020F0502020204030204" pitchFamily="34" charset="0"/>
                <a:cs typeface="Calibri" panose="020F0502020204030204" pitchFamily="34" charset="0"/>
              </a:rPr>
              <a:t>th</a:t>
            </a:r>
            <a:r>
              <a:rPr lang="en-US" sz="2800" dirty="0">
                <a:latin typeface="Calibri" panose="020F0502020204030204" pitchFamily="34" charset="0"/>
                <a:cs typeface="Calibri" panose="020F0502020204030204" pitchFamily="34" charset="0"/>
              </a:rPr>
              <a:t> century when a clinician recommended hand washing by medical students &amp; teachers before attending obstetric units, his recommendations were dismissed by medical fraternity as “doesn’t stand to reasoning”</a:t>
            </a:r>
          </a:p>
          <a:p>
            <a:pPr lvl="1"/>
            <a:r>
              <a:rPr lang="en-US" sz="3600" dirty="0">
                <a:latin typeface="Calibri" panose="020F0502020204030204" pitchFamily="34" charset="0"/>
                <a:cs typeface="Calibri" panose="020F0502020204030204" pitchFamily="34" charset="0"/>
              </a:rPr>
              <a:t>E.g., John Snow and cholera; thalidomide and limb reduction defects).</a:t>
            </a:r>
            <a:endParaRPr lang="en-US" sz="2400" dirty="0">
              <a:latin typeface="Calibri" panose="020F0502020204030204" pitchFamily="34" charset="0"/>
              <a:cs typeface="Calibri" panose="020F0502020204030204" pitchFamily="34" charset="0"/>
            </a:endParaRPr>
          </a:p>
          <a:p>
            <a:pPr lvl="1">
              <a:buNone/>
            </a:pPr>
            <a:r>
              <a:rPr lang="en-US" sz="2400" b="1" dirty="0">
                <a:latin typeface="Calibri" panose="020F0502020204030204" pitchFamily="34" charset="0"/>
                <a:cs typeface="Calibri" panose="020F0502020204030204" pitchFamily="34" charset="0"/>
              </a:rPr>
              <a:t>Bradford-Hill noted that biological plausibility cannot be “demanded”.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0" name="Rectangle 6"/>
          <p:cNvSpPr>
            <a:spLocks noGrp="1" noChangeArrowheads="1"/>
          </p:cNvSpPr>
          <p:nvPr>
            <p:ph type="title"/>
          </p:nvPr>
        </p:nvSpPr>
        <p:spPr>
          <a:xfrm>
            <a:off x="1295400" y="372269"/>
            <a:ext cx="7213600" cy="618331"/>
          </a:xfrm>
        </p:spPr>
        <p:txBody>
          <a:bodyPr/>
          <a:lstStyle/>
          <a:p>
            <a:r>
              <a:rPr lang="en-US" b="1" dirty="0">
                <a:solidFill>
                  <a:srgbClr val="92D050"/>
                </a:solidFill>
              </a:rPr>
              <a:t>8.  Coherence  </a:t>
            </a:r>
          </a:p>
        </p:txBody>
      </p:sp>
      <p:sp>
        <p:nvSpPr>
          <p:cNvPr id="82951" name="Rectangle 7"/>
          <p:cNvSpPr>
            <a:spLocks noGrp="1" noChangeArrowheads="1"/>
          </p:cNvSpPr>
          <p:nvPr>
            <p:ph idx="1"/>
          </p:nvPr>
        </p:nvSpPr>
        <p:spPr>
          <a:xfrm>
            <a:off x="1219200" y="1295400"/>
            <a:ext cx="9982200" cy="4961730"/>
          </a:xfrm>
        </p:spPr>
        <p:txBody>
          <a:bodyPr>
            <a:normAutofit lnSpcReduction="10000"/>
          </a:bodyPr>
          <a:lstStyle/>
          <a:p>
            <a:r>
              <a:rPr lang="en-US" sz="2800" dirty="0">
                <a:latin typeface="Arial" panose="020B0604020202020204" pitchFamily="34" charset="0"/>
                <a:cs typeface="Arial" panose="020B0604020202020204" pitchFamily="34" charset="0"/>
              </a:rPr>
              <a:t>Coherence - On the other hand, the cause-and-effect interpretation of our data should not seriously conflict with the generally known facts of the natural history and biology of the disease.</a:t>
            </a:r>
          </a:p>
          <a:p>
            <a:endParaRPr lang="en-US" sz="2800" dirty="0">
              <a:latin typeface="Arial" panose="020B0604020202020204" pitchFamily="34" charset="0"/>
              <a:cs typeface="Arial" panose="020B0604020202020204" pitchFamily="34" charset="0"/>
            </a:endParaRPr>
          </a:p>
          <a:p>
            <a:pPr marL="0" indent="0">
              <a:buNone/>
            </a:pPr>
            <a:r>
              <a:rPr lang="en-US" sz="3600" b="1" dirty="0">
                <a:solidFill>
                  <a:srgbClr val="92D050"/>
                </a:solidFill>
                <a:latin typeface="Arial" panose="020B0604020202020204" pitchFamily="34" charset="0"/>
                <a:cs typeface="Arial" panose="020B0604020202020204" pitchFamily="34" charset="0"/>
              </a:rPr>
              <a:t>9. Analogy: </a:t>
            </a:r>
          </a:p>
          <a:p>
            <a:pPr lvl="0">
              <a:buClr>
                <a:srgbClr val="ACD433"/>
              </a:buClr>
            </a:pPr>
            <a:r>
              <a:rPr lang="en-US" sz="2800" dirty="0">
                <a:solidFill>
                  <a:prstClr val="white"/>
                </a:solidFill>
                <a:latin typeface="Arial" panose="020B0604020202020204" pitchFamily="34" charset="0"/>
                <a:cs typeface="Arial" panose="020B0604020202020204" pitchFamily="34" charset="0"/>
              </a:rPr>
              <a:t>Definition: Has a similar cause-effect association been observed with another exposure and/or disease?</a:t>
            </a:r>
          </a:p>
          <a:p>
            <a:pPr marL="0" lvl="0" indent="0">
              <a:buClr>
                <a:srgbClr val="ACD433"/>
              </a:buClr>
              <a:buNone/>
            </a:pPr>
            <a:r>
              <a:rPr lang="en-US" sz="2800" dirty="0">
                <a:solidFill>
                  <a:prstClr val="white"/>
                </a:solidFill>
                <a:latin typeface="Arial" panose="020B0604020202020204" pitchFamily="34" charset="0"/>
                <a:cs typeface="Arial" panose="020B0604020202020204" pitchFamily="34" charset="0"/>
              </a:rPr>
              <a:t>Why Important?: Important for generating hypotheses for the cause of newly-observed syndromes</a:t>
            </a:r>
            <a:r>
              <a:rPr lang="en-US" sz="2800" dirty="0">
                <a:solidFill>
                  <a:prstClr val="white"/>
                </a:solidFill>
              </a:rPr>
              <a:t>.</a:t>
            </a:r>
          </a:p>
          <a:p>
            <a:endParaRPr lang="en-US" sz="2800" dirty="0"/>
          </a:p>
          <a:p>
            <a:pPr marL="0" indent="0">
              <a:buNone/>
            </a:pPr>
            <a:endParaRPr lang="en-US" sz="28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2000070</TotalTime>
  <Words>2157</Words>
  <Application>Microsoft Office PowerPoint</Application>
  <PresentationFormat>Widescreen</PresentationFormat>
  <Paragraphs>193</Paragraphs>
  <Slides>31</Slides>
  <Notes>5</Notes>
  <HiddenSlides>0</HiddenSlides>
  <MMClips>21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Century Gothic</vt:lpstr>
      <vt:lpstr>Wingdings</vt:lpstr>
      <vt:lpstr>Wingdings 3</vt:lpstr>
      <vt:lpstr>Ion</vt:lpstr>
      <vt:lpstr>Association &amp; Causation in epidemiological studies</vt:lpstr>
      <vt:lpstr>Which of these foods will stop cancer? (Not so fast)</vt:lpstr>
      <vt:lpstr>What is the question?</vt:lpstr>
      <vt:lpstr>ASSOCIATION</vt:lpstr>
      <vt:lpstr>PowerPoint Presentation</vt:lpstr>
      <vt:lpstr>Association or not?</vt:lpstr>
      <vt:lpstr>Example…. </vt:lpstr>
      <vt:lpstr>Process of establishing a “Cause &amp; Effect” or “Exposure &amp; Outcome” relationship</vt:lpstr>
      <vt:lpstr>Process of establishing a “Cause &amp; Effect” or “Exposure &amp; Outcome” relationship</vt:lpstr>
      <vt:lpstr>Bias and Confounding</vt:lpstr>
      <vt:lpstr>Bias and Confounding</vt:lpstr>
      <vt:lpstr>Bias</vt:lpstr>
      <vt:lpstr>Bias</vt:lpstr>
      <vt:lpstr>Confounding</vt:lpstr>
      <vt:lpstr>Confounding</vt:lpstr>
      <vt:lpstr>Confounding</vt:lpstr>
      <vt:lpstr>Is there an association?</vt:lpstr>
      <vt:lpstr>From Association to Causation</vt:lpstr>
      <vt:lpstr>Sir Austin Bradford Hill,  1965 </vt:lpstr>
      <vt:lpstr>Guidelines for judging whether an association is causal</vt:lpstr>
      <vt:lpstr>Guidelines for judging whether an association is causal</vt:lpstr>
      <vt:lpstr>External Reading</vt:lpstr>
      <vt:lpstr>1.  Strength of association</vt:lpstr>
      <vt:lpstr>2.  Consistency</vt:lpstr>
      <vt:lpstr>3.  Temporality</vt:lpstr>
      <vt:lpstr>4.  Experiment</vt:lpstr>
      <vt:lpstr>5.  Specificity</vt:lpstr>
      <vt:lpstr>5.  Specificity</vt:lpstr>
      <vt:lpstr>6.  Biological Gradient</vt:lpstr>
      <vt:lpstr>7.  Biological Plausibility</vt:lpstr>
      <vt:lpstr>8.  Coherence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Association &amp; Causation in epidemiological studies</dc:title>
  <dc:creator>Mohammad Rawashdeh</dc:creator>
  <cp:lastModifiedBy>Dr. Sireen Al-Khaldi</cp:lastModifiedBy>
  <cp:revision>86</cp:revision>
  <cp:lastPrinted>2017-11-28T10:33:17Z</cp:lastPrinted>
  <dcterms:created xsi:type="dcterms:W3CDTF">2006-08-16T00:00:00Z</dcterms:created>
  <dcterms:modified xsi:type="dcterms:W3CDTF">2023-10-20T22:12:47Z</dcterms:modified>
</cp:coreProperties>
</file>