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5" r:id="rId3"/>
    <p:sldId id="257" r:id="rId4"/>
    <p:sldId id="258" r:id="rId5"/>
    <p:sldId id="260" r:id="rId6"/>
    <p:sldId id="259" r:id="rId7"/>
    <p:sldId id="262" r:id="rId8"/>
    <p:sldId id="261" r:id="rId9"/>
    <p:sldId id="263" r:id="rId10"/>
    <p:sldId id="264" r:id="rId11"/>
    <p:sldId id="317" r:id="rId12"/>
    <p:sldId id="310" r:id="rId13"/>
    <p:sldId id="311" r:id="rId14"/>
    <p:sldId id="312" r:id="rId15"/>
    <p:sldId id="266" r:id="rId16"/>
    <p:sldId id="265" r:id="rId17"/>
    <p:sldId id="268" r:id="rId18"/>
    <p:sldId id="306" r:id="rId19"/>
    <p:sldId id="269" r:id="rId20"/>
    <p:sldId id="309" r:id="rId21"/>
    <p:sldId id="270" r:id="rId22"/>
    <p:sldId id="272" r:id="rId23"/>
    <p:sldId id="273" r:id="rId24"/>
    <p:sldId id="274" r:id="rId25"/>
    <p:sldId id="275" r:id="rId26"/>
    <p:sldId id="308" r:id="rId27"/>
    <p:sldId id="276" r:id="rId28"/>
    <p:sldId id="277" r:id="rId29"/>
    <p:sldId id="278" r:id="rId30"/>
    <p:sldId id="279" r:id="rId31"/>
    <p:sldId id="280" r:id="rId32"/>
    <p:sldId id="305" r:id="rId33"/>
    <p:sldId id="281" r:id="rId34"/>
    <p:sldId id="282" r:id="rId35"/>
    <p:sldId id="283" r:id="rId36"/>
    <p:sldId id="284" r:id="rId37"/>
    <p:sldId id="285" r:id="rId38"/>
    <p:sldId id="286" r:id="rId39"/>
    <p:sldId id="299" r:id="rId40"/>
    <p:sldId id="287" r:id="rId41"/>
    <p:sldId id="288" r:id="rId42"/>
    <p:sldId id="289" r:id="rId43"/>
    <p:sldId id="290" r:id="rId44"/>
    <p:sldId id="291" r:id="rId45"/>
    <p:sldId id="292" r:id="rId46"/>
    <p:sldId id="293" r:id="rId47"/>
    <p:sldId id="294" r:id="rId48"/>
    <p:sldId id="295" r:id="rId49"/>
    <p:sldId id="297" r:id="rId50"/>
    <p:sldId id="302" r:id="rId51"/>
    <p:sldId id="307" r:id="rId52"/>
    <p:sldId id="313" r:id="rId53"/>
    <p:sldId id="319" r:id="rId54"/>
    <p:sldId id="318" r:id="rId55"/>
    <p:sldId id="321" r:id="rId56"/>
    <p:sldId id="320" r:id="rId57"/>
    <p:sldId id="323" r:id="rId58"/>
    <p:sldId id="314" r:id="rId59"/>
    <p:sldId id="322" r:id="rId60"/>
    <p:sldId id="324"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811" y="2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06:17.377"/>
    </inkml:context>
    <inkml:brush xml:id="br0">
      <inkml:brushProperty name="width" value="0.05" units="cm"/>
      <inkml:brushProperty name="height" value="0.05" units="cm"/>
    </inkml:brush>
  </inkml:definitions>
  <inkml:trace contextRef="#ctx0" brushRef="#br0">119 208 480,'0'0'0,"-3"-35"200,-9 1-104,1-5-40,-1 8-24,1 20-16,11 11-16,-12-16 16,0 1-8,1 4 8,-1-1-8,5 8-8,3 4 0,0 0 0,0 0 0,0 8-8,4 3-8,0 28-24,0-28-72,8 28-560,-8-39 672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06:20.192"/>
    </inkml:context>
    <inkml:brush xml:id="br0">
      <inkml:brushProperty name="width" value="0.05" units="cm"/>
      <inkml:brushProperty name="height" value="0.05" units="cm"/>
    </inkml:brush>
  </inkml:definitions>
  <inkml:trace contextRef="#ctx0" brushRef="#br0">77 20 504,'0'0'0,"-8"-4"104,-3 0-96,-1 0-16,12 4 8,-15-3-16,0-1-24,-1 4-448,16 0 488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06:19.312"/>
    </inkml:context>
    <inkml:brush xml:id="br0">
      <inkml:brushProperty name="width" value="0.05" units="cm"/>
      <inkml:brushProperty name="height" value="0.05" units="cm"/>
    </inkml:brush>
  </inkml:definitions>
  <inkml:trace contextRef="#ctx0" brushRef="#br0">39 12 208,'0'0'0,"-4"0"48,1-3-16,3 3-32,-4-4-8,0 0 40,0 4-32,0 0 8,0 0-8,0 0-32,1 0 24,-1 11-16,4 1-224,0-12 248</inkml:trace>
  <inkml:trace contextRef="#ctx0" brushRef="#br0" timeOffset="233">297 124 424,'0'0'0,"-39"-15"48,5-24-32,-9 24-8,9 3-8,22 8 0,-26 4-8,26 0 0,-3 31-16,0-19 8,3 26-16,1-7-32,-1-20-272,12-11 336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09:41.795"/>
    </inkml:context>
    <inkml:brush xml:id="br0">
      <inkml:brushProperty name="width" value="0.05" units="cm"/>
      <inkml:brushProperty name="height" value="0.05" units="cm"/>
    </inkml:brush>
  </inkml:definitions>
  <inkml:trace contextRef="#ctx0" brushRef="#br0">0 66 200,'0'0'0,"0"-4"16,0 0-16,0 1 8,0-5-8,0 4 0,0-4 0,0 4-8,0-3 8,0 3-8,0 0 8,0 0 0,0 0 0,8 1 0,-8-1-8,8 4 8,-8 0-8,7 0 8,-7 7-8,8 1 0,-8-8-16,0 8-120,0-8 144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09:59.622"/>
    </inkml:context>
    <inkml:brush xml:id="br0">
      <inkml:brushProperty name="width" value="0.05" units="cm"/>
      <inkml:brushProperty name="height" value="0.05" units="cm"/>
    </inkml:brush>
  </inkml:definitions>
  <inkml:trace contextRef="#ctx0" brushRef="#br0">0 12 144,'0'0'0,"0"0"80,0 0-80,0-3 48,0 3-16,0-4-24,0 0 0,0 4 0,8 0-8,-8 0 0,7 0-8,1 0-104,0 0-88,-8 0 200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10:52.559"/>
    </inkml:context>
    <inkml:brush xml:id="br0">
      <inkml:brushProperty name="width" value="0.05" units="cm"/>
      <inkml:brushProperty name="height" value="0.05" units="cm"/>
    </inkml:brush>
  </inkml:definitions>
  <inkml:trace contextRef="#ctx0" brushRef="#br0">78 1 48,'0'0'0,"0"0"0,-4 0 24,-8 0-24,5 7-16,-5 1 8,-3 4 8,-1-1-8,16-11 8,-11 12-32,11-12 32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23:42.214"/>
    </inkml:context>
    <inkml:brush xml:id="br0">
      <inkml:brushProperty name="width" value="0.05" units="cm"/>
      <inkml:brushProperty name="height" value="0.05" units="cm"/>
    </inkml:brush>
  </inkml:definitions>
  <inkml:trace contextRef="#ctx0" brushRef="#br0">339 1 128,'0'0'0,"-11"8"64,-1-1-16,0 1-24,-3 4-8,0-1 0,-1 1-8,-14 22 0,18-26 0,-3 23-8,15-31 0,-35 7 8,24 28 0,-20-24 8,19 28 0,-26-28-8,38-11-8,-12 35 8,12-35-8,-11 12 8,-1 18-8,1-22 8,-1 4 0,4-1-24,5 1 0,3-12 16,-4 11-24,4 1-8,0-5-32,0-7 0,7 0 8,1 0-72,-8 0 128</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09:41.795"/>
    </inkml:context>
    <inkml:brush xml:id="br0">
      <inkml:brushProperty name="width" value="0.05" units="cm"/>
      <inkml:brushProperty name="height" value="0.05" units="cm"/>
    </inkml:brush>
  </inkml:definitions>
  <inkml:trace contextRef="#ctx0" brushRef="#br0">0 66 200,'0'0'0,"0"-4"16,0 0-16,0 1 8,0-5-8,0 4 0,0-4 0,0 4-8,0-3 8,0 3-8,0 0 8,0 0 0,0 0 0,8 1 0,-8-1-8,8 4 8,-8 0-8,7 0 8,-7 7-8,8 1 0,-8-8-16,0 8-120,0-8 144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09:59.622"/>
    </inkml:context>
    <inkml:brush xml:id="br0">
      <inkml:brushProperty name="width" value="0.05" units="cm"/>
      <inkml:brushProperty name="height" value="0.05" units="cm"/>
    </inkml:brush>
  </inkml:definitions>
  <inkml:trace contextRef="#ctx0" brushRef="#br0">0 12 144,'0'0'0,"0"0"80,0 0-80,0-3 48,0 3-16,0-4-24,0 0 0,0 4 0,8 0-8,-8 0 0,7 0-8,1 0-104,0 0-88,-8 0 200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10:52.559"/>
    </inkml:context>
    <inkml:brush xml:id="br0">
      <inkml:brushProperty name="width" value="0.05" units="cm"/>
      <inkml:brushProperty name="height" value="0.05" units="cm"/>
    </inkml:brush>
  </inkml:definitions>
  <inkml:trace contextRef="#ctx0" brushRef="#br0">78 1 48,'0'0'0,"0"0"0,-4 0 24,-8 0-24,5 7-16,-5 1 8,-3 4 8,-1-1-8,16-11 8,-11 12-32,11-12 32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3-22T11:23:42.214"/>
    </inkml:context>
    <inkml:brush xml:id="br0">
      <inkml:brushProperty name="width" value="0.05" units="cm"/>
      <inkml:brushProperty name="height" value="0.05" units="cm"/>
    </inkml:brush>
  </inkml:definitions>
  <inkml:trace contextRef="#ctx0" brushRef="#br0">339 1 128,'0'0'0,"-11"8"64,-1-1-16,0 1-24,-3 4-8,0-1 0,-1 1-8,-14 22 0,18-26 0,-3 23-8,15-31 0,-35 7 8,24 28 0,-20-24 8,19 28 0,-26-28-8,38-11-8,-12 35 8,12-35-8,-11 12 8,-1 18-8,1-22 8,-1 4 0,4-1-24,5 1 0,3-12 16,-4 11-24,4 1-8,0-5-32,0-7 0,7 0 8,1 0-72,-8 0 128</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1D8BD707-D9CF-40AE-B4C6-C98DA3205C09}" type="datetimeFigureOut">
              <a:rPr lang="en-US" smtClean="0"/>
              <a:pPr/>
              <a:t>3/31/2020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3/31/2020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customXml" Target="../ink/ink1.xml"/><Relationship Id="rId1" Type="http://schemas.openxmlformats.org/officeDocument/2006/relationships/slideLayout" Target="../slideLayouts/slideLayout6.xml"/><Relationship Id="rId6" Type="http://schemas.openxmlformats.org/officeDocument/2006/relationships/customXml" Target="../ink/ink3.xml"/><Relationship Id="rId5" Type="http://schemas.openxmlformats.org/officeDocument/2006/relationships/image" Target="../media/image3.png"/><Relationship Id="rId4" Type="http://schemas.openxmlformats.org/officeDocument/2006/relationships/customXml" Target="../ink/ink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customXml" Target="../ink/ink7.xml"/><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customXml" Target="../ink/ink6.xml"/><Relationship Id="rId5" Type="http://schemas.openxmlformats.org/officeDocument/2006/relationships/image" Target="../media/image14.png"/><Relationship Id="rId4" Type="http://schemas.openxmlformats.org/officeDocument/2006/relationships/customXml" Target="../ink/ink5.xml"/><Relationship Id="rId9" Type="http://schemas.openxmlformats.org/officeDocument/2006/relationships/image" Target="../media/image16.png"/></Relationships>
</file>

<file path=ppt/slides/_rels/slide53.xml.rels><?xml version="1.0" encoding="UTF-8" standalone="yes"?>
<Relationships xmlns="http://schemas.openxmlformats.org/package/2006/relationships"><Relationship Id="rId8" Type="http://schemas.openxmlformats.org/officeDocument/2006/relationships/customXml" Target="../ink/ink11.xml"/><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customXml" Target="../ink/ink8.xml"/><Relationship Id="rId1" Type="http://schemas.openxmlformats.org/officeDocument/2006/relationships/slideLayout" Target="../slideLayouts/slideLayout2.xml"/><Relationship Id="rId6" Type="http://schemas.openxmlformats.org/officeDocument/2006/relationships/customXml" Target="../ink/ink10.xml"/><Relationship Id="rId5" Type="http://schemas.openxmlformats.org/officeDocument/2006/relationships/image" Target="../media/image12.png"/><Relationship Id="rId4" Type="http://schemas.openxmlformats.org/officeDocument/2006/relationships/customXml" Target="../ink/ink9.xml"/><Relationship Id="rId9" Type="http://schemas.openxmlformats.org/officeDocument/2006/relationships/image" Target="../media/image1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3601" y="1734641"/>
            <a:ext cx="8001000" cy="3388717"/>
          </a:xfrm>
        </p:spPr>
        <p:txBody>
          <a:bodyPr>
            <a:noAutofit/>
          </a:bodyPr>
          <a:lstStyle/>
          <a:p>
            <a:r>
              <a:rPr lang="en-US" sz="8800" dirty="0"/>
              <a:t>NMBA</a:t>
            </a:r>
            <a:br>
              <a:rPr lang="en-US" sz="8800" dirty="0"/>
            </a:br>
            <a:r>
              <a:rPr lang="en-US" sz="7200" dirty="0"/>
              <a:t>Neuromuscular blocking agents</a:t>
            </a:r>
            <a:r>
              <a:rPr lang="en-GB" sz="7200" dirty="0"/>
              <a:t/>
            </a:r>
            <a:br>
              <a:rPr lang="en-GB" sz="7200" dirty="0"/>
            </a:br>
            <a:r>
              <a:rPr lang="en-GB" sz="7200" dirty="0"/>
              <a:t/>
            </a:r>
            <a:br>
              <a:rPr lang="en-GB" sz="7200" dirty="0"/>
            </a:br>
            <a:r>
              <a:rPr lang="en-GB" sz="4800" dirty="0"/>
              <a:t>Prof: </a:t>
            </a:r>
            <a:r>
              <a:rPr lang="en-GB" sz="4800" dirty="0" err="1" smtClean="0"/>
              <a:t>Subhi</a:t>
            </a:r>
            <a:r>
              <a:rPr lang="en-GB" sz="4800" dirty="0" smtClean="0"/>
              <a:t> Al-</a:t>
            </a:r>
            <a:r>
              <a:rPr lang="en-GB" sz="4800" dirty="0" err="1" smtClean="0"/>
              <a:t>Ghanem</a:t>
            </a:r>
            <a:endParaRPr lang="en-US" sz="4800"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xmlns="" id="{599EDC50-75B8-7C4B-BA3C-8141F2BD9B38}"/>
                  </a:ext>
                </a:extLst>
              </p14:cNvPr>
              <p14:cNvContentPartPr/>
              <p14:nvPr/>
            </p14:nvContentPartPr>
            <p14:xfrm>
              <a:off x="4617833" y="4438164"/>
              <a:ext cx="43200" cy="75240"/>
            </p14:xfrm>
          </p:contentPart>
        </mc:Choice>
        <mc:Fallback xmlns="">
          <p:pic>
            <p:nvPicPr>
              <p:cNvPr id="2" name="Ink 1">
                <a:extLst>
                  <a:ext uri="{FF2B5EF4-FFF2-40B4-BE49-F238E27FC236}">
                    <a16:creationId xmlns:a16="http://schemas.microsoft.com/office/drawing/2014/main" id="{599EDC50-75B8-7C4B-BA3C-8141F2BD9B38}"/>
                  </a:ext>
                </a:extLst>
              </p:cNvPr>
              <p:cNvPicPr/>
              <p:nvPr/>
            </p:nvPicPr>
            <p:blipFill>
              <a:blip r:embed="rId3"/>
              <a:stretch>
                <a:fillRect/>
              </a:stretch>
            </p:blipFill>
            <p:spPr>
              <a:xfrm>
                <a:off x="4608833" y="4429164"/>
                <a:ext cx="608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xmlns="" id="{9C9EAE70-BC41-0547-84B0-DDE2A68FF24B}"/>
                  </a:ext>
                </a:extLst>
              </p14:cNvPr>
              <p14:cNvContentPartPr/>
              <p14:nvPr/>
            </p14:nvContentPartPr>
            <p14:xfrm>
              <a:off x="7573793" y="4317564"/>
              <a:ext cx="28080" cy="7200"/>
            </p14:xfrm>
          </p:contentPart>
        </mc:Choice>
        <mc:Fallback xmlns="">
          <p:pic>
            <p:nvPicPr>
              <p:cNvPr id="6" name="Ink 5">
                <a:extLst>
                  <a:ext uri="{FF2B5EF4-FFF2-40B4-BE49-F238E27FC236}">
                    <a16:creationId xmlns:a16="http://schemas.microsoft.com/office/drawing/2014/main" id="{9C9EAE70-BC41-0547-84B0-DDE2A68FF24B}"/>
                  </a:ext>
                </a:extLst>
              </p:cNvPr>
              <p:cNvPicPr/>
              <p:nvPr/>
            </p:nvPicPr>
            <p:blipFill>
              <a:blip r:embed="rId5"/>
              <a:stretch>
                <a:fillRect/>
              </a:stretch>
            </p:blipFill>
            <p:spPr>
              <a:xfrm>
                <a:off x="7564793" y="4308924"/>
                <a:ext cx="4572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7">
                <a:extLst>
                  <a:ext uri="{FF2B5EF4-FFF2-40B4-BE49-F238E27FC236}">
                    <a16:creationId xmlns:a16="http://schemas.microsoft.com/office/drawing/2014/main" xmlns="" id="{E04614C4-2AAC-2743-9225-BF2EAEC76AC7}"/>
                  </a:ext>
                </a:extLst>
              </p14:cNvPr>
              <p14:cNvContentPartPr/>
              <p14:nvPr/>
            </p14:nvContentPartPr>
            <p14:xfrm>
              <a:off x="6779273" y="4280124"/>
              <a:ext cx="107280" cy="58680"/>
            </p14:xfrm>
          </p:contentPart>
        </mc:Choice>
        <mc:Fallback xmlns="">
          <p:pic>
            <p:nvPicPr>
              <p:cNvPr id="7" name="Ink 7">
                <a:extLst>
                  <a:ext uri="{FF2B5EF4-FFF2-40B4-BE49-F238E27FC236}">
                    <a16:creationId xmlns:a16="http://schemas.microsoft.com/office/drawing/2014/main" id="{E04614C4-2AAC-2743-9225-BF2EAEC76AC7}"/>
                  </a:ext>
                </a:extLst>
              </p:cNvPr>
              <p:cNvPicPr/>
              <p:nvPr/>
            </p:nvPicPr>
            <p:blipFill>
              <a:blip r:embed="rId7"/>
              <a:stretch>
                <a:fillRect/>
              </a:stretch>
            </p:blipFill>
            <p:spPr>
              <a:xfrm>
                <a:off x="6770604" y="4271431"/>
                <a:ext cx="124979" cy="76429"/>
              </a:xfrm>
              <a:prstGeom prst="rect">
                <a:avLst/>
              </a:prstGeom>
            </p:spPr>
          </p:pic>
        </mc:Fallback>
      </mc:AlternateContent>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a:xfrm>
            <a:off x="457200" y="304800"/>
            <a:ext cx="8077200" cy="6096000"/>
          </a:xfrm>
        </p:spPr>
        <p:txBody>
          <a:bodyPr>
            <a:normAutofit lnSpcReduction="10000"/>
          </a:bodyPr>
          <a:lstStyle/>
          <a:p>
            <a:pPr algn="l"/>
            <a:r>
              <a:rPr lang="en-US" sz="2800" dirty="0">
                <a:solidFill>
                  <a:schemeClr val="tx1"/>
                </a:solidFill>
              </a:rPr>
              <a:t>Skeletal muscle relaxation can be produced by deep inhalational anesthesia, regional nerve block, or neuromuscular blocking agents</a:t>
            </a:r>
          </a:p>
          <a:p>
            <a:pPr algn="l"/>
            <a:endParaRPr lang="en-US" sz="2800" dirty="0">
              <a:solidFill>
                <a:schemeClr val="tx1"/>
              </a:solidFill>
            </a:endParaRPr>
          </a:p>
          <a:p>
            <a:pPr algn="l"/>
            <a:r>
              <a:rPr lang="en-US" sz="2800" dirty="0">
                <a:solidFill>
                  <a:schemeClr val="tx1"/>
                </a:solidFill>
              </a:rPr>
              <a:t>muscle relaxation does not ensure unconsciousness, amnesia, or analgesia</a:t>
            </a:r>
          </a:p>
          <a:p>
            <a:pPr algn="l"/>
            <a:endParaRPr lang="en-US" sz="2800" dirty="0">
              <a:solidFill>
                <a:schemeClr val="tx1"/>
              </a:solidFill>
            </a:endParaRPr>
          </a:p>
          <a:p>
            <a:pPr algn="l"/>
            <a:r>
              <a:rPr lang="en-US" sz="2800" dirty="0">
                <a:solidFill>
                  <a:schemeClr val="tx1"/>
                </a:solidFill>
              </a:rPr>
              <a:t>In 1942, Harold Griffith published the results of a study using an extract of curare (a South American arrow poison) during anesthesia. Following the introduction of </a:t>
            </a:r>
            <a:r>
              <a:rPr lang="en-US" sz="2800" dirty="0" err="1">
                <a:solidFill>
                  <a:schemeClr val="tx1"/>
                </a:solidFill>
              </a:rPr>
              <a:t>succinylcholine</a:t>
            </a:r>
            <a:r>
              <a:rPr lang="en-US" sz="2800" dirty="0">
                <a:solidFill>
                  <a:schemeClr val="tx1"/>
                </a:solidFill>
              </a:rPr>
              <a:t> as a “new approach to muscular relaxation,” these agents rapidly became a routine part of the anesthesiologist’s drug arsenal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90600"/>
            <a:ext cx="8042030" cy="3505200"/>
          </a:xfrm>
        </p:spPr>
        <p:txBody>
          <a:bodyPr>
            <a:normAutofit fontScale="90000"/>
          </a:bodyPr>
          <a:lstStyle/>
          <a:p>
            <a:r>
              <a:rPr lang="en-US" spc="-5" dirty="0">
                <a:latin typeface="Arial"/>
                <a:cs typeface="Arial"/>
              </a:rPr>
              <a:t>Definition: </a:t>
            </a:r>
            <a:r>
              <a:rPr lang="en-US" spc="-10" dirty="0">
                <a:latin typeface="Arial"/>
                <a:cs typeface="Arial"/>
              </a:rPr>
              <a:t>NMBA </a:t>
            </a:r>
            <a:r>
              <a:rPr lang="en-US" dirty="0">
                <a:latin typeface="Arial"/>
                <a:cs typeface="Arial"/>
              </a:rPr>
              <a:t>are the </a:t>
            </a:r>
            <a:r>
              <a:rPr lang="en-US" spc="-5" dirty="0">
                <a:latin typeface="Arial"/>
                <a:cs typeface="Arial"/>
              </a:rPr>
              <a:t>drugs </a:t>
            </a:r>
            <a:r>
              <a:rPr lang="en-US" dirty="0">
                <a:latin typeface="Arial"/>
                <a:cs typeface="Arial"/>
              </a:rPr>
              <a:t>that </a:t>
            </a:r>
            <a:r>
              <a:rPr lang="en-US" spc="-5" dirty="0">
                <a:latin typeface="Arial"/>
                <a:cs typeface="Arial"/>
              </a:rPr>
              <a:t>act  peripherally at NM-Junction and </a:t>
            </a:r>
            <a:r>
              <a:rPr lang="en-US" dirty="0">
                <a:latin typeface="Arial"/>
                <a:cs typeface="Arial"/>
              </a:rPr>
              <a:t>muscle  </a:t>
            </a:r>
            <a:r>
              <a:rPr lang="en-US" spc="-5" dirty="0">
                <a:latin typeface="Arial"/>
                <a:cs typeface="Arial"/>
              </a:rPr>
              <a:t>fiber	</a:t>
            </a:r>
            <a:r>
              <a:rPr lang="en-US" dirty="0">
                <a:latin typeface="Arial"/>
                <a:cs typeface="Arial"/>
              </a:rPr>
              <a:t>itself to </a:t>
            </a:r>
            <a:r>
              <a:rPr lang="en-US" spc="-5" dirty="0">
                <a:latin typeface="Arial"/>
                <a:cs typeface="Arial"/>
              </a:rPr>
              <a:t>block neuromuscular  </a:t>
            </a:r>
            <a:r>
              <a:rPr lang="en-US" dirty="0">
                <a:latin typeface="Arial"/>
                <a:cs typeface="Arial"/>
              </a:rPr>
              <a:t>transmission.</a:t>
            </a:r>
            <a:endParaRPr lang="en-US" dirty="0"/>
          </a:p>
        </p:txBody>
      </p:sp>
      <p:sp>
        <p:nvSpPr>
          <p:cNvPr id="3" name="Subtitle 2"/>
          <p:cNvSpPr>
            <a:spLocks noGrp="1"/>
          </p:cNvSpPr>
          <p:nvPr>
            <p:ph type="subTitle" idx="1"/>
          </p:nvPr>
        </p:nvSpPr>
        <p:spPr>
          <a:xfrm>
            <a:off x="1295400" y="4419600"/>
            <a:ext cx="6400800" cy="1752600"/>
          </a:xfrm>
        </p:spPr>
        <p:txBody>
          <a:bodyPr>
            <a:normAutofit fontScale="77500" lnSpcReduction="20000"/>
          </a:bodyPr>
          <a:lstStyle/>
          <a:p>
            <a:pPr marL="12700">
              <a:lnSpc>
                <a:spcPct val="100000"/>
              </a:lnSpc>
              <a:spcBef>
                <a:spcPts val="645"/>
              </a:spcBef>
            </a:pPr>
            <a:r>
              <a:rPr lang="en-US" sz="3600" spc="-5" dirty="0">
                <a:solidFill>
                  <a:schemeClr val="tx1"/>
                </a:solidFill>
                <a:latin typeface="Arial"/>
                <a:cs typeface="Arial"/>
              </a:rPr>
              <a:t>Why </a:t>
            </a:r>
            <a:r>
              <a:rPr lang="en-US" sz="3600" dirty="0">
                <a:solidFill>
                  <a:schemeClr val="tx1"/>
                </a:solidFill>
                <a:latin typeface="Arial"/>
                <a:cs typeface="Arial"/>
              </a:rPr>
              <a:t>do </a:t>
            </a:r>
            <a:r>
              <a:rPr lang="en-US" sz="3600" spc="-10" dirty="0">
                <a:solidFill>
                  <a:schemeClr val="tx1"/>
                </a:solidFill>
                <a:latin typeface="Arial"/>
                <a:cs typeface="Arial"/>
              </a:rPr>
              <a:t>we </a:t>
            </a:r>
            <a:r>
              <a:rPr lang="en-US" sz="3600" dirty="0">
                <a:solidFill>
                  <a:schemeClr val="tx1"/>
                </a:solidFill>
                <a:latin typeface="Arial"/>
                <a:cs typeface="Arial"/>
              </a:rPr>
              <a:t>need them</a:t>
            </a:r>
            <a:r>
              <a:rPr lang="en-US" sz="3600" spc="-15" dirty="0">
                <a:solidFill>
                  <a:schemeClr val="tx1"/>
                </a:solidFill>
                <a:latin typeface="Arial"/>
                <a:cs typeface="Arial"/>
              </a:rPr>
              <a:t> </a:t>
            </a:r>
            <a:r>
              <a:rPr lang="en-US" sz="3600" dirty="0">
                <a:solidFill>
                  <a:schemeClr val="tx1"/>
                </a:solidFill>
                <a:latin typeface="Arial"/>
                <a:cs typeface="Arial"/>
              </a:rPr>
              <a:t>?</a:t>
            </a:r>
          </a:p>
          <a:p>
            <a:pPr marL="354330" marR="5080" indent="-341630">
              <a:lnSpc>
                <a:spcPts val="3120"/>
              </a:lnSpc>
              <a:spcBef>
                <a:spcPts val="785"/>
              </a:spcBef>
            </a:pPr>
            <a:r>
              <a:rPr lang="en-US" dirty="0">
                <a:solidFill>
                  <a:schemeClr val="tx1"/>
                </a:solidFill>
                <a:latin typeface="Arial"/>
                <a:cs typeface="Arial"/>
              </a:rPr>
              <a:t>In </a:t>
            </a:r>
            <a:r>
              <a:rPr lang="en-US" spc="-5" dirty="0">
                <a:solidFill>
                  <a:schemeClr val="tx1"/>
                </a:solidFill>
                <a:latin typeface="Arial"/>
                <a:cs typeface="Arial"/>
              </a:rPr>
              <a:t>order </a:t>
            </a:r>
            <a:r>
              <a:rPr lang="en-US" dirty="0">
                <a:solidFill>
                  <a:schemeClr val="tx1"/>
                </a:solidFill>
                <a:latin typeface="Arial"/>
                <a:cs typeface="Arial"/>
              </a:rPr>
              <a:t>to </a:t>
            </a:r>
            <a:r>
              <a:rPr lang="en-US" spc="-5" dirty="0">
                <a:solidFill>
                  <a:schemeClr val="tx1"/>
                </a:solidFill>
                <a:latin typeface="Arial"/>
                <a:cs typeface="Arial"/>
              </a:rPr>
              <a:t>facilitate </a:t>
            </a:r>
            <a:r>
              <a:rPr lang="en-US" dirty="0">
                <a:solidFill>
                  <a:schemeClr val="tx1"/>
                </a:solidFill>
                <a:latin typeface="Arial"/>
                <a:cs typeface="Arial"/>
              </a:rPr>
              <a:t>muscle </a:t>
            </a:r>
            <a:r>
              <a:rPr lang="en-US" spc="-5" dirty="0">
                <a:solidFill>
                  <a:schemeClr val="tx1"/>
                </a:solidFill>
                <a:latin typeface="Arial"/>
                <a:cs typeface="Arial"/>
              </a:rPr>
              <a:t>relaxation for surgery  </a:t>
            </a:r>
            <a:r>
              <a:rPr lang="en-US" dirty="0">
                <a:solidFill>
                  <a:schemeClr val="tx1"/>
                </a:solidFill>
                <a:latin typeface="Arial"/>
                <a:cs typeface="Arial"/>
              </a:rPr>
              <a:t>and</a:t>
            </a:r>
          </a:p>
          <a:p>
            <a:pPr marL="12700">
              <a:lnSpc>
                <a:spcPct val="100000"/>
              </a:lnSpc>
              <a:spcBef>
                <a:spcPts val="395"/>
              </a:spcBef>
            </a:pPr>
            <a:r>
              <a:rPr lang="en-US" spc="-5" dirty="0">
                <a:solidFill>
                  <a:schemeClr val="tx1"/>
                </a:solidFill>
                <a:latin typeface="Arial"/>
                <a:cs typeface="Arial"/>
              </a:rPr>
              <a:t>mechanical ventilation during </a:t>
            </a:r>
            <a:r>
              <a:rPr lang="en-US" dirty="0">
                <a:solidFill>
                  <a:schemeClr val="tx1"/>
                </a:solidFill>
                <a:latin typeface="Arial"/>
                <a:cs typeface="Arial"/>
              </a:rPr>
              <a:t>surgery &amp; </a:t>
            </a:r>
            <a:r>
              <a:rPr lang="en-US" spc="-5" dirty="0">
                <a:solidFill>
                  <a:schemeClr val="tx1"/>
                </a:solidFill>
                <a:latin typeface="Arial"/>
                <a:cs typeface="Arial"/>
              </a:rPr>
              <a:t>in</a:t>
            </a:r>
            <a:r>
              <a:rPr lang="en-US" spc="-30" dirty="0">
                <a:solidFill>
                  <a:schemeClr val="tx1"/>
                </a:solidFill>
                <a:latin typeface="Arial"/>
                <a:cs typeface="Arial"/>
              </a:rPr>
              <a:t> </a:t>
            </a:r>
            <a:r>
              <a:rPr lang="en-US" spc="-5" dirty="0">
                <a:solidFill>
                  <a:schemeClr val="tx1"/>
                </a:solidFill>
                <a:latin typeface="Arial"/>
                <a:cs typeface="Arial"/>
              </a:rPr>
              <a:t>ICU.</a:t>
            </a:r>
            <a:endParaRPr lang="en-US" dirty="0">
              <a:solidFill>
                <a:schemeClr val="tx1"/>
              </a:solidFill>
              <a:latin typeface="Arial"/>
              <a:cs typeface="Arial"/>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5897563"/>
          </a:xfrm>
        </p:spPr>
        <p:txBody>
          <a:bodyPr>
            <a:normAutofit fontScale="92500" lnSpcReduction="20000"/>
          </a:bodyPr>
          <a:lstStyle/>
          <a:p>
            <a:pPr>
              <a:buNone/>
            </a:pPr>
            <a:r>
              <a:rPr lang="en-US" spc="-5" dirty="0"/>
              <a:t>                 Neuromuscular</a:t>
            </a:r>
            <a:r>
              <a:rPr lang="en-US" spc="-70" dirty="0"/>
              <a:t> </a:t>
            </a:r>
            <a:r>
              <a:rPr lang="en-US" spc="-5" dirty="0"/>
              <a:t>junction</a:t>
            </a:r>
            <a:endParaRPr lang="en-US" dirty="0">
              <a:latin typeface="Arial"/>
              <a:cs typeface="Arial"/>
            </a:endParaRPr>
          </a:p>
          <a:p>
            <a:pPr marL="12700">
              <a:lnSpc>
                <a:spcPct val="100000"/>
              </a:lnSpc>
              <a:spcBef>
                <a:spcPts val="700"/>
              </a:spcBef>
            </a:pPr>
            <a:r>
              <a:rPr lang="en-US" spc="-5" dirty="0">
                <a:latin typeface="Arial"/>
                <a:cs typeface="Arial"/>
              </a:rPr>
              <a:t>Association between </a:t>
            </a:r>
            <a:r>
              <a:rPr lang="en-US" dirty="0">
                <a:latin typeface="Arial"/>
                <a:cs typeface="Arial"/>
              </a:rPr>
              <a:t>a motor </a:t>
            </a:r>
            <a:r>
              <a:rPr lang="en-US" spc="-5" dirty="0">
                <a:latin typeface="Arial"/>
                <a:cs typeface="Arial"/>
              </a:rPr>
              <a:t>neuron </a:t>
            </a:r>
            <a:r>
              <a:rPr lang="en-US" spc="-10" dirty="0">
                <a:latin typeface="Arial"/>
                <a:cs typeface="Arial"/>
              </a:rPr>
              <a:t>and </a:t>
            </a:r>
            <a:r>
              <a:rPr lang="en-US" dirty="0">
                <a:latin typeface="Arial"/>
                <a:cs typeface="Arial"/>
              </a:rPr>
              <a:t>a muscle</a:t>
            </a:r>
            <a:r>
              <a:rPr lang="en-US" spc="-30" dirty="0">
                <a:latin typeface="Arial"/>
                <a:cs typeface="Arial"/>
              </a:rPr>
              <a:t> </a:t>
            </a:r>
            <a:r>
              <a:rPr lang="en-US" spc="-5" dirty="0">
                <a:latin typeface="Arial"/>
                <a:cs typeface="Arial"/>
              </a:rPr>
              <a:t>cell.</a:t>
            </a:r>
            <a:endParaRPr lang="en-US" dirty="0">
              <a:latin typeface="Arial"/>
              <a:cs typeface="Arial"/>
            </a:endParaRPr>
          </a:p>
          <a:p>
            <a:pPr marL="12700" marR="5080">
              <a:lnSpc>
                <a:spcPct val="100000"/>
              </a:lnSpc>
              <a:spcBef>
                <a:spcPts val="600"/>
              </a:spcBef>
              <a:tabLst>
                <a:tab pos="1149350" algn="l"/>
                <a:tab pos="4281805" algn="l"/>
                <a:tab pos="5454650" algn="l"/>
                <a:tab pos="5637530" algn="l"/>
                <a:tab pos="7078980" algn="l"/>
              </a:tabLst>
            </a:pPr>
            <a:r>
              <a:rPr lang="en-US" b="1" spc="-15" dirty="0">
                <a:latin typeface="Arial"/>
                <a:cs typeface="Arial"/>
              </a:rPr>
              <a:t>S</a:t>
            </a:r>
            <a:r>
              <a:rPr lang="en-US" b="1" spc="-25" dirty="0">
                <a:latin typeface="Arial"/>
                <a:cs typeface="Arial"/>
              </a:rPr>
              <a:t>y</a:t>
            </a:r>
            <a:r>
              <a:rPr lang="en-US" b="1" dirty="0">
                <a:latin typeface="Arial"/>
                <a:cs typeface="Arial"/>
              </a:rPr>
              <a:t>n</a:t>
            </a:r>
            <a:r>
              <a:rPr lang="en-US" b="1" spc="-10" dirty="0">
                <a:latin typeface="Arial"/>
                <a:cs typeface="Arial"/>
              </a:rPr>
              <a:t>ap</a:t>
            </a:r>
            <a:r>
              <a:rPr lang="en-US" b="1" spc="5" dirty="0">
                <a:latin typeface="Arial"/>
                <a:cs typeface="Arial"/>
              </a:rPr>
              <a:t>t</a:t>
            </a:r>
            <a:r>
              <a:rPr lang="en-US" b="1" dirty="0">
                <a:latin typeface="Arial"/>
                <a:cs typeface="Arial"/>
              </a:rPr>
              <a:t>ic</a:t>
            </a:r>
            <a:r>
              <a:rPr lang="en-US" b="1" spc="-5" dirty="0">
                <a:latin typeface="Arial"/>
                <a:cs typeface="Arial"/>
              </a:rPr>
              <a:t> </a:t>
            </a:r>
            <a:r>
              <a:rPr lang="en-US" b="1" spc="-10" dirty="0" err="1">
                <a:latin typeface="Arial"/>
                <a:cs typeface="Arial"/>
              </a:rPr>
              <a:t>c</a:t>
            </a:r>
            <a:r>
              <a:rPr lang="en-US" b="1" spc="10" dirty="0" err="1">
                <a:latin typeface="Arial"/>
                <a:cs typeface="Arial"/>
              </a:rPr>
              <a:t>l</a:t>
            </a:r>
            <a:r>
              <a:rPr lang="en-US" b="1" spc="-10" dirty="0" err="1">
                <a:latin typeface="Arial"/>
                <a:cs typeface="Arial"/>
              </a:rPr>
              <a:t>e</a:t>
            </a:r>
            <a:r>
              <a:rPr lang="en-US" b="1" dirty="0" err="1">
                <a:latin typeface="Arial"/>
                <a:cs typeface="Arial"/>
              </a:rPr>
              <a:t>f</a:t>
            </a:r>
            <a:r>
              <a:rPr lang="en-US" b="1" spc="5" dirty="0" err="1">
                <a:latin typeface="Arial"/>
                <a:cs typeface="Arial"/>
              </a:rPr>
              <a:t>t</a:t>
            </a:r>
            <a:r>
              <a:rPr lang="en-US" b="1" dirty="0" err="1">
                <a:latin typeface="Arial"/>
                <a:cs typeface="Arial"/>
              </a:rPr>
              <a:t>.</a:t>
            </a:r>
            <a:r>
              <a:rPr lang="en-US" b="1" spc="30" dirty="0" err="1">
                <a:latin typeface="Arial"/>
                <a:cs typeface="Arial"/>
              </a:rPr>
              <a:t>:</a:t>
            </a:r>
            <a:r>
              <a:rPr lang="en-US" spc="10" dirty="0" err="1">
                <a:latin typeface="Arial"/>
                <a:cs typeface="Arial"/>
              </a:rPr>
              <a:t>T</a:t>
            </a:r>
            <a:r>
              <a:rPr lang="en-US" spc="-10" dirty="0" err="1">
                <a:latin typeface="Arial"/>
                <a:cs typeface="Arial"/>
              </a:rPr>
              <a:t>h</a:t>
            </a:r>
            <a:r>
              <a:rPr lang="en-US" dirty="0" err="1">
                <a:latin typeface="Arial"/>
                <a:cs typeface="Arial"/>
              </a:rPr>
              <a:t>e</a:t>
            </a:r>
            <a:r>
              <a:rPr lang="en-US" dirty="0">
                <a:latin typeface="Arial"/>
                <a:cs typeface="Arial"/>
              </a:rPr>
              <a:t> c</a:t>
            </a:r>
            <a:r>
              <a:rPr lang="en-US" spc="-5" dirty="0">
                <a:latin typeface="Arial"/>
                <a:cs typeface="Arial"/>
              </a:rPr>
              <a:t>el</a:t>
            </a:r>
            <a:r>
              <a:rPr lang="en-US" dirty="0">
                <a:latin typeface="Arial"/>
                <a:cs typeface="Arial"/>
              </a:rPr>
              <a:t>l</a:t>
            </a:r>
            <a:r>
              <a:rPr lang="en-US" spc="-5" dirty="0">
                <a:latin typeface="Arial"/>
                <a:cs typeface="Arial"/>
              </a:rPr>
              <a:t> </a:t>
            </a:r>
            <a:r>
              <a:rPr lang="en-US" spc="15" dirty="0">
                <a:latin typeface="Arial"/>
                <a:cs typeface="Arial"/>
              </a:rPr>
              <a:t>m</a:t>
            </a:r>
            <a:r>
              <a:rPr lang="en-US" dirty="0">
                <a:latin typeface="Arial"/>
                <a:cs typeface="Arial"/>
              </a:rPr>
              <a:t>e</a:t>
            </a:r>
            <a:r>
              <a:rPr lang="en-US" spc="15" dirty="0">
                <a:latin typeface="Arial"/>
                <a:cs typeface="Arial"/>
              </a:rPr>
              <a:t>m</a:t>
            </a:r>
            <a:r>
              <a:rPr lang="en-US" dirty="0">
                <a:latin typeface="Arial"/>
                <a:cs typeface="Arial"/>
              </a:rPr>
              <a:t>br</a:t>
            </a:r>
            <a:r>
              <a:rPr lang="en-US" spc="-5" dirty="0">
                <a:latin typeface="Arial"/>
                <a:cs typeface="Arial"/>
              </a:rPr>
              <a:t>a</a:t>
            </a:r>
            <a:r>
              <a:rPr lang="en-US" dirty="0">
                <a:latin typeface="Arial"/>
                <a:cs typeface="Arial"/>
              </a:rPr>
              <a:t>n</a:t>
            </a:r>
            <a:r>
              <a:rPr lang="en-US" spc="-10" dirty="0">
                <a:latin typeface="Arial"/>
                <a:cs typeface="Arial"/>
              </a:rPr>
              <a:t>e</a:t>
            </a:r>
            <a:r>
              <a:rPr lang="en-US" dirty="0">
                <a:latin typeface="Arial"/>
                <a:cs typeface="Arial"/>
              </a:rPr>
              <a:t>s </a:t>
            </a:r>
            <a:r>
              <a:rPr lang="en-US" spc="-10" dirty="0">
                <a:latin typeface="Arial"/>
                <a:cs typeface="Arial"/>
              </a:rPr>
              <a:t>o</a:t>
            </a:r>
            <a:r>
              <a:rPr lang="en-US" dirty="0">
                <a:latin typeface="Arial"/>
                <a:cs typeface="Arial"/>
              </a:rPr>
              <a:t>f t</a:t>
            </a:r>
            <a:r>
              <a:rPr lang="en-US" spc="-10" dirty="0">
                <a:latin typeface="Arial"/>
                <a:cs typeface="Arial"/>
              </a:rPr>
              <a:t>h</a:t>
            </a:r>
            <a:r>
              <a:rPr lang="en-US" dirty="0">
                <a:latin typeface="Arial"/>
                <a:cs typeface="Arial"/>
              </a:rPr>
              <a:t>e</a:t>
            </a:r>
            <a:r>
              <a:rPr lang="en-US" spc="-5" dirty="0">
                <a:latin typeface="Arial"/>
                <a:cs typeface="Arial"/>
              </a:rPr>
              <a:t> </a:t>
            </a:r>
            <a:r>
              <a:rPr lang="en-US" dirty="0">
                <a:latin typeface="Arial"/>
                <a:cs typeface="Arial"/>
              </a:rPr>
              <a:t>n</a:t>
            </a:r>
            <a:r>
              <a:rPr lang="en-US" spc="-10" dirty="0">
                <a:latin typeface="Arial"/>
                <a:cs typeface="Arial"/>
              </a:rPr>
              <a:t>eu</a:t>
            </a:r>
            <a:r>
              <a:rPr lang="en-US" dirty="0">
                <a:latin typeface="Arial"/>
                <a:cs typeface="Arial"/>
              </a:rPr>
              <a:t>ron </a:t>
            </a:r>
            <a:r>
              <a:rPr lang="en-US" spc="-10" dirty="0">
                <a:latin typeface="Arial"/>
                <a:cs typeface="Arial"/>
              </a:rPr>
              <a:t>a</a:t>
            </a:r>
            <a:r>
              <a:rPr lang="en-US" dirty="0">
                <a:latin typeface="Arial"/>
                <a:cs typeface="Arial"/>
              </a:rPr>
              <a:t>nd  muscle </a:t>
            </a:r>
            <a:r>
              <a:rPr lang="en-US" spc="-5" dirty="0">
                <a:latin typeface="Arial"/>
                <a:cs typeface="Arial"/>
              </a:rPr>
              <a:t>fiber are</a:t>
            </a:r>
            <a:r>
              <a:rPr lang="en-US" spc="15" dirty="0">
                <a:latin typeface="Arial"/>
                <a:cs typeface="Arial"/>
              </a:rPr>
              <a:t> </a:t>
            </a:r>
            <a:r>
              <a:rPr lang="en-US" spc="-5" dirty="0">
                <a:latin typeface="Arial"/>
                <a:cs typeface="Arial"/>
              </a:rPr>
              <a:t>separated</a:t>
            </a:r>
            <a:r>
              <a:rPr lang="en-US" spc="5" dirty="0">
                <a:latin typeface="Arial"/>
                <a:cs typeface="Arial"/>
              </a:rPr>
              <a:t> </a:t>
            </a:r>
            <a:r>
              <a:rPr lang="en-US" spc="-5" dirty="0">
                <a:latin typeface="Arial"/>
                <a:cs typeface="Arial"/>
              </a:rPr>
              <a:t>by </a:t>
            </a:r>
            <a:r>
              <a:rPr lang="en-US" dirty="0">
                <a:latin typeface="Arial"/>
                <a:cs typeface="Arial"/>
              </a:rPr>
              <a:t>a </a:t>
            </a:r>
            <a:r>
              <a:rPr lang="en-US" spc="-5" dirty="0">
                <a:latin typeface="Arial"/>
                <a:cs typeface="Arial"/>
              </a:rPr>
              <a:t>narrow </a:t>
            </a:r>
            <a:r>
              <a:rPr lang="en-US" dirty="0">
                <a:latin typeface="Arial"/>
                <a:cs typeface="Arial"/>
              </a:rPr>
              <a:t>(20-nm)</a:t>
            </a:r>
            <a:r>
              <a:rPr lang="en-US" spc="-15" dirty="0">
                <a:latin typeface="Arial"/>
                <a:cs typeface="Arial"/>
              </a:rPr>
              <a:t> </a:t>
            </a:r>
            <a:r>
              <a:rPr lang="en-US" spc="-10" dirty="0">
                <a:latin typeface="Arial"/>
                <a:cs typeface="Arial"/>
              </a:rPr>
              <a:t>gap.</a:t>
            </a:r>
            <a:endParaRPr lang="en-US" dirty="0">
              <a:latin typeface="Arial"/>
              <a:cs typeface="Arial"/>
            </a:endParaRPr>
          </a:p>
          <a:p>
            <a:pPr marL="12700" marR="91440">
              <a:lnSpc>
                <a:spcPct val="100000"/>
              </a:lnSpc>
              <a:spcBef>
                <a:spcPts val="600"/>
              </a:spcBef>
            </a:pPr>
            <a:r>
              <a:rPr lang="en-US" dirty="0">
                <a:latin typeface="Arial"/>
                <a:cs typeface="Arial"/>
              </a:rPr>
              <a:t>The </a:t>
            </a:r>
            <a:r>
              <a:rPr lang="en-US" spc="-5" dirty="0">
                <a:latin typeface="Arial"/>
                <a:cs typeface="Arial"/>
              </a:rPr>
              <a:t>neurotransmitter responsible </a:t>
            </a:r>
            <a:r>
              <a:rPr lang="en-US" dirty="0">
                <a:latin typeface="Arial"/>
                <a:cs typeface="Arial"/>
              </a:rPr>
              <a:t>for </a:t>
            </a:r>
            <a:r>
              <a:rPr lang="en-US" spc="-5" dirty="0">
                <a:latin typeface="Arial"/>
                <a:cs typeface="Arial"/>
              </a:rPr>
              <a:t>neurotransmission  at </a:t>
            </a:r>
            <a:r>
              <a:rPr lang="en-US" dirty="0">
                <a:latin typeface="Arial"/>
                <a:cs typeface="Arial"/>
              </a:rPr>
              <a:t>the </a:t>
            </a:r>
            <a:r>
              <a:rPr lang="en-US" spc="-5" dirty="0">
                <a:latin typeface="Arial"/>
                <a:cs typeface="Arial"/>
              </a:rPr>
              <a:t>neuromuscular junction is acetylcholine.</a:t>
            </a:r>
            <a:endParaRPr lang="en-US" dirty="0">
              <a:latin typeface="Arial"/>
              <a:cs typeface="Arial"/>
            </a:endParaRPr>
          </a:p>
          <a:p>
            <a:pPr marL="12700" marR="200025">
              <a:lnSpc>
                <a:spcPct val="100000"/>
              </a:lnSpc>
              <a:spcBef>
                <a:spcPts val="600"/>
              </a:spcBef>
            </a:pPr>
            <a:r>
              <a:rPr lang="en-US" dirty="0">
                <a:latin typeface="Arial"/>
                <a:cs typeface="Arial"/>
              </a:rPr>
              <a:t>It </a:t>
            </a:r>
            <a:r>
              <a:rPr lang="en-US" spc="-5" dirty="0">
                <a:latin typeface="Arial"/>
                <a:cs typeface="Arial"/>
              </a:rPr>
              <a:t>is synthesized </a:t>
            </a:r>
            <a:r>
              <a:rPr lang="en-US" spc="-10" dirty="0">
                <a:latin typeface="Arial"/>
                <a:cs typeface="Arial"/>
              </a:rPr>
              <a:t>in </a:t>
            </a:r>
            <a:r>
              <a:rPr lang="en-US" spc="-5" dirty="0">
                <a:latin typeface="Arial"/>
                <a:cs typeface="Arial"/>
              </a:rPr>
              <a:t>the cytoplasm </a:t>
            </a:r>
            <a:r>
              <a:rPr lang="en-US" dirty="0">
                <a:latin typeface="Arial"/>
                <a:cs typeface="Arial"/>
              </a:rPr>
              <a:t>by </a:t>
            </a:r>
            <a:r>
              <a:rPr lang="en-US" spc="-5" dirty="0">
                <a:latin typeface="Arial"/>
                <a:cs typeface="Arial"/>
              </a:rPr>
              <a:t>combination of  </a:t>
            </a:r>
            <a:r>
              <a:rPr lang="en-US" spc="-5" dirty="0" err="1">
                <a:latin typeface="Arial"/>
                <a:cs typeface="Arial"/>
              </a:rPr>
              <a:t>choline</a:t>
            </a:r>
            <a:r>
              <a:rPr lang="en-US" spc="-5" dirty="0">
                <a:latin typeface="Arial"/>
                <a:cs typeface="Arial"/>
              </a:rPr>
              <a:t> </a:t>
            </a:r>
            <a:r>
              <a:rPr lang="en-US" spc="-10" dirty="0">
                <a:latin typeface="Arial"/>
                <a:cs typeface="Arial"/>
              </a:rPr>
              <a:t>and </a:t>
            </a:r>
            <a:r>
              <a:rPr lang="en-US" dirty="0">
                <a:latin typeface="Arial"/>
                <a:cs typeface="Arial"/>
              </a:rPr>
              <a:t>coenzyme A </a:t>
            </a:r>
            <a:r>
              <a:rPr lang="en-US" spc="-5" dirty="0">
                <a:latin typeface="Arial"/>
                <a:cs typeface="Arial"/>
              </a:rPr>
              <a:t>with </a:t>
            </a:r>
            <a:r>
              <a:rPr lang="en-US" dirty="0">
                <a:latin typeface="Arial"/>
                <a:cs typeface="Arial"/>
              </a:rPr>
              <a:t>the </a:t>
            </a:r>
            <a:r>
              <a:rPr lang="en-US" spc="-10" dirty="0">
                <a:latin typeface="Arial"/>
                <a:cs typeface="Arial"/>
              </a:rPr>
              <a:t>help </a:t>
            </a:r>
            <a:r>
              <a:rPr lang="en-US" spc="-5" dirty="0">
                <a:latin typeface="Arial"/>
                <a:cs typeface="Arial"/>
              </a:rPr>
              <a:t>of </a:t>
            </a:r>
            <a:r>
              <a:rPr lang="en-US" spc="-5" dirty="0" err="1">
                <a:latin typeface="Arial"/>
                <a:cs typeface="Arial"/>
              </a:rPr>
              <a:t>choline</a:t>
            </a:r>
            <a:r>
              <a:rPr lang="en-US" spc="-5" dirty="0">
                <a:latin typeface="Arial"/>
                <a:cs typeface="Arial"/>
              </a:rPr>
              <a:t> acetyl  </a:t>
            </a:r>
            <a:r>
              <a:rPr lang="en-US" spc="-5" dirty="0" err="1">
                <a:latin typeface="Arial"/>
                <a:cs typeface="Arial"/>
              </a:rPr>
              <a:t>transferase</a:t>
            </a:r>
            <a:r>
              <a:rPr lang="en-US" spc="-5" dirty="0">
                <a:latin typeface="Arial"/>
                <a:cs typeface="Arial"/>
              </a:rPr>
              <a:t>.</a:t>
            </a:r>
            <a:endParaRPr lang="en-US" dirty="0">
              <a:latin typeface="Arial"/>
              <a:cs typeface="Arial"/>
            </a:endParaRPr>
          </a:p>
          <a:p>
            <a:pPr marL="12700" marR="694690">
              <a:lnSpc>
                <a:spcPts val="3479"/>
              </a:lnSpc>
              <a:spcBef>
                <a:spcPts val="204"/>
              </a:spcBef>
            </a:pPr>
            <a:r>
              <a:rPr lang="en-US" spc="-5" dirty="0">
                <a:latin typeface="Arial"/>
                <a:cs typeface="Arial"/>
              </a:rPr>
              <a:t>These synthesized acetylcholine stored in vesicles.  </a:t>
            </a:r>
            <a:r>
              <a:rPr lang="en-US" dirty="0">
                <a:latin typeface="Arial"/>
                <a:cs typeface="Arial"/>
              </a:rPr>
              <a:t>A </a:t>
            </a:r>
            <a:r>
              <a:rPr lang="en-US" spc="-5" dirty="0">
                <a:latin typeface="Arial"/>
                <a:cs typeface="Arial"/>
              </a:rPr>
              <a:t>single vesicle contains </a:t>
            </a:r>
            <a:r>
              <a:rPr lang="en-US" spc="-10" dirty="0">
                <a:latin typeface="Arial"/>
                <a:cs typeface="Arial"/>
              </a:rPr>
              <a:t>about </a:t>
            </a:r>
            <a:r>
              <a:rPr lang="en-US" dirty="0">
                <a:latin typeface="Arial"/>
                <a:cs typeface="Arial"/>
              </a:rPr>
              <a:t>a </a:t>
            </a:r>
            <a:r>
              <a:rPr lang="en-US" spc="-10" dirty="0">
                <a:latin typeface="Arial"/>
                <a:cs typeface="Arial"/>
              </a:rPr>
              <a:t>quantum </a:t>
            </a:r>
            <a:r>
              <a:rPr lang="en-US" spc="-5" dirty="0">
                <a:latin typeface="Arial"/>
                <a:cs typeface="Arial"/>
              </a:rPr>
              <a:t>of Ach ( 10000 molecules of Ach)</a:t>
            </a:r>
            <a:endParaRPr lang="en-US" spc="-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flipV="1">
            <a:off x="914400" y="6857999"/>
            <a:ext cx="7086600" cy="45719"/>
          </a:xfrm>
        </p:spPr>
        <p:txBody>
          <a:bodyPr>
            <a:normAutofit fontScale="90000"/>
          </a:bodyPr>
          <a:lstStyle/>
          <a:p>
            <a:endParaRPr lang="en-US" dirty="0"/>
          </a:p>
        </p:txBody>
      </p:sp>
      <p:sp>
        <p:nvSpPr>
          <p:cNvPr id="3" name="Subtitle 2"/>
          <p:cNvSpPr>
            <a:spLocks noGrp="1"/>
          </p:cNvSpPr>
          <p:nvPr>
            <p:ph type="subTitle" idx="1"/>
          </p:nvPr>
        </p:nvSpPr>
        <p:spPr>
          <a:xfrm>
            <a:off x="685800" y="228600"/>
            <a:ext cx="8001000" cy="6019800"/>
          </a:xfrm>
        </p:spPr>
        <p:txBody>
          <a:bodyPr>
            <a:normAutofit fontScale="92500" lnSpcReduction="10000"/>
          </a:bodyPr>
          <a:lstStyle/>
          <a:p>
            <a:pPr marL="12700" algn="l">
              <a:lnSpc>
                <a:spcPct val="100000"/>
              </a:lnSpc>
              <a:spcBef>
                <a:spcPts val="700"/>
              </a:spcBef>
            </a:pPr>
            <a:r>
              <a:rPr lang="en-US" spc="-10" dirty="0">
                <a:solidFill>
                  <a:schemeClr val="tx1"/>
                </a:solidFill>
                <a:latin typeface="Arial"/>
                <a:cs typeface="Arial"/>
              </a:rPr>
              <a:t>As </a:t>
            </a:r>
            <a:r>
              <a:rPr lang="en-US" dirty="0">
                <a:solidFill>
                  <a:schemeClr val="tx1"/>
                </a:solidFill>
                <a:latin typeface="Arial"/>
                <a:cs typeface="Arial"/>
              </a:rPr>
              <a:t>a </a:t>
            </a:r>
            <a:r>
              <a:rPr lang="en-US" spc="-10" dirty="0">
                <a:solidFill>
                  <a:schemeClr val="tx1"/>
                </a:solidFill>
                <a:latin typeface="Arial"/>
                <a:cs typeface="Arial"/>
              </a:rPr>
              <a:t>nerve’s </a:t>
            </a:r>
            <a:r>
              <a:rPr lang="en-US" spc="-5" dirty="0">
                <a:solidFill>
                  <a:schemeClr val="tx1"/>
                </a:solidFill>
                <a:latin typeface="Arial"/>
                <a:cs typeface="Arial"/>
              </a:rPr>
              <a:t>action potential</a:t>
            </a:r>
            <a:r>
              <a:rPr lang="en-US" spc="15" dirty="0">
                <a:solidFill>
                  <a:schemeClr val="tx1"/>
                </a:solidFill>
                <a:latin typeface="Arial"/>
                <a:cs typeface="Arial"/>
              </a:rPr>
              <a:t> </a:t>
            </a:r>
            <a:r>
              <a:rPr lang="en-US" spc="-5" dirty="0">
                <a:solidFill>
                  <a:schemeClr val="tx1"/>
                </a:solidFill>
                <a:latin typeface="Arial"/>
                <a:cs typeface="Arial"/>
              </a:rPr>
              <a:t>depolarizes</a:t>
            </a:r>
            <a:endParaRPr lang="en-US" dirty="0">
              <a:solidFill>
                <a:schemeClr val="tx1"/>
              </a:solidFill>
              <a:latin typeface="Arial"/>
              <a:cs typeface="Arial"/>
            </a:endParaRPr>
          </a:p>
          <a:p>
            <a:pPr marL="95885" marR="844550" algn="l">
              <a:lnSpc>
                <a:spcPct val="120800"/>
              </a:lnSpc>
            </a:pPr>
            <a:r>
              <a:rPr lang="en-US" spc="-5" dirty="0">
                <a:solidFill>
                  <a:schemeClr val="tx1"/>
                </a:solidFill>
                <a:latin typeface="Arial"/>
                <a:cs typeface="Arial"/>
              </a:rPr>
              <a:t>its terminal, an influx of calcium ions through  </a:t>
            </a:r>
            <a:r>
              <a:rPr lang="en-US" spc="-10" dirty="0">
                <a:solidFill>
                  <a:schemeClr val="tx1"/>
                </a:solidFill>
                <a:latin typeface="Arial"/>
                <a:cs typeface="Arial"/>
              </a:rPr>
              <a:t>voltage-gated </a:t>
            </a:r>
            <a:r>
              <a:rPr lang="en-US" spc="-5" dirty="0">
                <a:solidFill>
                  <a:schemeClr val="tx1"/>
                </a:solidFill>
                <a:latin typeface="Arial"/>
                <a:cs typeface="Arial"/>
              </a:rPr>
              <a:t>calcium channels into the </a:t>
            </a:r>
            <a:r>
              <a:rPr lang="en-US" spc="-10" dirty="0">
                <a:solidFill>
                  <a:schemeClr val="tx1"/>
                </a:solidFill>
                <a:latin typeface="Arial"/>
                <a:cs typeface="Arial"/>
              </a:rPr>
              <a:t>nerve  </a:t>
            </a:r>
            <a:r>
              <a:rPr lang="en-US" spc="-5" dirty="0">
                <a:solidFill>
                  <a:schemeClr val="tx1"/>
                </a:solidFill>
                <a:latin typeface="Arial"/>
                <a:cs typeface="Arial"/>
              </a:rPr>
              <a:t>cytoplasm allows storage vesicles </a:t>
            </a:r>
            <a:r>
              <a:rPr lang="en-US" dirty="0">
                <a:solidFill>
                  <a:schemeClr val="tx1"/>
                </a:solidFill>
                <a:latin typeface="Arial"/>
                <a:cs typeface="Arial"/>
              </a:rPr>
              <a:t>to </a:t>
            </a:r>
            <a:r>
              <a:rPr lang="en-US" spc="-5" dirty="0">
                <a:solidFill>
                  <a:schemeClr val="tx1"/>
                </a:solidFill>
                <a:latin typeface="Arial"/>
                <a:cs typeface="Arial"/>
              </a:rPr>
              <a:t>fuse with</a:t>
            </a:r>
            <a:r>
              <a:rPr lang="en-US" dirty="0">
                <a:solidFill>
                  <a:schemeClr val="tx1"/>
                </a:solidFill>
                <a:latin typeface="Arial"/>
                <a:cs typeface="Arial"/>
              </a:rPr>
              <a:t> the </a:t>
            </a:r>
            <a:r>
              <a:rPr lang="en-US" spc="-5" dirty="0">
                <a:solidFill>
                  <a:schemeClr val="tx1"/>
                </a:solidFill>
                <a:latin typeface="Arial"/>
                <a:cs typeface="Arial"/>
              </a:rPr>
              <a:t>terminal </a:t>
            </a:r>
            <a:r>
              <a:rPr lang="en-US" dirty="0">
                <a:solidFill>
                  <a:schemeClr val="tx1"/>
                </a:solidFill>
                <a:latin typeface="Arial"/>
                <a:cs typeface="Arial"/>
              </a:rPr>
              <a:t>plasma membrane </a:t>
            </a:r>
            <a:r>
              <a:rPr lang="en-US" spc="-5" dirty="0">
                <a:solidFill>
                  <a:schemeClr val="tx1"/>
                </a:solidFill>
                <a:latin typeface="Arial"/>
                <a:cs typeface="Arial"/>
              </a:rPr>
              <a:t>and release their</a:t>
            </a:r>
            <a:r>
              <a:rPr lang="en-US" spc="-20" dirty="0">
                <a:solidFill>
                  <a:schemeClr val="tx1"/>
                </a:solidFill>
                <a:latin typeface="Arial"/>
                <a:cs typeface="Arial"/>
              </a:rPr>
              <a:t> </a:t>
            </a:r>
            <a:r>
              <a:rPr lang="en-US" spc="-5" dirty="0">
                <a:solidFill>
                  <a:schemeClr val="tx1"/>
                </a:solidFill>
                <a:latin typeface="Arial"/>
                <a:cs typeface="Arial"/>
              </a:rPr>
              <a:t>contents.</a:t>
            </a:r>
            <a:endParaRPr lang="en-US" dirty="0">
              <a:solidFill>
                <a:schemeClr val="tx1"/>
              </a:solidFill>
              <a:latin typeface="Arial"/>
              <a:cs typeface="Arial"/>
            </a:endParaRPr>
          </a:p>
          <a:p>
            <a:pPr marL="12700" marR="90805" algn="l">
              <a:lnSpc>
                <a:spcPct val="100000"/>
              </a:lnSpc>
              <a:spcBef>
                <a:spcPts val="600"/>
              </a:spcBef>
              <a:tabLst>
                <a:tab pos="707390" algn="l"/>
              </a:tabLst>
            </a:pPr>
            <a:r>
              <a:rPr lang="en-US" dirty="0">
                <a:solidFill>
                  <a:schemeClr val="tx1"/>
                </a:solidFill>
                <a:latin typeface="Arial"/>
                <a:cs typeface="Arial"/>
              </a:rPr>
              <a:t>The	</a:t>
            </a:r>
            <a:r>
              <a:rPr lang="en-US" spc="-5" dirty="0" err="1">
                <a:solidFill>
                  <a:schemeClr val="tx1"/>
                </a:solidFill>
                <a:latin typeface="Arial"/>
                <a:cs typeface="Arial"/>
              </a:rPr>
              <a:t>ACh</a:t>
            </a:r>
            <a:r>
              <a:rPr lang="en-US" spc="-5" dirty="0">
                <a:solidFill>
                  <a:schemeClr val="tx1"/>
                </a:solidFill>
                <a:latin typeface="Arial"/>
                <a:cs typeface="Arial"/>
              </a:rPr>
              <a:t> molecules diffuse across the synaptic cleft </a:t>
            </a:r>
            <a:r>
              <a:rPr lang="en-US" dirty="0">
                <a:solidFill>
                  <a:schemeClr val="tx1"/>
                </a:solidFill>
                <a:latin typeface="Arial"/>
                <a:cs typeface="Arial"/>
              </a:rPr>
              <a:t>to  </a:t>
            </a:r>
            <a:r>
              <a:rPr lang="en-US" spc="-10" dirty="0">
                <a:solidFill>
                  <a:schemeClr val="tx1"/>
                </a:solidFill>
                <a:latin typeface="Arial"/>
                <a:cs typeface="Arial"/>
              </a:rPr>
              <a:t>bind </a:t>
            </a:r>
            <a:r>
              <a:rPr lang="en-US" spc="-5" dirty="0">
                <a:solidFill>
                  <a:schemeClr val="tx1"/>
                </a:solidFill>
                <a:latin typeface="Arial"/>
                <a:cs typeface="Arial"/>
              </a:rPr>
              <a:t>with nicotinic cholinergic receptors </a:t>
            </a:r>
            <a:r>
              <a:rPr lang="en-US" dirty="0">
                <a:solidFill>
                  <a:schemeClr val="tx1"/>
                </a:solidFill>
                <a:latin typeface="Arial"/>
                <a:cs typeface="Arial"/>
              </a:rPr>
              <a:t>on a </a:t>
            </a:r>
            <a:r>
              <a:rPr lang="en-US" spc="-5" dirty="0">
                <a:solidFill>
                  <a:schemeClr val="tx1"/>
                </a:solidFill>
                <a:latin typeface="Arial"/>
                <a:cs typeface="Arial"/>
              </a:rPr>
              <a:t>specialized  portion </a:t>
            </a:r>
            <a:r>
              <a:rPr lang="en-US" dirty="0">
                <a:solidFill>
                  <a:schemeClr val="tx1"/>
                </a:solidFill>
                <a:latin typeface="Arial"/>
                <a:cs typeface="Arial"/>
              </a:rPr>
              <a:t>of </a:t>
            </a:r>
            <a:r>
              <a:rPr lang="en-US" spc="-5" dirty="0">
                <a:solidFill>
                  <a:schemeClr val="tx1"/>
                </a:solidFill>
                <a:latin typeface="Arial"/>
                <a:cs typeface="Arial"/>
              </a:rPr>
              <a:t>the </a:t>
            </a:r>
            <a:r>
              <a:rPr lang="en-US" dirty="0">
                <a:solidFill>
                  <a:schemeClr val="tx1"/>
                </a:solidFill>
                <a:latin typeface="Arial"/>
                <a:cs typeface="Arial"/>
              </a:rPr>
              <a:t>muscle membrane </a:t>
            </a:r>
            <a:r>
              <a:rPr lang="en-US" spc="-5" dirty="0">
                <a:solidFill>
                  <a:schemeClr val="tx1"/>
                </a:solidFill>
                <a:latin typeface="Arial"/>
                <a:cs typeface="Arial"/>
              </a:rPr>
              <a:t>at the </a:t>
            </a:r>
            <a:r>
              <a:rPr lang="en-US" dirty="0">
                <a:solidFill>
                  <a:schemeClr val="tx1"/>
                </a:solidFill>
                <a:latin typeface="Arial"/>
                <a:cs typeface="Arial"/>
              </a:rPr>
              <a:t>motor</a:t>
            </a:r>
            <a:r>
              <a:rPr lang="en-US" spc="-25" dirty="0">
                <a:solidFill>
                  <a:schemeClr val="tx1"/>
                </a:solidFill>
                <a:latin typeface="Arial"/>
                <a:cs typeface="Arial"/>
              </a:rPr>
              <a:t> </a:t>
            </a:r>
            <a:r>
              <a:rPr lang="en-US" spc="-5" dirty="0">
                <a:solidFill>
                  <a:schemeClr val="tx1"/>
                </a:solidFill>
                <a:latin typeface="Arial"/>
                <a:cs typeface="Arial"/>
              </a:rPr>
              <a:t>end-plate.</a:t>
            </a:r>
            <a:endParaRPr lang="en-US" dirty="0">
              <a:solidFill>
                <a:schemeClr val="tx1"/>
              </a:solidFill>
              <a:latin typeface="Arial"/>
              <a:cs typeface="Arial"/>
            </a:endParaRPr>
          </a:p>
          <a:p>
            <a:pPr marL="12700" marR="252095" algn="l">
              <a:lnSpc>
                <a:spcPct val="100000"/>
              </a:lnSpc>
              <a:spcBef>
                <a:spcPts val="600"/>
              </a:spcBef>
            </a:pPr>
            <a:r>
              <a:rPr lang="en-US" spc="-5" dirty="0">
                <a:solidFill>
                  <a:schemeClr val="tx1"/>
                </a:solidFill>
                <a:latin typeface="Arial"/>
                <a:cs typeface="Arial"/>
              </a:rPr>
              <a:t>Each neuromuscular junction contains approximately </a:t>
            </a:r>
            <a:r>
              <a:rPr lang="en-US" dirty="0">
                <a:solidFill>
                  <a:schemeClr val="tx1"/>
                </a:solidFill>
                <a:latin typeface="Arial"/>
                <a:cs typeface="Arial"/>
              </a:rPr>
              <a:t>5  </a:t>
            </a:r>
            <a:r>
              <a:rPr lang="en-US" spc="-5" dirty="0">
                <a:solidFill>
                  <a:schemeClr val="tx1"/>
                </a:solidFill>
                <a:latin typeface="Arial"/>
                <a:cs typeface="Arial"/>
              </a:rPr>
              <a:t>million </a:t>
            </a:r>
            <a:r>
              <a:rPr lang="en-US" dirty="0">
                <a:solidFill>
                  <a:schemeClr val="tx1"/>
                </a:solidFill>
                <a:latin typeface="Arial"/>
                <a:cs typeface="Arial"/>
              </a:rPr>
              <a:t>of </a:t>
            </a:r>
            <a:r>
              <a:rPr lang="en-US" spc="-5" dirty="0">
                <a:solidFill>
                  <a:schemeClr val="tx1"/>
                </a:solidFill>
                <a:latin typeface="Arial"/>
                <a:cs typeface="Arial"/>
              </a:rPr>
              <a:t>these</a:t>
            </a:r>
            <a:r>
              <a:rPr lang="en-US" spc="-10" dirty="0">
                <a:solidFill>
                  <a:schemeClr val="tx1"/>
                </a:solidFill>
                <a:latin typeface="Arial"/>
                <a:cs typeface="Arial"/>
              </a:rPr>
              <a:t> </a:t>
            </a:r>
            <a:r>
              <a:rPr lang="en-US" spc="-5" dirty="0">
                <a:solidFill>
                  <a:schemeClr val="tx1"/>
                </a:solidFill>
                <a:latin typeface="Arial"/>
                <a:cs typeface="Arial"/>
              </a:rPr>
              <a:t>receptors.</a:t>
            </a:r>
            <a:endParaRPr lang="en-US" dirty="0">
              <a:solidFill>
                <a:schemeClr val="tx1"/>
              </a:solidFill>
              <a:latin typeface="Arial"/>
              <a:cs typeface="Arial"/>
            </a:endParaRPr>
          </a:p>
          <a:p>
            <a:pPr marL="12700" marR="5080" algn="l">
              <a:lnSpc>
                <a:spcPct val="100000"/>
              </a:lnSpc>
              <a:spcBef>
                <a:spcPts val="600"/>
              </a:spcBef>
              <a:tabLst>
                <a:tab pos="6962775" algn="l"/>
              </a:tabLst>
            </a:pPr>
            <a:r>
              <a:rPr lang="en-US" dirty="0">
                <a:solidFill>
                  <a:schemeClr val="tx1"/>
                </a:solidFill>
                <a:latin typeface="Arial"/>
                <a:cs typeface="Arial"/>
              </a:rPr>
              <a:t>Among </a:t>
            </a:r>
            <a:r>
              <a:rPr lang="en-US" spc="-5" dirty="0">
                <a:solidFill>
                  <a:schemeClr val="tx1"/>
                </a:solidFill>
                <a:latin typeface="Arial"/>
                <a:cs typeface="Arial"/>
              </a:rPr>
              <a:t>these </a:t>
            </a:r>
            <a:r>
              <a:rPr lang="en-US" dirty="0">
                <a:solidFill>
                  <a:schemeClr val="tx1"/>
                </a:solidFill>
                <a:latin typeface="Arial"/>
                <a:cs typeface="Arial"/>
              </a:rPr>
              <a:t>minimum </a:t>
            </a:r>
            <a:r>
              <a:rPr lang="en-US" spc="-10" dirty="0">
                <a:solidFill>
                  <a:schemeClr val="tx1"/>
                </a:solidFill>
                <a:latin typeface="Arial"/>
                <a:cs typeface="Arial"/>
              </a:rPr>
              <a:t>500000</a:t>
            </a:r>
            <a:r>
              <a:rPr lang="en-US" spc="65" dirty="0">
                <a:solidFill>
                  <a:schemeClr val="tx1"/>
                </a:solidFill>
                <a:latin typeface="Arial"/>
                <a:cs typeface="Arial"/>
              </a:rPr>
              <a:t> </a:t>
            </a:r>
            <a:r>
              <a:rPr lang="en-US" spc="-5" dirty="0">
                <a:solidFill>
                  <a:schemeClr val="tx1"/>
                </a:solidFill>
                <a:latin typeface="Arial"/>
                <a:cs typeface="Arial"/>
              </a:rPr>
              <a:t>receptors</a:t>
            </a:r>
            <a:r>
              <a:rPr lang="en-US" spc="10" dirty="0">
                <a:solidFill>
                  <a:schemeClr val="tx1"/>
                </a:solidFill>
                <a:latin typeface="Arial"/>
                <a:cs typeface="Arial"/>
              </a:rPr>
              <a:t> </a:t>
            </a:r>
            <a:r>
              <a:rPr lang="en-US" spc="-5" dirty="0">
                <a:solidFill>
                  <a:schemeClr val="tx1"/>
                </a:solidFill>
                <a:latin typeface="Arial"/>
                <a:cs typeface="Arial"/>
              </a:rPr>
              <a:t>required </a:t>
            </a:r>
            <a:r>
              <a:rPr lang="en-US" dirty="0">
                <a:solidFill>
                  <a:schemeClr val="tx1"/>
                </a:solidFill>
                <a:latin typeface="Arial"/>
                <a:cs typeface="Arial"/>
              </a:rPr>
              <a:t>to</a:t>
            </a:r>
            <a:r>
              <a:rPr lang="en-US" spc="-95" dirty="0">
                <a:solidFill>
                  <a:schemeClr val="tx1"/>
                </a:solidFill>
                <a:latin typeface="Arial"/>
                <a:cs typeface="Arial"/>
              </a:rPr>
              <a:t> </a:t>
            </a:r>
            <a:r>
              <a:rPr lang="en-US" spc="-5" dirty="0">
                <a:solidFill>
                  <a:schemeClr val="tx1"/>
                </a:solidFill>
                <a:latin typeface="Arial"/>
                <a:cs typeface="Arial"/>
              </a:rPr>
              <a:t>be  activated for </a:t>
            </a:r>
            <a:r>
              <a:rPr lang="en-US" dirty="0">
                <a:solidFill>
                  <a:schemeClr val="tx1"/>
                </a:solidFill>
                <a:latin typeface="Arial"/>
                <a:cs typeface="Arial"/>
              </a:rPr>
              <a:t>normal muscle</a:t>
            </a:r>
            <a:r>
              <a:rPr lang="en-US" spc="-5" dirty="0">
                <a:solidFill>
                  <a:schemeClr val="tx1"/>
                </a:solidFill>
                <a:latin typeface="Arial"/>
                <a:cs typeface="Arial"/>
              </a:rPr>
              <a:t> contraction.</a:t>
            </a:r>
            <a:endParaRPr lang="en-US" dirty="0">
              <a:solidFill>
                <a:schemeClr val="tx1"/>
              </a:solidFill>
              <a:latin typeface="Arial"/>
              <a:cs typeface="Arial"/>
            </a:endParaRPr>
          </a:p>
          <a:p>
            <a:pPr algn="l"/>
            <a:endParaRPr lang="en-US"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100" y="19050"/>
            <a:ext cx="9029700" cy="67437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28600"/>
            <a:ext cx="8534400" cy="6324600"/>
          </a:xfrm>
        </p:spPr>
        <p:txBody>
          <a:bodyPr>
            <a:normAutofit fontScale="92500"/>
          </a:bodyPr>
          <a:lstStyle/>
          <a:p>
            <a:pPr marL="355600" marR="5080" indent="-342900" algn="l">
              <a:lnSpc>
                <a:spcPct val="92900"/>
              </a:lnSpc>
              <a:spcBef>
                <a:spcPts val="305"/>
              </a:spcBef>
              <a:buChar char="•"/>
              <a:tabLst>
                <a:tab pos="354965" algn="l"/>
                <a:tab pos="355600" algn="l"/>
              </a:tabLst>
            </a:pPr>
            <a:r>
              <a:rPr lang="en-US" spc="-5" dirty="0">
                <a:solidFill>
                  <a:schemeClr val="tx1"/>
                </a:solidFill>
                <a:latin typeface="Arial"/>
                <a:cs typeface="Arial"/>
              </a:rPr>
              <a:t>Another </a:t>
            </a:r>
            <a:r>
              <a:rPr lang="en-US" spc="-5" dirty="0" err="1">
                <a:solidFill>
                  <a:schemeClr val="tx1"/>
                </a:solidFill>
                <a:latin typeface="Arial"/>
                <a:cs typeface="Arial"/>
              </a:rPr>
              <a:t>isoform</a:t>
            </a:r>
            <a:r>
              <a:rPr lang="en-US" spc="-5" dirty="0">
                <a:solidFill>
                  <a:schemeClr val="tx1"/>
                </a:solidFill>
                <a:latin typeface="Arial"/>
                <a:cs typeface="Arial"/>
              </a:rPr>
              <a:t> of Ach contains </a:t>
            </a:r>
            <a:r>
              <a:rPr lang="en-US" dirty="0">
                <a:solidFill>
                  <a:schemeClr val="tx1"/>
                </a:solidFill>
                <a:latin typeface="Arial"/>
                <a:cs typeface="Arial"/>
              </a:rPr>
              <a:t>a γ </a:t>
            </a:r>
            <a:r>
              <a:rPr lang="en-US" spc="-5" dirty="0">
                <a:solidFill>
                  <a:schemeClr val="tx1"/>
                </a:solidFill>
                <a:latin typeface="Arial"/>
                <a:cs typeface="Arial"/>
              </a:rPr>
              <a:t>subunit instead of  the </a:t>
            </a:r>
            <a:r>
              <a:rPr lang="en-US" dirty="0">
                <a:solidFill>
                  <a:schemeClr val="tx1"/>
                </a:solidFill>
                <a:latin typeface="Arial"/>
                <a:cs typeface="Arial"/>
              </a:rPr>
              <a:t>ε </a:t>
            </a:r>
            <a:r>
              <a:rPr lang="en-US" spc="-10" dirty="0">
                <a:solidFill>
                  <a:schemeClr val="tx1"/>
                </a:solidFill>
                <a:latin typeface="Arial"/>
                <a:cs typeface="Arial"/>
              </a:rPr>
              <a:t>subunit </a:t>
            </a:r>
            <a:r>
              <a:rPr lang="en-US" spc="-5" dirty="0">
                <a:solidFill>
                  <a:schemeClr val="tx1"/>
                </a:solidFill>
                <a:latin typeface="Arial"/>
                <a:cs typeface="Arial"/>
              </a:rPr>
              <a:t>known </a:t>
            </a:r>
            <a:r>
              <a:rPr lang="en-US" dirty="0">
                <a:solidFill>
                  <a:schemeClr val="tx1"/>
                </a:solidFill>
                <a:latin typeface="Arial"/>
                <a:cs typeface="Arial"/>
              </a:rPr>
              <a:t>as </a:t>
            </a:r>
            <a:r>
              <a:rPr lang="en-US" spc="-5" dirty="0">
                <a:solidFill>
                  <a:schemeClr val="tx1"/>
                </a:solidFill>
                <a:latin typeface="Arial"/>
                <a:cs typeface="Arial"/>
              </a:rPr>
              <a:t>fetal or </a:t>
            </a:r>
            <a:r>
              <a:rPr lang="en-US" dirty="0" err="1">
                <a:solidFill>
                  <a:schemeClr val="tx1"/>
                </a:solidFill>
                <a:latin typeface="Arial"/>
                <a:cs typeface="Arial"/>
              </a:rPr>
              <a:t>imature</a:t>
            </a:r>
            <a:r>
              <a:rPr lang="en-US" dirty="0">
                <a:solidFill>
                  <a:schemeClr val="tx1"/>
                </a:solidFill>
                <a:latin typeface="Arial"/>
                <a:cs typeface="Arial"/>
              </a:rPr>
              <a:t> receptor , because  </a:t>
            </a:r>
            <a:r>
              <a:rPr lang="en-US" spc="-5" dirty="0">
                <a:solidFill>
                  <a:schemeClr val="tx1"/>
                </a:solidFill>
                <a:latin typeface="Arial"/>
                <a:cs typeface="Arial"/>
              </a:rPr>
              <a:t>this </a:t>
            </a:r>
            <a:r>
              <a:rPr lang="en-US" dirty="0">
                <a:solidFill>
                  <a:schemeClr val="tx1"/>
                </a:solidFill>
                <a:latin typeface="Arial"/>
                <a:cs typeface="Arial"/>
              </a:rPr>
              <a:t>form </a:t>
            </a:r>
            <a:r>
              <a:rPr lang="en-US" spc="-5" dirty="0">
                <a:solidFill>
                  <a:schemeClr val="tx1"/>
                </a:solidFill>
                <a:latin typeface="Arial"/>
                <a:cs typeface="Arial"/>
              </a:rPr>
              <a:t>initially expressed in fetal</a:t>
            </a:r>
            <a:r>
              <a:rPr lang="en-US" spc="15" dirty="0">
                <a:solidFill>
                  <a:schemeClr val="tx1"/>
                </a:solidFill>
                <a:latin typeface="Arial"/>
                <a:cs typeface="Arial"/>
              </a:rPr>
              <a:t> </a:t>
            </a:r>
            <a:r>
              <a:rPr lang="en-US" dirty="0">
                <a:solidFill>
                  <a:schemeClr val="tx1"/>
                </a:solidFill>
                <a:latin typeface="Arial"/>
                <a:cs typeface="Arial"/>
              </a:rPr>
              <a:t>muscle.</a:t>
            </a:r>
          </a:p>
          <a:p>
            <a:pPr marL="355600" indent="-342900" algn="l">
              <a:lnSpc>
                <a:spcPct val="100000"/>
              </a:lnSpc>
              <a:spcBef>
                <a:spcPts val="390"/>
              </a:spcBef>
              <a:buChar char="•"/>
              <a:tabLst>
                <a:tab pos="354965" algn="l"/>
                <a:tab pos="355600" algn="l"/>
              </a:tabLst>
            </a:pPr>
            <a:r>
              <a:rPr lang="en-US" dirty="0">
                <a:solidFill>
                  <a:schemeClr val="tx1"/>
                </a:solidFill>
                <a:latin typeface="Arial"/>
                <a:cs typeface="Arial"/>
              </a:rPr>
              <a:t>It </a:t>
            </a:r>
            <a:r>
              <a:rPr lang="en-US" spc="-5" dirty="0">
                <a:solidFill>
                  <a:schemeClr val="tx1"/>
                </a:solidFill>
                <a:latin typeface="Arial"/>
                <a:cs typeface="Arial"/>
              </a:rPr>
              <a:t>is also often referred </a:t>
            </a:r>
            <a:r>
              <a:rPr lang="en-US" spc="5" dirty="0">
                <a:solidFill>
                  <a:schemeClr val="tx1"/>
                </a:solidFill>
                <a:latin typeface="Arial"/>
                <a:cs typeface="Arial"/>
              </a:rPr>
              <a:t>to </a:t>
            </a:r>
            <a:r>
              <a:rPr lang="en-US" spc="-5" dirty="0">
                <a:solidFill>
                  <a:schemeClr val="tx1"/>
                </a:solidFill>
                <a:latin typeface="Arial"/>
                <a:cs typeface="Arial"/>
              </a:rPr>
              <a:t>as </a:t>
            </a:r>
            <a:r>
              <a:rPr lang="en-US" spc="-5" dirty="0" err="1">
                <a:solidFill>
                  <a:schemeClr val="tx1"/>
                </a:solidFill>
                <a:latin typeface="Arial"/>
                <a:cs typeface="Arial"/>
              </a:rPr>
              <a:t>extrajunctional</a:t>
            </a:r>
            <a:r>
              <a:rPr lang="en-US" spc="-5" dirty="0">
                <a:solidFill>
                  <a:schemeClr val="tx1"/>
                </a:solidFill>
                <a:latin typeface="Arial"/>
                <a:cs typeface="Arial"/>
              </a:rPr>
              <a:t> receptors.</a:t>
            </a:r>
            <a:endParaRPr lang="en-US" dirty="0">
              <a:solidFill>
                <a:schemeClr val="tx1"/>
              </a:solidFill>
              <a:latin typeface="Arial"/>
              <a:cs typeface="Arial"/>
            </a:endParaRPr>
          </a:p>
          <a:p>
            <a:pPr>
              <a:lnSpc>
                <a:spcPct val="100000"/>
              </a:lnSpc>
              <a:spcBef>
                <a:spcPts val="55"/>
              </a:spcBef>
            </a:pPr>
            <a:endParaRPr lang="en-US" sz="3600" dirty="0">
              <a:solidFill>
                <a:schemeClr val="tx1"/>
              </a:solidFill>
              <a:latin typeface="Times New Roman"/>
              <a:cs typeface="Times New Roman"/>
            </a:endParaRPr>
          </a:p>
          <a:p>
            <a:pPr marL="438784" marR="1043940" indent="-426720" algn="l">
              <a:lnSpc>
                <a:spcPct val="113700"/>
              </a:lnSpc>
              <a:buFont typeface="Arial" pitchFamily="34" charset="0"/>
              <a:buChar char="•"/>
              <a:tabLst>
                <a:tab pos="440055" algn="l"/>
              </a:tabLst>
            </a:pPr>
            <a:r>
              <a:rPr lang="en-US" sz="4400" spc="1364" baseline="2314" dirty="0">
                <a:solidFill>
                  <a:schemeClr val="tx1"/>
                </a:solidFill>
                <a:latin typeface="Times New Roman"/>
                <a:cs typeface="Times New Roman"/>
              </a:rPr>
              <a:t>		</a:t>
            </a:r>
            <a:r>
              <a:rPr lang="en-US" spc="-5" dirty="0" err="1">
                <a:solidFill>
                  <a:schemeClr val="tx1"/>
                </a:solidFill>
                <a:latin typeface="Arial"/>
                <a:cs typeface="Arial"/>
              </a:rPr>
              <a:t>Cations</a:t>
            </a:r>
            <a:r>
              <a:rPr lang="en-US" spc="-5" dirty="0">
                <a:solidFill>
                  <a:schemeClr val="tx1"/>
                </a:solidFill>
                <a:latin typeface="Arial"/>
                <a:cs typeface="Arial"/>
              </a:rPr>
              <a:t> flow through the </a:t>
            </a:r>
            <a:r>
              <a:rPr lang="en-US" spc="-10" dirty="0">
                <a:solidFill>
                  <a:schemeClr val="tx1"/>
                </a:solidFill>
                <a:latin typeface="Arial"/>
                <a:cs typeface="Arial"/>
              </a:rPr>
              <a:t>open </a:t>
            </a:r>
            <a:r>
              <a:rPr lang="en-US" spc="-10" dirty="0" err="1">
                <a:solidFill>
                  <a:schemeClr val="tx1"/>
                </a:solidFill>
                <a:latin typeface="Arial"/>
                <a:cs typeface="Arial"/>
              </a:rPr>
              <a:t>ACh</a:t>
            </a:r>
            <a:r>
              <a:rPr lang="en-US" spc="-10" dirty="0">
                <a:solidFill>
                  <a:schemeClr val="tx1"/>
                </a:solidFill>
                <a:latin typeface="Arial"/>
                <a:cs typeface="Arial"/>
              </a:rPr>
              <a:t> </a:t>
            </a:r>
            <a:r>
              <a:rPr lang="en-US" spc="-5" dirty="0">
                <a:solidFill>
                  <a:schemeClr val="tx1"/>
                </a:solidFill>
                <a:latin typeface="Arial"/>
                <a:cs typeface="Arial"/>
              </a:rPr>
              <a:t>receptor  channel (sodium </a:t>
            </a:r>
            <a:r>
              <a:rPr lang="en-US" spc="-10" dirty="0">
                <a:solidFill>
                  <a:schemeClr val="tx1"/>
                </a:solidFill>
                <a:latin typeface="Arial"/>
                <a:cs typeface="Arial"/>
              </a:rPr>
              <a:t>and </a:t>
            </a:r>
            <a:r>
              <a:rPr lang="en-US" spc="-5" dirty="0">
                <a:solidFill>
                  <a:schemeClr val="tx1"/>
                </a:solidFill>
                <a:latin typeface="Arial"/>
                <a:cs typeface="Arial"/>
              </a:rPr>
              <a:t>calcium </a:t>
            </a:r>
            <a:r>
              <a:rPr lang="en-US" spc="-10" dirty="0">
                <a:solidFill>
                  <a:schemeClr val="tx1"/>
                </a:solidFill>
                <a:latin typeface="Arial"/>
                <a:cs typeface="Arial"/>
              </a:rPr>
              <a:t>in; </a:t>
            </a:r>
            <a:r>
              <a:rPr lang="en-US" spc="-5" dirty="0">
                <a:solidFill>
                  <a:schemeClr val="tx1"/>
                </a:solidFill>
                <a:latin typeface="Arial"/>
                <a:cs typeface="Arial"/>
              </a:rPr>
              <a:t>potassium out),  generating an </a:t>
            </a:r>
            <a:r>
              <a:rPr lang="en-US" b="1" spc="-5" dirty="0">
                <a:solidFill>
                  <a:schemeClr val="tx1"/>
                </a:solidFill>
                <a:latin typeface="Arial"/>
                <a:cs typeface="Arial"/>
              </a:rPr>
              <a:t>end-plate potential</a:t>
            </a:r>
            <a:r>
              <a:rPr lang="en-US" b="1" spc="45" dirty="0">
                <a:solidFill>
                  <a:schemeClr val="tx1"/>
                </a:solidFill>
                <a:latin typeface="Arial"/>
                <a:cs typeface="Arial"/>
              </a:rPr>
              <a:t> </a:t>
            </a:r>
            <a:r>
              <a:rPr lang="en-US" b="1" dirty="0">
                <a:solidFill>
                  <a:schemeClr val="tx1"/>
                </a:solidFill>
                <a:latin typeface="Arial"/>
                <a:cs typeface="Arial"/>
              </a:rPr>
              <a:t>.</a:t>
            </a:r>
            <a:endParaRPr lang="en-US" dirty="0">
              <a:solidFill>
                <a:schemeClr val="tx1"/>
              </a:solidFill>
              <a:latin typeface="Arial"/>
              <a:cs typeface="Arial"/>
            </a:endParaRPr>
          </a:p>
          <a:p>
            <a:pPr marL="440690" indent="-427990" algn="l">
              <a:lnSpc>
                <a:spcPct val="100000"/>
              </a:lnSpc>
              <a:spcBef>
                <a:spcPts val="390"/>
              </a:spcBef>
              <a:buChar char="•"/>
              <a:tabLst>
                <a:tab pos="440055" algn="l"/>
                <a:tab pos="440690" algn="l"/>
              </a:tabLst>
            </a:pPr>
            <a:r>
              <a:rPr lang="en-US" spc="-5" dirty="0">
                <a:solidFill>
                  <a:schemeClr val="tx1"/>
                </a:solidFill>
                <a:latin typeface="Arial"/>
                <a:cs typeface="Arial"/>
              </a:rPr>
              <a:t>When </a:t>
            </a:r>
            <a:r>
              <a:rPr lang="en-US" spc="-10" dirty="0">
                <a:solidFill>
                  <a:schemeClr val="tx1"/>
                </a:solidFill>
                <a:latin typeface="Arial"/>
                <a:cs typeface="Arial"/>
              </a:rPr>
              <a:t>enough </a:t>
            </a:r>
            <a:r>
              <a:rPr lang="en-US" spc="-5" dirty="0">
                <a:solidFill>
                  <a:schemeClr val="tx1"/>
                </a:solidFill>
                <a:latin typeface="Arial"/>
                <a:cs typeface="Arial"/>
              </a:rPr>
              <a:t>receptors are occupied by </a:t>
            </a:r>
            <a:r>
              <a:rPr lang="en-US" spc="-5" dirty="0" err="1">
                <a:solidFill>
                  <a:schemeClr val="tx1"/>
                </a:solidFill>
                <a:latin typeface="Arial"/>
                <a:cs typeface="Arial"/>
              </a:rPr>
              <a:t>ACh</a:t>
            </a:r>
            <a:r>
              <a:rPr lang="en-US" spc="-5" dirty="0">
                <a:solidFill>
                  <a:schemeClr val="tx1"/>
                </a:solidFill>
                <a:latin typeface="Arial"/>
                <a:cs typeface="Arial"/>
              </a:rPr>
              <a:t>, </a:t>
            </a:r>
            <a:r>
              <a:rPr lang="en-US" dirty="0">
                <a:solidFill>
                  <a:schemeClr val="tx1"/>
                </a:solidFill>
                <a:latin typeface="Arial"/>
                <a:cs typeface="Arial"/>
              </a:rPr>
              <a:t>the</a:t>
            </a:r>
            <a:r>
              <a:rPr lang="en-US" spc="-10" dirty="0">
                <a:solidFill>
                  <a:schemeClr val="tx1"/>
                </a:solidFill>
                <a:latin typeface="Arial"/>
                <a:cs typeface="Arial"/>
              </a:rPr>
              <a:t> </a:t>
            </a:r>
            <a:r>
              <a:rPr lang="en-US" spc="-5" dirty="0">
                <a:solidFill>
                  <a:schemeClr val="tx1"/>
                </a:solidFill>
                <a:latin typeface="Arial"/>
                <a:cs typeface="Arial"/>
              </a:rPr>
              <a:t>end-</a:t>
            </a:r>
            <a:endParaRPr lang="en-US" dirty="0">
              <a:solidFill>
                <a:schemeClr val="tx1"/>
              </a:solidFill>
              <a:latin typeface="Arial"/>
              <a:cs typeface="Arial"/>
            </a:endParaRPr>
          </a:p>
          <a:p>
            <a:pPr marL="524510" marR="393700">
              <a:lnSpc>
                <a:spcPct val="113500"/>
              </a:lnSpc>
              <a:spcBef>
                <a:spcPts val="10"/>
              </a:spcBef>
            </a:pPr>
            <a:r>
              <a:rPr lang="en-US" spc="-5" dirty="0">
                <a:solidFill>
                  <a:schemeClr val="tx1"/>
                </a:solidFill>
                <a:latin typeface="Arial"/>
                <a:cs typeface="Arial"/>
              </a:rPr>
              <a:t>plate potential will be sufficiently strong </a:t>
            </a:r>
            <a:r>
              <a:rPr lang="en-US" spc="5" dirty="0">
                <a:solidFill>
                  <a:schemeClr val="tx1"/>
                </a:solidFill>
                <a:latin typeface="Arial"/>
                <a:cs typeface="Arial"/>
              </a:rPr>
              <a:t>to </a:t>
            </a:r>
            <a:r>
              <a:rPr lang="en-US" spc="-5" dirty="0">
                <a:solidFill>
                  <a:schemeClr val="tx1"/>
                </a:solidFill>
                <a:latin typeface="Arial"/>
                <a:cs typeface="Arial"/>
              </a:rPr>
              <a:t>depolarize  the </a:t>
            </a:r>
            <a:r>
              <a:rPr lang="en-US" spc="-5" dirty="0" err="1">
                <a:solidFill>
                  <a:schemeClr val="tx1"/>
                </a:solidFill>
                <a:latin typeface="Arial"/>
                <a:cs typeface="Arial"/>
              </a:rPr>
              <a:t>perijunctional</a:t>
            </a:r>
            <a:r>
              <a:rPr lang="en-US" spc="5" dirty="0">
                <a:solidFill>
                  <a:schemeClr val="tx1"/>
                </a:solidFill>
                <a:latin typeface="Arial"/>
                <a:cs typeface="Arial"/>
              </a:rPr>
              <a:t> </a:t>
            </a:r>
            <a:r>
              <a:rPr lang="en-US" dirty="0">
                <a:solidFill>
                  <a:schemeClr val="tx1"/>
                </a:solidFill>
                <a:latin typeface="Arial"/>
                <a:cs typeface="Arial"/>
              </a:rPr>
              <a:t>membrane.</a:t>
            </a:r>
          </a:p>
          <a:p>
            <a:pPr algn="l"/>
            <a:endParaRPr lang="en-US" dirty="0">
              <a:solidFill>
                <a:schemeClr val="tx1"/>
              </a:solidFill>
            </a:endParaRPr>
          </a:p>
        </p:txBody>
      </p:sp>
      <p:sp>
        <p:nvSpPr>
          <p:cNvPr id="4" name="object 2"/>
          <p:cNvSpPr/>
          <p:nvPr/>
        </p:nvSpPr>
        <p:spPr>
          <a:xfrm>
            <a:off x="0" y="76200"/>
            <a:ext cx="9144000" cy="65913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r>
              <a:rPr lang="en-US" spc="-10" dirty="0"/>
              <a:t>Structure </a:t>
            </a:r>
            <a:r>
              <a:rPr lang="en-US" spc="-5" dirty="0"/>
              <a:t>of </a:t>
            </a:r>
            <a:r>
              <a:rPr lang="en-US" spc="-5" dirty="0" err="1"/>
              <a:t>ACh</a:t>
            </a:r>
            <a:r>
              <a:rPr lang="en-US" spc="-85" dirty="0"/>
              <a:t> </a:t>
            </a:r>
            <a:r>
              <a:rPr lang="en-US" spc="-10" dirty="0"/>
              <a:t>receptors:</a:t>
            </a:r>
            <a:endParaRPr lang="en-US" dirty="0"/>
          </a:p>
        </p:txBody>
      </p:sp>
      <p:sp>
        <p:nvSpPr>
          <p:cNvPr id="3" name="Subtitle 2"/>
          <p:cNvSpPr>
            <a:spLocks noGrp="1"/>
          </p:cNvSpPr>
          <p:nvPr>
            <p:ph type="subTitle" idx="1"/>
          </p:nvPr>
        </p:nvSpPr>
        <p:spPr>
          <a:xfrm>
            <a:off x="457200" y="1447800"/>
            <a:ext cx="8305800" cy="5029200"/>
          </a:xfrm>
        </p:spPr>
        <p:txBody>
          <a:bodyPr>
            <a:normAutofit fontScale="92500" lnSpcReduction="10000"/>
          </a:bodyPr>
          <a:lstStyle/>
          <a:p>
            <a:pPr marL="354965" marR="820419" indent="-354965" algn="l">
              <a:lnSpc>
                <a:spcPct val="120800"/>
              </a:lnSpc>
              <a:spcBef>
                <a:spcPts val="100"/>
              </a:spcBef>
              <a:buChar char="•"/>
              <a:tabLst>
                <a:tab pos="354965" algn="l"/>
                <a:tab pos="355600" algn="l"/>
              </a:tabLst>
            </a:pPr>
            <a:r>
              <a:rPr lang="en-US" sz="2800" spc="-5" dirty="0">
                <a:solidFill>
                  <a:schemeClr val="tx1"/>
                </a:solidFill>
                <a:latin typeface="Arial"/>
                <a:cs typeface="Arial"/>
              </a:rPr>
              <a:t>Each </a:t>
            </a:r>
            <a:r>
              <a:rPr lang="en-US" sz="2800" spc="-10" dirty="0" err="1">
                <a:solidFill>
                  <a:schemeClr val="tx1"/>
                </a:solidFill>
                <a:latin typeface="Arial"/>
                <a:cs typeface="Arial"/>
              </a:rPr>
              <a:t>ACh</a:t>
            </a:r>
            <a:r>
              <a:rPr lang="en-US" sz="2800" spc="-10" dirty="0">
                <a:solidFill>
                  <a:schemeClr val="tx1"/>
                </a:solidFill>
                <a:latin typeface="Arial"/>
                <a:cs typeface="Arial"/>
              </a:rPr>
              <a:t> </a:t>
            </a:r>
            <a:r>
              <a:rPr lang="en-US" sz="2800" spc="-5" dirty="0">
                <a:solidFill>
                  <a:schemeClr val="tx1"/>
                </a:solidFill>
                <a:latin typeface="Arial"/>
                <a:cs typeface="Arial"/>
              </a:rPr>
              <a:t>receptor in the neuromuscular junction  normally consists of five protein subunits; </a:t>
            </a:r>
            <a:r>
              <a:rPr lang="en-US" sz="2800" dirty="0">
                <a:solidFill>
                  <a:schemeClr val="tx1"/>
                </a:solidFill>
                <a:latin typeface="Arial"/>
                <a:cs typeface="Arial"/>
              </a:rPr>
              <a:t>two α  </a:t>
            </a:r>
            <a:r>
              <a:rPr lang="en-US" sz="2800" spc="-5" dirty="0">
                <a:solidFill>
                  <a:schemeClr val="tx1"/>
                </a:solidFill>
                <a:latin typeface="Arial"/>
                <a:cs typeface="Arial"/>
              </a:rPr>
              <a:t>subunits; and single β, δ, and </a:t>
            </a:r>
            <a:r>
              <a:rPr lang="en-US" sz="2800" dirty="0">
                <a:solidFill>
                  <a:schemeClr val="tx1"/>
                </a:solidFill>
                <a:latin typeface="Arial"/>
                <a:cs typeface="Arial"/>
              </a:rPr>
              <a:t>ε subunits.</a:t>
            </a:r>
          </a:p>
          <a:p>
            <a:pPr marL="355600" marR="5080" algn="l">
              <a:lnSpc>
                <a:spcPct val="100000"/>
              </a:lnSpc>
              <a:spcBef>
                <a:spcPts val="600"/>
              </a:spcBef>
            </a:pPr>
            <a:r>
              <a:rPr lang="en-US" sz="2800" spc="-5" dirty="0">
                <a:solidFill>
                  <a:schemeClr val="tx1"/>
                </a:solidFill>
                <a:latin typeface="Arial"/>
                <a:cs typeface="Arial"/>
              </a:rPr>
              <a:t>Only </a:t>
            </a:r>
            <a:r>
              <a:rPr lang="en-US" sz="2800" dirty="0">
                <a:solidFill>
                  <a:schemeClr val="tx1"/>
                </a:solidFill>
                <a:latin typeface="Arial"/>
                <a:cs typeface="Arial"/>
              </a:rPr>
              <a:t>the two </a:t>
            </a:r>
            <a:r>
              <a:rPr lang="en-US" sz="2800" spc="-5" dirty="0">
                <a:solidFill>
                  <a:schemeClr val="tx1"/>
                </a:solidFill>
                <a:latin typeface="Arial"/>
                <a:cs typeface="Arial"/>
              </a:rPr>
              <a:t>identical </a:t>
            </a:r>
            <a:r>
              <a:rPr lang="en-US" sz="2800" dirty="0">
                <a:solidFill>
                  <a:schemeClr val="tx1"/>
                </a:solidFill>
                <a:latin typeface="Arial"/>
                <a:cs typeface="Arial"/>
              </a:rPr>
              <a:t>α </a:t>
            </a:r>
            <a:r>
              <a:rPr lang="en-US" sz="2800" spc="-5" dirty="0">
                <a:solidFill>
                  <a:schemeClr val="tx1"/>
                </a:solidFill>
                <a:latin typeface="Arial"/>
                <a:cs typeface="Arial"/>
              </a:rPr>
              <a:t>subunits are </a:t>
            </a:r>
            <a:r>
              <a:rPr lang="en-US" sz="2800" spc="-10" dirty="0">
                <a:solidFill>
                  <a:schemeClr val="tx1"/>
                </a:solidFill>
                <a:latin typeface="Arial"/>
                <a:cs typeface="Arial"/>
              </a:rPr>
              <a:t>capable </a:t>
            </a:r>
            <a:r>
              <a:rPr lang="en-US" sz="2800" spc="-5" dirty="0">
                <a:solidFill>
                  <a:schemeClr val="tx1"/>
                </a:solidFill>
                <a:latin typeface="Arial"/>
                <a:cs typeface="Arial"/>
              </a:rPr>
              <a:t>of </a:t>
            </a:r>
            <a:r>
              <a:rPr lang="en-US" sz="2800" spc="-10" dirty="0">
                <a:solidFill>
                  <a:schemeClr val="tx1"/>
                </a:solidFill>
                <a:latin typeface="Arial"/>
                <a:cs typeface="Arial"/>
              </a:rPr>
              <a:t>binding  </a:t>
            </a:r>
            <a:r>
              <a:rPr lang="en-US" sz="2800" spc="-5" dirty="0">
                <a:solidFill>
                  <a:schemeClr val="tx1"/>
                </a:solidFill>
                <a:latin typeface="Arial"/>
                <a:cs typeface="Arial"/>
              </a:rPr>
              <a:t>Ach molecules.</a:t>
            </a:r>
            <a:endParaRPr lang="en-US" sz="2800" dirty="0">
              <a:solidFill>
                <a:schemeClr val="tx1"/>
              </a:solidFill>
              <a:latin typeface="Arial"/>
              <a:cs typeface="Arial"/>
            </a:endParaRPr>
          </a:p>
          <a:p>
            <a:pPr marL="12700" algn="l">
              <a:lnSpc>
                <a:spcPct val="100000"/>
              </a:lnSpc>
              <a:spcBef>
                <a:spcPts val="700"/>
              </a:spcBef>
            </a:pPr>
            <a:r>
              <a:rPr lang="en-US" sz="2800" dirty="0">
                <a:solidFill>
                  <a:schemeClr val="tx1"/>
                </a:solidFill>
                <a:latin typeface="Arial"/>
                <a:cs typeface="Arial"/>
              </a:rPr>
              <a:t>If </a:t>
            </a:r>
            <a:r>
              <a:rPr lang="en-US" sz="2800" spc="-5" dirty="0">
                <a:solidFill>
                  <a:schemeClr val="tx1"/>
                </a:solidFill>
                <a:latin typeface="Arial"/>
                <a:cs typeface="Arial"/>
              </a:rPr>
              <a:t>both </a:t>
            </a:r>
            <a:r>
              <a:rPr lang="en-US" sz="2800" spc="-10" dirty="0">
                <a:solidFill>
                  <a:schemeClr val="tx1"/>
                </a:solidFill>
                <a:latin typeface="Arial"/>
                <a:cs typeface="Arial"/>
              </a:rPr>
              <a:t>binding </a:t>
            </a:r>
            <a:r>
              <a:rPr lang="en-US" sz="2800" spc="-5" dirty="0">
                <a:solidFill>
                  <a:schemeClr val="tx1"/>
                </a:solidFill>
                <a:latin typeface="Arial"/>
                <a:cs typeface="Arial"/>
              </a:rPr>
              <a:t>sites are occupied</a:t>
            </a:r>
            <a:r>
              <a:rPr lang="en-US" sz="2800" spc="15" dirty="0">
                <a:solidFill>
                  <a:schemeClr val="tx1"/>
                </a:solidFill>
                <a:latin typeface="Arial"/>
                <a:cs typeface="Arial"/>
              </a:rPr>
              <a:t> </a:t>
            </a:r>
            <a:r>
              <a:rPr lang="en-US" sz="2800" spc="-5" dirty="0">
                <a:solidFill>
                  <a:schemeClr val="tx1"/>
                </a:solidFill>
                <a:latin typeface="Arial"/>
                <a:cs typeface="Arial"/>
              </a:rPr>
              <a:t>by </a:t>
            </a:r>
            <a:r>
              <a:rPr lang="en-US" sz="2800" spc="-5" dirty="0" err="1">
                <a:solidFill>
                  <a:schemeClr val="tx1"/>
                </a:solidFill>
                <a:latin typeface="Arial"/>
                <a:cs typeface="Arial"/>
              </a:rPr>
              <a:t>ACh</a:t>
            </a:r>
            <a:r>
              <a:rPr lang="en-US" sz="2800" spc="-5" dirty="0">
                <a:solidFill>
                  <a:schemeClr val="tx1"/>
                </a:solidFill>
                <a:latin typeface="Arial"/>
                <a:cs typeface="Arial"/>
              </a:rPr>
              <a:t>, </a:t>
            </a:r>
            <a:r>
              <a:rPr lang="en-US" sz="2800" dirty="0">
                <a:solidFill>
                  <a:schemeClr val="tx1"/>
                </a:solidFill>
                <a:latin typeface="Arial"/>
                <a:cs typeface="Arial"/>
              </a:rPr>
              <a:t>a </a:t>
            </a:r>
            <a:r>
              <a:rPr lang="en-US" sz="2800" spc="-5" dirty="0">
                <a:solidFill>
                  <a:schemeClr val="tx1"/>
                </a:solidFill>
                <a:latin typeface="Arial"/>
                <a:cs typeface="Arial"/>
              </a:rPr>
              <a:t>conformational change in the subunits,</a:t>
            </a:r>
            <a:r>
              <a:rPr lang="en-US" sz="2800" dirty="0">
                <a:solidFill>
                  <a:schemeClr val="tx1"/>
                </a:solidFill>
                <a:latin typeface="Arial"/>
                <a:cs typeface="Arial"/>
              </a:rPr>
              <a:t> </a:t>
            </a:r>
            <a:r>
              <a:rPr lang="en-US" sz="2800" spc="-5" dirty="0">
                <a:solidFill>
                  <a:schemeClr val="tx1"/>
                </a:solidFill>
                <a:latin typeface="Arial"/>
                <a:cs typeface="Arial"/>
              </a:rPr>
              <a:t>briefly</a:t>
            </a:r>
            <a:endParaRPr lang="en-US" sz="2800" dirty="0">
              <a:solidFill>
                <a:schemeClr val="tx1"/>
              </a:solidFill>
              <a:latin typeface="Arial"/>
              <a:cs typeface="Arial"/>
            </a:endParaRPr>
          </a:p>
          <a:p>
            <a:pPr marL="12700" algn="l">
              <a:lnSpc>
                <a:spcPct val="100000"/>
              </a:lnSpc>
              <a:spcBef>
                <a:spcPts val="600"/>
              </a:spcBef>
            </a:pPr>
            <a:r>
              <a:rPr lang="en-US" sz="2800" dirty="0">
                <a:solidFill>
                  <a:schemeClr val="tx1"/>
                </a:solidFill>
                <a:latin typeface="Arial"/>
                <a:cs typeface="Arial"/>
              </a:rPr>
              <a:t>(1 </a:t>
            </a:r>
            <a:r>
              <a:rPr lang="en-US" sz="2800" spc="5" dirty="0">
                <a:solidFill>
                  <a:schemeClr val="tx1"/>
                </a:solidFill>
                <a:latin typeface="Arial"/>
                <a:cs typeface="Arial"/>
              </a:rPr>
              <a:t>ms) </a:t>
            </a:r>
            <a:r>
              <a:rPr lang="en-US" sz="2800" spc="-10" dirty="0">
                <a:solidFill>
                  <a:schemeClr val="tx1"/>
                </a:solidFill>
                <a:latin typeface="Arial"/>
                <a:cs typeface="Arial"/>
              </a:rPr>
              <a:t>opens </a:t>
            </a:r>
            <a:r>
              <a:rPr lang="en-US" sz="2800" spc="-5" dirty="0">
                <a:solidFill>
                  <a:schemeClr val="tx1"/>
                </a:solidFill>
                <a:latin typeface="Arial"/>
                <a:cs typeface="Arial"/>
              </a:rPr>
              <a:t>an ion channel in </a:t>
            </a:r>
            <a:r>
              <a:rPr lang="en-US" sz="2800" dirty="0">
                <a:solidFill>
                  <a:schemeClr val="tx1"/>
                </a:solidFill>
                <a:latin typeface="Arial"/>
                <a:cs typeface="Arial"/>
              </a:rPr>
              <a:t>the core </a:t>
            </a:r>
            <a:r>
              <a:rPr lang="en-US" sz="2800" spc="-5" dirty="0">
                <a:solidFill>
                  <a:schemeClr val="tx1"/>
                </a:solidFill>
                <a:latin typeface="Arial"/>
                <a:cs typeface="Arial"/>
              </a:rPr>
              <a:t>of the</a:t>
            </a:r>
            <a:r>
              <a:rPr lang="en-US" sz="2800" spc="-15" dirty="0">
                <a:solidFill>
                  <a:schemeClr val="tx1"/>
                </a:solidFill>
                <a:latin typeface="Arial"/>
                <a:cs typeface="Arial"/>
              </a:rPr>
              <a:t> </a:t>
            </a:r>
            <a:r>
              <a:rPr lang="en-US" sz="2800" spc="-5" dirty="0">
                <a:solidFill>
                  <a:schemeClr val="tx1"/>
                </a:solidFill>
                <a:latin typeface="Arial"/>
                <a:cs typeface="Arial"/>
              </a:rPr>
              <a:t>receptor.</a:t>
            </a:r>
            <a:br>
              <a:rPr lang="en-US" sz="2800" spc="-5" dirty="0">
                <a:solidFill>
                  <a:schemeClr val="tx1"/>
                </a:solidFill>
                <a:latin typeface="Arial"/>
                <a:cs typeface="Arial"/>
              </a:rPr>
            </a:br>
            <a:endParaRPr lang="en-US" sz="2800" dirty="0">
              <a:solidFill>
                <a:schemeClr val="tx1"/>
              </a:solidFill>
              <a:latin typeface="Arial"/>
              <a:cs typeface="Arial"/>
            </a:endParaRPr>
          </a:p>
          <a:p>
            <a:pPr marL="355600" indent="-342900" algn="l">
              <a:lnSpc>
                <a:spcPct val="100000"/>
              </a:lnSpc>
              <a:spcBef>
                <a:spcPts val="600"/>
              </a:spcBef>
              <a:buChar char="•"/>
              <a:tabLst>
                <a:tab pos="354965" algn="l"/>
                <a:tab pos="355600" algn="l"/>
              </a:tabLst>
            </a:pPr>
            <a:r>
              <a:rPr lang="en-US" sz="2800" dirty="0">
                <a:solidFill>
                  <a:schemeClr val="tx1"/>
                </a:solidFill>
                <a:latin typeface="Arial"/>
                <a:cs typeface="Arial"/>
              </a:rPr>
              <a:t>The </a:t>
            </a:r>
            <a:r>
              <a:rPr lang="en-US" sz="2800" spc="-5" dirty="0">
                <a:solidFill>
                  <a:schemeClr val="tx1"/>
                </a:solidFill>
                <a:latin typeface="Arial"/>
                <a:cs typeface="Arial"/>
              </a:rPr>
              <a:t>channel will </a:t>
            </a:r>
            <a:r>
              <a:rPr lang="en-US" sz="2800" spc="-10" dirty="0">
                <a:solidFill>
                  <a:schemeClr val="tx1"/>
                </a:solidFill>
                <a:latin typeface="Arial"/>
                <a:cs typeface="Arial"/>
              </a:rPr>
              <a:t>not </a:t>
            </a:r>
            <a:r>
              <a:rPr lang="en-US" sz="2800" spc="-5" dirty="0">
                <a:solidFill>
                  <a:schemeClr val="tx1"/>
                </a:solidFill>
                <a:latin typeface="Arial"/>
                <a:cs typeface="Arial"/>
              </a:rPr>
              <a:t>open if Ach </a:t>
            </a:r>
            <a:r>
              <a:rPr lang="en-US" sz="2800" spc="-10" dirty="0">
                <a:solidFill>
                  <a:schemeClr val="tx1"/>
                </a:solidFill>
                <a:latin typeface="Arial"/>
                <a:cs typeface="Arial"/>
              </a:rPr>
              <a:t>binds </a:t>
            </a:r>
            <a:r>
              <a:rPr lang="en-US" sz="2800" spc="-5" dirty="0">
                <a:solidFill>
                  <a:schemeClr val="tx1"/>
                </a:solidFill>
                <a:latin typeface="Arial"/>
                <a:cs typeface="Arial"/>
              </a:rPr>
              <a:t>on </a:t>
            </a:r>
            <a:r>
              <a:rPr lang="en-US" sz="2800" spc="-10" dirty="0">
                <a:solidFill>
                  <a:schemeClr val="tx1"/>
                </a:solidFill>
                <a:latin typeface="Arial"/>
                <a:cs typeface="Arial"/>
              </a:rPr>
              <a:t>only </a:t>
            </a:r>
            <a:r>
              <a:rPr lang="en-US" sz="2800" spc="-5" dirty="0">
                <a:solidFill>
                  <a:schemeClr val="tx1"/>
                </a:solidFill>
                <a:latin typeface="Arial"/>
                <a:cs typeface="Arial"/>
              </a:rPr>
              <a:t>one</a:t>
            </a:r>
            <a:r>
              <a:rPr lang="en-US" sz="2800" spc="5" dirty="0">
                <a:solidFill>
                  <a:schemeClr val="tx1"/>
                </a:solidFill>
                <a:latin typeface="Arial"/>
                <a:cs typeface="Arial"/>
              </a:rPr>
              <a:t> </a:t>
            </a:r>
            <a:r>
              <a:rPr lang="en-US" sz="2800" spc="10" dirty="0">
                <a:solidFill>
                  <a:schemeClr val="tx1"/>
                </a:solidFill>
                <a:latin typeface="Arial"/>
                <a:cs typeface="Arial"/>
              </a:rPr>
              <a:t>site</a:t>
            </a:r>
            <a:endParaRPr lang="en-US" sz="2800" dirty="0">
              <a:solidFill>
                <a:schemeClr val="tx1"/>
              </a:solidFill>
              <a:latin typeface="Arial"/>
              <a:cs typeface="Arial"/>
            </a:endParaRPr>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400800"/>
          </a:xfrm>
        </p:spPr>
        <p:txBody>
          <a:bodyPr>
            <a:normAutofit/>
          </a:bodyPr>
          <a:lstStyle/>
          <a:p>
            <a:pPr marL="355600">
              <a:spcBef>
                <a:spcPts val="500"/>
              </a:spcBef>
              <a:tabLst>
                <a:tab pos="354965" algn="l"/>
                <a:tab pos="355600" algn="l"/>
              </a:tabLst>
            </a:pPr>
            <a:r>
              <a:rPr lang="en-US" spc="-10" dirty="0">
                <a:latin typeface="Arial"/>
                <a:cs typeface="Arial"/>
              </a:rPr>
              <a:t>Sodium </a:t>
            </a:r>
            <a:r>
              <a:rPr lang="en-US" spc="-5" dirty="0">
                <a:latin typeface="Arial"/>
                <a:cs typeface="Arial"/>
              </a:rPr>
              <a:t>channels are present in </a:t>
            </a:r>
            <a:r>
              <a:rPr lang="en-US" dirty="0">
                <a:latin typeface="Arial"/>
                <a:cs typeface="Arial"/>
              </a:rPr>
              <a:t>muscle</a:t>
            </a:r>
            <a:r>
              <a:rPr lang="en-US" spc="30" dirty="0">
                <a:latin typeface="Arial"/>
                <a:cs typeface="Arial"/>
              </a:rPr>
              <a:t> </a:t>
            </a:r>
            <a:r>
              <a:rPr lang="en-US" dirty="0">
                <a:latin typeface="Arial"/>
                <a:cs typeface="Arial"/>
              </a:rPr>
              <a:t>membrane.</a:t>
            </a:r>
          </a:p>
          <a:p>
            <a:pPr marL="355600" marR="5080" algn="just">
              <a:lnSpc>
                <a:spcPct val="92900"/>
              </a:lnSpc>
              <a:spcBef>
                <a:spcPts val="605"/>
              </a:spcBef>
              <a:tabLst>
                <a:tab pos="355600" algn="l"/>
              </a:tabLst>
            </a:pPr>
            <a:r>
              <a:rPr lang="en-US" spc="-5" dirty="0" err="1">
                <a:latin typeface="Arial"/>
                <a:cs typeface="Arial"/>
              </a:rPr>
              <a:t>Perijunctional</a:t>
            </a:r>
            <a:r>
              <a:rPr lang="en-US" spc="-5" dirty="0">
                <a:latin typeface="Arial"/>
                <a:cs typeface="Arial"/>
              </a:rPr>
              <a:t> areas of </a:t>
            </a:r>
            <a:r>
              <a:rPr lang="en-US" dirty="0">
                <a:latin typeface="Arial"/>
                <a:cs typeface="Arial"/>
              </a:rPr>
              <a:t>muscle membrane </a:t>
            </a:r>
            <a:r>
              <a:rPr lang="en-US" spc="-10" dirty="0">
                <a:latin typeface="Arial"/>
                <a:cs typeface="Arial"/>
              </a:rPr>
              <a:t>have </a:t>
            </a:r>
            <a:r>
              <a:rPr lang="en-US" dirty="0">
                <a:latin typeface="Arial"/>
                <a:cs typeface="Arial"/>
              </a:rPr>
              <a:t>a </a:t>
            </a:r>
            <a:r>
              <a:rPr lang="en-US" spc="-10" dirty="0">
                <a:latin typeface="Arial"/>
                <a:cs typeface="Arial"/>
              </a:rPr>
              <a:t>higher  </a:t>
            </a:r>
            <a:r>
              <a:rPr lang="en-US" spc="-5" dirty="0">
                <a:latin typeface="Arial"/>
                <a:cs typeface="Arial"/>
              </a:rPr>
              <a:t>density of these sodium </a:t>
            </a:r>
            <a:r>
              <a:rPr lang="en-US" spc="-10" dirty="0">
                <a:latin typeface="Arial"/>
                <a:cs typeface="Arial"/>
              </a:rPr>
              <a:t>channels </a:t>
            </a:r>
            <a:r>
              <a:rPr lang="en-US" spc="-5" dirty="0">
                <a:latin typeface="Arial"/>
                <a:cs typeface="Arial"/>
              </a:rPr>
              <a:t>than </a:t>
            </a:r>
            <a:r>
              <a:rPr lang="en-US" spc="-10" dirty="0">
                <a:latin typeface="Arial"/>
                <a:cs typeface="Arial"/>
              </a:rPr>
              <a:t>other </a:t>
            </a:r>
            <a:r>
              <a:rPr lang="en-US" spc="-5" dirty="0">
                <a:latin typeface="Arial"/>
                <a:cs typeface="Arial"/>
              </a:rPr>
              <a:t>parts of the  </a:t>
            </a:r>
            <a:r>
              <a:rPr lang="en-US" dirty="0">
                <a:latin typeface="Arial"/>
                <a:cs typeface="Arial"/>
              </a:rPr>
              <a:t>membrane.</a:t>
            </a:r>
          </a:p>
          <a:p>
            <a:pPr marL="355600">
              <a:spcBef>
                <a:spcPts val="390"/>
              </a:spcBef>
              <a:tabLst>
                <a:tab pos="354965" algn="l"/>
                <a:tab pos="355600" algn="l"/>
              </a:tabLst>
            </a:pPr>
            <a:r>
              <a:rPr lang="en-US" spc="-5" dirty="0">
                <a:latin typeface="Arial"/>
                <a:cs typeface="Arial"/>
              </a:rPr>
              <a:t>These sodium channels </a:t>
            </a:r>
            <a:r>
              <a:rPr lang="en-US" spc="-10" dirty="0">
                <a:latin typeface="Arial"/>
                <a:cs typeface="Arial"/>
              </a:rPr>
              <a:t>have </a:t>
            </a:r>
            <a:r>
              <a:rPr lang="en-US" dirty="0">
                <a:latin typeface="Arial"/>
                <a:cs typeface="Arial"/>
              </a:rPr>
              <a:t>two </a:t>
            </a:r>
            <a:r>
              <a:rPr lang="en-US" spc="-5" dirty="0">
                <a:latin typeface="Arial"/>
                <a:cs typeface="Arial"/>
              </a:rPr>
              <a:t>types of</a:t>
            </a:r>
            <a:r>
              <a:rPr lang="en-US" spc="40" dirty="0">
                <a:latin typeface="Arial"/>
                <a:cs typeface="Arial"/>
              </a:rPr>
              <a:t> </a:t>
            </a:r>
            <a:r>
              <a:rPr lang="en-US" spc="-5" dirty="0">
                <a:latin typeface="Arial"/>
                <a:cs typeface="Arial"/>
              </a:rPr>
              <a:t>gate</a:t>
            </a:r>
            <a:endParaRPr lang="en-US" dirty="0">
              <a:latin typeface="Arial"/>
              <a:cs typeface="Arial"/>
            </a:endParaRPr>
          </a:p>
          <a:p>
            <a:pPr marL="2760345" lvl="1" indent="-187325">
              <a:lnSpc>
                <a:spcPct val="100000"/>
              </a:lnSpc>
              <a:spcBef>
                <a:spcPts val="400"/>
              </a:spcBef>
              <a:buChar char="-"/>
              <a:tabLst>
                <a:tab pos="2760980" algn="l"/>
              </a:tabLst>
            </a:pPr>
            <a:r>
              <a:rPr lang="en-US" sz="3200" spc="-10" dirty="0">
                <a:latin typeface="Arial"/>
                <a:cs typeface="Arial"/>
              </a:rPr>
              <a:t>voltage dependent</a:t>
            </a:r>
            <a:endParaRPr lang="en-US" sz="3200" dirty="0">
              <a:latin typeface="Arial"/>
              <a:cs typeface="Arial"/>
            </a:endParaRPr>
          </a:p>
          <a:p>
            <a:pPr marL="2760345" lvl="1" indent="-187325">
              <a:lnSpc>
                <a:spcPct val="100000"/>
              </a:lnSpc>
              <a:spcBef>
                <a:spcPts val="390"/>
              </a:spcBef>
              <a:buChar char="-"/>
              <a:tabLst>
                <a:tab pos="2760980" algn="l"/>
              </a:tabLst>
            </a:pPr>
            <a:r>
              <a:rPr lang="en-US" sz="3200" dirty="0">
                <a:latin typeface="Arial"/>
                <a:cs typeface="Arial"/>
              </a:rPr>
              <a:t>time</a:t>
            </a:r>
            <a:r>
              <a:rPr lang="en-US" sz="3200" spc="-5" dirty="0">
                <a:latin typeface="Arial"/>
                <a:cs typeface="Arial"/>
              </a:rPr>
              <a:t> </a:t>
            </a:r>
            <a:r>
              <a:rPr lang="en-US" sz="3200" spc="-10" dirty="0">
                <a:latin typeface="Arial"/>
                <a:cs typeface="Arial"/>
              </a:rPr>
              <a:t>dependent</a:t>
            </a:r>
            <a:endParaRPr lang="en-US" sz="3200" dirty="0">
              <a:latin typeface="Arial"/>
              <a:cs typeface="Arial"/>
            </a:endParaRPr>
          </a:p>
          <a:p>
            <a:pPr marL="355600">
              <a:spcBef>
                <a:spcPts val="390"/>
              </a:spcBef>
              <a:tabLst>
                <a:tab pos="354965" algn="l"/>
                <a:tab pos="355600" algn="l"/>
              </a:tabLst>
            </a:pPr>
            <a:r>
              <a:rPr lang="en-US" spc="-10" dirty="0">
                <a:latin typeface="Arial"/>
                <a:cs typeface="Arial"/>
              </a:rPr>
              <a:t>Sodium ions </a:t>
            </a:r>
            <a:r>
              <a:rPr lang="en-US" spc="-5" dirty="0">
                <a:latin typeface="Arial"/>
                <a:cs typeface="Arial"/>
              </a:rPr>
              <a:t>pass </a:t>
            </a:r>
            <a:r>
              <a:rPr lang="en-US" spc="-10" dirty="0">
                <a:latin typeface="Arial"/>
                <a:cs typeface="Arial"/>
              </a:rPr>
              <a:t>only </a:t>
            </a:r>
            <a:r>
              <a:rPr lang="en-US" spc="-5" dirty="0">
                <a:latin typeface="Arial"/>
                <a:cs typeface="Arial"/>
              </a:rPr>
              <a:t>when both gates are</a:t>
            </a:r>
            <a:r>
              <a:rPr lang="en-US" spc="65" dirty="0">
                <a:latin typeface="Arial"/>
                <a:cs typeface="Arial"/>
              </a:rPr>
              <a:t> </a:t>
            </a:r>
            <a:r>
              <a:rPr lang="en-US" spc="-10" dirty="0">
                <a:latin typeface="Arial"/>
                <a:cs typeface="Arial"/>
              </a:rPr>
              <a:t>open.</a:t>
            </a:r>
            <a:endParaRPr lang="en-US" dirty="0">
              <a:latin typeface="Arial"/>
              <a:cs typeface="Arial"/>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a:bodyPr>
          <a:lstStyle/>
          <a:p>
            <a:pPr marL="12700" marR="732790">
              <a:lnSpc>
                <a:spcPct val="100000"/>
              </a:lnSpc>
              <a:spcBef>
                <a:spcPts val="100"/>
              </a:spcBef>
            </a:pPr>
            <a:r>
              <a:rPr lang="en-US" sz="3600" spc="-5" dirty="0">
                <a:latin typeface="Arial"/>
                <a:cs typeface="Arial"/>
              </a:rPr>
              <a:t>With the </a:t>
            </a:r>
            <a:r>
              <a:rPr lang="en-US" sz="3600" spc="-10" dirty="0">
                <a:latin typeface="Arial"/>
                <a:cs typeface="Arial"/>
              </a:rPr>
              <a:t>opening </a:t>
            </a:r>
            <a:r>
              <a:rPr lang="en-US" sz="3600" spc="-5" dirty="0">
                <a:latin typeface="Arial"/>
                <a:cs typeface="Arial"/>
              </a:rPr>
              <a:t>of sodium channels </a:t>
            </a:r>
            <a:r>
              <a:rPr lang="en-US" sz="3600" spc="-10" dirty="0">
                <a:latin typeface="Arial"/>
                <a:cs typeface="Arial"/>
              </a:rPr>
              <a:t>and </a:t>
            </a:r>
            <a:r>
              <a:rPr lang="en-US" sz="3600" spc="-5" dirty="0">
                <a:latin typeface="Arial"/>
                <a:cs typeface="Arial"/>
              </a:rPr>
              <a:t>entry of  </a:t>
            </a:r>
            <a:r>
              <a:rPr lang="en-US" sz="3600" spc="-5" dirty="0" err="1">
                <a:latin typeface="Arial"/>
                <a:cs typeface="Arial"/>
              </a:rPr>
              <a:t>sodium,calcium</a:t>
            </a:r>
            <a:r>
              <a:rPr lang="en-US" sz="3600" spc="-5" dirty="0">
                <a:latin typeface="Arial"/>
                <a:cs typeface="Arial"/>
              </a:rPr>
              <a:t> </a:t>
            </a:r>
            <a:r>
              <a:rPr lang="en-US" sz="3600" spc="-10" dirty="0">
                <a:latin typeface="Arial"/>
                <a:cs typeface="Arial"/>
              </a:rPr>
              <a:t>ions </a:t>
            </a:r>
            <a:r>
              <a:rPr lang="en-US" sz="3600" spc="-5" dirty="0">
                <a:latin typeface="Arial"/>
                <a:cs typeface="Arial"/>
              </a:rPr>
              <a:t>release </a:t>
            </a:r>
            <a:r>
              <a:rPr lang="en-US" sz="3600" dirty="0">
                <a:latin typeface="Arial"/>
                <a:cs typeface="Arial"/>
              </a:rPr>
              <a:t>from </a:t>
            </a:r>
            <a:r>
              <a:rPr lang="en-US" sz="3600" spc="-5" dirty="0" err="1">
                <a:latin typeface="Arial"/>
                <a:cs typeface="Arial"/>
              </a:rPr>
              <a:t>sarcoplasmic</a:t>
            </a:r>
            <a:r>
              <a:rPr lang="en-US" sz="3600" spc="-5" dirty="0">
                <a:latin typeface="Arial"/>
                <a:cs typeface="Arial"/>
              </a:rPr>
              <a:t>  reticulum.</a:t>
            </a:r>
            <a:endParaRPr lang="en-US" sz="3600" dirty="0">
              <a:latin typeface="Arial"/>
              <a:cs typeface="Arial"/>
            </a:endParaRPr>
          </a:p>
          <a:p>
            <a:pPr marL="12700" marR="5080">
              <a:lnSpc>
                <a:spcPct val="100000"/>
              </a:lnSpc>
              <a:spcBef>
                <a:spcPts val="600"/>
              </a:spcBef>
            </a:pPr>
            <a:r>
              <a:rPr lang="en-US" sz="3600" spc="-5" dirty="0">
                <a:latin typeface="Arial"/>
                <a:cs typeface="Arial"/>
              </a:rPr>
              <a:t>This intracellular calcium allows </a:t>
            </a:r>
            <a:r>
              <a:rPr lang="en-US" sz="3600" dirty="0">
                <a:latin typeface="Arial"/>
                <a:cs typeface="Arial"/>
              </a:rPr>
              <a:t>the </a:t>
            </a:r>
            <a:r>
              <a:rPr lang="en-US" sz="3600" spc="-5" dirty="0">
                <a:latin typeface="Arial"/>
                <a:cs typeface="Arial"/>
              </a:rPr>
              <a:t>contractile proteins  </a:t>
            </a:r>
            <a:r>
              <a:rPr lang="en-US" sz="3600" spc="-5" dirty="0" err="1">
                <a:latin typeface="Arial"/>
                <a:cs typeface="Arial"/>
              </a:rPr>
              <a:t>actin</a:t>
            </a:r>
            <a:r>
              <a:rPr lang="en-US" sz="3600" spc="-5" dirty="0">
                <a:latin typeface="Arial"/>
                <a:cs typeface="Arial"/>
              </a:rPr>
              <a:t> </a:t>
            </a:r>
            <a:r>
              <a:rPr lang="en-US" sz="3600" spc="-10" dirty="0">
                <a:latin typeface="Arial"/>
                <a:cs typeface="Arial"/>
              </a:rPr>
              <a:t>and </a:t>
            </a:r>
            <a:r>
              <a:rPr lang="en-US" sz="3600" dirty="0">
                <a:latin typeface="Arial"/>
                <a:cs typeface="Arial"/>
              </a:rPr>
              <a:t>myosin to </a:t>
            </a:r>
            <a:r>
              <a:rPr lang="en-US" sz="3600" spc="-5" dirty="0">
                <a:latin typeface="Arial"/>
                <a:cs typeface="Arial"/>
              </a:rPr>
              <a:t>interact, bringing </a:t>
            </a:r>
            <a:r>
              <a:rPr lang="en-US" sz="3600" spc="-10" dirty="0">
                <a:latin typeface="Arial"/>
                <a:cs typeface="Arial"/>
              </a:rPr>
              <a:t>about </a:t>
            </a:r>
            <a:r>
              <a:rPr lang="en-US" sz="3600" dirty="0">
                <a:latin typeface="Arial"/>
                <a:cs typeface="Arial"/>
              </a:rPr>
              <a:t>muscle  </a:t>
            </a:r>
            <a:r>
              <a:rPr lang="en-US" sz="3600" spc="-5" dirty="0">
                <a:latin typeface="Arial"/>
                <a:cs typeface="Arial"/>
              </a:rPr>
              <a:t>contraction.</a:t>
            </a:r>
            <a:endParaRPr lang="en-US" sz="3600" dirty="0">
              <a:latin typeface="Arial"/>
              <a:cs typeface="Arial"/>
            </a:endParaRPr>
          </a:p>
          <a:p>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B55233-7B70-40BC-B864-E0B6888A2AF6}"/>
              </a:ext>
            </a:extLst>
          </p:cNvPr>
          <p:cNvSpPr>
            <a:spLocks noGrp="1"/>
          </p:cNvSpPr>
          <p:nvPr>
            <p:ph type="title"/>
          </p:nvPr>
        </p:nvSpPr>
        <p:spPr/>
        <p:txBody>
          <a:bodyPr>
            <a:normAutofit fontScale="90000"/>
          </a:bodyPr>
          <a:lstStyle/>
          <a:p>
            <a:r>
              <a:rPr lang="en-US" dirty="0"/>
              <a:t>NMBA are divided into two major groups</a:t>
            </a:r>
          </a:p>
        </p:txBody>
      </p:sp>
      <p:sp>
        <p:nvSpPr>
          <p:cNvPr id="3" name="Content Placeholder 2">
            <a:extLst>
              <a:ext uri="{FF2B5EF4-FFF2-40B4-BE49-F238E27FC236}">
                <a16:creationId xmlns:a16="http://schemas.microsoft.com/office/drawing/2014/main" xmlns="" id="{B7544DB1-11C5-43BD-9FAE-B50551CDBB66}"/>
              </a:ext>
            </a:extLst>
          </p:cNvPr>
          <p:cNvSpPr>
            <a:spLocks noGrp="1"/>
          </p:cNvSpPr>
          <p:nvPr>
            <p:ph idx="1"/>
          </p:nvPr>
        </p:nvSpPr>
        <p:spPr/>
        <p:txBody>
          <a:bodyPr>
            <a:normAutofit/>
          </a:bodyPr>
          <a:lstStyle/>
          <a:p>
            <a:r>
              <a:rPr lang="en-US" sz="4800" dirty="0"/>
              <a:t>1. Depolarizing muscle relaxants </a:t>
            </a:r>
            <a:br>
              <a:rPr lang="en-US" sz="4800" dirty="0"/>
            </a:br>
            <a:r>
              <a:rPr lang="en-US" sz="4800" dirty="0"/>
              <a:t/>
            </a:r>
            <a:br>
              <a:rPr lang="en-US" sz="4800" dirty="0"/>
            </a:br>
            <a:r>
              <a:rPr lang="en-US" sz="4800" dirty="0"/>
              <a:t>2.Non-Depolarizing muscle relaxants.</a:t>
            </a:r>
          </a:p>
        </p:txBody>
      </p:sp>
    </p:spTree>
    <p:extLst>
      <p:ext uri="{BB962C8B-B14F-4D97-AF65-F5344CB8AC3E}">
        <p14:creationId xmlns:p14="http://schemas.microsoft.com/office/powerpoint/2010/main" val="424162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324600"/>
          </a:xfrm>
        </p:spPr>
        <p:txBody>
          <a:bodyPr/>
          <a:lstStyle/>
          <a:p>
            <a:r>
              <a:rPr lang="en-US" b="1" dirty="0"/>
              <a:t>Distinctions Between Depolarizing &amp; </a:t>
            </a:r>
            <a:r>
              <a:rPr lang="en-US" b="1" dirty="0" err="1"/>
              <a:t>Nondepolarizing</a:t>
            </a:r>
            <a:r>
              <a:rPr lang="en-US" b="1" dirty="0"/>
              <a:t> Blockade :</a:t>
            </a:r>
          </a:p>
          <a:p>
            <a:r>
              <a:rPr lang="en-US" dirty="0"/>
              <a:t>Neuromuscular blocking agents are divided into two classes: depolarizing and </a:t>
            </a:r>
            <a:r>
              <a:rPr lang="en-US" dirty="0" err="1"/>
              <a:t>nondepolarizing</a:t>
            </a:r>
            <a:r>
              <a:rPr lang="en-US" dirty="0"/>
              <a:t> </a:t>
            </a:r>
          </a:p>
          <a:p>
            <a:r>
              <a:rPr lang="en-US" dirty="0"/>
              <a:t>all neuromuscular blocking agents are quaternary ammonium compounds whose positively charged nitrogen imparts an affinity to nicotinic </a:t>
            </a:r>
            <a:r>
              <a:rPr lang="en-US" dirty="0" err="1"/>
              <a:t>ACh</a:t>
            </a:r>
            <a:r>
              <a:rPr lang="en-US" dirty="0"/>
              <a:t> receptors</a:t>
            </a:r>
          </a:p>
          <a:p>
            <a:r>
              <a:rPr lang="en-US" dirty="0"/>
              <a:t>Whereas most agents have two quaternary ammonium atoms, a few have one quaternary ammonium </a:t>
            </a:r>
            <a:r>
              <a:rPr lang="en-US" dirty="0" err="1"/>
              <a:t>cation</a:t>
            </a:r>
            <a:r>
              <a:rPr lang="en-US" dirty="0"/>
              <a:t> and one tertiary amine that is </a:t>
            </a:r>
            <a:r>
              <a:rPr lang="en-US" dirty="0" err="1"/>
              <a:t>protonated</a:t>
            </a:r>
            <a:r>
              <a:rPr lang="en-US" dirty="0"/>
              <a:t> at physiological pH</a:t>
            </a:r>
            <a:endParaRPr lang="en-US" b="1"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p:spPr>
        <p:txBody>
          <a:bodyPr/>
          <a:lstStyle/>
          <a:p>
            <a:r>
              <a:rPr lang="en-US" dirty="0"/>
              <a:t>depolarizing muscle relaxants act as </a:t>
            </a:r>
            <a:r>
              <a:rPr lang="en-US" dirty="0" err="1"/>
              <a:t>ACh</a:t>
            </a:r>
            <a:r>
              <a:rPr lang="en-US" dirty="0"/>
              <a:t> receptor agonists, whereas </a:t>
            </a:r>
            <a:r>
              <a:rPr lang="en-US" dirty="0" err="1"/>
              <a:t>nondepolarizing</a:t>
            </a:r>
            <a:r>
              <a:rPr lang="en-US" dirty="0"/>
              <a:t> muscle relaxants function as competitive </a:t>
            </a:r>
            <a:r>
              <a:rPr lang="en-US" dirty="0" err="1"/>
              <a:t>antago</a:t>
            </a:r>
            <a:r>
              <a:rPr lang="en-US" dirty="0"/>
              <a:t>- </a:t>
            </a:r>
            <a:r>
              <a:rPr lang="en-US" dirty="0" err="1"/>
              <a:t>nists</a:t>
            </a:r>
            <a:endParaRPr lang="en-US" dirty="0"/>
          </a:p>
          <a:p>
            <a:r>
              <a:rPr lang="en-US" dirty="0"/>
              <a:t>depolarizing muscle relaxants very closely resemble </a:t>
            </a:r>
            <a:r>
              <a:rPr lang="en-US" dirty="0" err="1"/>
              <a:t>ACh</a:t>
            </a:r>
            <a:r>
              <a:rPr lang="en-US" dirty="0"/>
              <a:t> and readily bind to </a:t>
            </a:r>
            <a:r>
              <a:rPr lang="en-US" dirty="0" err="1"/>
              <a:t>ACh</a:t>
            </a:r>
            <a:r>
              <a:rPr lang="en-US" dirty="0"/>
              <a:t> receptors, generating a muscle action potential. Unlike </a:t>
            </a:r>
            <a:r>
              <a:rPr lang="en-US" dirty="0" err="1"/>
              <a:t>ACh</a:t>
            </a:r>
            <a:r>
              <a:rPr lang="en-US" dirty="0"/>
              <a:t>, however, these drugs are </a:t>
            </a:r>
            <a:r>
              <a:rPr lang="en-US" i="1" dirty="0"/>
              <a:t>not </a:t>
            </a:r>
            <a:r>
              <a:rPr lang="en-US" dirty="0"/>
              <a:t>metabolized by </a:t>
            </a:r>
            <a:r>
              <a:rPr lang="en-US" dirty="0" err="1"/>
              <a:t>acetylcholinesterase</a:t>
            </a:r>
            <a:r>
              <a:rPr lang="en-US" dirty="0"/>
              <a:t>, and their concentration in the synaptic cleft does not fall as rapidly, resulting in a prolonged depolarization of the muscle end-plate.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324600"/>
          </a:xfrm>
        </p:spPr>
        <p:txBody>
          <a:bodyPr>
            <a:normAutofit/>
          </a:bodyPr>
          <a:lstStyle/>
          <a:p>
            <a:r>
              <a:rPr lang="en-US" dirty="0"/>
              <a:t>Continuous end-plate depolarization causes muscle relaxation because opening of </a:t>
            </a:r>
            <a:r>
              <a:rPr lang="en-US" dirty="0" err="1"/>
              <a:t>perijunctional</a:t>
            </a:r>
            <a:r>
              <a:rPr lang="en-US" dirty="0"/>
              <a:t> sodium channels is time limited</a:t>
            </a:r>
          </a:p>
          <a:p>
            <a:r>
              <a:rPr lang="en-US" dirty="0"/>
              <a:t>After the initial excitation and opening  these sodium channels inactivate and cannot reopen until the end-plate </a:t>
            </a:r>
            <a:r>
              <a:rPr lang="en-US" dirty="0" err="1"/>
              <a:t>repolarizes</a:t>
            </a:r>
            <a:endParaRPr lang="en-US" dirty="0"/>
          </a:p>
          <a:p>
            <a:r>
              <a:rPr lang="en-US" dirty="0"/>
              <a:t>The end-plate cannot </a:t>
            </a:r>
            <a:r>
              <a:rPr lang="en-US" dirty="0" err="1"/>
              <a:t>repolarize</a:t>
            </a:r>
            <a:r>
              <a:rPr lang="en-US" dirty="0"/>
              <a:t> as long as the depolarizing muscle relaxant continues to bind to </a:t>
            </a:r>
            <a:r>
              <a:rPr lang="en-US" dirty="0" err="1"/>
              <a:t>ACh</a:t>
            </a:r>
            <a:r>
              <a:rPr lang="en-US" dirty="0"/>
              <a:t> receptors; this is called a </a:t>
            </a:r>
            <a:r>
              <a:rPr lang="en-US" b="1" dirty="0"/>
              <a:t>phase I block</a:t>
            </a:r>
          </a:p>
          <a:p>
            <a:r>
              <a:rPr lang="en-US" dirty="0"/>
              <a:t>After a period of time, prolonged end-plate depolarization can cause poorly understood changes in the </a:t>
            </a:r>
            <a:r>
              <a:rPr lang="en-US" dirty="0" err="1"/>
              <a:t>ACh</a:t>
            </a:r>
            <a:r>
              <a:rPr lang="en-US" dirty="0"/>
              <a:t> receptor that result in a </a:t>
            </a:r>
            <a:r>
              <a:rPr lang="en-US" b="1" dirty="0"/>
              <a:t>phase II block</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Non-classical Blockade</a:t>
            </a:r>
          </a:p>
        </p:txBody>
      </p:sp>
      <p:sp>
        <p:nvSpPr>
          <p:cNvPr id="3" name="Content Placeholder 2"/>
          <p:cNvSpPr>
            <a:spLocks noGrp="1"/>
          </p:cNvSpPr>
          <p:nvPr>
            <p:ph idx="1"/>
          </p:nvPr>
        </p:nvSpPr>
        <p:spPr/>
        <p:txBody>
          <a:bodyPr>
            <a:normAutofit fontScale="92500" lnSpcReduction="20000"/>
          </a:bodyPr>
          <a:lstStyle/>
          <a:p>
            <a:r>
              <a:rPr lang="en-US" dirty="0"/>
              <a:t>Some drugs interfere without agonist or antagonist properties</a:t>
            </a:r>
          </a:p>
          <a:p>
            <a:pPr lvl="1"/>
            <a:r>
              <a:rPr lang="en-US" dirty="0"/>
              <a:t>Include inhaled anesthetic, local anesthetic or </a:t>
            </a:r>
            <a:r>
              <a:rPr lang="en-US" dirty="0" smtClean="0"/>
              <a:t>ketamine of unknown </a:t>
            </a:r>
            <a:r>
              <a:rPr lang="en-US" dirty="0" err="1" smtClean="0"/>
              <a:t>mechanisim</a:t>
            </a:r>
            <a:r>
              <a:rPr lang="en-US" dirty="0" smtClean="0"/>
              <a:t> of its action in blocking the receptor.</a:t>
            </a:r>
            <a:endParaRPr lang="en-US" dirty="0"/>
          </a:p>
          <a:p>
            <a:pPr lvl="1"/>
            <a:r>
              <a:rPr lang="en-US" dirty="0"/>
              <a:t>Interfere with normal functioning of ach binding site and/or opening and closing of receptor channel</a:t>
            </a:r>
          </a:p>
          <a:p>
            <a:pPr lvl="1"/>
            <a:r>
              <a:rPr lang="en-US" dirty="0"/>
              <a:t>Closed channel blockade :</a:t>
            </a:r>
            <a:br>
              <a:rPr lang="en-US" dirty="0"/>
            </a:br>
            <a:r>
              <a:rPr lang="en-US" dirty="0"/>
              <a:t> during closed channel blockade, drug physically plugs up the channel preventing passage of cations whether or not Ach has activated the receptor.</a:t>
            </a:r>
          </a:p>
          <a:p>
            <a:pPr lvl="1"/>
            <a:r>
              <a:rPr lang="en-US" dirty="0"/>
              <a:t>Open channel blockade:</a:t>
            </a:r>
          </a:p>
          <a:p>
            <a:pPr lvl="2"/>
            <a:r>
              <a:rPr lang="en-US" dirty="0"/>
              <a:t>Drug enters and obstructs ach receptor channel after opened</a:t>
            </a:r>
          </a:p>
          <a:p>
            <a:pPr lvl="3"/>
            <a:r>
              <a:rPr lang="en-US" dirty="0"/>
              <a:t>Occurs with antibiotics, cocaine and quinidine</a:t>
            </a:r>
          </a:p>
          <a:p>
            <a:pPr lvl="3"/>
            <a:r>
              <a:rPr lang="en-US" dirty="0"/>
              <a:t>Interferes with blockade reversal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Depolarizing and non-depolarizing Muscle Relaxants</a:t>
            </a:r>
          </a:p>
        </p:txBody>
      </p:sp>
      <p:graphicFrame>
        <p:nvGraphicFramePr>
          <p:cNvPr id="4" name="Content Placeholder 3"/>
          <p:cNvGraphicFramePr>
            <a:graphicFrameLocks noGrp="1"/>
          </p:cNvGraphicFramePr>
          <p:nvPr>
            <p:ph idx="1"/>
          </p:nvPr>
        </p:nvGraphicFramePr>
        <p:xfrm>
          <a:off x="457200" y="1600200"/>
          <a:ext cx="8229600" cy="32359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xmlns="" val="20000"/>
                    </a:ext>
                  </a:extLst>
                </a:gridCol>
                <a:gridCol w="4114800">
                  <a:extLst>
                    <a:ext uri="{9D8B030D-6E8A-4147-A177-3AD203B41FA5}">
                      <a16:colId xmlns:a16="http://schemas.microsoft.com/office/drawing/2014/main" xmlns="" val="20001"/>
                    </a:ext>
                  </a:extLst>
                </a:gridCol>
              </a:tblGrid>
              <a:tr h="370840">
                <a:tc>
                  <a:txBody>
                    <a:bodyPr/>
                    <a:lstStyle/>
                    <a:p>
                      <a:r>
                        <a:rPr lang="en-US" dirty="0"/>
                        <a:t>Depolarizing</a:t>
                      </a:r>
                    </a:p>
                  </a:txBody>
                  <a:tcPr/>
                </a:tc>
                <a:tc>
                  <a:txBody>
                    <a:bodyPr/>
                    <a:lstStyle/>
                    <a:p>
                      <a:r>
                        <a:rPr lang="en-US" dirty="0"/>
                        <a:t>Non-depolarizing</a:t>
                      </a:r>
                    </a:p>
                  </a:txBody>
                  <a:tcPr/>
                </a:tc>
                <a:extLst>
                  <a:ext uri="{0D108BD9-81ED-4DB2-BD59-A6C34878D82A}">
                    <a16:rowId xmlns:a16="http://schemas.microsoft.com/office/drawing/2014/main" xmlns="" val="10000"/>
                  </a:ext>
                </a:extLst>
              </a:tr>
              <a:tr h="370840">
                <a:tc>
                  <a:txBody>
                    <a:bodyPr/>
                    <a:lstStyle/>
                    <a:p>
                      <a:r>
                        <a:rPr lang="en-US" dirty="0"/>
                        <a:t>Short-acting</a:t>
                      </a:r>
                    </a:p>
                    <a:p>
                      <a:r>
                        <a:rPr lang="en-US" dirty="0"/>
                        <a:t>     Succinylcholine</a:t>
                      </a:r>
                    </a:p>
                  </a:txBody>
                  <a:tcPr/>
                </a:tc>
                <a:tc>
                  <a:txBody>
                    <a:bodyPr/>
                    <a:lstStyle/>
                    <a:p>
                      <a:r>
                        <a:rPr lang="en-US" dirty="0"/>
                        <a:t>Short-acting</a:t>
                      </a:r>
                    </a:p>
                    <a:p>
                      <a:r>
                        <a:rPr lang="en-US" dirty="0"/>
                        <a:t>   Mivacurium</a:t>
                      </a:r>
                    </a:p>
                  </a:txBody>
                  <a:tcPr/>
                </a:tc>
                <a:extLst>
                  <a:ext uri="{0D108BD9-81ED-4DB2-BD59-A6C34878D82A}">
                    <a16:rowId xmlns:a16="http://schemas.microsoft.com/office/drawing/2014/main" xmlns="" val="10001"/>
                  </a:ext>
                </a:extLst>
              </a:tr>
              <a:tr h="370840">
                <a:tc>
                  <a:txBody>
                    <a:bodyPr/>
                    <a:lstStyle/>
                    <a:p>
                      <a:endParaRPr lang="en-US" dirty="0"/>
                    </a:p>
                  </a:txBody>
                  <a:tcPr/>
                </a:tc>
                <a:tc>
                  <a:txBody>
                    <a:bodyPr/>
                    <a:lstStyle/>
                    <a:p>
                      <a:r>
                        <a:rPr lang="en-US" dirty="0"/>
                        <a:t>Intermediate-acting</a:t>
                      </a:r>
                    </a:p>
                  </a:txBody>
                  <a:tcPr/>
                </a:tc>
                <a:extLst>
                  <a:ext uri="{0D108BD9-81ED-4DB2-BD59-A6C34878D82A}">
                    <a16:rowId xmlns:a16="http://schemas.microsoft.com/office/drawing/2014/main" xmlns="" val="10002"/>
                  </a:ext>
                </a:extLst>
              </a:tr>
              <a:tr h="370840">
                <a:tc>
                  <a:txBody>
                    <a:bodyPr/>
                    <a:lstStyle/>
                    <a:p>
                      <a:endParaRPr lang="en-US" dirty="0"/>
                    </a:p>
                  </a:txBody>
                  <a:tcPr/>
                </a:tc>
                <a:tc>
                  <a:txBody>
                    <a:bodyPr/>
                    <a:lstStyle/>
                    <a:p>
                      <a:r>
                        <a:rPr lang="en-US" dirty="0"/>
                        <a:t>  Atracurium;</a:t>
                      </a:r>
                      <a:r>
                        <a:rPr lang="en-US" baseline="0" dirty="0"/>
                        <a:t> Cisatracurium</a:t>
                      </a:r>
                      <a:endParaRPr lang="en-US" dirty="0"/>
                    </a:p>
                  </a:txBody>
                  <a:tcPr/>
                </a:tc>
                <a:extLst>
                  <a:ext uri="{0D108BD9-81ED-4DB2-BD59-A6C34878D82A}">
                    <a16:rowId xmlns:a16="http://schemas.microsoft.com/office/drawing/2014/main" xmlns="" val="10003"/>
                  </a:ext>
                </a:extLst>
              </a:tr>
              <a:tr h="370840">
                <a:tc>
                  <a:txBody>
                    <a:bodyPr/>
                    <a:lstStyle/>
                    <a:p>
                      <a:endParaRPr lang="en-US" dirty="0"/>
                    </a:p>
                  </a:txBody>
                  <a:tcPr/>
                </a:tc>
                <a:tc>
                  <a:txBody>
                    <a:bodyPr/>
                    <a:lstStyle/>
                    <a:p>
                      <a:r>
                        <a:rPr lang="en-US" baseline="0" dirty="0"/>
                        <a:t>  Rocuronium; Vecuronium</a:t>
                      </a:r>
                      <a:endParaRPr lang="en-US" dirty="0"/>
                    </a:p>
                  </a:txBody>
                  <a:tcPr/>
                </a:tc>
                <a:extLst>
                  <a:ext uri="{0D108BD9-81ED-4DB2-BD59-A6C34878D82A}">
                    <a16:rowId xmlns:a16="http://schemas.microsoft.com/office/drawing/2014/main" xmlns="" val="10004"/>
                  </a:ext>
                </a:extLst>
              </a:tr>
              <a:tr h="370840">
                <a:tc>
                  <a:txBody>
                    <a:bodyPr/>
                    <a:lstStyle/>
                    <a:p>
                      <a:endParaRPr lang="en-US" dirty="0"/>
                    </a:p>
                  </a:txBody>
                  <a:tcPr/>
                </a:tc>
                <a:tc>
                  <a:txBody>
                    <a:bodyPr/>
                    <a:lstStyle/>
                    <a:p>
                      <a:r>
                        <a:rPr lang="en-US" dirty="0"/>
                        <a:t>Long-Acting</a:t>
                      </a:r>
                    </a:p>
                  </a:txBody>
                  <a:tcPr/>
                </a:tc>
                <a:extLst>
                  <a:ext uri="{0D108BD9-81ED-4DB2-BD59-A6C34878D82A}">
                    <a16:rowId xmlns:a16="http://schemas.microsoft.com/office/drawing/2014/main" xmlns="" val="10005"/>
                  </a:ext>
                </a:extLst>
              </a:tr>
              <a:tr h="370840">
                <a:tc>
                  <a:txBody>
                    <a:bodyPr/>
                    <a:lstStyle/>
                    <a:p>
                      <a:endParaRPr lang="en-US" dirty="0"/>
                    </a:p>
                  </a:txBody>
                  <a:tcPr/>
                </a:tc>
                <a:tc>
                  <a:txBody>
                    <a:bodyPr/>
                    <a:lstStyle/>
                    <a:p>
                      <a:r>
                        <a:rPr lang="en-US" dirty="0"/>
                        <a:t>Doxacurium</a:t>
                      </a:r>
                    </a:p>
                  </a:txBody>
                  <a:tcPr/>
                </a:tc>
                <a:extLst>
                  <a:ext uri="{0D108BD9-81ED-4DB2-BD59-A6C34878D82A}">
                    <a16:rowId xmlns:a16="http://schemas.microsoft.com/office/drawing/2014/main" xmlns="" val="10006"/>
                  </a:ext>
                </a:extLst>
              </a:tr>
              <a:tr h="370840">
                <a:tc>
                  <a:txBody>
                    <a:bodyPr/>
                    <a:lstStyle/>
                    <a:p>
                      <a:endParaRPr lang="en-US" dirty="0"/>
                    </a:p>
                  </a:txBody>
                  <a:tcPr/>
                </a:tc>
                <a:tc>
                  <a:txBody>
                    <a:bodyPr/>
                    <a:lstStyle/>
                    <a:p>
                      <a:r>
                        <a:rPr lang="en-US" dirty="0"/>
                        <a:t>Pancuronium;</a:t>
                      </a:r>
                      <a:r>
                        <a:rPr lang="en-US" baseline="0" dirty="0"/>
                        <a:t> Pipecuronium</a:t>
                      </a:r>
                      <a:endParaRPr lang="en-US" dirty="0"/>
                    </a:p>
                  </a:txBody>
                  <a:tcPr/>
                </a:tc>
                <a:extLst>
                  <a:ext uri="{0D108BD9-81ED-4DB2-BD59-A6C34878D82A}">
                    <a16:rowId xmlns:a16="http://schemas.microsoft.com/office/drawing/2014/main" xmlns="" val="1000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Succinylcholine</a:t>
            </a:r>
          </a:p>
        </p:txBody>
      </p:sp>
      <p:sp>
        <p:nvSpPr>
          <p:cNvPr id="3" name="Content Placeholder 2"/>
          <p:cNvSpPr>
            <a:spLocks noGrp="1"/>
          </p:cNvSpPr>
          <p:nvPr>
            <p:ph idx="1"/>
          </p:nvPr>
        </p:nvSpPr>
        <p:spPr/>
        <p:txBody>
          <a:bodyPr>
            <a:normAutofit/>
          </a:bodyPr>
          <a:lstStyle/>
          <a:p>
            <a:r>
              <a:rPr lang="en-US" dirty="0"/>
              <a:t>Only depolarizing in clinical use</a:t>
            </a:r>
          </a:p>
          <a:p>
            <a:r>
              <a:rPr lang="en-US" dirty="0"/>
              <a:t>Copycat Ach structure</a:t>
            </a:r>
          </a:p>
          <a:p>
            <a:r>
              <a:rPr lang="en-US" dirty="0"/>
              <a:t>Rapid onset (30-60s)</a:t>
            </a:r>
          </a:p>
          <a:p>
            <a:pPr lvl="1"/>
            <a:r>
              <a:rPr lang="en-US" dirty="0"/>
              <a:t>Low lipid solubility as well as relative overdose given</a:t>
            </a:r>
          </a:p>
          <a:p>
            <a:r>
              <a:rPr lang="en-US" dirty="0"/>
              <a:t>Short duration of action (&lt; 10 min)</a:t>
            </a:r>
          </a:p>
          <a:p>
            <a:r>
              <a:rPr lang="en-US" dirty="0"/>
              <a:t>As it enters the system, most is metabolized by pseudocholinesterase</a:t>
            </a:r>
          </a:p>
          <a:p>
            <a:pPr lvl="1"/>
            <a:r>
              <a:rPr lang="en-US" dirty="0"/>
              <a:t>Only small fraction of injected dose reach NMJ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Duration of Action: Succinylcholine</a:t>
            </a:r>
          </a:p>
        </p:txBody>
      </p:sp>
      <p:sp>
        <p:nvSpPr>
          <p:cNvPr id="3" name="Content Placeholder 2"/>
          <p:cNvSpPr>
            <a:spLocks noGrp="1"/>
          </p:cNvSpPr>
          <p:nvPr>
            <p:ph idx="1"/>
          </p:nvPr>
        </p:nvSpPr>
        <p:spPr>
          <a:xfrm>
            <a:off x="457200" y="1646237"/>
            <a:ext cx="8229600" cy="4525963"/>
          </a:xfrm>
        </p:spPr>
        <p:txBody>
          <a:bodyPr>
            <a:normAutofit fontScale="92500" lnSpcReduction="10000"/>
          </a:bodyPr>
          <a:lstStyle/>
          <a:p>
            <a:r>
              <a:rPr lang="en-US" dirty="0"/>
              <a:t>Prolonged by high dose or abnormal metabolism</a:t>
            </a:r>
          </a:p>
          <a:p>
            <a:pPr lvl="1"/>
            <a:r>
              <a:rPr lang="en-US" dirty="0"/>
              <a:t>Hypothermia</a:t>
            </a:r>
          </a:p>
          <a:p>
            <a:pPr lvl="2"/>
            <a:r>
              <a:rPr lang="en-US" dirty="0"/>
              <a:t>Decreased rate of hydrolysis</a:t>
            </a:r>
          </a:p>
          <a:p>
            <a:pPr lvl="1"/>
            <a:r>
              <a:rPr lang="en-US" dirty="0"/>
              <a:t>Low pseudo-cholinesterase levels</a:t>
            </a:r>
          </a:p>
          <a:p>
            <a:pPr lvl="2"/>
            <a:r>
              <a:rPr lang="en-US" dirty="0"/>
              <a:t>Pregnancy, liver disease, renal failure and drugs</a:t>
            </a:r>
          </a:p>
          <a:p>
            <a:pPr lvl="3"/>
            <a:r>
              <a:rPr lang="en-US" dirty="0"/>
              <a:t>Esmolol, metoclopramide, OCP among others</a:t>
            </a:r>
          </a:p>
          <a:p>
            <a:pPr lvl="1"/>
            <a:r>
              <a:rPr lang="en-US" dirty="0"/>
              <a:t>Genetically variable enzyme</a:t>
            </a:r>
          </a:p>
          <a:p>
            <a:pPr lvl="2"/>
            <a:r>
              <a:rPr lang="en-US" dirty="0"/>
              <a:t>1 in 50 = one normal and one abnormal gene</a:t>
            </a:r>
          </a:p>
          <a:p>
            <a:pPr lvl="3"/>
            <a:r>
              <a:rPr lang="en-US" dirty="0"/>
              <a:t>Slightly prolonged block (20-30 min)</a:t>
            </a:r>
          </a:p>
          <a:p>
            <a:pPr lvl="2"/>
            <a:r>
              <a:rPr lang="en-US" dirty="0"/>
              <a:t>1 in 3000</a:t>
            </a:r>
          </a:p>
          <a:p>
            <a:pPr lvl="3"/>
            <a:r>
              <a:rPr lang="en-US" dirty="0"/>
              <a:t>2 abnormal genes, up to 4-8 hour blockade </a:t>
            </a:r>
          </a:p>
          <a:p>
            <a:pPr lvl="3"/>
            <a:r>
              <a:rPr lang="en-US" dirty="0"/>
              <a:t>Dibucaine resistant –most common abnormal pseudocholinesterase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7284.jpg"/>
          <p:cNvPicPr>
            <a:picLocks noGrp="1" noChangeAspect="1"/>
          </p:cNvPicPr>
          <p:nvPr>
            <p:ph idx="1"/>
          </p:nvPr>
        </p:nvPicPr>
        <p:blipFill>
          <a:blip r:embed="rId2" cstate="print"/>
          <a:stretch>
            <a:fillRect/>
          </a:stretch>
        </p:blipFill>
        <p:spPr>
          <a:xfrm>
            <a:off x="1554981" y="228600"/>
            <a:ext cx="5957838" cy="63246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Drug Interactions: Succinylcholine</a:t>
            </a:r>
          </a:p>
        </p:txBody>
      </p:sp>
      <p:sp>
        <p:nvSpPr>
          <p:cNvPr id="3" name="Content Placeholder 2"/>
          <p:cNvSpPr>
            <a:spLocks noGrp="1"/>
          </p:cNvSpPr>
          <p:nvPr>
            <p:ph idx="1"/>
          </p:nvPr>
        </p:nvSpPr>
        <p:spPr/>
        <p:txBody>
          <a:bodyPr>
            <a:normAutofit/>
          </a:bodyPr>
          <a:lstStyle/>
          <a:p>
            <a:r>
              <a:rPr lang="en-US" dirty="0"/>
              <a:t>Cholinesterase inhibitors</a:t>
            </a:r>
          </a:p>
          <a:p>
            <a:pPr lvl="1"/>
            <a:r>
              <a:rPr lang="en-US" dirty="0"/>
              <a:t>Prolong phase 1 block</a:t>
            </a:r>
          </a:p>
          <a:p>
            <a:pPr lvl="2"/>
            <a:r>
              <a:rPr lang="en-US" dirty="0"/>
              <a:t>Inhibit acetylcholinesterase=higher ach concentration which increase depolarization</a:t>
            </a:r>
          </a:p>
          <a:p>
            <a:pPr lvl="2"/>
            <a:r>
              <a:rPr lang="en-US" dirty="0"/>
              <a:t>Reduce hydrolysis of succinylcholine</a:t>
            </a:r>
          </a:p>
          <a:p>
            <a:pPr lvl="3"/>
            <a:r>
              <a:rPr lang="en-US" dirty="0"/>
              <a:t>Inhibit pseudocholinestrase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Dosage: Succinylcholine</a:t>
            </a:r>
          </a:p>
        </p:txBody>
      </p:sp>
      <p:sp>
        <p:nvSpPr>
          <p:cNvPr id="3" name="Content Placeholder 2"/>
          <p:cNvSpPr>
            <a:spLocks noGrp="1"/>
          </p:cNvSpPr>
          <p:nvPr>
            <p:ph idx="1"/>
          </p:nvPr>
        </p:nvSpPr>
        <p:spPr/>
        <p:txBody>
          <a:bodyPr>
            <a:normAutofit lnSpcReduction="10000"/>
          </a:bodyPr>
          <a:lstStyle/>
          <a:p>
            <a:r>
              <a:rPr lang="en-US" dirty="0"/>
              <a:t>Adult</a:t>
            </a:r>
          </a:p>
          <a:p>
            <a:pPr lvl="1"/>
            <a:r>
              <a:rPr lang="en-US" dirty="0"/>
              <a:t>Intubation</a:t>
            </a:r>
          </a:p>
          <a:p>
            <a:pPr lvl="2"/>
            <a:r>
              <a:rPr lang="en-US" dirty="0"/>
              <a:t>1-1.5 mg/kg IV  *(possibly excessive)</a:t>
            </a:r>
          </a:p>
          <a:p>
            <a:pPr lvl="2"/>
            <a:r>
              <a:rPr lang="en-US" dirty="0"/>
              <a:t>.5 mg/kg acceptable if defasciculating dose of non-depolarizer is not used</a:t>
            </a:r>
          </a:p>
          <a:p>
            <a:pPr lvl="1"/>
            <a:r>
              <a:rPr lang="en-US" dirty="0"/>
              <a:t>Maintenance</a:t>
            </a:r>
          </a:p>
          <a:p>
            <a:pPr lvl="2"/>
            <a:r>
              <a:rPr lang="en-US" dirty="0"/>
              <a:t>Repeated small bolus (10mg) or drip (1g in 500-1000ml titrated to effect)</a:t>
            </a:r>
          </a:p>
          <a:p>
            <a:r>
              <a:rPr lang="en-US" dirty="0"/>
              <a:t>Children</a:t>
            </a:r>
          </a:p>
          <a:p>
            <a:pPr lvl="1"/>
            <a:r>
              <a:rPr lang="en-US" dirty="0"/>
              <a:t>Intubation</a:t>
            </a:r>
          </a:p>
          <a:p>
            <a:pPr lvl="2"/>
            <a:r>
              <a:rPr lang="en-US" dirty="0"/>
              <a:t>Infants/Small kids: 2mg/kg</a:t>
            </a:r>
          </a:p>
          <a:p>
            <a:pPr lvl="2"/>
            <a:r>
              <a:rPr lang="en-US" dirty="0"/>
              <a:t>Older children and Adolescents 1mg/kg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a:t>
            </a:r>
          </a:p>
        </p:txBody>
      </p:sp>
      <p:sp>
        <p:nvSpPr>
          <p:cNvPr id="3" name="Content Placeholder 2"/>
          <p:cNvSpPr>
            <a:spLocks noGrp="1"/>
          </p:cNvSpPr>
          <p:nvPr>
            <p:ph idx="1"/>
          </p:nvPr>
        </p:nvSpPr>
        <p:spPr/>
        <p:txBody>
          <a:bodyPr>
            <a:normAutofit fontScale="92500" lnSpcReduction="10000"/>
          </a:bodyPr>
          <a:lstStyle/>
          <a:p>
            <a:r>
              <a:rPr lang="en-US" dirty="0"/>
              <a:t>Cardiovascular</a:t>
            </a:r>
          </a:p>
          <a:p>
            <a:pPr lvl="1"/>
            <a:r>
              <a:rPr lang="en-US" dirty="0"/>
              <a:t>Variable</a:t>
            </a:r>
          </a:p>
          <a:p>
            <a:pPr lvl="2"/>
            <a:r>
              <a:rPr lang="en-US" dirty="0"/>
              <a:t>Secondary to possible stimulation of nicotinic receptors in parasympathetic and sympathetic ganglia, as well as muscarinic receptors in SA node</a:t>
            </a:r>
          </a:p>
          <a:p>
            <a:pPr lvl="1"/>
            <a:r>
              <a:rPr lang="en-US" dirty="0"/>
              <a:t>Low doses</a:t>
            </a:r>
          </a:p>
          <a:p>
            <a:pPr lvl="2"/>
            <a:r>
              <a:rPr lang="en-US" dirty="0"/>
              <a:t>Can produce negative chronotropic/inotropic effects</a:t>
            </a:r>
          </a:p>
          <a:p>
            <a:pPr lvl="1"/>
            <a:r>
              <a:rPr lang="en-US" dirty="0"/>
              <a:t>Higher doses</a:t>
            </a:r>
          </a:p>
          <a:p>
            <a:pPr lvl="2"/>
            <a:r>
              <a:rPr lang="en-US" dirty="0"/>
              <a:t>Tend to increase heart rate and contractility as well as elevate circulating catecholamine</a:t>
            </a:r>
          </a:p>
          <a:p>
            <a:pPr lvl="1"/>
            <a:r>
              <a:rPr lang="en-US" dirty="0"/>
              <a:t>Children</a:t>
            </a:r>
          </a:p>
          <a:p>
            <a:pPr lvl="2"/>
            <a:r>
              <a:rPr lang="en-US" dirty="0"/>
              <a:t>Particularly susceptible to bradycardia</a:t>
            </a:r>
          </a:p>
          <a:p>
            <a:pPr lvl="2"/>
            <a:r>
              <a:rPr lang="en-US" dirty="0"/>
              <a:t>Often treated prophylactically with atropine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cont.</a:t>
            </a:r>
          </a:p>
        </p:txBody>
      </p:sp>
      <p:sp>
        <p:nvSpPr>
          <p:cNvPr id="3" name="Content Placeholder 2"/>
          <p:cNvSpPr>
            <a:spLocks noGrp="1"/>
          </p:cNvSpPr>
          <p:nvPr>
            <p:ph idx="1"/>
          </p:nvPr>
        </p:nvSpPr>
        <p:spPr/>
        <p:txBody>
          <a:bodyPr/>
          <a:lstStyle/>
          <a:p>
            <a:r>
              <a:rPr lang="en-US" dirty="0"/>
              <a:t>Fasciculation</a:t>
            </a:r>
          </a:p>
          <a:p>
            <a:pPr lvl="1"/>
            <a:r>
              <a:rPr lang="en-US" dirty="0"/>
              <a:t>Signals onset of paralysis</a:t>
            </a:r>
          </a:p>
          <a:p>
            <a:pPr lvl="2"/>
            <a:r>
              <a:rPr lang="en-US" dirty="0"/>
              <a:t>Prevented by non-depolarizing relaxant</a:t>
            </a:r>
          </a:p>
          <a:p>
            <a:r>
              <a:rPr lang="en-US" dirty="0"/>
              <a:t>Muscle Pains</a:t>
            </a:r>
          </a:p>
          <a:p>
            <a:pPr lvl="1"/>
            <a:r>
              <a:rPr lang="en-US" dirty="0"/>
              <a:t>Increased post-op myalgia</a:t>
            </a:r>
          </a:p>
          <a:p>
            <a:pPr lvl="2"/>
            <a:r>
              <a:rPr lang="en-US" dirty="0"/>
              <a:t>Possibly from unsynchronized contraction of muscle groups</a:t>
            </a:r>
          </a:p>
          <a:p>
            <a:pPr lvl="3"/>
            <a:r>
              <a:rPr lang="en-US" dirty="0"/>
              <a:t>Increased CK and myoglobinemia can be found after succinylcholine given</a:t>
            </a:r>
          </a:p>
          <a:p>
            <a:pPr lvl="3"/>
            <a:r>
              <a:rPr lang="en-US" dirty="0"/>
              <a:t>Reduced by NSAID preoperatively</a:t>
            </a:r>
          </a:p>
          <a:p>
            <a:pPr lv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a:t>
            </a:r>
          </a:p>
        </p:txBody>
      </p:sp>
      <p:sp>
        <p:nvSpPr>
          <p:cNvPr id="3" name="Content Placeholder 2"/>
          <p:cNvSpPr>
            <a:spLocks noGrp="1"/>
          </p:cNvSpPr>
          <p:nvPr>
            <p:ph idx="1"/>
          </p:nvPr>
        </p:nvSpPr>
        <p:spPr/>
        <p:txBody>
          <a:bodyPr>
            <a:normAutofit fontScale="92500" lnSpcReduction="10000"/>
          </a:bodyPr>
          <a:lstStyle/>
          <a:p>
            <a:r>
              <a:rPr lang="en-US" u="sng" dirty="0"/>
              <a:t>Hyperkalemia</a:t>
            </a:r>
          </a:p>
          <a:p>
            <a:pPr lvl="1"/>
            <a:r>
              <a:rPr lang="en-US" dirty="0"/>
              <a:t>Intubating dose</a:t>
            </a:r>
          </a:p>
          <a:p>
            <a:pPr lvl="2"/>
            <a:r>
              <a:rPr lang="en-US" dirty="0"/>
              <a:t>Normal muscle </a:t>
            </a:r>
            <a:r>
              <a:rPr lang="en-US" dirty="0" smtClean="0"/>
              <a:t>releases potassium </a:t>
            </a:r>
            <a:r>
              <a:rPr lang="en-US" dirty="0"/>
              <a:t>to raise </a:t>
            </a:r>
            <a:r>
              <a:rPr lang="en-US" dirty="0" smtClean="0"/>
              <a:t>serum potassium level by  </a:t>
            </a:r>
            <a:r>
              <a:rPr lang="en-US" dirty="0"/>
              <a:t>.5 </a:t>
            </a:r>
            <a:r>
              <a:rPr lang="en-US" dirty="0" err="1" smtClean="0"/>
              <a:t>meq</a:t>
            </a:r>
            <a:r>
              <a:rPr lang="en-US" dirty="0" smtClean="0"/>
              <a:t>/l</a:t>
            </a:r>
            <a:endParaRPr lang="en-US" dirty="0"/>
          </a:p>
          <a:p>
            <a:pPr lvl="1"/>
            <a:r>
              <a:rPr lang="en-US" dirty="0" smtClean="0"/>
              <a:t>Excessive hyperkalemia(  k level approaching 7meq/l )  in </a:t>
            </a:r>
            <a:r>
              <a:rPr lang="en-US" dirty="0"/>
              <a:t>cases of </a:t>
            </a:r>
          </a:p>
          <a:p>
            <a:pPr lvl="2"/>
            <a:r>
              <a:rPr lang="en-US" dirty="0"/>
              <a:t>Preexisting hyperkalemia (renal failure)</a:t>
            </a:r>
          </a:p>
          <a:p>
            <a:pPr lvl="2"/>
            <a:r>
              <a:rPr lang="en-US" dirty="0"/>
              <a:t>Burn Injury</a:t>
            </a:r>
          </a:p>
          <a:p>
            <a:pPr lvl="2"/>
            <a:r>
              <a:rPr lang="en-US" dirty="0"/>
              <a:t>Massive Trauma</a:t>
            </a:r>
          </a:p>
          <a:p>
            <a:pPr lvl="2"/>
            <a:r>
              <a:rPr lang="en-US" dirty="0"/>
              <a:t>Neurological disorders</a:t>
            </a:r>
          </a:p>
          <a:p>
            <a:pPr lvl="2"/>
            <a:r>
              <a:rPr lang="en-US" dirty="0"/>
              <a:t>Many more</a:t>
            </a:r>
          </a:p>
          <a:p>
            <a:pPr lvl="1"/>
            <a:r>
              <a:rPr lang="en-US" dirty="0"/>
              <a:t>Cardiac arrest can prove to be quite refractory to routine cardiopulmonary resuscitation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7283.jpg"/>
          <p:cNvPicPr>
            <a:picLocks noGrp="1" noChangeAspect="1"/>
          </p:cNvPicPr>
          <p:nvPr>
            <p:ph idx="1"/>
          </p:nvPr>
        </p:nvPicPr>
        <p:blipFill>
          <a:blip r:embed="rId2" cstate="print"/>
          <a:stretch>
            <a:fillRect/>
          </a:stretch>
        </p:blipFill>
        <p:spPr>
          <a:xfrm>
            <a:off x="1255412" y="152400"/>
            <a:ext cx="6556975" cy="67056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a:t>
            </a:r>
          </a:p>
        </p:txBody>
      </p:sp>
      <p:sp>
        <p:nvSpPr>
          <p:cNvPr id="3" name="Content Placeholder 2"/>
          <p:cNvSpPr>
            <a:spLocks noGrp="1"/>
          </p:cNvSpPr>
          <p:nvPr>
            <p:ph idx="1"/>
          </p:nvPr>
        </p:nvSpPr>
        <p:spPr/>
        <p:txBody>
          <a:bodyPr/>
          <a:lstStyle/>
          <a:p>
            <a:r>
              <a:rPr lang="en-US" dirty="0"/>
              <a:t>Malignant Hyperthermia</a:t>
            </a:r>
          </a:p>
          <a:p>
            <a:pPr lvl="1"/>
            <a:r>
              <a:rPr lang="en-US" dirty="0"/>
              <a:t>Potent triggering agent in patients susceptible to MH</a:t>
            </a:r>
          </a:p>
          <a:p>
            <a:r>
              <a:rPr lang="en-US" dirty="0"/>
              <a:t>Intracranial pressure</a:t>
            </a:r>
          </a:p>
          <a:p>
            <a:pPr lvl="1"/>
            <a:r>
              <a:rPr lang="en-US" dirty="0"/>
              <a:t>May lead to increase in cerebral blood flow and ICP</a:t>
            </a:r>
          </a:p>
          <a:p>
            <a:pPr lvl="2"/>
            <a:r>
              <a:rPr lang="en-US" dirty="0"/>
              <a:t>Attenuated with hyperventilation/good airway control</a:t>
            </a:r>
          </a:p>
          <a:p>
            <a:pPr lvl="2"/>
            <a:r>
              <a:rPr lang="en-US" dirty="0"/>
              <a:t>Pre-treat with non-depolarizing muscle relaxant and IV lidocaine 2-3 minutes prior to intubation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a:t>
            </a:r>
          </a:p>
        </p:txBody>
      </p:sp>
      <p:sp>
        <p:nvSpPr>
          <p:cNvPr id="3" name="Content Placeholder 2"/>
          <p:cNvSpPr>
            <a:spLocks noGrp="1"/>
          </p:cNvSpPr>
          <p:nvPr>
            <p:ph idx="1"/>
          </p:nvPr>
        </p:nvSpPr>
        <p:spPr/>
        <p:txBody>
          <a:bodyPr>
            <a:normAutofit lnSpcReduction="10000"/>
          </a:bodyPr>
          <a:lstStyle/>
          <a:p>
            <a:r>
              <a:rPr lang="en-US" dirty="0"/>
              <a:t>Intragastric pressure elevation</a:t>
            </a:r>
          </a:p>
          <a:p>
            <a:pPr lvl="1"/>
            <a:r>
              <a:rPr lang="en-US" dirty="0"/>
              <a:t>Abdominal wall fasciculations increase pressure</a:t>
            </a:r>
          </a:p>
          <a:p>
            <a:pPr lvl="2"/>
            <a:r>
              <a:rPr lang="en-US" dirty="0"/>
              <a:t>Offset by increase LES tone</a:t>
            </a:r>
          </a:p>
          <a:p>
            <a:pPr lvl="2"/>
            <a:r>
              <a:rPr lang="en-US" dirty="0"/>
              <a:t>No increase reflux/aspiration</a:t>
            </a:r>
          </a:p>
          <a:p>
            <a:pPr lvl="2"/>
            <a:r>
              <a:rPr lang="en-US" dirty="0"/>
              <a:t>Abolished by pretreatment</a:t>
            </a:r>
          </a:p>
          <a:p>
            <a:r>
              <a:rPr lang="en-US" dirty="0"/>
              <a:t>Intraocular pressure elevation</a:t>
            </a:r>
          </a:p>
          <a:p>
            <a:pPr lvl="1"/>
            <a:r>
              <a:rPr lang="en-US" dirty="0"/>
              <a:t>Extra-ocular muscle</a:t>
            </a:r>
          </a:p>
          <a:p>
            <a:pPr lvl="2"/>
            <a:r>
              <a:rPr lang="en-US" dirty="0"/>
              <a:t>multiple motor-end plates each cell</a:t>
            </a:r>
          </a:p>
          <a:p>
            <a:pPr lvl="1"/>
            <a:r>
              <a:rPr lang="en-US" dirty="0"/>
              <a:t>Prolonged depolarization and contraction of muscle transiently raise IOP</a:t>
            </a:r>
          </a:p>
          <a:p>
            <a:pPr lvl="2"/>
            <a:r>
              <a:rPr lang="en-US" dirty="0"/>
              <a:t>Worrisome in patient’s with injured eye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Non-Depolarizers</a:t>
            </a:r>
          </a:p>
        </p:txBody>
      </p:sp>
      <p:graphicFrame>
        <p:nvGraphicFramePr>
          <p:cNvPr id="4" name="Table 3"/>
          <p:cNvGraphicFramePr>
            <a:graphicFrameLocks noGrp="1"/>
          </p:cNvGraphicFramePr>
          <p:nvPr>
            <p:extLst>
              <p:ext uri="{D42A27DB-BD31-4B8C-83A1-F6EECF244321}">
                <p14:modId xmlns:p14="http://schemas.microsoft.com/office/powerpoint/2010/main" val="567414627"/>
              </p:ext>
            </p:extLst>
          </p:nvPr>
        </p:nvGraphicFramePr>
        <p:xfrm>
          <a:off x="266700" y="1179370"/>
          <a:ext cx="8610599" cy="5709920"/>
        </p:xfrm>
        <a:graphic>
          <a:graphicData uri="http://schemas.openxmlformats.org/drawingml/2006/table">
            <a:tbl>
              <a:tblPr firstRow="1" bandRow="1">
                <a:tableStyleId>{5C22544A-7EE6-4342-B048-85BDC9FD1C3A}</a:tableStyleId>
              </a:tblPr>
              <a:tblGrid>
                <a:gridCol w="1514828">
                  <a:extLst>
                    <a:ext uri="{9D8B030D-6E8A-4147-A177-3AD203B41FA5}">
                      <a16:colId xmlns:a16="http://schemas.microsoft.com/office/drawing/2014/main" xmlns="" val="20000"/>
                    </a:ext>
                  </a:extLst>
                </a:gridCol>
                <a:gridCol w="1036461">
                  <a:extLst>
                    <a:ext uri="{9D8B030D-6E8A-4147-A177-3AD203B41FA5}">
                      <a16:colId xmlns:a16="http://schemas.microsoft.com/office/drawing/2014/main" xmlns="" val="20001"/>
                    </a:ext>
                  </a:extLst>
                </a:gridCol>
                <a:gridCol w="1206064">
                  <a:extLst>
                    <a:ext uri="{9D8B030D-6E8A-4147-A177-3AD203B41FA5}">
                      <a16:colId xmlns:a16="http://schemas.microsoft.com/office/drawing/2014/main" xmlns="" val="20002"/>
                    </a:ext>
                  </a:extLst>
                </a:gridCol>
                <a:gridCol w="1026313">
                  <a:extLst>
                    <a:ext uri="{9D8B030D-6E8A-4147-A177-3AD203B41FA5}">
                      <a16:colId xmlns:a16="http://schemas.microsoft.com/office/drawing/2014/main" xmlns="" val="20003"/>
                    </a:ext>
                  </a:extLst>
                </a:gridCol>
                <a:gridCol w="717550">
                  <a:extLst>
                    <a:ext uri="{9D8B030D-6E8A-4147-A177-3AD203B41FA5}">
                      <a16:colId xmlns:a16="http://schemas.microsoft.com/office/drawing/2014/main" xmlns="" val="20004"/>
                    </a:ext>
                  </a:extLst>
                </a:gridCol>
                <a:gridCol w="1036461">
                  <a:extLst>
                    <a:ext uri="{9D8B030D-6E8A-4147-A177-3AD203B41FA5}">
                      <a16:colId xmlns:a16="http://schemas.microsoft.com/office/drawing/2014/main" xmlns="" val="20005"/>
                    </a:ext>
                  </a:extLst>
                </a:gridCol>
                <a:gridCol w="996597">
                  <a:extLst>
                    <a:ext uri="{9D8B030D-6E8A-4147-A177-3AD203B41FA5}">
                      <a16:colId xmlns:a16="http://schemas.microsoft.com/office/drawing/2014/main" xmlns="" val="20006"/>
                    </a:ext>
                  </a:extLst>
                </a:gridCol>
                <a:gridCol w="1076325">
                  <a:extLst>
                    <a:ext uri="{9D8B030D-6E8A-4147-A177-3AD203B41FA5}">
                      <a16:colId xmlns:a16="http://schemas.microsoft.com/office/drawing/2014/main" xmlns="" val="20007"/>
                    </a:ext>
                  </a:extLst>
                </a:gridCol>
              </a:tblGrid>
              <a:tr h="523240">
                <a:tc>
                  <a:txBody>
                    <a:bodyPr/>
                    <a:lstStyle/>
                    <a:p>
                      <a:r>
                        <a:rPr lang="en-US" sz="1600" dirty="0"/>
                        <a:t>Drug</a:t>
                      </a:r>
                    </a:p>
                  </a:txBody>
                  <a:tcPr/>
                </a:tc>
                <a:tc>
                  <a:txBody>
                    <a:bodyPr/>
                    <a:lstStyle/>
                    <a:p>
                      <a:r>
                        <a:rPr lang="en-US" sz="1600" dirty="0"/>
                        <a:t>Structure</a:t>
                      </a:r>
                    </a:p>
                  </a:txBody>
                  <a:tcPr/>
                </a:tc>
                <a:tc>
                  <a:txBody>
                    <a:bodyPr/>
                    <a:lstStyle/>
                    <a:p>
                      <a:r>
                        <a:rPr lang="en-US" sz="1600" dirty="0"/>
                        <a:t>Metabolism</a:t>
                      </a:r>
                    </a:p>
                  </a:txBody>
                  <a:tcPr/>
                </a:tc>
                <a:tc>
                  <a:txBody>
                    <a:bodyPr/>
                    <a:lstStyle/>
                    <a:p>
                      <a:r>
                        <a:rPr lang="en-US" sz="1600" dirty="0"/>
                        <a:t>Primary</a:t>
                      </a:r>
                      <a:r>
                        <a:rPr lang="en-US" sz="1600" baseline="0" dirty="0"/>
                        <a:t> Excretion</a:t>
                      </a:r>
                      <a:endParaRPr lang="en-US" sz="1600" dirty="0"/>
                    </a:p>
                  </a:txBody>
                  <a:tcPr/>
                </a:tc>
                <a:tc>
                  <a:txBody>
                    <a:bodyPr/>
                    <a:lstStyle/>
                    <a:p>
                      <a:r>
                        <a:rPr lang="en-US" sz="1600" dirty="0"/>
                        <a:t>Onset</a:t>
                      </a:r>
                    </a:p>
                  </a:txBody>
                  <a:tcPr/>
                </a:tc>
                <a:tc>
                  <a:txBody>
                    <a:bodyPr/>
                    <a:lstStyle/>
                    <a:p>
                      <a:r>
                        <a:rPr lang="en-US" sz="1600" dirty="0"/>
                        <a:t>Duration</a:t>
                      </a:r>
                    </a:p>
                  </a:txBody>
                  <a:tcPr/>
                </a:tc>
                <a:tc>
                  <a:txBody>
                    <a:bodyPr/>
                    <a:lstStyle/>
                    <a:p>
                      <a:r>
                        <a:rPr lang="en-US" sz="1600" dirty="0"/>
                        <a:t>Hist.</a:t>
                      </a:r>
                    </a:p>
                    <a:p>
                      <a:r>
                        <a:rPr lang="en-US" sz="1600" dirty="0"/>
                        <a:t>Release</a:t>
                      </a:r>
                    </a:p>
                  </a:txBody>
                  <a:tcPr/>
                </a:tc>
                <a:tc>
                  <a:txBody>
                    <a:bodyPr/>
                    <a:lstStyle/>
                    <a:p>
                      <a:r>
                        <a:rPr lang="en-US" sz="1600" dirty="0"/>
                        <a:t>Vagal Blockade</a:t>
                      </a:r>
                    </a:p>
                  </a:txBody>
                  <a:tcPr/>
                </a:tc>
                <a:extLst>
                  <a:ext uri="{0D108BD9-81ED-4DB2-BD59-A6C34878D82A}">
                    <a16:rowId xmlns:a16="http://schemas.microsoft.com/office/drawing/2014/main" xmlns="" val="10000"/>
                  </a:ext>
                </a:extLst>
              </a:tr>
              <a:tr h="523240">
                <a:tc>
                  <a:txBody>
                    <a:bodyPr/>
                    <a:lstStyle/>
                    <a:p>
                      <a:r>
                        <a:rPr lang="en-US" sz="1600" dirty="0"/>
                        <a:t>Atracurium</a:t>
                      </a:r>
                    </a:p>
                  </a:txBody>
                  <a:tcPr/>
                </a:tc>
                <a:tc>
                  <a:txBody>
                    <a:bodyPr/>
                    <a:lstStyle/>
                    <a:p>
                      <a:r>
                        <a:rPr lang="en-US" sz="1100" dirty="0" err="1" smtClean="0"/>
                        <a:t>Benzylisoquinolone</a:t>
                      </a:r>
                      <a:endParaRPr lang="en-US" sz="1100" dirty="0"/>
                    </a:p>
                  </a:txBody>
                  <a:tcPr/>
                </a:tc>
                <a:tc>
                  <a:txBody>
                    <a:bodyPr/>
                    <a:lstStyle/>
                    <a:p>
                      <a:r>
                        <a:rPr lang="en-US" sz="1600" dirty="0"/>
                        <a:t>+++</a:t>
                      </a:r>
                    </a:p>
                  </a:txBody>
                  <a:tcPr/>
                </a:tc>
                <a:tc>
                  <a:txBody>
                    <a:bodyPr/>
                    <a:lstStyle/>
                    <a:p>
                      <a:r>
                        <a:rPr lang="en-US" sz="1600" dirty="0"/>
                        <a:t>x</a:t>
                      </a:r>
                    </a:p>
                  </a:txBody>
                  <a:tcPr/>
                </a:tc>
                <a:tc>
                  <a:txBody>
                    <a:bodyPr/>
                    <a:lstStyle/>
                    <a:p>
                      <a:r>
                        <a:rPr lang="en-US" sz="1600" dirty="0"/>
                        <a:t>++</a:t>
                      </a:r>
                    </a:p>
                  </a:txBody>
                  <a:tcPr/>
                </a:tc>
                <a:tc>
                  <a:txBody>
                    <a:bodyPr/>
                    <a:lstStyle/>
                    <a:p>
                      <a:r>
                        <a:rPr lang="en-US" sz="1600" dirty="0"/>
                        <a:t>++</a:t>
                      </a:r>
                    </a:p>
                  </a:txBody>
                  <a:tcPr/>
                </a:tc>
                <a:tc>
                  <a:txBody>
                    <a:bodyPr/>
                    <a:lstStyle/>
                    <a:p>
                      <a:r>
                        <a:rPr lang="en-US" sz="1600" dirty="0"/>
                        <a:t>+</a:t>
                      </a:r>
                    </a:p>
                  </a:txBody>
                  <a:tcPr/>
                </a:tc>
                <a:tc>
                  <a:txBody>
                    <a:bodyPr/>
                    <a:lstStyle/>
                    <a:p>
                      <a:r>
                        <a:rPr lang="en-US" sz="1600" dirty="0"/>
                        <a:t>0</a:t>
                      </a:r>
                    </a:p>
                  </a:txBody>
                  <a:tcPr/>
                </a:tc>
                <a:extLst>
                  <a:ext uri="{0D108BD9-81ED-4DB2-BD59-A6C34878D82A}">
                    <a16:rowId xmlns:a16="http://schemas.microsoft.com/office/drawing/2014/main" xmlns="" val="10001"/>
                  </a:ext>
                </a:extLst>
              </a:tr>
              <a:tr h="609600">
                <a:tc>
                  <a:txBody>
                    <a:bodyPr/>
                    <a:lstStyle/>
                    <a:p>
                      <a:r>
                        <a:rPr lang="en-US" sz="1600" dirty="0"/>
                        <a:t>Cisatracurium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smtClean="0"/>
                        <a:t>Benzylisoquinolone</a:t>
                      </a:r>
                      <a:endParaRPr lang="en-US" sz="1100" dirty="0" smtClean="0"/>
                    </a:p>
                    <a:p>
                      <a:endParaRPr lang="en-US" sz="1100" dirty="0"/>
                    </a:p>
                  </a:txBody>
                  <a:tcPr/>
                </a:tc>
                <a:tc>
                  <a:txBody>
                    <a:bodyPr/>
                    <a:lstStyle/>
                    <a:p>
                      <a:r>
                        <a:rPr lang="en-US" sz="1600" dirty="0"/>
                        <a:t>+++</a:t>
                      </a:r>
                    </a:p>
                  </a:txBody>
                  <a:tcPr/>
                </a:tc>
                <a:tc>
                  <a:txBody>
                    <a:bodyPr/>
                    <a:lstStyle/>
                    <a:p>
                      <a:r>
                        <a:rPr lang="en-US" sz="1600" dirty="0"/>
                        <a:t>x</a:t>
                      </a:r>
                    </a:p>
                  </a:txBody>
                  <a:tcPr/>
                </a:tc>
                <a:tc>
                  <a:txBody>
                    <a:bodyPr/>
                    <a:lstStyle/>
                    <a:p>
                      <a:r>
                        <a:rPr lang="en-US" sz="1600" dirty="0"/>
                        <a:t>++</a:t>
                      </a:r>
                    </a:p>
                  </a:txBody>
                  <a:tcPr/>
                </a:tc>
                <a:tc>
                  <a:txBody>
                    <a:bodyPr/>
                    <a:lstStyle/>
                    <a:p>
                      <a:r>
                        <a:rPr lang="en-US" sz="1600" dirty="0"/>
                        <a:t>++</a:t>
                      </a:r>
                    </a:p>
                  </a:txBody>
                  <a:tcPr/>
                </a:tc>
                <a:tc>
                  <a:txBody>
                    <a:bodyPr/>
                    <a:lstStyle/>
                    <a:p>
                      <a:r>
                        <a:rPr lang="en-US" sz="1600" dirty="0"/>
                        <a:t>0</a:t>
                      </a:r>
                    </a:p>
                  </a:txBody>
                  <a:tcPr/>
                </a:tc>
                <a:tc>
                  <a:txBody>
                    <a:bodyPr/>
                    <a:lstStyle/>
                    <a:p>
                      <a:r>
                        <a:rPr lang="en-US" sz="1600" dirty="0"/>
                        <a:t>0</a:t>
                      </a:r>
                    </a:p>
                  </a:txBody>
                  <a:tcPr/>
                </a:tc>
                <a:extLst>
                  <a:ext uri="{0D108BD9-81ED-4DB2-BD59-A6C34878D82A}">
                    <a16:rowId xmlns:a16="http://schemas.microsoft.com/office/drawing/2014/main" xmlns="" val="10002"/>
                  </a:ext>
                </a:extLst>
              </a:tr>
              <a:tr h="523240">
                <a:tc>
                  <a:txBody>
                    <a:bodyPr/>
                    <a:lstStyle/>
                    <a:p>
                      <a:r>
                        <a:rPr lang="en-US" sz="1600" dirty="0"/>
                        <a:t>Mivacurium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smtClean="0"/>
                        <a:t>Benzylisoquinolone</a:t>
                      </a:r>
                      <a:endParaRPr lang="en-US" sz="1100" dirty="0" smtClean="0"/>
                    </a:p>
                    <a:p>
                      <a:endParaRPr lang="en-US" sz="1100" dirty="0"/>
                    </a:p>
                  </a:txBody>
                  <a:tcPr/>
                </a:tc>
                <a:tc>
                  <a:txBody>
                    <a:bodyPr/>
                    <a:lstStyle/>
                    <a:p>
                      <a:r>
                        <a:rPr lang="en-US" sz="1600" dirty="0" smtClean="0"/>
                        <a:t>Cholinesterase</a:t>
                      </a:r>
                      <a:r>
                        <a:rPr lang="en-US" sz="1600" baseline="0" dirty="0" smtClean="0"/>
                        <a:t> enzymes</a:t>
                      </a:r>
                      <a:endParaRPr lang="en-US" sz="1600" dirty="0"/>
                    </a:p>
                  </a:txBody>
                  <a:tcPr/>
                </a:tc>
                <a:tc>
                  <a:txBody>
                    <a:bodyPr/>
                    <a:lstStyle/>
                    <a:p>
                      <a:r>
                        <a:rPr lang="en-US" sz="1600" dirty="0"/>
                        <a:t>x</a:t>
                      </a:r>
                    </a:p>
                  </a:txBody>
                  <a:tcPr/>
                </a:tc>
                <a:tc>
                  <a:txBody>
                    <a:bodyPr/>
                    <a:lstStyle/>
                    <a:p>
                      <a:r>
                        <a:rPr lang="en-US" sz="1600" dirty="0" smtClean="0"/>
                        <a:t>++</a:t>
                      </a:r>
                      <a:endParaRPr lang="en-US" sz="1600" dirty="0"/>
                    </a:p>
                  </a:txBody>
                  <a:tcPr/>
                </a:tc>
                <a:tc>
                  <a:txBody>
                    <a:bodyPr/>
                    <a:lstStyle/>
                    <a:p>
                      <a:r>
                        <a:rPr lang="en-US" sz="1600" dirty="0"/>
                        <a:t>+</a:t>
                      </a:r>
                    </a:p>
                  </a:txBody>
                  <a:tcPr/>
                </a:tc>
                <a:tc>
                  <a:txBody>
                    <a:bodyPr/>
                    <a:lstStyle/>
                    <a:p>
                      <a:r>
                        <a:rPr lang="en-US" sz="1600" dirty="0"/>
                        <a:t>+</a:t>
                      </a:r>
                    </a:p>
                  </a:txBody>
                  <a:tcPr/>
                </a:tc>
                <a:tc>
                  <a:txBody>
                    <a:bodyPr/>
                    <a:lstStyle/>
                    <a:p>
                      <a:r>
                        <a:rPr lang="en-US" sz="1600" dirty="0"/>
                        <a:t>0</a:t>
                      </a:r>
                    </a:p>
                  </a:txBody>
                  <a:tcPr/>
                </a:tc>
                <a:extLst>
                  <a:ext uri="{0D108BD9-81ED-4DB2-BD59-A6C34878D82A}">
                    <a16:rowId xmlns:a16="http://schemas.microsoft.com/office/drawing/2014/main" xmlns="" val="10003"/>
                  </a:ext>
                </a:extLst>
              </a:tr>
              <a:tr h="523240">
                <a:tc>
                  <a:txBody>
                    <a:bodyPr/>
                    <a:lstStyle/>
                    <a:p>
                      <a:r>
                        <a:rPr lang="en-US" sz="1600" dirty="0"/>
                        <a:t>Doxacurium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smtClean="0"/>
                        <a:t>Benzylisoquinolone</a:t>
                      </a:r>
                      <a:endParaRPr lang="en-US" sz="1100" dirty="0" smtClean="0"/>
                    </a:p>
                    <a:p>
                      <a:endParaRPr lang="en-US" sz="1100" dirty="0"/>
                    </a:p>
                  </a:txBody>
                  <a:tcPr/>
                </a:tc>
                <a:tc>
                  <a:txBody>
                    <a:bodyPr/>
                    <a:lstStyle/>
                    <a:p>
                      <a:r>
                        <a:rPr lang="en-US" sz="1600" dirty="0"/>
                        <a:t>Insignificant</a:t>
                      </a:r>
                    </a:p>
                  </a:txBody>
                  <a:tcPr/>
                </a:tc>
                <a:tc>
                  <a:txBody>
                    <a:bodyPr/>
                    <a:lstStyle/>
                    <a:p>
                      <a:r>
                        <a:rPr lang="en-US" sz="1600" dirty="0"/>
                        <a:t>Renal</a:t>
                      </a:r>
                    </a:p>
                  </a:txBody>
                  <a:tcPr/>
                </a:tc>
                <a:tc>
                  <a:txBody>
                    <a:bodyPr/>
                    <a:lstStyle/>
                    <a:p>
                      <a:r>
                        <a:rPr lang="en-US" sz="1600" dirty="0" smtClean="0"/>
                        <a:t>+++</a:t>
                      </a:r>
                      <a:endParaRPr lang="en-US" sz="1600" dirty="0"/>
                    </a:p>
                  </a:txBody>
                  <a:tcPr/>
                </a:tc>
                <a:tc>
                  <a:txBody>
                    <a:bodyPr/>
                    <a:lstStyle/>
                    <a:p>
                      <a:r>
                        <a:rPr lang="en-US" sz="1600" dirty="0"/>
                        <a:t>+++</a:t>
                      </a:r>
                    </a:p>
                  </a:txBody>
                  <a:tcPr/>
                </a:tc>
                <a:tc>
                  <a:txBody>
                    <a:bodyPr/>
                    <a:lstStyle/>
                    <a:p>
                      <a:r>
                        <a:rPr lang="en-US" sz="1600" dirty="0"/>
                        <a:t>0</a:t>
                      </a:r>
                    </a:p>
                  </a:txBody>
                  <a:tcPr/>
                </a:tc>
                <a:tc>
                  <a:txBody>
                    <a:bodyPr/>
                    <a:lstStyle/>
                    <a:p>
                      <a:r>
                        <a:rPr lang="en-US" sz="1600" dirty="0"/>
                        <a:t>0</a:t>
                      </a:r>
                    </a:p>
                  </a:txBody>
                  <a:tcPr/>
                </a:tc>
                <a:extLst>
                  <a:ext uri="{0D108BD9-81ED-4DB2-BD59-A6C34878D82A}">
                    <a16:rowId xmlns:a16="http://schemas.microsoft.com/office/drawing/2014/main" xmlns="" val="10004"/>
                  </a:ext>
                </a:extLst>
              </a:tr>
              <a:tr h="523240">
                <a:tc>
                  <a:txBody>
                    <a:bodyPr/>
                    <a:lstStyle/>
                    <a:p>
                      <a:r>
                        <a:rPr lang="en-US" sz="1600" dirty="0"/>
                        <a:t>Pancuronium</a:t>
                      </a:r>
                    </a:p>
                  </a:txBody>
                  <a:tcPr/>
                </a:tc>
                <a:tc>
                  <a:txBody>
                    <a:bodyPr/>
                    <a:lstStyle/>
                    <a:p>
                      <a:r>
                        <a:rPr lang="en-US" sz="1200" dirty="0" smtClean="0"/>
                        <a:t>Steroidal</a:t>
                      </a:r>
                      <a:endParaRPr lang="en-US" sz="1200" dirty="0"/>
                    </a:p>
                  </a:txBody>
                  <a:tcPr/>
                </a:tc>
                <a:tc>
                  <a:txBody>
                    <a:bodyPr/>
                    <a:lstStyle/>
                    <a:p>
                      <a:r>
                        <a:rPr lang="en-US" sz="1600" dirty="0"/>
                        <a:t>+</a:t>
                      </a:r>
                    </a:p>
                  </a:txBody>
                  <a:tcPr/>
                </a:tc>
                <a:tc>
                  <a:txBody>
                    <a:bodyPr/>
                    <a:lstStyle/>
                    <a:p>
                      <a:r>
                        <a:rPr lang="en-US" sz="1600" dirty="0"/>
                        <a:t>Renal</a:t>
                      </a:r>
                    </a:p>
                  </a:txBody>
                  <a:tcPr/>
                </a:tc>
                <a:tc>
                  <a:txBody>
                    <a:bodyPr/>
                    <a:lstStyle/>
                    <a:p>
                      <a:r>
                        <a:rPr lang="en-US" sz="1600" dirty="0" smtClean="0"/>
                        <a:t>+++</a:t>
                      </a:r>
                      <a:endParaRPr lang="en-US" sz="1600" dirty="0"/>
                    </a:p>
                  </a:txBody>
                  <a:tcPr/>
                </a:tc>
                <a:tc>
                  <a:txBody>
                    <a:bodyPr/>
                    <a:lstStyle/>
                    <a:p>
                      <a:r>
                        <a:rPr lang="en-US" sz="1600" dirty="0"/>
                        <a:t>+++</a:t>
                      </a:r>
                    </a:p>
                  </a:txBody>
                  <a:tcPr/>
                </a:tc>
                <a:tc>
                  <a:txBody>
                    <a:bodyPr/>
                    <a:lstStyle/>
                    <a:p>
                      <a:r>
                        <a:rPr lang="en-US" sz="1600" dirty="0"/>
                        <a:t>0</a:t>
                      </a:r>
                    </a:p>
                  </a:txBody>
                  <a:tcPr/>
                </a:tc>
                <a:tc>
                  <a:txBody>
                    <a:bodyPr/>
                    <a:lstStyle/>
                    <a:p>
                      <a:r>
                        <a:rPr lang="en-US" sz="1600" dirty="0"/>
                        <a:t>++</a:t>
                      </a:r>
                    </a:p>
                  </a:txBody>
                  <a:tcPr/>
                </a:tc>
                <a:extLst>
                  <a:ext uri="{0D108BD9-81ED-4DB2-BD59-A6C34878D82A}">
                    <a16:rowId xmlns:a16="http://schemas.microsoft.com/office/drawing/2014/main" xmlns="" val="10005"/>
                  </a:ext>
                </a:extLst>
              </a:tr>
              <a:tr h="523240">
                <a:tc>
                  <a:txBody>
                    <a:bodyPr/>
                    <a:lstStyle/>
                    <a:p>
                      <a:r>
                        <a:rPr lang="en-US" sz="1600" dirty="0"/>
                        <a:t>Pipercuronium</a:t>
                      </a:r>
                    </a:p>
                  </a:txBody>
                  <a:tcPr/>
                </a:tc>
                <a:tc>
                  <a:txBody>
                    <a:bodyPr/>
                    <a:lstStyle/>
                    <a:p>
                      <a:r>
                        <a:rPr lang="en-US" sz="1200" dirty="0" smtClean="0"/>
                        <a:t>Steroidal</a:t>
                      </a:r>
                      <a:endParaRPr lang="en-US" sz="1200" dirty="0"/>
                    </a:p>
                  </a:txBody>
                  <a:tcPr/>
                </a:tc>
                <a:tc>
                  <a:txBody>
                    <a:bodyPr/>
                    <a:lstStyle/>
                    <a:p>
                      <a:r>
                        <a:rPr lang="en-US" sz="1600" dirty="0"/>
                        <a:t>+</a:t>
                      </a:r>
                    </a:p>
                  </a:txBody>
                  <a:tcPr/>
                </a:tc>
                <a:tc>
                  <a:txBody>
                    <a:bodyPr/>
                    <a:lstStyle/>
                    <a:p>
                      <a:r>
                        <a:rPr lang="en-US" sz="1600" dirty="0"/>
                        <a:t>Renal</a:t>
                      </a:r>
                    </a:p>
                  </a:txBody>
                  <a:tcPr/>
                </a:tc>
                <a:tc>
                  <a:txBody>
                    <a:bodyPr/>
                    <a:lstStyle/>
                    <a:p>
                      <a:r>
                        <a:rPr lang="en-US" sz="1600" dirty="0" smtClean="0"/>
                        <a:t>+++</a:t>
                      </a:r>
                      <a:endParaRPr lang="en-US" sz="1600" dirty="0"/>
                    </a:p>
                  </a:txBody>
                  <a:tcPr/>
                </a:tc>
                <a:tc>
                  <a:txBody>
                    <a:bodyPr/>
                    <a:lstStyle/>
                    <a:p>
                      <a:r>
                        <a:rPr lang="en-US" sz="1600" dirty="0"/>
                        <a:t>+++</a:t>
                      </a:r>
                    </a:p>
                  </a:txBody>
                  <a:tcPr/>
                </a:tc>
                <a:tc>
                  <a:txBody>
                    <a:bodyPr/>
                    <a:lstStyle/>
                    <a:p>
                      <a:r>
                        <a:rPr lang="en-US" sz="1600" dirty="0"/>
                        <a:t>0</a:t>
                      </a:r>
                    </a:p>
                  </a:txBody>
                  <a:tcPr/>
                </a:tc>
                <a:tc>
                  <a:txBody>
                    <a:bodyPr/>
                    <a:lstStyle/>
                    <a:p>
                      <a:r>
                        <a:rPr lang="en-US" sz="1600" dirty="0"/>
                        <a:t>0</a:t>
                      </a:r>
                    </a:p>
                  </a:txBody>
                  <a:tcPr/>
                </a:tc>
                <a:extLst>
                  <a:ext uri="{0D108BD9-81ED-4DB2-BD59-A6C34878D82A}">
                    <a16:rowId xmlns:a16="http://schemas.microsoft.com/office/drawing/2014/main" xmlns="" val="10006"/>
                  </a:ext>
                </a:extLst>
              </a:tr>
              <a:tr h="655320">
                <a:tc>
                  <a:txBody>
                    <a:bodyPr/>
                    <a:lstStyle/>
                    <a:p>
                      <a:r>
                        <a:rPr lang="en-US" sz="1600" dirty="0"/>
                        <a:t>Vecuronium</a:t>
                      </a:r>
                    </a:p>
                  </a:txBody>
                  <a:tcPr/>
                </a:tc>
                <a:tc>
                  <a:txBody>
                    <a:bodyPr/>
                    <a:lstStyle/>
                    <a:p>
                      <a:r>
                        <a:rPr lang="en-US" sz="1200" dirty="0" smtClean="0"/>
                        <a:t>Steroidal</a:t>
                      </a:r>
                      <a:endParaRPr lang="en-US" sz="1200" dirty="0"/>
                    </a:p>
                  </a:txBody>
                  <a:tcPr/>
                </a:tc>
                <a:tc>
                  <a:txBody>
                    <a:bodyPr/>
                    <a:lstStyle/>
                    <a:p>
                      <a:r>
                        <a:rPr lang="en-US" sz="1600" dirty="0"/>
                        <a:t>+</a:t>
                      </a:r>
                    </a:p>
                  </a:txBody>
                  <a:tcPr/>
                </a:tc>
                <a:tc>
                  <a:txBody>
                    <a:bodyPr/>
                    <a:lstStyle/>
                    <a:p>
                      <a:r>
                        <a:rPr lang="en-US" sz="1600" dirty="0"/>
                        <a:t>Biliary</a:t>
                      </a:r>
                    </a:p>
                  </a:txBody>
                  <a:tcPr/>
                </a:tc>
                <a:tc>
                  <a:txBody>
                    <a:bodyPr/>
                    <a:lstStyle/>
                    <a:p>
                      <a:r>
                        <a:rPr lang="en-US" sz="1600" dirty="0"/>
                        <a:t>++</a:t>
                      </a:r>
                    </a:p>
                  </a:txBody>
                  <a:tcPr/>
                </a:tc>
                <a:tc>
                  <a:txBody>
                    <a:bodyPr/>
                    <a:lstStyle/>
                    <a:p>
                      <a:r>
                        <a:rPr lang="en-US" sz="1600" dirty="0"/>
                        <a:t>++</a:t>
                      </a:r>
                    </a:p>
                  </a:txBody>
                  <a:tcPr/>
                </a:tc>
                <a:tc>
                  <a:txBody>
                    <a:bodyPr/>
                    <a:lstStyle/>
                    <a:p>
                      <a:r>
                        <a:rPr lang="en-US" sz="1600" dirty="0"/>
                        <a:t>0</a:t>
                      </a:r>
                    </a:p>
                  </a:txBody>
                  <a:tcPr/>
                </a:tc>
                <a:tc>
                  <a:txBody>
                    <a:bodyPr/>
                    <a:lstStyle/>
                    <a:p>
                      <a:r>
                        <a:rPr lang="en-US" sz="1600" dirty="0"/>
                        <a:t>0</a:t>
                      </a:r>
                    </a:p>
                  </a:txBody>
                  <a:tcPr/>
                </a:tc>
                <a:extLst>
                  <a:ext uri="{0D108BD9-81ED-4DB2-BD59-A6C34878D82A}">
                    <a16:rowId xmlns:a16="http://schemas.microsoft.com/office/drawing/2014/main" xmlns="" val="10007"/>
                  </a:ext>
                </a:extLst>
              </a:tr>
              <a:tr h="523240">
                <a:tc>
                  <a:txBody>
                    <a:bodyPr/>
                    <a:lstStyle/>
                    <a:p>
                      <a:r>
                        <a:rPr lang="en-US" sz="1600" dirty="0"/>
                        <a:t>Rocuronium</a:t>
                      </a:r>
                    </a:p>
                  </a:txBody>
                  <a:tcPr/>
                </a:tc>
                <a:tc>
                  <a:txBody>
                    <a:bodyPr/>
                    <a:lstStyle/>
                    <a:p>
                      <a:r>
                        <a:rPr lang="en-US" sz="1200" dirty="0" smtClean="0"/>
                        <a:t>Steroidal</a:t>
                      </a:r>
                      <a:endParaRPr lang="en-US" sz="1200" dirty="0"/>
                    </a:p>
                  </a:txBody>
                  <a:tcPr/>
                </a:tc>
                <a:tc>
                  <a:txBody>
                    <a:bodyPr/>
                    <a:lstStyle/>
                    <a:p>
                      <a:r>
                        <a:rPr lang="en-US" sz="1600" dirty="0"/>
                        <a:t>insignificant</a:t>
                      </a:r>
                    </a:p>
                  </a:txBody>
                  <a:tcPr/>
                </a:tc>
                <a:tc>
                  <a:txBody>
                    <a:bodyPr/>
                    <a:lstStyle/>
                    <a:p>
                      <a:r>
                        <a:rPr lang="en-US" sz="1600" dirty="0"/>
                        <a:t>Biliary</a:t>
                      </a:r>
                    </a:p>
                  </a:txBody>
                  <a:tcPr/>
                </a:tc>
                <a:tc>
                  <a:txBody>
                    <a:bodyPr/>
                    <a:lstStyle/>
                    <a:p>
                      <a:r>
                        <a:rPr lang="en-US" sz="1600" dirty="0" smtClean="0"/>
                        <a:t>+</a:t>
                      </a:r>
                      <a:endParaRPr lang="en-US" sz="1600" dirty="0"/>
                    </a:p>
                  </a:txBody>
                  <a:tcPr/>
                </a:tc>
                <a:tc>
                  <a:txBody>
                    <a:bodyPr/>
                    <a:lstStyle/>
                    <a:p>
                      <a:r>
                        <a:rPr lang="en-US" sz="1600" dirty="0"/>
                        <a:t>++</a:t>
                      </a:r>
                    </a:p>
                  </a:txBody>
                  <a:tcPr/>
                </a:tc>
                <a:tc>
                  <a:txBody>
                    <a:bodyPr/>
                    <a:lstStyle/>
                    <a:p>
                      <a:r>
                        <a:rPr lang="en-US" sz="1600" dirty="0"/>
                        <a:t>0</a:t>
                      </a:r>
                    </a:p>
                  </a:txBody>
                  <a:tcPr/>
                </a:tc>
                <a:tc>
                  <a:txBody>
                    <a:bodyPr/>
                    <a:lstStyle/>
                    <a:p>
                      <a:r>
                        <a:rPr lang="en-US" sz="1600" dirty="0"/>
                        <a:t>+</a:t>
                      </a:r>
                    </a:p>
                  </a:txBody>
                  <a:tcPr/>
                </a:tc>
                <a:extLst>
                  <a:ext uri="{0D108BD9-81ED-4DB2-BD59-A6C34878D82A}">
                    <a16:rowId xmlns:a16="http://schemas.microsoft.com/office/drawing/2014/main" xmlns="" val="10008"/>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73024470"/>
              </p:ext>
            </p:extLst>
          </p:nvPr>
        </p:nvGraphicFramePr>
        <p:xfrm>
          <a:off x="381000" y="304800"/>
          <a:ext cx="8229599" cy="6390942"/>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xmlns="" val="20000"/>
                    </a:ext>
                  </a:extLst>
                </a:gridCol>
                <a:gridCol w="1412639">
                  <a:extLst>
                    <a:ext uri="{9D8B030D-6E8A-4147-A177-3AD203B41FA5}">
                      <a16:colId xmlns:a16="http://schemas.microsoft.com/office/drawing/2014/main" xmlns="" val="20001"/>
                    </a:ext>
                  </a:extLst>
                </a:gridCol>
                <a:gridCol w="1178161">
                  <a:extLst>
                    <a:ext uri="{9D8B030D-6E8A-4147-A177-3AD203B41FA5}">
                      <a16:colId xmlns:a16="http://schemas.microsoft.com/office/drawing/2014/main" xmlns="" val="20002"/>
                    </a:ext>
                  </a:extLst>
                </a:gridCol>
                <a:gridCol w="1066800">
                  <a:extLst>
                    <a:ext uri="{9D8B030D-6E8A-4147-A177-3AD203B41FA5}">
                      <a16:colId xmlns:a16="http://schemas.microsoft.com/office/drawing/2014/main" xmlns="" val="20003"/>
                    </a:ext>
                  </a:extLst>
                </a:gridCol>
                <a:gridCol w="1447800">
                  <a:extLst>
                    <a:ext uri="{9D8B030D-6E8A-4147-A177-3AD203B41FA5}">
                      <a16:colId xmlns:a16="http://schemas.microsoft.com/office/drawing/2014/main" xmlns="" val="20004"/>
                    </a:ext>
                  </a:extLst>
                </a:gridCol>
                <a:gridCol w="1676399">
                  <a:extLst>
                    <a:ext uri="{9D8B030D-6E8A-4147-A177-3AD203B41FA5}">
                      <a16:colId xmlns:a16="http://schemas.microsoft.com/office/drawing/2014/main" xmlns="" val="20005"/>
                    </a:ext>
                  </a:extLst>
                </a:gridCol>
              </a:tblGrid>
              <a:tr h="1674891">
                <a:tc>
                  <a:txBody>
                    <a:bodyPr/>
                    <a:lstStyle/>
                    <a:p>
                      <a:r>
                        <a:rPr lang="en-US" sz="1600" dirty="0"/>
                        <a:t>Drug</a:t>
                      </a:r>
                    </a:p>
                  </a:txBody>
                  <a:tcPr/>
                </a:tc>
                <a:tc>
                  <a:txBody>
                    <a:bodyPr/>
                    <a:lstStyle/>
                    <a:p>
                      <a:r>
                        <a:rPr lang="en-US" sz="1600" dirty="0"/>
                        <a:t>Intubation</a:t>
                      </a:r>
                      <a:r>
                        <a:rPr lang="en-US" sz="1600" baseline="0" dirty="0"/>
                        <a:t> dose</a:t>
                      </a:r>
                    </a:p>
                    <a:p>
                      <a:r>
                        <a:rPr lang="en-US" sz="1600" baseline="0" dirty="0"/>
                        <a:t>(mg/kg)</a:t>
                      </a:r>
                      <a:endParaRPr lang="en-US" sz="1600" dirty="0"/>
                    </a:p>
                  </a:txBody>
                  <a:tcPr/>
                </a:tc>
                <a:tc>
                  <a:txBody>
                    <a:bodyPr/>
                    <a:lstStyle/>
                    <a:p>
                      <a:r>
                        <a:rPr lang="en-US" sz="1600" dirty="0"/>
                        <a:t>Onset</a:t>
                      </a:r>
                      <a:r>
                        <a:rPr lang="en-US" sz="1600" baseline="0" dirty="0"/>
                        <a:t> of action for Intubating dose</a:t>
                      </a:r>
                    </a:p>
                    <a:p>
                      <a:r>
                        <a:rPr lang="en-US" sz="1600" baseline="0" dirty="0" smtClean="0"/>
                        <a:t>(min)</a:t>
                      </a:r>
                      <a:endParaRPr lang="en-US" sz="1600" dirty="0"/>
                    </a:p>
                  </a:txBody>
                  <a:tcPr/>
                </a:tc>
                <a:tc>
                  <a:txBody>
                    <a:bodyPr/>
                    <a:lstStyle/>
                    <a:p>
                      <a:r>
                        <a:rPr lang="en-US" sz="1600" dirty="0"/>
                        <a:t>Duration of </a:t>
                      </a:r>
                      <a:r>
                        <a:rPr lang="en-US" sz="1600" dirty="0" smtClean="0"/>
                        <a:t>action</a:t>
                      </a:r>
                      <a:endParaRPr lang="en-US" sz="1600" baseline="0" dirty="0"/>
                    </a:p>
                    <a:p>
                      <a:r>
                        <a:rPr lang="en-US" sz="1600" baseline="0" dirty="0"/>
                        <a:t>(min)</a:t>
                      </a:r>
                      <a:endParaRPr lang="en-US" sz="1600" dirty="0"/>
                    </a:p>
                  </a:txBody>
                  <a:tcPr/>
                </a:tc>
                <a:tc>
                  <a:txBody>
                    <a:bodyPr/>
                    <a:lstStyle/>
                    <a:p>
                      <a:r>
                        <a:rPr lang="en-US" sz="1600" dirty="0" smtClean="0"/>
                        <a:t>Maintenance </a:t>
                      </a:r>
                      <a:r>
                        <a:rPr lang="en-US" sz="1600" dirty="0"/>
                        <a:t>dosing by boluses</a:t>
                      </a:r>
                    </a:p>
                    <a:p>
                      <a:r>
                        <a:rPr lang="en-US" sz="1600" dirty="0"/>
                        <a:t>(mg/kg)</a:t>
                      </a:r>
                    </a:p>
                  </a:txBody>
                  <a:tcPr/>
                </a:tc>
                <a:tc>
                  <a:txBody>
                    <a:bodyPr/>
                    <a:lstStyle/>
                    <a:p>
                      <a:r>
                        <a:rPr lang="en-US" sz="1600" dirty="0"/>
                        <a:t>Maintenance</a:t>
                      </a:r>
                      <a:r>
                        <a:rPr lang="en-US" sz="1600" baseline="0" dirty="0"/>
                        <a:t> dosing by infusion </a:t>
                      </a:r>
                    </a:p>
                    <a:p>
                      <a:r>
                        <a:rPr lang="en-US" sz="1600" baseline="0" dirty="0"/>
                        <a:t>(ug/kg/min)</a:t>
                      </a:r>
                      <a:endParaRPr lang="en-US" sz="1600" dirty="0"/>
                    </a:p>
                  </a:txBody>
                  <a:tcPr/>
                </a:tc>
                <a:extLst>
                  <a:ext uri="{0D108BD9-81ED-4DB2-BD59-A6C34878D82A}">
                    <a16:rowId xmlns:a16="http://schemas.microsoft.com/office/drawing/2014/main" xmlns="" val="10000"/>
                  </a:ext>
                </a:extLst>
              </a:tr>
              <a:tr h="486400">
                <a:tc>
                  <a:txBody>
                    <a:bodyPr/>
                    <a:lstStyle/>
                    <a:p>
                      <a:r>
                        <a:rPr lang="en-US" sz="1600" dirty="0"/>
                        <a:t>Succinylcholine</a:t>
                      </a:r>
                    </a:p>
                  </a:txBody>
                  <a:tcPr/>
                </a:tc>
                <a:tc>
                  <a:txBody>
                    <a:bodyPr/>
                    <a:lstStyle/>
                    <a:p>
                      <a:r>
                        <a:rPr lang="en-US" sz="1600" dirty="0" smtClean="0"/>
                        <a:t>1-1.5</a:t>
                      </a:r>
                      <a:endParaRPr lang="en-US" sz="1600" dirty="0"/>
                    </a:p>
                  </a:txBody>
                  <a:tcPr/>
                </a:tc>
                <a:tc>
                  <a:txBody>
                    <a:bodyPr/>
                    <a:lstStyle/>
                    <a:p>
                      <a:r>
                        <a:rPr lang="en-US" sz="1600" dirty="0" smtClean="0"/>
                        <a:t>.5-1</a:t>
                      </a:r>
                      <a:endParaRPr lang="en-US" sz="1600" dirty="0"/>
                    </a:p>
                  </a:txBody>
                  <a:tcPr/>
                </a:tc>
                <a:tc>
                  <a:txBody>
                    <a:bodyPr/>
                    <a:lstStyle/>
                    <a:p>
                      <a:r>
                        <a:rPr lang="en-US" sz="1600" dirty="0"/>
                        <a:t>5-10</a:t>
                      </a:r>
                    </a:p>
                  </a:txBody>
                  <a:tcPr/>
                </a:tc>
                <a:tc>
                  <a:txBody>
                    <a:bodyPr/>
                    <a:lstStyle/>
                    <a:p>
                      <a:r>
                        <a:rPr lang="en-US" sz="1600" dirty="0"/>
                        <a:t>.15</a:t>
                      </a:r>
                    </a:p>
                  </a:txBody>
                  <a:tcPr/>
                </a:tc>
                <a:tc>
                  <a:txBody>
                    <a:bodyPr/>
                    <a:lstStyle/>
                    <a:p>
                      <a:r>
                        <a:rPr lang="en-US" sz="1600" dirty="0"/>
                        <a:t>2-15 mg/min</a:t>
                      </a:r>
                    </a:p>
                  </a:txBody>
                  <a:tcPr/>
                </a:tc>
                <a:extLst>
                  <a:ext uri="{0D108BD9-81ED-4DB2-BD59-A6C34878D82A}">
                    <a16:rowId xmlns:a16="http://schemas.microsoft.com/office/drawing/2014/main" xmlns="" val="10001"/>
                  </a:ext>
                </a:extLst>
              </a:tr>
              <a:tr h="486400">
                <a:tc>
                  <a:txBody>
                    <a:bodyPr/>
                    <a:lstStyle/>
                    <a:p>
                      <a:r>
                        <a:rPr lang="en-US" sz="1600" dirty="0"/>
                        <a:t>Rocuronium</a:t>
                      </a:r>
                    </a:p>
                  </a:txBody>
                  <a:tcPr/>
                </a:tc>
                <a:tc>
                  <a:txBody>
                    <a:bodyPr/>
                    <a:lstStyle/>
                    <a:p>
                      <a:r>
                        <a:rPr lang="en-US" sz="1600" dirty="0" smtClean="0"/>
                        <a:t>.6</a:t>
                      </a:r>
                      <a:endParaRPr lang="en-US" sz="1600" dirty="0"/>
                    </a:p>
                  </a:txBody>
                  <a:tcPr/>
                </a:tc>
                <a:tc>
                  <a:txBody>
                    <a:bodyPr/>
                    <a:lstStyle/>
                    <a:p>
                      <a:r>
                        <a:rPr lang="en-US" sz="1600" dirty="0" smtClean="0"/>
                        <a:t>1.5-2.5</a:t>
                      </a:r>
                      <a:endParaRPr lang="en-US" sz="1600" dirty="0"/>
                    </a:p>
                  </a:txBody>
                  <a:tcPr/>
                </a:tc>
                <a:tc>
                  <a:txBody>
                    <a:bodyPr/>
                    <a:lstStyle/>
                    <a:p>
                      <a:r>
                        <a:rPr lang="en-US" sz="1600" dirty="0"/>
                        <a:t>35-75</a:t>
                      </a:r>
                    </a:p>
                  </a:txBody>
                  <a:tcPr/>
                </a:tc>
                <a:tc>
                  <a:txBody>
                    <a:bodyPr/>
                    <a:lstStyle/>
                    <a:p>
                      <a:r>
                        <a:rPr lang="en-US" sz="1600" dirty="0"/>
                        <a:t>.15</a:t>
                      </a:r>
                    </a:p>
                  </a:txBody>
                  <a:tcPr/>
                </a:tc>
                <a:tc>
                  <a:txBody>
                    <a:bodyPr/>
                    <a:lstStyle/>
                    <a:p>
                      <a:r>
                        <a:rPr lang="en-US" sz="1600" dirty="0"/>
                        <a:t>9-12</a:t>
                      </a:r>
                    </a:p>
                  </a:txBody>
                  <a:tcPr/>
                </a:tc>
                <a:extLst>
                  <a:ext uri="{0D108BD9-81ED-4DB2-BD59-A6C34878D82A}">
                    <a16:rowId xmlns:a16="http://schemas.microsoft.com/office/drawing/2014/main" xmlns="" val="10002"/>
                  </a:ext>
                </a:extLst>
              </a:tr>
              <a:tr h="486400">
                <a:tc>
                  <a:txBody>
                    <a:bodyPr/>
                    <a:lstStyle/>
                    <a:p>
                      <a:r>
                        <a:rPr lang="en-US" sz="1600" dirty="0"/>
                        <a:t>Mivacurium</a:t>
                      </a:r>
                    </a:p>
                  </a:txBody>
                  <a:tcPr/>
                </a:tc>
                <a:tc>
                  <a:txBody>
                    <a:bodyPr/>
                    <a:lstStyle/>
                    <a:p>
                      <a:r>
                        <a:rPr lang="en-US" sz="1600" dirty="0"/>
                        <a:t>.2</a:t>
                      </a:r>
                    </a:p>
                  </a:txBody>
                  <a:tcPr/>
                </a:tc>
                <a:tc>
                  <a:txBody>
                    <a:bodyPr/>
                    <a:lstStyle/>
                    <a:p>
                      <a:r>
                        <a:rPr lang="en-US" sz="1600" dirty="0"/>
                        <a:t>2.5-3.0</a:t>
                      </a:r>
                    </a:p>
                  </a:txBody>
                  <a:tcPr/>
                </a:tc>
                <a:tc>
                  <a:txBody>
                    <a:bodyPr/>
                    <a:lstStyle/>
                    <a:p>
                      <a:r>
                        <a:rPr lang="en-US" sz="1600" dirty="0"/>
                        <a:t>15-20</a:t>
                      </a:r>
                    </a:p>
                  </a:txBody>
                  <a:tcPr/>
                </a:tc>
                <a:tc>
                  <a:txBody>
                    <a:bodyPr/>
                    <a:lstStyle/>
                    <a:p>
                      <a:r>
                        <a:rPr lang="en-US" sz="1600" dirty="0"/>
                        <a:t>.05</a:t>
                      </a:r>
                    </a:p>
                  </a:txBody>
                  <a:tcPr/>
                </a:tc>
                <a:tc>
                  <a:txBody>
                    <a:bodyPr/>
                    <a:lstStyle/>
                    <a:p>
                      <a:r>
                        <a:rPr lang="en-US" sz="1600" dirty="0"/>
                        <a:t>4-15</a:t>
                      </a:r>
                    </a:p>
                  </a:txBody>
                  <a:tcPr/>
                </a:tc>
                <a:extLst>
                  <a:ext uri="{0D108BD9-81ED-4DB2-BD59-A6C34878D82A}">
                    <a16:rowId xmlns:a16="http://schemas.microsoft.com/office/drawing/2014/main" xmlns="" val="10003"/>
                  </a:ext>
                </a:extLst>
              </a:tr>
              <a:tr h="486400">
                <a:tc>
                  <a:txBody>
                    <a:bodyPr/>
                    <a:lstStyle/>
                    <a:p>
                      <a:r>
                        <a:rPr lang="en-US" sz="1600" dirty="0"/>
                        <a:t>Atracurium</a:t>
                      </a:r>
                    </a:p>
                  </a:txBody>
                  <a:tcPr/>
                </a:tc>
                <a:tc>
                  <a:txBody>
                    <a:bodyPr/>
                    <a:lstStyle/>
                    <a:p>
                      <a:r>
                        <a:rPr lang="en-US" sz="1600" dirty="0"/>
                        <a:t>.5</a:t>
                      </a:r>
                    </a:p>
                  </a:txBody>
                  <a:tcPr/>
                </a:tc>
                <a:tc>
                  <a:txBody>
                    <a:bodyPr/>
                    <a:lstStyle/>
                    <a:p>
                      <a:r>
                        <a:rPr lang="en-US" sz="1600" dirty="0"/>
                        <a:t>2.5-3.0</a:t>
                      </a:r>
                    </a:p>
                  </a:txBody>
                  <a:tcPr/>
                </a:tc>
                <a:tc>
                  <a:txBody>
                    <a:bodyPr/>
                    <a:lstStyle/>
                    <a:p>
                      <a:r>
                        <a:rPr lang="en-US" sz="1600" dirty="0"/>
                        <a:t>30-45</a:t>
                      </a:r>
                    </a:p>
                  </a:txBody>
                  <a:tcPr/>
                </a:tc>
                <a:tc>
                  <a:txBody>
                    <a:bodyPr/>
                    <a:lstStyle/>
                    <a:p>
                      <a:r>
                        <a:rPr lang="en-US" sz="1600" dirty="0"/>
                        <a:t>,1</a:t>
                      </a:r>
                    </a:p>
                  </a:txBody>
                  <a:tcPr/>
                </a:tc>
                <a:tc>
                  <a:txBody>
                    <a:bodyPr/>
                    <a:lstStyle/>
                    <a:p>
                      <a:r>
                        <a:rPr lang="en-US" sz="1600" dirty="0"/>
                        <a:t>5-12</a:t>
                      </a:r>
                    </a:p>
                  </a:txBody>
                  <a:tcPr/>
                </a:tc>
                <a:extLst>
                  <a:ext uri="{0D108BD9-81ED-4DB2-BD59-A6C34878D82A}">
                    <a16:rowId xmlns:a16="http://schemas.microsoft.com/office/drawing/2014/main" xmlns="" val="10004"/>
                  </a:ext>
                </a:extLst>
              </a:tr>
              <a:tr h="486400">
                <a:tc>
                  <a:txBody>
                    <a:bodyPr/>
                    <a:lstStyle/>
                    <a:p>
                      <a:r>
                        <a:rPr lang="en-US" sz="1600" dirty="0"/>
                        <a:t>Cisatracurium</a:t>
                      </a:r>
                    </a:p>
                  </a:txBody>
                  <a:tcPr/>
                </a:tc>
                <a:tc>
                  <a:txBody>
                    <a:bodyPr/>
                    <a:lstStyle/>
                    <a:p>
                      <a:r>
                        <a:rPr lang="en-US" sz="1600" dirty="0"/>
                        <a:t>.2</a:t>
                      </a:r>
                    </a:p>
                  </a:txBody>
                  <a:tcPr/>
                </a:tc>
                <a:tc>
                  <a:txBody>
                    <a:bodyPr/>
                    <a:lstStyle/>
                    <a:p>
                      <a:r>
                        <a:rPr lang="en-US" sz="1600" dirty="0" smtClean="0"/>
                        <a:t>3-4</a:t>
                      </a:r>
                      <a:endParaRPr lang="en-US" sz="1600" dirty="0"/>
                    </a:p>
                  </a:txBody>
                  <a:tcPr/>
                </a:tc>
                <a:tc>
                  <a:txBody>
                    <a:bodyPr/>
                    <a:lstStyle/>
                    <a:p>
                      <a:r>
                        <a:rPr lang="en-US" sz="1600" dirty="0"/>
                        <a:t>40-75</a:t>
                      </a:r>
                    </a:p>
                  </a:txBody>
                  <a:tcPr/>
                </a:tc>
                <a:tc>
                  <a:txBody>
                    <a:bodyPr/>
                    <a:lstStyle/>
                    <a:p>
                      <a:r>
                        <a:rPr lang="en-US" sz="1600" dirty="0"/>
                        <a:t>.02</a:t>
                      </a:r>
                    </a:p>
                  </a:txBody>
                  <a:tcPr/>
                </a:tc>
                <a:tc>
                  <a:txBody>
                    <a:bodyPr/>
                    <a:lstStyle/>
                    <a:p>
                      <a:r>
                        <a:rPr lang="en-US" sz="1600" dirty="0"/>
                        <a:t>1-2</a:t>
                      </a:r>
                    </a:p>
                  </a:txBody>
                  <a:tcPr/>
                </a:tc>
                <a:extLst>
                  <a:ext uri="{0D108BD9-81ED-4DB2-BD59-A6C34878D82A}">
                    <a16:rowId xmlns:a16="http://schemas.microsoft.com/office/drawing/2014/main" xmlns="" val="10005"/>
                  </a:ext>
                </a:extLst>
              </a:tr>
              <a:tr h="486400">
                <a:tc>
                  <a:txBody>
                    <a:bodyPr/>
                    <a:lstStyle/>
                    <a:p>
                      <a:r>
                        <a:rPr lang="en-US" sz="1600" dirty="0"/>
                        <a:t>Vecuronium</a:t>
                      </a:r>
                    </a:p>
                  </a:txBody>
                  <a:tcPr/>
                </a:tc>
                <a:tc>
                  <a:txBody>
                    <a:bodyPr/>
                    <a:lstStyle/>
                    <a:p>
                      <a:r>
                        <a:rPr lang="en-US" sz="1600" dirty="0"/>
                        <a:t>.12</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2-3</a:t>
                      </a:r>
                    </a:p>
                    <a:p>
                      <a:endParaRPr lang="en-US" sz="1600" dirty="0"/>
                    </a:p>
                  </a:txBody>
                  <a:tcPr/>
                </a:tc>
                <a:tc>
                  <a:txBody>
                    <a:bodyPr/>
                    <a:lstStyle/>
                    <a:p>
                      <a:r>
                        <a:rPr lang="en-US" sz="1600" dirty="0"/>
                        <a:t>45-90</a:t>
                      </a:r>
                    </a:p>
                  </a:txBody>
                  <a:tcPr/>
                </a:tc>
                <a:tc>
                  <a:txBody>
                    <a:bodyPr/>
                    <a:lstStyle/>
                    <a:p>
                      <a:r>
                        <a:rPr lang="en-US" sz="1600" dirty="0"/>
                        <a:t>.01</a:t>
                      </a:r>
                    </a:p>
                  </a:txBody>
                  <a:tcPr/>
                </a:tc>
                <a:tc>
                  <a:txBody>
                    <a:bodyPr/>
                    <a:lstStyle/>
                    <a:p>
                      <a:r>
                        <a:rPr lang="en-US" sz="1600" dirty="0"/>
                        <a:t>1-2</a:t>
                      </a:r>
                    </a:p>
                  </a:txBody>
                  <a:tcPr/>
                </a:tc>
                <a:extLst>
                  <a:ext uri="{0D108BD9-81ED-4DB2-BD59-A6C34878D82A}">
                    <a16:rowId xmlns:a16="http://schemas.microsoft.com/office/drawing/2014/main" xmlns="" val="10006"/>
                  </a:ext>
                </a:extLst>
              </a:tr>
              <a:tr h="486400">
                <a:tc>
                  <a:txBody>
                    <a:bodyPr/>
                    <a:lstStyle/>
                    <a:p>
                      <a:r>
                        <a:rPr lang="en-US" sz="1600" dirty="0"/>
                        <a:t>Pancuronium</a:t>
                      </a:r>
                    </a:p>
                  </a:txBody>
                  <a:tcPr/>
                </a:tc>
                <a:tc>
                  <a:txBody>
                    <a:bodyPr/>
                    <a:lstStyle/>
                    <a:p>
                      <a:r>
                        <a:rPr lang="en-US" sz="1600" dirty="0"/>
                        <a:t>.12</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2-3</a:t>
                      </a:r>
                    </a:p>
                    <a:p>
                      <a:endParaRPr lang="en-US" sz="1600" dirty="0"/>
                    </a:p>
                  </a:txBody>
                  <a:tcPr/>
                </a:tc>
                <a:tc>
                  <a:txBody>
                    <a:bodyPr/>
                    <a:lstStyle/>
                    <a:p>
                      <a:r>
                        <a:rPr lang="en-US" sz="1600" dirty="0"/>
                        <a:t>60-120</a:t>
                      </a:r>
                    </a:p>
                  </a:txBody>
                  <a:tcPr/>
                </a:tc>
                <a:tc>
                  <a:txBody>
                    <a:bodyPr/>
                    <a:lstStyle/>
                    <a:p>
                      <a:r>
                        <a:rPr lang="en-US" sz="1600" dirty="0"/>
                        <a:t>.01</a:t>
                      </a:r>
                    </a:p>
                  </a:txBody>
                  <a:tcPr/>
                </a:tc>
                <a:tc>
                  <a:txBody>
                    <a:bodyPr/>
                    <a:lstStyle/>
                    <a:p>
                      <a:r>
                        <a:rPr lang="en-US" sz="1600" dirty="0"/>
                        <a:t>x</a:t>
                      </a:r>
                    </a:p>
                  </a:txBody>
                  <a:tcPr/>
                </a:tc>
                <a:extLst>
                  <a:ext uri="{0D108BD9-81ED-4DB2-BD59-A6C34878D82A}">
                    <a16:rowId xmlns:a16="http://schemas.microsoft.com/office/drawing/2014/main" xmlns="" val="10007"/>
                  </a:ext>
                </a:extLst>
              </a:tr>
              <a:tr h="361251">
                <a:tc>
                  <a:txBody>
                    <a:bodyPr/>
                    <a:lstStyle/>
                    <a:p>
                      <a:r>
                        <a:rPr lang="en-US" sz="1600" dirty="0"/>
                        <a:t>Pipercuronium</a:t>
                      </a:r>
                    </a:p>
                  </a:txBody>
                  <a:tcPr/>
                </a:tc>
                <a:tc>
                  <a:txBody>
                    <a:bodyPr/>
                    <a:lstStyle/>
                    <a:p>
                      <a:r>
                        <a:rPr lang="en-US" sz="1600" dirty="0"/>
                        <a:t>.1</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2-3</a:t>
                      </a:r>
                    </a:p>
                    <a:p>
                      <a:endParaRPr lang="en-US" sz="1600" dirty="0"/>
                    </a:p>
                  </a:txBody>
                  <a:tcPr/>
                </a:tc>
                <a:tc>
                  <a:txBody>
                    <a:bodyPr/>
                    <a:lstStyle/>
                    <a:p>
                      <a:r>
                        <a:rPr lang="en-US" sz="1600" dirty="0"/>
                        <a:t>80-120</a:t>
                      </a:r>
                    </a:p>
                  </a:txBody>
                  <a:tcPr/>
                </a:tc>
                <a:tc>
                  <a:txBody>
                    <a:bodyPr/>
                    <a:lstStyle/>
                    <a:p>
                      <a:r>
                        <a:rPr lang="en-US" sz="1600" dirty="0"/>
                        <a:t>.01</a:t>
                      </a:r>
                    </a:p>
                  </a:txBody>
                  <a:tcPr/>
                </a:tc>
                <a:tc>
                  <a:txBody>
                    <a:bodyPr/>
                    <a:lstStyle/>
                    <a:p>
                      <a:r>
                        <a:rPr lang="en-US" sz="1600" dirty="0"/>
                        <a:t>x</a:t>
                      </a:r>
                    </a:p>
                  </a:txBody>
                  <a:tcPr/>
                </a:tc>
                <a:extLst>
                  <a:ext uri="{0D108BD9-81ED-4DB2-BD59-A6C34878D82A}">
                    <a16:rowId xmlns:a16="http://schemas.microsoft.com/office/drawing/2014/main" xmlns="" val="10008"/>
                  </a:ext>
                </a:extLst>
              </a:tr>
              <a:tr h="361251">
                <a:tc>
                  <a:txBody>
                    <a:bodyPr/>
                    <a:lstStyle/>
                    <a:p>
                      <a:r>
                        <a:rPr lang="en-US" sz="1600" dirty="0"/>
                        <a:t>Doxacurium</a:t>
                      </a:r>
                    </a:p>
                  </a:txBody>
                  <a:tcPr/>
                </a:tc>
                <a:tc>
                  <a:txBody>
                    <a:bodyPr/>
                    <a:lstStyle/>
                    <a:p>
                      <a:r>
                        <a:rPr lang="en-US" sz="1600" dirty="0"/>
                        <a:t>.07</a:t>
                      </a:r>
                    </a:p>
                  </a:txBody>
                  <a:tcPr/>
                </a:tc>
                <a:tc>
                  <a:txBody>
                    <a:bodyPr/>
                    <a:lstStyle/>
                    <a:p>
                      <a:r>
                        <a:rPr lang="en-US" sz="1600" dirty="0"/>
                        <a:t>4-5</a:t>
                      </a:r>
                    </a:p>
                  </a:txBody>
                  <a:tcPr/>
                </a:tc>
                <a:tc>
                  <a:txBody>
                    <a:bodyPr/>
                    <a:lstStyle/>
                    <a:p>
                      <a:r>
                        <a:rPr lang="en-US" sz="1600" dirty="0"/>
                        <a:t>90-150</a:t>
                      </a:r>
                    </a:p>
                  </a:txBody>
                  <a:tcPr/>
                </a:tc>
                <a:tc>
                  <a:txBody>
                    <a:bodyPr/>
                    <a:lstStyle/>
                    <a:p>
                      <a:r>
                        <a:rPr lang="en-US" sz="1600" dirty="0"/>
                        <a:t>.05</a:t>
                      </a:r>
                    </a:p>
                  </a:txBody>
                  <a:tcPr/>
                </a:tc>
                <a:tc>
                  <a:txBody>
                    <a:bodyPr/>
                    <a:lstStyle/>
                    <a:p>
                      <a:r>
                        <a:rPr lang="en-US" sz="1600" dirty="0"/>
                        <a:t>x</a:t>
                      </a:r>
                    </a:p>
                  </a:txBody>
                  <a:tcPr/>
                </a:tc>
                <a:extLst>
                  <a:ext uri="{0D108BD9-81ED-4DB2-BD59-A6C34878D82A}">
                    <a16:rowId xmlns:a16="http://schemas.microsoft.com/office/drawing/2014/main" xmlns="" val="10009"/>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Non-depolarizers</a:t>
            </a:r>
          </a:p>
        </p:txBody>
      </p:sp>
      <p:sp>
        <p:nvSpPr>
          <p:cNvPr id="3" name="Content Placeholder 2"/>
          <p:cNvSpPr>
            <a:spLocks noGrp="1"/>
          </p:cNvSpPr>
          <p:nvPr>
            <p:ph idx="1"/>
          </p:nvPr>
        </p:nvSpPr>
        <p:spPr/>
        <p:txBody>
          <a:bodyPr/>
          <a:lstStyle/>
          <a:p>
            <a:r>
              <a:rPr lang="en-US" dirty="0"/>
              <a:t>Three types</a:t>
            </a:r>
          </a:p>
          <a:p>
            <a:pPr lvl="1"/>
            <a:r>
              <a:rPr lang="en-US" dirty="0"/>
              <a:t>Benzylisoquinolines</a:t>
            </a:r>
          </a:p>
          <a:p>
            <a:pPr lvl="2"/>
            <a:r>
              <a:rPr lang="en-US" dirty="0"/>
              <a:t>Release histamine</a:t>
            </a:r>
          </a:p>
          <a:p>
            <a:pPr lvl="1"/>
            <a:r>
              <a:rPr lang="en-US" dirty="0"/>
              <a:t>Steroids</a:t>
            </a:r>
          </a:p>
          <a:p>
            <a:pPr lvl="2"/>
            <a:r>
              <a:rPr lang="en-US" dirty="0"/>
              <a:t>Vagolytic</a:t>
            </a:r>
          </a:p>
          <a:p>
            <a:pPr marL="585216" lvl="1" indent="0">
              <a:buNone/>
            </a:pPr>
            <a:r>
              <a:rPr lang="en-US" sz="2000" dirty="0"/>
              <a:t>         Related allergic history</a:t>
            </a:r>
          </a:p>
          <a:p>
            <a:pPr lvl="1"/>
            <a:r>
              <a:rPr lang="en-US" dirty="0"/>
              <a:t>Other compounds ( like </a:t>
            </a:r>
            <a:r>
              <a:rPr lang="en-US" dirty="0" err="1"/>
              <a:t>chlorofumarates</a:t>
            </a:r>
            <a:r>
              <a:rPr lang="en-US" dirty="0"/>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2800" y="73373"/>
            <a:ext cx="9058910" cy="6755130"/>
          </a:xfrm>
          <a:prstGeom prst="rect">
            <a:avLst/>
          </a:prstGeom>
          <a:blipFill>
            <a:blip r:embed="rId2" cstate="print"/>
            <a:stretch>
              <a:fillRect/>
            </a:stretch>
          </a:blipFill>
        </p:spPr>
        <p:txBody>
          <a:bodyPr wrap="square" lIns="0" tIns="0" rIns="0" bIns="0" rtlCol="0"/>
          <a:lstStyle/>
          <a:p>
            <a:r>
              <a:rPr lang="en-US" sz="2000" dirty="0" smtClean="0">
                <a:solidFill>
                  <a:schemeClr val="bg1"/>
                </a:solidFill>
              </a:rPr>
              <a:t>                                        Chemical structure of muscle </a:t>
            </a:r>
            <a:r>
              <a:rPr lang="en-US" sz="2000" dirty="0" err="1" smtClean="0">
                <a:solidFill>
                  <a:schemeClr val="bg1"/>
                </a:solidFill>
              </a:rPr>
              <a:t>relaxents</a:t>
            </a:r>
            <a:endParaRPr sz="2000" dirty="0">
              <a:solidFill>
                <a:schemeClr val="bg1"/>
              </a:solidFill>
            </a:endParaRPr>
          </a:p>
        </p:txBody>
      </p:sp>
      <p:sp>
        <p:nvSpPr>
          <p:cNvPr id="8" name="object 8"/>
          <p:cNvSpPr/>
          <p:nvPr/>
        </p:nvSpPr>
        <p:spPr>
          <a:xfrm>
            <a:off x="1892300" y="807719"/>
            <a:ext cx="2901950" cy="1529080"/>
          </a:xfrm>
          <a:custGeom>
            <a:avLst/>
            <a:gdLst/>
            <a:ahLst/>
            <a:cxnLst/>
            <a:rect l="l" t="t" r="r" b="b"/>
            <a:pathLst>
              <a:path w="2901950" h="1529080">
                <a:moveTo>
                  <a:pt x="0" y="0"/>
                </a:moveTo>
                <a:lnTo>
                  <a:pt x="0" y="1529079"/>
                </a:lnTo>
                <a:lnTo>
                  <a:pt x="2901950" y="1529079"/>
                </a:lnTo>
                <a:lnTo>
                  <a:pt x="2901950" y="0"/>
                </a:lnTo>
                <a:lnTo>
                  <a:pt x="0" y="0"/>
                </a:lnTo>
                <a:close/>
              </a:path>
            </a:pathLst>
          </a:custGeom>
          <a:ln w="9344">
            <a:solidFill>
              <a:srgbClr val="FFFFFF"/>
            </a:solidFill>
          </a:ln>
        </p:spPr>
        <p:txBody>
          <a:bodyPr wrap="square" lIns="0" tIns="0" rIns="0" bIns="0" rtlCol="0"/>
          <a:lstStyle/>
          <a:p>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Non-depolarizers</a:t>
            </a:r>
          </a:p>
        </p:txBody>
      </p:sp>
      <p:sp>
        <p:nvSpPr>
          <p:cNvPr id="3" name="Content Placeholder 2"/>
          <p:cNvSpPr>
            <a:spLocks noGrp="1"/>
          </p:cNvSpPr>
          <p:nvPr>
            <p:ph idx="1"/>
          </p:nvPr>
        </p:nvSpPr>
        <p:spPr/>
        <p:txBody>
          <a:bodyPr>
            <a:normAutofit fontScale="92500" lnSpcReduction="10000"/>
          </a:bodyPr>
          <a:lstStyle/>
          <a:p>
            <a:r>
              <a:rPr lang="en-US" dirty="0"/>
              <a:t>Intubation</a:t>
            </a:r>
          </a:p>
          <a:p>
            <a:pPr lvl="1"/>
            <a:r>
              <a:rPr lang="en-US" dirty="0"/>
              <a:t>None as rapid onset as succinylcholine</a:t>
            </a:r>
          </a:p>
          <a:p>
            <a:pPr lvl="1"/>
            <a:r>
              <a:rPr lang="en-US" dirty="0"/>
              <a:t>Quickened by larger dose or priming dose</a:t>
            </a:r>
          </a:p>
          <a:p>
            <a:pPr lvl="2"/>
            <a:r>
              <a:rPr lang="en-US" dirty="0"/>
              <a:t>Prolongs duration of blockade and exacerbates SE</a:t>
            </a:r>
          </a:p>
          <a:p>
            <a:pPr lvl="1"/>
            <a:r>
              <a:rPr lang="en-US" dirty="0"/>
              <a:t>Priming dose</a:t>
            </a:r>
          </a:p>
          <a:p>
            <a:pPr lvl="2"/>
            <a:r>
              <a:rPr lang="en-US" dirty="0"/>
              <a:t>10-15 % of intubating dose 5 minutes before induction will occupy enough receptors so that paralysis quickly follows full dose</a:t>
            </a:r>
          </a:p>
          <a:p>
            <a:pPr lvl="3"/>
            <a:r>
              <a:rPr lang="en-US" dirty="0"/>
              <a:t>Intubation conditions  at 60s (Rocuronium)</a:t>
            </a:r>
          </a:p>
          <a:p>
            <a:pPr lvl="4"/>
            <a:r>
              <a:rPr lang="en-US" dirty="0"/>
              <a:t>90s with other intermediate-acting depolarizers</a:t>
            </a:r>
          </a:p>
          <a:p>
            <a:pPr lvl="2"/>
            <a:r>
              <a:rPr lang="en-US" dirty="0"/>
              <a:t>Does not usually lead to clinically significant paralysis</a:t>
            </a:r>
          </a:p>
          <a:p>
            <a:pPr lvl="3"/>
            <a:r>
              <a:rPr lang="en-US" dirty="0"/>
              <a:t>(75-80% of receptors blocked)</a:t>
            </a:r>
          </a:p>
          <a:p>
            <a:pPr lvl="2"/>
            <a:r>
              <a:rPr lang="en-US" dirty="0"/>
              <a:t>Can cause dyspnea, dysphagia and diplopia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Non-depolarizers</a:t>
            </a:r>
          </a:p>
        </p:txBody>
      </p:sp>
      <p:sp>
        <p:nvSpPr>
          <p:cNvPr id="3" name="Content Placeholder 2"/>
          <p:cNvSpPr>
            <a:spLocks noGrp="1"/>
          </p:cNvSpPr>
          <p:nvPr>
            <p:ph idx="1"/>
          </p:nvPr>
        </p:nvSpPr>
        <p:spPr/>
        <p:txBody>
          <a:bodyPr>
            <a:normAutofit/>
          </a:bodyPr>
          <a:lstStyle/>
          <a:p>
            <a:r>
              <a:rPr lang="en-US" dirty="0"/>
              <a:t>Maintenance relaxation</a:t>
            </a:r>
          </a:p>
          <a:p>
            <a:pPr lvl="1"/>
            <a:r>
              <a:rPr lang="en-US" dirty="0"/>
              <a:t>LARGE VARIABLE IN DOSE RESPONSES</a:t>
            </a:r>
          </a:p>
          <a:p>
            <a:pPr lvl="1"/>
            <a:r>
              <a:rPr lang="en-US" dirty="0"/>
              <a:t>Requires Close monitoring with Neuro-stimulator</a:t>
            </a:r>
          </a:p>
          <a:p>
            <a:pPr lvl="1"/>
            <a:r>
              <a:rPr lang="en-US" dirty="0"/>
              <a:t>Bolus or infusion should be guided by stimulator as well as clinical signs</a:t>
            </a:r>
          </a:p>
          <a:p>
            <a:pPr lvl="2"/>
            <a:r>
              <a:rPr lang="en-US" dirty="0"/>
              <a:t>Movement</a:t>
            </a:r>
          </a:p>
          <a:p>
            <a:pPr lvl="2"/>
            <a:r>
              <a:rPr lang="en-US" dirty="0"/>
              <a:t>Spontaneous ventilation</a:t>
            </a:r>
          </a:p>
          <a:p>
            <a:pPr lvl="1"/>
            <a:r>
              <a:rPr lang="en-US" dirty="0"/>
              <a:t>Some return of neuromuscular transmission should be evident prior to bolus dose</a:t>
            </a:r>
          </a:p>
          <a:p>
            <a:pPr lvl="1"/>
            <a:r>
              <a:rPr lang="en-US" dirty="0"/>
              <a:t>Infusion should be titrated at or just above rate that allows return of neuromuscular transmission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Non-depolarizers</a:t>
            </a:r>
          </a:p>
        </p:txBody>
      </p:sp>
      <p:sp>
        <p:nvSpPr>
          <p:cNvPr id="3" name="Content Placeholder 2"/>
          <p:cNvSpPr>
            <a:spLocks noGrp="1"/>
          </p:cNvSpPr>
          <p:nvPr>
            <p:ph idx="1"/>
          </p:nvPr>
        </p:nvSpPr>
        <p:spPr/>
        <p:txBody>
          <a:bodyPr/>
          <a:lstStyle/>
          <a:p>
            <a:r>
              <a:rPr lang="en-US" dirty="0"/>
              <a:t>Potentiated by inhalational anesthetics</a:t>
            </a:r>
          </a:p>
          <a:p>
            <a:pPr lvl="1"/>
            <a:r>
              <a:rPr lang="en-US" dirty="0"/>
              <a:t>Volatile agents decrease dosage requirements by at least 15 %</a:t>
            </a:r>
          </a:p>
          <a:p>
            <a:pPr lvl="1"/>
            <a:r>
              <a:rPr lang="en-US" dirty="0"/>
              <a:t>Depends on agent</a:t>
            </a:r>
          </a:p>
          <a:p>
            <a:pPr lvl="2"/>
            <a:r>
              <a:rPr lang="en-US" dirty="0"/>
              <a:t>Des&gt; Sevo &gt; Iso and Enflurane &gt; Halothane &gt; N202</a:t>
            </a:r>
          </a:p>
          <a:p>
            <a:pPr lvl="1"/>
            <a:r>
              <a:rPr lang="en-US" dirty="0"/>
              <a:t>Muscle relaxant</a:t>
            </a:r>
          </a:p>
          <a:p>
            <a:pPr lvl="2"/>
            <a:r>
              <a:rPr lang="en-US" dirty="0"/>
              <a:t>Pancuronium &gt; vecuronium and atracurium</a:t>
            </a:r>
          </a:p>
          <a:p>
            <a:pPr lvl="2"/>
            <a:r>
              <a:rPr lang="en-US" dirty="0"/>
              <a:t>Hypothetically due to volatile induced enhanced affinity for non-depolarizing muscle relaxants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Autonomic side Effects</a:t>
            </a:r>
          </a:p>
        </p:txBody>
      </p:sp>
      <p:sp>
        <p:nvSpPr>
          <p:cNvPr id="3" name="Content Placeholder 2"/>
          <p:cNvSpPr>
            <a:spLocks noGrp="1"/>
          </p:cNvSpPr>
          <p:nvPr>
            <p:ph idx="1"/>
          </p:nvPr>
        </p:nvSpPr>
        <p:spPr/>
        <p:txBody>
          <a:bodyPr/>
          <a:lstStyle/>
          <a:p>
            <a:r>
              <a:rPr lang="en-US" dirty="0"/>
              <a:t>Older agents (tubocurarine/metocurine)</a:t>
            </a:r>
          </a:p>
          <a:p>
            <a:pPr lvl="1"/>
            <a:r>
              <a:rPr lang="en-US" dirty="0"/>
              <a:t>Blocked autonomic ganglia</a:t>
            </a:r>
          </a:p>
          <a:p>
            <a:pPr lvl="2"/>
            <a:r>
              <a:rPr lang="en-US" dirty="0"/>
              <a:t>Decreased contractility/response to hypotension</a:t>
            </a:r>
          </a:p>
          <a:p>
            <a:r>
              <a:rPr lang="en-US" dirty="0"/>
              <a:t>Pancuronium</a:t>
            </a:r>
          </a:p>
          <a:p>
            <a:pPr lvl="1"/>
            <a:r>
              <a:rPr lang="en-US" dirty="0"/>
              <a:t>Blocks vagal muscarinic receptors</a:t>
            </a:r>
          </a:p>
          <a:p>
            <a:pPr lvl="2"/>
            <a:r>
              <a:rPr lang="en-US" dirty="0"/>
              <a:t>Tachycardia</a:t>
            </a:r>
          </a:p>
          <a:p>
            <a:r>
              <a:rPr lang="en-US" dirty="0"/>
              <a:t>Newer agents </a:t>
            </a:r>
          </a:p>
          <a:p>
            <a:pPr lvl="1"/>
            <a:r>
              <a:rPr lang="en-US" dirty="0"/>
              <a:t>Devoid of significant autonomic effects</a:t>
            </a:r>
          </a:p>
          <a:p>
            <a:pPr lvl="2"/>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Excretion</a:t>
            </a:r>
          </a:p>
        </p:txBody>
      </p:sp>
      <p:sp>
        <p:nvSpPr>
          <p:cNvPr id="3" name="Content Placeholder 2"/>
          <p:cNvSpPr>
            <a:spLocks noGrp="1"/>
          </p:cNvSpPr>
          <p:nvPr>
            <p:ph idx="1"/>
          </p:nvPr>
        </p:nvSpPr>
        <p:spPr/>
        <p:txBody>
          <a:bodyPr>
            <a:normAutofit/>
          </a:bodyPr>
          <a:lstStyle/>
          <a:p>
            <a:r>
              <a:rPr lang="en-US" dirty="0"/>
              <a:t>Hepatic</a:t>
            </a:r>
          </a:p>
          <a:p>
            <a:pPr lvl="1"/>
            <a:r>
              <a:rPr lang="en-US" dirty="0"/>
              <a:t>Pancuronium\Vecuronium metabolized mostly by liver</a:t>
            </a:r>
          </a:p>
          <a:p>
            <a:pPr lvl="1"/>
            <a:r>
              <a:rPr lang="en-US" dirty="0"/>
              <a:t>Liver failure</a:t>
            </a:r>
          </a:p>
          <a:p>
            <a:pPr lvl="2"/>
            <a:r>
              <a:rPr lang="en-US" dirty="0"/>
              <a:t>Prolongs pancuronium as well as rocuronium blockade</a:t>
            </a:r>
          </a:p>
          <a:p>
            <a:pPr lvl="2"/>
            <a:r>
              <a:rPr lang="en-US" dirty="0"/>
              <a:t>Less effect on vecuronium</a:t>
            </a:r>
          </a:p>
          <a:p>
            <a:pPr lvl="2"/>
            <a:r>
              <a:rPr lang="en-US" dirty="0"/>
              <a:t>No effect on Cisatracurium or atracurium</a:t>
            </a:r>
          </a:p>
          <a:p>
            <a:r>
              <a:rPr lang="en-US" dirty="0"/>
              <a:t>Renal</a:t>
            </a:r>
          </a:p>
          <a:p>
            <a:pPr lvl="1"/>
            <a:r>
              <a:rPr lang="en-US" dirty="0"/>
              <a:t>Doxacurium/Pancuronium/Vecuronium and pipecuronium excreted by kidneys</a:t>
            </a:r>
          </a:p>
          <a:p>
            <a:pPr lvl="2"/>
            <a:r>
              <a:rPr lang="en-US" dirty="0"/>
              <a:t>Prolonged action in patients with renal failure</a:t>
            </a:r>
          </a:p>
          <a:p>
            <a:pPr lvl="1"/>
            <a:endParaRPr lang="en-US" dirty="0"/>
          </a:p>
          <a:p>
            <a:pPr lvl="2"/>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a:t>
            </a:r>
          </a:p>
        </p:txBody>
      </p:sp>
      <p:sp>
        <p:nvSpPr>
          <p:cNvPr id="3" name="Content Placeholder 2"/>
          <p:cNvSpPr>
            <a:spLocks noGrp="1"/>
          </p:cNvSpPr>
          <p:nvPr>
            <p:ph idx="1"/>
          </p:nvPr>
        </p:nvSpPr>
        <p:spPr/>
        <p:txBody>
          <a:bodyPr>
            <a:normAutofit fontScale="85000" lnSpcReduction="20000"/>
          </a:bodyPr>
          <a:lstStyle/>
          <a:p>
            <a:endParaRPr lang="en-US" dirty="0"/>
          </a:p>
          <a:p>
            <a:r>
              <a:rPr lang="en-US" dirty="0"/>
              <a:t>Greater Potency=slower onset</a:t>
            </a:r>
          </a:p>
          <a:p>
            <a:r>
              <a:rPr lang="en-US" dirty="0"/>
              <a:t>Temperature</a:t>
            </a:r>
          </a:p>
          <a:p>
            <a:pPr lvl="1"/>
            <a:r>
              <a:rPr lang="en-US" dirty="0"/>
              <a:t>Hypothermia prolongs blockade</a:t>
            </a:r>
          </a:p>
          <a:p>
            <a:pPr lvl="2"/>
            <a:r>
              <a:rPr lang="en-US" dirty="0"/>
              <a:t>Decreased metabolism and excretion</a:t>
            </a:r>
          </a:p>
          <a:p>
            <a:r>
              <a:rPr lang="en-US" dirty="0"/>
              <a:t>Acid-Base</a:t>
            </a:r>
          </a:p>
          <a:p>
            <a:pPr lvl="1"/>
            <a:r>
              <a:rPr lang="en-US" dirty="0"/>
              <a:t>Respiratory acidosis</a:t>
            </a:r>
          </a:p>
          <a:p>
            <a:pPr lvl="2"/>
            <a:r>
              <a:rPr lang="en-US" dirty="0"/>
              <a:t>Potentiates blockade</a:t>
            </a:r>
          </a:p>
          <a:p>
            <a:r>
              <a:rPr lang="en-US" dirty="0"/>
              <a:t>Hypokalemia/Hypocalcemia</a:t>
            </a:r>
          </a:p>
          <a:p>
            <a:pPr lvl="1"/>
            <a:r>
              <a:rPr lang="en-US" dirty="0"/>
              <a:t>Prolong blockade</a:t>
            </a:r>
          </a:p>
          <a:p>
            <a:r>
              <a:rPr lang="en-US" dirty="0"/>
              <a:t>Hypermagesemia</a:t>
            </a:r>
          </a:p>
          <a:p>
            <a:pPr lvl="1"/>
            <a:r>
              <a:rPr lang="en-US" dirty="0"/>
              <a:t>Prolongs blockade by competing with Ca++ at motor-end plate</a:t>
            </a:r>
          </a:p>
          <a:p>
            <a:pPr lvl="2"/>
            <a:r>
              <a:rPr lang="en-US" dirty="0"/>
              <a:t>Seen in preeclampsia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a:t>
            </a:r>
          </a:p>
        </p:txBody>
      </p:sp>
      <p:sp>
        <p:nvSpPr>
          <p:cNvPr id="3" name="Content Placeholder 2"/>
          <p:cNvSpPr>
            <a:spLocks noGrp="1"/>
          </p:cNvSpPr>
          <p:nvPr>
            <p:ph idx="1"/>
          </p:nvPr>
        </p:nvSpPr>
        <p:spPr/>
        <p:txBody>
          <a:bodyPr/>
          <a:lstStyle/>
          <a:p>
            <a:r>
              <a:rPr lang="en-US" dirty="0"/>
              <a:t>Neonates have an increased sensitivity to </a:t>
            </a:r>
            <a:r>
              <a:rPr lang="en-US" dirty="0" err="1"/>
              <a:t>nondepolarizing</a:t>
            </a:r>
            <a:r>
              <a:rPr lang="en-US" dirty="0"/>
              <a:t> relaxants because of their immature neuromuscular junctions. This sensitivity does not necessarily decrease dosage requirements, as the neonate’s greater extracellular space provides a larger volume of distribution.</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Atracurium</a:t>
            </a:r>
          </a:p>
        </p:txBody>
      </p:sp>
      <p:sp>
        <p:nvSpPr>
          <p:cNvPr id="3" name="Content Placeholder 2"/>
          <p:cNvSpPr>
            <a:spLocks noGrp="1"/>
          </p:cNvSpPr>
          <p:nvPr>
            <p:ph idx="1"/>
          </p:nvPr>
        </p:nvSpPr>
        <p:spPr/>
        <p:txBody>
          <a:bodyPr>
            <a:normAutofit lnSpcReduction="10000"/>
          </a:bodyPr>
          <a:lstStyle/>
          <a:p>
            <a:r>
              <a:rPr lang="en-US" dirty="0"/>
              <a:t>Benzylisoquinoline</a:t>
            </a:r>
          </a:p>
          <a:p>
            <a:pPr lvl="1"/>
            <a:r>
              <a:rPr lang="en-US" dirty="0"/>
              <a:t>Metabolized independent of renal and biliary routes</a:t>
            </a:r>
          </a:p>
          <a:p>
            <a:pPr lvl="2"/>
            <a:r>
              <a:rPr lang="en-US" dirty="0"/>
              <a:t>Hoffman elimination</a:t>
            </a:r>
          </a:p>
          <a:p>
            <a:pPr lvl="1"/>
            <a:r>
              <a:rPr lang="en-US" dirty="0"/>
              <a:t>Triggers dose –dependent histamine release above .5mg/kg (intubating dose)</a:t>
            </a:r>
          </a:p>
          <a:p>
            <a:pPr lvl="2"/>
            <a:r>
              <a:rPr lang="en-US" dirty="0"/>
              <a:t>Hypotension/reflex tachycardia/cutaneous flush</a:t>
            </a:r>
          </a:p>
          <a:p>
            <a:pPr lvl="1"/>
            <a:r>
              <a:rPr lang="en-US" dirty="0"/>
              <a:t>Laudanosine toxicity</a:t>
            </a:r>
          </a:p>
          <a:p>
            <a:pPr lvl="2"/>
            <a:r>
              <a:rPr lang="en-US" dirty="0"/>
              <a:t>Product of breakdown of atracurium</a:t>
            </a:r>
          </a:p>
          <a:p>
            <a:pPr lvl="2"/>
            <a:r>
              <a:rPr lang="en-US" dirty="0"/>
              <a:t>CNS excitation: possibly seizures</a:t>
            </a:r>
          </a:p>
          <a:p>
            <a:pPr lvl="2"/>
            <a:r>
              <a:rPr lang="en-US" dirty="0"/>
              <a:t>Only relevant at extremely high doses or hepatic failure</a:t>
            </a:r>
          </a:p>
          <a:p>
            <a:pPr lvl="1"/>
            <a:r>
              <a:rPr lang="en-US" dirty="0"/>
              <a:t>Precipitate as free acid if placed in IV line with alkaline solution (thiopental)</a:t>
            </a:r>
          </a:p>
          <a:p>
            <a:pPr lv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Cisatracurium</a:t>
            </a:r>
          </a:p>
        </p:txBody>
      </p:sp>
      <p:sp>
        <p:nvSpPr>
          <p:cNvPr id="3" name="Content Placeholder 2"/>
          <p:cNvSpPr>
            <a:spLocks noGrp="1"/>
          </p:cNvSpPr>
          <p:nvPr>
            <p:ph idx="1"/>
          </p:nvPr>
        </p:nvSpPr>
        <p:spPr/>
        <p:txBody>
          <a:bodyPr>
            <a:normAutofit/>
          </a:bodyPr>
          <a:lstStyle/>
          <a:p>
            <a:r>
              <a:rPr lang="en-US" dirty="0"/>
              <a:t>Stereoisomer of atracurium</a:t>
            </a:r>
          </a:p>
          <a:p>
            <a:r>
              <a:rPr lang="en-US" dirty="0"/>
              <a:t>4 times more potent</a:t>
            </a:r>
          </a:p>
          <a:p>
            <a:r>
              <a:rPr lang="en-US" dirty="0"/>
              <a:t>Hoffman elimination</a:t>
            </a:r>
          </a:p>
          <a:p>
            <a:r>
              <a:rPr lang="en-US" dirty="0"/>
              <a:t>*Does not produce a dose-dependent increase in histamine</a:t>
            </a:r>
          </a:p>
          <a:p>
            <a:pPr lvl="1"/>
            <a:r>
              <a:rPr lang="en-US" dirty="0"/>
              <a:t>Also lower laudaonsine toxicity</a:t>
            </a:r>
          </a:p>
          <a:p>
            <a:r>
              <a:rPr lang="en-US" dirty="0"/>
              <a:t>PH/Temperature sensitive</a:t>
            </a:r>
          </a:p>
          <a:p>
            <a:pPr lvl="1"/>
            <a:r>
              <a:rPr lang="en-US" dirty="0"/>
              <a:t>Secondary to unique metabolism</a:t>
            </a:r>
          </a:p>
          <a:p>
            <a:pPr lvl="1"/>
            <a:r>
              <a:rPr lang="en-US" dirty="0"/>
              <a:t>Prolonged action by hypothermia/acidosis</a:t>
            </a:r>
          </a:p>
          <a:p>
            <a:pPr lvl="1"/>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Mivacurium</a:t>
            </a:r>
          </a:p>
        </p:txBody>
      </p:sp>
      <p:sp>
        <p:nvSpPr>
          <p:cNvPr id="3" name="Content Placeholder 2"/>
          <p:cNvSpPr>
            <a:spLocks noGrp="1"/>
          </p:cNvSpPr>
          <p:nvPr>
            <p:ph idx="1"/>
          </p:nvPr>
        </p:nvSpPr>
        <p:spPr/>
        <p:txBody>
          <a:bodyPr/>
          <a:lstStyle/>
          <a:p>
            <a:r>
              <a:rPr lang="en-US" dirty="0"/>
              <a:t>Metabolized by pseudocholinesterase</a:t>
            </a:r>
          </a:p>
          <a:p>
            <a:pPr lvl="1"/>
            <a:r>
              <a:rPr lang="en-US" dirty="0"/>
              <a:t>Also prolonged by low pseudocholinesterase levels</a:t>
            </a:r>
          </a:p>
          <a:p>
            <a:r>
              <a:rPr lang="en-US" dirty="0"/>
              <a:t>Also causes histamine release</a:t>
            </a:r>
          </a:p>
          <a:p>
            <a:r>
              <a:rPr lang="en-US" dirty="0"/>
              <a:t>Brief duration of action</a:t>
            </a:r>
          </a:p>
          <a:p>
            <a:pPr lvl="1"/>
            <a:r>
              <a:rPr lang="en-US" dirty="0"/>
              <a:t>About half of atracurium/vec/rocuronium</a:t>
            </a:r>
          </a:p>
          <a:p>
            <a:r>
              <a:rPr lang="en-US" dirty="0"/>
              <a:t>Markedly prolonged by prior administration of pancuronium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Doxacuronium</a:t>
            </a:r>
          </a:p>
        </p:txBody>
      </p:sp>
      <p:sp>
        <p:nvSpPr>
          <p:cNvPr id="3" name="Content Placeholder 2"/>
          <p:cNvSpPr>
            <a:spLocks noGrp="1"/>
          </p:cNvSpPr>
          <p:nvPr>
            <p:ph idx="1"/>
          </p:nvPr>
        </p:nvSpPr>
        <p:spPr/>
        <p:txBody>
          <a:bodyPr>
            <a:normAutofit/>
          </a:bodyPr>
          <a:lstStyle/>
          <a:p>
            <a:r>
              <a:rPr lang="en-US" dirty="0"/>
              <a:t>Benzylisoquinoline</a:t>
            </a:r>
          </a:p>
          <a:p>
            <a:r>
              <a:rPr lang="en-US" dirty="0"/>
              <a:t>Renal excretion</a:t>
            </a:r>
          </a:p>
          <a:p>
            <a:pPr lvl="1"/>
            <a:r>
              <a:rPr lang="en-US" dirty="0"/>
              <a:t>Similar to other long acting non-depolarizers</a:t>
            </a:r>
          </a:p>
          <a:p>
            <a:r>
              <a:rPr lang="en-US" dirty="0"/>
              <a:t>Slow onset (4-6 minutes)</a:t>
            </a:r>
          </a:p>
          <a:p>
            <a:pPr lvl="1"/>
            <a:r>
              <a:rPr lang="en-US" dirty="0"/>
              <a:t>.05mg/kg for tracheal intubation within 5 min</a:t>
            </a:r>
          </a:p>
          <a:p>
            <a:r>
              <a:rPr lang="en-US" dirty="0"/>
              <a:t>No cardiac or histamine-release side effects</a:t>
            </a:r>
          </a:p>
          <a:p>
            <a:r>
              <a:rPr lang="en-US" dirty="0"/>
              <a:t>Duration:60-90 minutes</a:t>
            </a:r>
          </a:p>
          <a:p>
            <a:pPr>
              <a:buNone/>
            </a:pPr>
            <a:endParaRPr lang="en-US" dirty="0"/>
          </a:p>
          <a:p>
            <a:endParaRPr lang="en-US"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Pancuronium</a:t>
            </a:r>
          </a:p>
        </p:txBody>
      </p:sp>
      <p:sp>
        <p:nvSpPr>
          <p:cNvPr id="3" name="Content Placeholder 2"/>
          <p:cNvSpPr>
            <a:spLocks noGrp="1"/>
          </p:cNvSpPr>
          <p:nvPr>
            <p:ph idx="1"/>
          </p:nvPr>
        </p:nvSpPr>
        <p:spPr/>
        <p:txBody>
          <a:bodyPr>
            <a:normAutofit fontScale="85000" lnSpcReduction="10000"/>
          </a:bodyPr>
          <a:lstStyle/>
          <a:p>
            <a:r>
              <a:rPr lang="en-US" dirty="0"/>
              <a:t>Steroid base</a:t>
            </a:r>
          </a:p>
          <a:p>
            <a:r>
              <a:rPr lang="en-US" dirty="0"/>
              <a:t>Primarily renal excretion</a:t>
            </a:r>
          </a:p>
          <a:p>
            <a:pPr lvl="1"/>
            <a:r>
              <a:rPr lang="en-US" dirty="0"/>
              <a:t>Slowed by renal failure</a:t>
            </a:r>
          </a:p>
          <a:p>
            <a:r>
              <a:rPr lang="en-US" dirty="0"/>
              <a:t>Some excretion by bile</a:t>
            </a:r>
          </a:p>
          <a:p>
            <a:pPr lvl="1"/>
            <a:r>
              <a:rPr lang="en-US" dirty="0"/>
              <a:t>Cirrhotic patients require higher initial dose</a:t>
            </a:r>
          </a:p>
          <a:p>
            <a:r>
              <a:rPr lang="en-US" dirty="0"/>
              <a:t>Side Effects:</a:t>
            </a:r>
          </a:p>
          <a:p>
            <a:pPr lvl="1"/>
            <a:r>
              <a:rPr lang="en-US" dirty="0"/>
              <a:t>HTN and tachycardia</a:t>
            </a:r>
          </a:p>
          <a:p>
            <a:pPr lvl="2"/>
            <a:r>
              <a:rPr lang="en-US" dirty="0"/>
              <a:t>Combination of vagal blockade and sympathetic stimulation</a:t>
            </a:r>
          </a:p>
          <a:p>
            <a:pPr lvl="3"/>
            <a:r>
              <a:rPr lang="en-US" dirty="0"/>
              <a:t>Caution with CAD, aortic stenosis</a:t>
            </a:r>
          </a:p>
          <a:p>
            <a:pPr lvl="1"/>
            <a:r>
              <a:rPr lang="en-US" dirty="0"/>
              <a:t>Arrhythmias</a:t>
            </a:r>
          </a:p>
          <a:p>
            <a:pPr lvl="2"/>
            <a:r>
              <a:rPr lang="en-US" dirty="0"/>
              <a:t>Increases AV conduction and catecholamine release</a:t>
            </a:r>
          </a:p>
          <a:p>
            <a:pPr lvl="2"/>
            <a:r>
              <a:rPr lang="en-US" dirty="0"/>
              <a:t>Worsened in patients using TCA and halothane</a:t>
            </a:r>
          </a:p>
          <a:p>
            <a:pPr lvl="1"/>
            <a:r>
              <a:rPr lang="en-US" dirty="0"/>
              <a:t>Allergic reaction possible in patients hypersensitive to bromide</a:t>
            </a:r>
          </a:p>
          <a:p>
            <a:pPr lvl="2"/>
            <a:endParaRPr lang="en-US" dirty="0"/>
          </a:p>
          <a:p>
            <a:pPr lvl="1"/>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Pipecuronium</a:t>
            </a:r>
          </a:p>
        </p:txBody>
      </p:sp>
      <p:sp>
        <p:nvSpPr>
          <p:cNvPr id="3" name="Content Placeholder 2"/>
          <p:cNvSpPr>
            <a:spLocks noGrp="1"/>
          </p:cNvSpPr>
          <p:nvPr>
            <p:ph idx="1"/>
          </p:nvPr>
        </p:nvSpPr>
        <p:spPr/>
        <p:txBody>
          <a:bodyPr/>
          <a:lstStyle/>
          <a:p>
            <a:r>
              <a:rPr lang="en-US" dirty="0"/>
              <a:t>Steroid base (similar to Pancuronium)</a:t>
            </a:r>
          </a:p>
          <a:p>
            <a:r>
              <a:rPr lang="en-US" dirty="0"/>
              <a:t>Renal excretion</a:t>
            </a:r>
          </a:p>
          <a:p>
            <a:r>
              <a:rPr lang="en-US" dirty="0"/>
              <a:t>No cardiovascular side effects</a:t>
            </a:r>
          </a:p>
          <a:p>
            <a:pPr lvl="1"/>
            <a:r>
              <a:rPr lang="en-US" dirty="0"/>
              <a:t>Advantage over pancuronium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Vecuronium</a:t>
            </a:r>
          </a:p>
        </p:txBody>
      </p:sp>
      <p:sp>
        <p:nvSpPr>
          <p:cNvPr id="3" name="Content Placeholder 2"/>
          <p:cNvSpPr>
            <a:spLocks noGrp="1"/>
          </p:cNvSpPr>
          <p:nvPr>
            <p:ph idx="1"/>
          </p:nvPr>
        </p:nvSpPr>
        <p:spPr/>
        <p:txBody>
          <a:bodyPr>
            <a:normAutofit/>
          </a:bodyPr>
          <a:lstStyle/>
          <a:p>
            <a:r>
              <a:rPr lang="en-US" dirty="0"/>
              <a:t>Biliary and renal excretion</a:t>
            </a:r>
          </a:p>
          <a:p>
            <a:pPr lvl="2"/>
            <a:r>
              <a:rPr lang="en-US" dirty="0"/>
              <a:t>Satisfactory in renal failure however some prolongation occurs</a:t>
            </a:r>
          </a:p>
          <a:p>
            <a:r>
              <a:rPr lang="en-US" dirty="0"/>
              <a:t>Side effects</a:t>
            </a:r>
          </a:p>
          <a:p>
            <a:pPr lvl="1"/>
            <a:r>
              <a:rPr lang="en-US" dirty="0"/>
              <a:t>No significant CV effects</a:t>
            </a:r>
          </a:p>
          <a:p>
            <a:pPr lvl="2"/>
            <a:r>
              <a:rPr lang="en-US" dirty="0"/>
              <a:t>Can cause potentiation of opioid-induced bradycardia</a:t>
            </a:r>
          </a:p>
          <a:p>
            <a:pPr lvl="1"/>
            <a:r>
              <a:rPr lang="en-US" dirty="0"/>
              <a:t>*Long term administration causes buildup of active 3-hydroxy metabolite: elongates drug clearance and can cause polyneuropathy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Rocuronium</a:t>
            </a:r>
          </a:p>
        </p:txBody>
      </p:sp>
      <p:sp>
        <p:nvSpPr>
          <p:cNvPr id="3" name="Content Placeholder 2"/>
          <p:cNvSpPr>
            <a:spLocks noGrp="1"/>
          </p:cNvSpPr>
          <p:nvPr>
            <p:ph idx="1"/>
          </p:nvPr>
        </p:nvSpPr>
        <p:spPr/>
        <p:txBody>
          <a:bodyPr>
            <a:normAutofit/>
          </a:bodyPr>
          <a:lstStyle/>
          <a:p>
            <a:r>
              <a:rPr lang="en-US" dirty="0"/>
              <a:t>Analogue of vecuronium designed for rapid onset</a:t>
            </a:r>
          </a:p>
          <a:p>
            <a:r>
              <a:rPr lang="en-US" dirty="0"/>
              <a:t>No active metabolite</a:t>
            </a:r>
          </a:p>
          <a:p>
            <a:pPr lvl="1"/>
            <a:r>
              <a:rPr lang="en-US" dirty="0"/>
              <a:t>Better choice for long term infusion</a:t>
            </a:r>
          </a:p>
          <a:p>
            <a:r>
              <a:rPr lang="en-US" dirty="0"/>
              <a:t>Can cause prolonged duration of action in elderly</a:t>
            </a:r>
          </a:p>
          <a:p>
            <a:r>
              <a:rPr lang="en-US" dirty="0"/>
              <a:t>Primary hepatic and renal elimination</a:t>
            </a:r>
          </a:p>
          <a:p>
            <a:pPr lvl="1"/>
            <a:r>
              <a:rPr lang="en-US" dirty="0"/>
              <a:t>Duration of action prolonged by hepatic disease and pregnancy</a:t>
            </a:r>
          </a:p>
          <a:p>
            <a:pPr lvl="1"/>
            <a:r>
              <a:rPr lang="en-US" dirty="0"/>
              <a:t>Not Significantly affected by renal failure</a:t>
            </a:r>
          </a:p>
          <a:p>
            <a:pPr lvl="1"/>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Rocuronium</a:t>
            </a:r>
          </a:p>
        </p:txBody>
      </p:sp>
      <p:sp>
        <p:nvSpPr>
          <p:cNvPr id="3" name="Content Placeholder 2"/>
          <p:cNvSpPr>
            <a:spLocks noGrp="1"/>
          </p:cNvSpPr>
          <p:nvPr>
            <p:ph idx="1"/>
          </p:nvPr>
        </p:nvSpPr>
        <p:spPr/>
        <p:txBody>
          <a:bodyPr/>
          <a:lstStyle/>
          <a:p>
            <a:r>
              <a:rPr lang="en-US" dirty="0"/>
              <a:t>Useful for quick onset of action</a:t>
            </a:r>
          </a:p>
          <a:p>
            <a:pPr lvl="1"/>
            <a:r>
              <a:rPr lang="en-US" dirty="0"/>
              <a:t>Closest non-depolarizer to succinylcholine</a:t>
            </a:r>
          </a:p>
          <a:p>
            <a:r>
              <a:rPr lang="en-US" dirty="0"/>
              <a:t>.1 mg/kg shown to be rapid and effective agent (decreased fasciculations and post-op myalgias for precurarization administration of succinylcholine</a:t>
            </a:r>
          </a:p>
          <a:p>
            <a:r>
              <a:rPr lang="en-US" dirty="0"/>
              <a:t>Slight vagolytic tendencies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a:solidFill>
            <a:schemeClr val="tx2">
              <a:lumMod val="20000"/>
              <a:lumOff val="80000"/>
            </a:schemeClr>
          </a:solidFill>
        </p:spPr>
        <p:txBody>
          <a:bodyPr/>
          <a:lstStyle/>
          <a:p>
            <a:r>
              <a:rPr lang="en-US" spc="-5" dirty="0" err="1">
                <a:solidFill>
                  <a:srgbClr val="FF0000"/>
                </a:solidFill>
              </a:rPr>
              <a:t>Gantacurium</a:t>
            </a:r>
            <a:endParaRPr lang="en-US" spc="-5" dirty="0">
              <a:solidFill>
                <a:srgbClr val="FF0000"/>
              </a:solidFill>
            </a:endParaRPr>
          </a:p>
          <a:p>
            <a:endParaRPr lang="en-US" dirty="0"/>
          </a:p>
        </p:txBody>
      </p:sp>
      <p:sp>
        <p:nvSpPr>
          <p:cNvPr id="4" name="object 3"/>
          <p:cNvSpPr/>
          <p:nvPr/>
        </p:nvSpPr>
        <p:spPr>
          <a:xfrm>
            <a:off x="78739" y="1176019"/>
            <a:ext cx="8845550" cy="546227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52400"/>
            <a:ext cx="8077200" cy="6324600"/>
          </a:xfrm>
        </p:spPr>
        <p:txBody>
          <a:bodyPr>
            <a:normAutofit lnSpcReduction="10000"/>
          </a:bodyPr>
          <a:lstStyle/>
          <a:p>
            <a:pPr algn="l"/>
            <a:r>
              <a:rPr lang="en-US" dirty="0" err="1">
                <a:solidFill>
                  <a:schemeClr val="tx1"/>
                </a:solidFill>
              </a:rPr>
              <a:t>gantacurium</a:t>
            </a:r>
            <a:r>
              <a:rPr lang="en-US" dirty="0">
                <a:solidFill>
                  <a:schemeClr val="tx1"/>
                </a:solidFill>
              </a:rPr>
              <a:t> demonstrated an </a:t>
            </a:r>
            <a:r>
              <a:rPr lang="en-US" dirty="0" err="1">
                <a:solidFill>
                  <a:schemeClr val="tx1"/>
                </a:solidFill>
              </a:rPr>
              <a:t>ultrashort</a:t>
            </a:r>
            <a:r>
              <a:rPr lang="en-US" dirty="0">
                <a:solidFill>
                  <a:schemeClr val="tx1"/>
                </a:solidFill>
              </a:rPr>
              <a:t> duration of action, similar to that of </a:t>
            </a:r>
            <a:r>
              <a:rPr lang="en-US" dirty="0" err="1">
                <a:solidFill>
                  <a:schemeClr val="tx1"/>
                </a:solidFill>
              </a:rPr>
              <a:t>succinylcholine</a:t>
            </a:r>
            <a:r>
              <a:rPr lang="en-US" dirty="0">
                <a:solidFill>
                  <a:schemeClr val="tx1"/>
                </a:solidFill>
              </a:rPr>
              <a:t>. Its pharmacokinetic profile is explained by the fact that it undergoes </a:t>
            </a:r>
            <a:r>
              <a:rPr lang="en-US" dirty="0" err="1">
                <a:solidFill>
                  <a:schemeClr val="tx1"/>
                </a:solidFill>
              </a:rPr>
              <a:t>nonenzymatic</a:t>
            </a:r>
            <a:r>
              <a:rPr lang="en-US" dirty="0">
                <a:solidFill>
                  <a:schemeClr val="tx1"/>
                </a:solidFill>
              </a:rPr>
              <a:t> degradation by two chemical mechanisms: rapid formation of inactive </a:t>
            </a:r>
            <a:r>
              <a:rPr lang="en-US" dirty="0" err="1">
                <a:solidFill>
                  <a:schemeClr val="tx1"/>
                </a:solidFill>
              </a:rPr>
              <a:t>cysteine</a:t>
            </a:r>
            <a:r>
              <a:rPr lang="en-US" dirty="0">
                <a:solidFill>
                  <a:schemeClr val="tx1"/>
                </a:solidFill>
              </a:rPr>
              <a:t> adduction product and ester hydrolysis. At a dose of 0.2 mg/kg (ED95), the onset of action has been estimated to be 1-2 min, with a duration of blockade similar to that of </a:t>
            </a:r>
            <a:r>
              <a:rPr lang="en-US" dirty="0" err="1">
                <a:solidFill>
                  <a:schemeClr val="tx1"/>
                </a:solidFill>
              </a:rPr>
              <a:t>succinyl</a:t>
            </a:r>
            <a:r>
              <a:rPr lang="en-US" dirty="0">
                <a:solidFill>
                  <a:schemeClr val="tx1"/>
                </a:solidFill>
              </a:rPr>
              <a:t>- </a:t>
            </a:r>
            <a:r>
              <a:rPr lang="en-US" dirty="0" err="1">
                <a:solidFill>
                  <a:schemeClr val="tx1"/>
                </a:solidFill>
              </a:rPr>
              <a:t>choline</a:t>
            </a:r>
            <a:endParaRPr lang="en-US" dirty="0">
              <a:solidFill>
                <a:schemeClr val="tx1"/>
              </a:solidFill>
            </a:endParaRPr>
          </a:p>
          <a:p>
            <a:pPr algn="l"/>
            <a:r>
              <a:rPr lang="en-US" dirty="0">
                <a:solidFill>
                  <a:schemeClr val="tx1"/>
                </a:solidFill>
              </a:rPr>
              <a:t>Its clinical duration of action ranged from 5-10 min; recovery can be accelerated by </a:t>
            </a:r>
            <a:r>
              <a:rPr lang="en-US" dirty="0" err="1">
                <a:solidFill>
                  <a:schemeClr val="tx1"/>
                </a:solidFill>
              </a:rPr>
              <a:t>edropho</a:t>
            </a:r>
            <a:r>
              <a:rPr lang="en-US" dirty="0">
                <a:solidFill>
                  <a:schemeClr val="tx1"/>
                </a:solidFill>
              </a:rPr>
              <a:t>- </a:t>
            </a:r>
            <a:r>
              <a:rPr lang="en-US" dirty="0" err="1">
                <a:solidFill>
                  <a:schemeClr val="tx1"/>
                </a:solidFill>
              </a:rPr>
              <a:t>nium</a:t>
            </a:r>
            <a:r>
              <a:rPr lang="en-US" dirty="0">
                <a:solidFill>
                  <a:schemeClr val="tx1"/>
                </a:solidFill>
              </a:rPr>
              <a:t>, as well as by the administration of exogenous </a:t>
            </a:r>
            <a:r>
              <a:rPr lang="en-US" dirty="0" err="1">
                <a:solidFill>
                  <a:schemeClr val="tx1"/>
                </a:solidFill>
              </a:rPr>
              <a:t>cysteine</a:t>
            </a:r>
            <a:r>
              <a:rPr lang="en-US" dirty="0">
                <a:solidFill>
                  <a:schemeClr val="tx1"/>
                </a:solidFill>
              </a:rPr>
              <a:t>. Cardiovascular effects suggestive of histamine release were observed following the use of three times the ED95 dosage.</a:t>
            </a:r>
          </a:p>
          <a:p>
            <a:pPr algn="l"/>
            <a:endParaRPr lang="en-US" dirty="0">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7282.jpg"/>
          <p:cNvPicPr>
            <a:picLocks noGrp="1" noChangeAspect="1"/>
          </p:cNvPicPr>
          <p:nvPr>
            <p:ph idx="1"/>
          </p:nvPr>
        </p:nvPicPr>
        <p:blipFill>
          <a:blip r:embed="rId2" cstate="print"/>
          <a:stretch>
            <a:fillRect/>
          </a:stretch>
        </p:blipFill>
        <p:spPr>
          <a:xfrm>
            <a:off x="1447800" y="79598"/>
            <a:ext cx="5943599" cy="6397402"/>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113" y="120642"/>
            <a:ext cx="8763000" cy="6400800"/>
          </a:xfrm>
        </p:spPr>
        <p:txBody>
          <a:bodyPr>
            <a:normAutofit lnSpcReduction="10000"/>
          </a:bodyPr>
          <a:lstStyle/>
          <a:p>
            <a:r>
              <a:rPr lang="en-US" b="1"/>
              <a:t>REVERSAL OF NEUROMUSCULAR </a:t>
            </a:r>
            <a:r>
              <a:rPr lang="en-GB" b="1"/>
              <a:t>blocking agents : </a:t>
            </a:r>
          </a:p>
          <a:p>
            <a:r>
              <a:rPr lang="en-GB"/>
              <a:t>Cholinergic receptors have been subdivided into two major groups :</a:t>
            </a:r>
          </a:p>
          <a:p>
            <a:pPr marL="137160" indent="0">
              <a:buNone/>
            </a:pPr>
            <a:r>
              <a:rPr lang="en-GB"/>
              <a:t> 1.(Nicotinic receptors)Nicotine stimulates the autonomic ganglia and skeletal muscle receptors ,  2.(Muscarinic receptors) : muscarine activates end-organ effector cells in bronchial smooth muscle, salivary glands, and the sinoatrial node . </a:t>
            </a:r>
          </a:p>
          <a:p>
            <a:endParaRPr lang="en-GB"/>
          </a:p>
          <a:p>
            <a:r>
              <a:rPr lang="en-GB"/>
              <a:t>Both receptors are activated by acetylcholine </a:t>
            </a:r>
          </a:p>
          <a:p>
            <a:r>
              <a:rPr lang="en-GB"/>
              <a:t>Nicotinic receptors are blocked by muscle relaxants and muscarinic receptors are blocked by anticholinergic drugs, such as atropine. </a:t>
            </a:r>
          </a:p>
          <a:p>
            <a:pPr marL="137160" indent="0">
              <a:buNone/>
            </a:pPr>
            <a:endParaRPr lang="en-GB"/>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xmlns="" id="{2EF02FFD-5B6D-D346-866F-5C7E4C85618A}"/>
                  </a:ext>
                </a:extLst>
              </p14:cNvPr>
              <p14:cNvContentPartPr/>
              <p14:nvPr/>
            </p14:nvContentPartPr>
            <p14:xfrm>
              <a:off x="1166513" y="1341841"/>
              <a:ext cx="11520" cy="23760"/>
            </p14:xfrm>
          </p:contentPart>
        </mc:Choice>
        <mc:Fallback xmlns="">
          <p:pic>
            <p:nvPicPr>
              <p:cNvPr id="2" name="Ink 1">
                <a:extLst>
                  <a:ext uri="{FF2B5EF4-FFF2-40B4-BE49-F238E27FC236}">
                    <a16:creationId xmlns:a16="http://schemas.microsoft.com/office/drawing/2014/main" id="{2EF02FFD-5B6D-D346-866F-5C7E4C85618A}"/>
                  </a:ext>
                </a:extLst>
              </p:cNvPr>
              <p:cNvPicPr/>
              <p:nvPr/>
            </p:nvPicPr>
            <p:blipFill>
              <a:blip r:embed="rId3"/>
              <a:stretch>
                <a:fillRect/>
              </a:stretch>
            </p:blipFill>
            <p:spPr>
              <a:xfrm>
                <a:off x="1157513" y="1332841"/>
                <a:ext cx="291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xmlns="" id="{7E70DC1E-44A4-CF4B-B245-E546FDDA08E8}"/>
                  </a:ext>
                </a:extLst>
              </p14:cNvPr>
              <p14:cNvContentPartPr/>
              <p14:nvPr/>
            </p14:nvContentPartPr>
            <p14:xfrm>
              <a:off x="2276393" y="1989481"/>
              <a:ext cx="11520" cy="4680"/>
            </p14:xfrm>
          </p:contentPart>
        </mc:Choice>
        <mc:Fallback xmlns="">
          <p:pic>
            <p:nvPicPr>
              <p:cNvPr id="4" name="Ink 3">
                <a:extLst>
                  <a:ext uri="{FF2B5EF4-FFF2-40B4-BE49-F238E27FC236}">
                    <a16:creationId xmlns:a16="http://schemas.microsoft.com/office/drawing/2014/main" id="{7E70DC1E-44A4-CF4B-B245-E546FDDA08E8}"/>
                  </a:ext>
                </a:extLst>
              </p:cNvPr>
              <p:cNvPicPr/>
              <p:nvPr/>
            </p:nvPicPr>
            <p:blipFill>
              <a:blip r:embed="rId5"/>
              <a:stretch>
                <a:fillRect/>
              </a:stretch>
            </p:blipFill>
            <p:spPr>
              <a:xfrm>
                <a:off x="2267393" y="1979731"/>
                <a:ext cx="29160" cy="2379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xmlns="" id="{4E9CBD66-B4A7-9046-9237-302762E2F9CF}"/>
                  </a:ext>
                </a:extLst>
              </p14:cNvPr>
              <p14:cNvContentPartPr/>
              <p14:nvPr/>
            </p14:nvContentPartPr>
            <p14:xfrm>
              <a:off x="2031233" y="555204"/>
              <a:ext cx="28080" cy="18360"/>
            </p14:xfrm>
          </p:contentPart>
        </mc:Choice>
        <mc:Fallback xmlns="">
          <p:pic>
            <p:nvPicPr>
              <p:cNvPr id="15" name="Ink 14">
                <a:extLst>
                  <a:ext uri="{FF2B5EF4-FFF2-40B4-BE49-F238E27FC236}">
                    <a16:creationId xmlns:a16="http://schemas.microsoft.com/office/drawing/2014/main" id="{4E9CBD66-B4A7-9046-9237-302762E2F9CF}"/>
                  </a:ext>
                </a:extLst>
              </p:cNvPr>
              <p:cNvPicPr/>
              <p:nvPr/>
            </p:nvPicPr>
            <p:blipFill>
              <a:blip r:embed="rId7"/>
              <a:stretch>
                <a:fillRect/>
              </a:stretch>
            </p:blipFill>
            <p:spPr>
              <a:xfrm>
                <a:off x="2022593" y="546564"/>
                <a:ext cx="45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xmlns="" id="{2D675810-687C-9B44-BEF3-087CF091F60B}"/>
                  </a:ext>
                </a:extLst>
              </p14:cNvPr>
              <p14:cNvContentPartPr/>
              <p14:nvPr/>
            </p14:nvContentPartPr>
            <p14:xfrm>
              <a:off x="947633" y="1357681"/>
              <a:ext cx="122040" cy="138600"/>
            </p14:xfrm>
          </p:contentPart>
        </mc:Choice>
        <mc:Fallback xmlns="">
          <p:pic>
            <p:nvPicPr>
              <p:cNvPr id="16" name="Ink 15">
                <a:extLst>
                  <a:ext uri="{FF2B5EF4-FFF2-40B4-BE49-F238E27FC236}">
                    <a16:creationId xmlns:a16="http://schemas.microsoft.com/office/drawing/2014/main" id="{2D675810-687C-9B44-BEF3-087CF091F60B}"/>
                  </a:ext>
                </a:extLst>
              </p:cNvPr>
              <p:cNvPicPr/>
              <p:nvPr/>
            </p:nvPicPr>
            <p:blipFill>
              <a:blip r:embed="rId9"/>
              <a:stretch>
                <a:fillRect/>
              </a:stretch>
            </p:blipFill>
            <p:spPr>
              <a:xfrm>
                <a:off x="938633" y="1348681"/>
                <a:ext cx="139680" cy="156240"/>
              </a:xfrm>
              <a:prstGeom prst="rect">
                <a:avLst/>
              </a:prstGeom>
            </p:spPr>
          </p:pic>
        </mc:Fallback>
      </mc:AlternateContent>
    </p:spTree>
    <p:extLst>
      <p:ext uri="{BB962C8B-B14F-4D97-AF65-F5344CB8AC3E}">
        <p14:creationId xmlns:p14="http://schemas.microsoft.com/office/powerpoint/2010/main" val="2952317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145" y="66663"/>
            <a:ext cx="8763000" cy="6400800"/>
          </a:xfrm>
        </p:spPr>
        <p:txBody>
          <a:bodyPr>
            <a:normAutofit fontScale="85000" lnSpcReduction="10000"/>
          </a:bodyPr>
          <a:lstStyle/>
          <a:p>
            <a:r>
              <a:rPr lang="en-US" b="1"/>
              <a:t>REVERSAL OF NEUROMUSCULAR </a:t>
            </a:r>
            <a:r>
              <a:rPr lang="en-GB" b="1"/>
              <a:t>blocking agents :</a:t>
            </a:r>
            <a:endParaRPr lang="en-GB"/>
          </a:p>
          <a:p>
            <a:pPr marL="137160" indent="0">
              <a:buNone/>
            </a:pPr>
            <a:r>
              <a:rPr lang="en-GB"/>
              <a:t>When reversing neuromuscular blockade, the primary goal is to maximize nicotinic transmission with a minimum of muscarinic side effects.</a:t>
            </a:r>
          </a:p>
          <a:p>
            <a:r>
              <a:rPr lang="en-GB"/>
              <a:t>Normal neuromuscular transmission critically depends on acetylcholine binding to nicotinic cholinergic receptors on the motor end-plate. Nondepolarizing muscle relaxants act by competing with acetylcholine for these binding sites, thereby blocking neuromuscular transmission. Reversal of blockade depends on gradual diffusion, redistribution, metabolism, and excretion from the body of the nondepolarizing relaxant (</a:t>
            </a:r>
            <a:r>
              <a:rPr lang="en-GB" i="1"/>
              <a:t>spontaneous reversal</a:t>
            </a:r>
            <a:r>
              <a:rPr lang="en-GB"/>
              <a:t>), often assisted by the administration of specific reversal agents (</a:t>
            </a:r>
            <a:r>
              <a:rPr lang="en-GB" i="1"/>
              <a:t>pharmacological reversal</a:t>
            </a:r>
            <a:r>
              <a:rPr lang="en-GB"/>
              <a:t>). Cholinesterase inhibitors</a:t>
            </a:r>
            <a:r>
              <a:rPr lang="ar-SA"/>
              <a:t>  ( as neostigmine ( </a:t>
            </a:r>
            <a:r>
              <a:rPr lang="en-GB"/>
              <a:t> </a:t>
            </a:r>
            <a:r>
              <a:rPr lang="en-GB" i="1"/>
              <a:t>indirectly</a:t>
            </a:r>
            <a:r>
              <a:rPr lang="en-GB"/>
              <a:t> increase the amount of acetylcholine available to compete with the nondepolarizing agent, thereby reestablishing normal neuromuscular transmission.</a:t>
            </a:r>
          </a:p>
          <a:p>
            <a:pPr marL="137160" indent="0">
              <a:buNone/>
            </a:pPr>
            <a:endParaRPr lang="en-GB"/>
          </a:p>
          <a:p>
            <a:pPr marL="137160" indent="0">
              <a:buNone/>
            </a:pPr>
            <a:endParaRPr lang="en-GB"/>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xmlns="" id="{2EF02FFD-5B6D-D346-866F-5C7E4C85618A}"/>
                  </a:ext>
                </a:extLst>
              </p14:cNvPr>
              <p14:cNvContentPartPr/>
              <p14:nvPr/>
            </p14:nvContentPartPr>
            <p14:xfrm>
              <a:off x="1166513" y="1341841"/>
              <a:ext cx="11520" cy="23760"/>
            </p14:xfrm>
          </p:contentPart>
        </mc:Choice>
        <mc:Fallback xmlns="">
          <p:pic>
            <p:nvPicPr>
              <p:cNvPr id="2" name="Ink 1">
                <a:extLst>
                  <a:ext uri="{FF2B5EF4-FFF2-40B4-BE49-F238E27FC236}">
                    <a16:creationId xmlns:a16="http://schemas.microsoft.com/office/drawing/2014/main" id="{2EF02FFD-5B6D-D346-866F-5C7E4C85618A}"/>
                  </a:ext>
                </a:extLst>
              </p:cNvPr>
              <p:cNvPicPr/>
              <p:nvPr/>
            </p:nvPicPr>
            <p:blipFill>
              <a:blip r:embed="rId3"/>
              <a:stretch>
                <a:fillRect/>
              </a:stretch>
            </p:blipFill>
            <p:spPr>
              <a:xfrm>
                <a:off x="1157513" y="1332841"/>
                <a:ext cx="291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xmlns="" id="{7E70DC1E-44A4-CF4B-B245-E546FDDA08E8}"/>
                  </a:ext>
                </a:extLst>
              </p14:cNvPr>
              <p14:cNvContentPartPr/>
              <p14:nvPr/>
            </p14:nvContentPartPr>
            <p14:xfrm>
              <a:off x="2276393" y="1989481"/>
              <a:ext cx="11520" cy="4680"/>
            </p14:xfrm>
          </p:contentPart>
        </mc:Choice>
        <mc:Fallback xmlns="">
          <p:pic>
            <p:nvPicPr>
              <p:cNvPr id="4" name="Ink 3">
                <a:extLst>
                  <a:ext uri="{FF2B5EF4-FFF2-40B4-BE49-F238E27FC236}">
                    <a16:creationId xmlns:a16="http://schemas.microsoft.com/office/drawing/2014/main" id="{7E70DC1E-44A4-CF4B-B245-E546FDDA08E8}"/>
                  </a:ext>
                </a:extLst>
              </p:cNvPr>
              <p:cNvPicPr/>
              <p:nvPr/>
            </p:nvPicPr>
            <p:blipFill>
              <a:blip r:embed="rId5"/>
              <a:stretch>
                <a:fillRect/>
              </a:stretch>
            </p:blipFill>
            <p:spPr>
              <a:xfrm>
                <a:off x="2267393" y="1979731"/>
                <a:ext cx="29160" cy="2379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xmlns="" id="{4E9CBD66-B4A7-9046-9237-302762E2F9CF}"/>
                  </a:ext>
                </a:extLst>
              </p14:cNvPr>
              <p14:cNvContentPartPr/>
              <p14:nvPr/>
            </p14:nvContentPartPr>
            <p14:xfrm>
              <a:off x="2031233" y="555204"/>
              <a:ext cx="28080" cy="18360"/>
            </p14:xfrm>
          </p:contentPart>
        </mc:Choice>
        <mc:Fallback xmlns="">
          <p:pic>
            <p:nvPicPr>
              <p:cNvPr id="15" name="Ink 14">
                <a:extLst>
                  <a:ext uri="{FF2B5EF4-FFF2-40B4-BE49-F238E27FC236}">
                    <a16:creationId xmlns:a16="http://schemas.microsoft.com/office/drawing/2014/main" id="{4E9CBD66-B4A7-9046-9237-302762E2F9CF}"/>
                  </a:ext>
                </a:extLst>
              </p:cNvPr>
              <p:cNvPicPr/>
              <p:nvPr/>
            </p:nvPicPr>
            <p:blipFill>
              <a:blip r:embed="rId7"/>
              <a:stretch>
                <a:fillRect/>
              </a:stretch>
            </p:blipFill>
            <p:spPr>
              <a:xfrm>
                <a:off x="2022233" y="546204"/>
                <a:ext cx="45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xmlns="" id="{2D675810-687C-9B44-BEF3-087CF091F60B}"/>
                  </a:ext>
                </a:extLst>
              </p14:cNvPr>
              <p14:cNvContentPartPr/>
              <p14:nvPr/>
            </p14:nvContentPartPr>
            <p14:xfrm>
              <a:off x="947633" y="1357681"/>
              <a:ext cx="122040" cy="138600"/>
            </p14:xfrm>
          </p:contentPart>
        </mc:Choice>
        <mc:Fallback xmlns="">
          <p:pic>
            <p:nvPicPr>
              <p:cNvPr id="16" name="Ink 15">
                <a:extLst>
                  <a:ext uri="{FF2B5EF4-FFF2-40B4-BE49-F238E27FC236}">
                    <a16:creationId xmlns:a16="http://schemas.microsoft.com/office/drawing/2014/main" id="{2D675810-687C-9B44-BEF3-087CF091F60B}"/>
                  </a:ext>
                </a:extLst>
              </p:cNvPr>
              <p:cNvPicPr/>
              <p:nvPr/>
            </p:nvPicPr>
            <p:blipFill>
              <a:blip r:embed="rId9"/>
              <a:stretch>
                <a:fillRect/>
              </a:stretch>
            </p:blipFill>
            <p:spPr>
              <a:xfrm>
                <a:off x="938633" y="1348681"/>
                <a:ext cx="139680" cy="156240"/>
              </a:xfrm>
              <a:prstGeom prst="rect">
                <a:avLst/>
              </a:prstGeom>
            </p:spPr>
          </p:pic>
        </mc:Fallback>
      </mc:AlternateContent>
    </p:spTree>
    <p:extLst>
      <p:ext uri="{BB962C8B-B14F-4D97-AF65-F5344CB8AC3E}">
        <p14:creationId xmlns:p14="http://schemas.microsoft.com/office/powerpoint/2010/main" val="3803049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E718C2F-1121-4C4F-92A8-43CAD1FD1A71}"/>
              </a:ext>
            </a:extLst>
          </p:cNvPr>
          <p:cNvSpPr>
            <a:spLocks noGrp="1"/>
          </p:cNvSpPr>
          <p:nvPr>
            <p:ph idx="1"/>
          </p:nvPr>
        </p:nvSpPr>
        <p:spPr/>
        <p:txBody>
          <a:bodyPr>
            <a:normAutofit/>
          </a:bodyPr>
          <a:lstStyle/>
          <a:p>
            <a:endParaRPr lang="en-GB"/>
          </a:p>
          <a:p>
            <a:r>
              <a:rPr lang="en-US"/>
              <a:t> </a:t>
            </a:r>
            <a:r>
              <a:rPr lang="en-GB"/>
              <a:t>The increase in acetylcholine caused by cholinesterase inhibitors affects</a:t>
            </a:r>
            <a:r>
              <a:rPr lang="ar-SA"/>
              <a:t> not only t</a:t>
            </a:r>
            <a:r>
              <a:rPr lang="en-GB"/>
              <a:t>he nicotinic receptors of skeletal mus</a:t>
            </a:r>
            <a:r>
              <a:rPr lang="ar-SA"/>
              <a:t>cles ,but they </a:t>
            </a:r>
            <a:r>
              <a:rPr lang="en-GB"/>
              <a:t>can </a:t>
            </a:r>
            <a:r>
              <a:rPr lang="ar-SA"/>
              <a:t>also </a:t>
            </a:r>
            <a:r>
              <a:rPr lang="en-GB"/>
              <a:t>act at cholinergic </a:t>
            </a:r>
            <a:r>
              <a:rPr lang="ar-SA"/>
              <a:t>muscarinic </a:t>
            </a:r>
            <a:r>
              <a:rPr lang="en-GB"/>
              <a:t>receptors of several other organ systems, including the cardiovascular and gastrointestinal systems.</a:t>
            </a:r>
            <a:r>
              <a:rPr lang="en-US"/>
              <a:t> </a:t>
            </a:r>
            <a:endParaRPr lang="en-US" b="1" dirty="0"/>
          </a:p>
          <a:p>
            <a:endParaRPr lang="en-US" dirty="0"/>
          </a:p>
        </p:txBody>
      </p:sp>
    </p:spTree>
    <p:extLst>
      <p:ext uri="{BB962C8B-B14F-4D97-AF65-F5344CB8AC3E}">
        <p14:creationId xmlns:p14="http://schemas.microsoft.com/office/powerpoint/2010/main" val="18664683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xmlns="" id="{FCF0CBF9-F618-5B47-A576-C3D7D5CFDB1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50684" y="122584"/>
            <a:ext cx="4395952" cy="6396916"/>
          </a:xfrm>
          <a:prstGeom prst="rect">
            <a:avLst/>
          </a:prstGeom>
        </p:spPr>
      </p:pic>
      <p:sp>
        <p:nvSpPr>
          <p:cNvPr id="4" name="TextBox 3">
            <a:extLst>
              <a:ext uri="{FF2B5EF4-FFF2-40B4-BE49-F238E27FC236}">
                <a16:creationId xmlns:a16="http://schemas.microsoft.com/office/drawing/2014/main" xmlns="" id="{66EA16E6-EE0F-B249-952E-F940C56E73EE}"/>
              </a:ext>
            </a:extLst>
          </p:cNvPr>
          <p:cNvSpPr txBox="1"/>
          <p:nvPr/>
        </p:nvSpPr>
        <p:spPr>
          <a:xfrm>
            <a:off x="305880" y="719716"/>
            <a:ext cx="3844804" cy="2554545"/>
          </a:xfrm>
          <a:prstGeom prst="rect">
            <a:avLst/>
          </a:prstGeom>
          <a:noFill/>
        </p:spPr>
        <p:txBody>
          <a:bodyPr wrap="square">
            <a:spAutoFit/>
          </a:bodyPr>
          <a:lstStyle/>
          <a:p>
            <a:r>
              <a:rPr lang="ar-SA" sz="4000"/>
              <a:t>Muscarinic side effects of  </a:t>
            </a:r>
          </a:p>
          <a:p>
            <a:r>
              <a:rPr lang="en-GB" sz="4000"/>
              <a:t>C</a:t>
            </a:r>
            <a:r>
              <a:rPr lang="ar-SA" sz="4000"/>
              <a:t>holinesterase inhibitors:</a:t>
            </a:r>
            <a:endParaRPr lang="en-US" sz="4000"/>
          </a:p>
        </p:txBody>
      </p:sp>
    </p:spTree>
    <p:extLst>
      <p:ext uri="{BB962C8B-B14F-4D97-AF65-F5344CB8AC3E}">
        <p14:creationId xmlns:p14="http://schemas.microsoft.com/office/powerpoint/2010/main" val="17583746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EE1A04-866A-41AF-AB63-116EFB6DD4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E718C2F-1121-4C4F-92A8-43CAD1FD1A71}"/>
              </a:ext>
            </a:extLst>
          </p:cNvPr>
          <p:cNvSpPr>
            <a:spLocks noGrp="1"/>
          </p:cNvSpPr>
          <p:nvPr>
            <p:ph idx="1"/>
          </p:nvPr>
        </p:nvSpPr>
        <p:spPr/>
        <p:txBody>
          <a:bodyPr>
            <a:normAutofit/>
          </a:bodyPr>
          <a:lstStyle/>
          <a:p>
            <a:endParaRPr lang="ar-SA"/>
          </a:p>
          <a:p>
            <a:r>
              <a:rPr lang="ar-SA"/>
              <a:t>Unw</a:t>
            </a:r>
            <a:r>
              <a:rPr lang="en-GB"/>
              <a:t>anted muscarinic side effects are minimized by prior or concomitant administration of anticholinergic medications, such as atropine sulfate </a:t>
            </a:r>
            <a:r>
              <a:rPr lang="ar-SA"/>
              <a:t>or glycopyrolate.</a:t>
            </a:r>
          </a:p>
          <a:p>
            <a:r>
              <a:rPr lang="en-GB"/>
              <a:t>A</a:t>
            </a:r>
            <a:r>
              <a:rPr lang="ar-SA"/>
              <a:t>tropine has faster onset and shorter duration of action than glycopyrolate.</a:t>
            </a:r>
          </a:p>
          <a:p>
            <a:endParaRPr lang="ar-SA" b="1"/>
          </a:p>
          <a:p>
            <a:pPr marL="137160" indent="0">
              <a:buNone/>
            </a:pPr>
            <a:endParaRPr lang="en-US" b="1" dirty="0"/>
          </a:p>
          <a:p>
            <a:endParaRPr lang="en-US" dirty="0"/>
          </a:p>
        </p:txBody>
      </p:sp>
    </p:spTree>
    <p:extLst>
      <p:ext uri="{BB962C8B-B14F-4D97-AF65-F5344CB8AC3E}">
        <p14:creationId xmlns:p14="http://schemas.microsoft.com/office/powerpoint/2010/main" val="30909752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7287" y="842530"/>
            <a:ext cx="7882394" cy="5023161"/>
          </a:xfrm>
        </p:spPr>
        <p:txBody>
          <a:bodyPr>
            <a:normAutofit fontScale="55000" lnSpcReduction="20000"/>
          </a:bodyPr>
          <a:lstStyle/>
          <a:p>
            <a:pPr marL="137160" indent="0" algn="l">
              <a:buNone/>
            </a:pPr>
            <a:r>
              <a:rPr lang="ar-SA" sz="4800" b="1"/>
              <a:t>S</a:t>
            </a:r>
            <a:r>
              <a:rPr lang="en-US" sz="4800"/>
              <a:t>uccinylcholine is not metabolized by acetylcholinesterase, it unbinds the receptor and diffuses away from the neuromuscular junction to be hydrolyzed in the plasma and liver by another enzyme, pseudocholinesterase (nonspecific cholinesterase, plasma cholinesterase, or butyrylcholinesterase)</a:t>
            </a:r>
            <a:endParaRPr lang="ar-SA" sz="4800"/>
          </a:p>
          <a:p>
            <a:pPr marL="137160" indent="0" algn="l">
              <a:buNone/>
            </a:pPr>
            <a:endParaRPr lang="ar-SA" sz="4800"/>
          </a:p>
          <a:p>
            <a:pPr algn="l"/>
            <a:r>
              <a:rPr lang="ar-SA" sz="4800"/>
              <a:t>T</a:t>
            </a:r>
            <a:r>
              <a:rPr lang="en-US" sz="4800"/>
              <a:t>he ONLY time neostigmine reverses neuromuscular block after succinylcholine is when there is a phase II block AND sufficient time has passed for the circulating concentration of succinylcholine to be negligible</a:t>
            </a:r>
            <a:endParaRPr lang="ar-SA" sz="4800"/>
          </a:p>
          <a:p>
            <a:pPr algn="l"/>
            <a:endParaRPr lang="en-US" sz="4800"/>
          </a:p>
          <a:p>
            <a:pPr algn="l"/>
            <a:endParaRPr lang="en-US" sz="4800" b="1" dirty="0"/>
          </a:p>
        </p:txBody>
      </p:sp>
    </p:spTree>
    <p:extLst>
      <p:ext uri="{BB962C8B-B14F-4D97-AF65-F5344CB8AC3E}">
        <p14:creationId xmlns:p14="http://schemas.microsoft.com/office/powerpoint/2010/main" val="20353968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991600" cy="6400800"/>
          </a:xfrm>
        </p:spPr>
        <p:txBody>
          <a:bodyPr>
            <a:normAutofit fontScale="55000" lnSpcReduction="20000"/>
          </a:bodyPr>
          <a:lstStyle/>
          <a:p>
            <a:r>
              <a:rPr lang="en-US" dirty="0" err="1"/>
              <a:t>Sugammadex</a:t>
            </a:r>
            <a:r>
              <a:rPr lang="en-US" dirty="0"/>
              <a:t>, a </a:t>
            </a:r>
            <a:r>
              <a:rPr lang="en-US" dirty="0" err="1"/>
              <a:t>cyclodextrin</a:t>
            </a:r>
            <a:r>
              <a:rPr lang="en-US" dirty="0"/>
              <a:t>, is the first selective relaxant-binding agent; it exerts its reversal effect by forming tight complexes in a 1:1 ratio with steroidal </a:t>
            </a:r>
            <a:r>
              <a:rPr lang="en-US" dirty="0" err="1"/>
              <a:t>nondepolarizing</a:t>
            </a:r>
            <a:r>
              <a:rPr lang="en-US" dirty="0"/>
              <a:t> agents (</a:t>
            </a:r>
            <a:r>
              <a:rPr lang="en-US" dirty="0" err="1"/>
              <a:t>vecuronium</a:t>
            </a:r>
            <a:r>
              <a:rPr lang="en-US" dirty="0"/>
              <a:t>, </a:t>
            </a:r>
            <a:r>
              <a:rPr lang="en-US" dirty="0" err="1"/>
              <a:t>rocuronium</a:t>
            </a:r>
            <a:r>
              <a:rPr lang="en-US" dirty="0" smtClean="0"/>
              <a:t>,)</a:t>
            </a:r>
            <a:br>
              <a:rPr lang="en-US" dirty="0" smtClean="0"/>
            </a:br>
            <a:r>
              <a:rPr lang="en-US" dirty="0" smtClean="0"/>
              <a:t>it does not act on Ach receptors  . </a:t>
            </a:r>
            <a:r>
              <a:rPr lang="en-US" dirty="0"/>
              <a:t>This drug has been in use in the European Union </a:t>
            </a:r>
            <a:r>
              <a:rPr lang="en-US" dirty="0" smtClean="0"/>
              <a:t>for the past few years. And FDA approved in the U.S.</a:t>
            </a:r>
            <a:br>
              <a:rPr lang="en-US" dirty="0" smtClean="0"/>
            </a:br>
            <a:endParaRPr lang="en-US" dirty="0" smtClean="0"/>
          </a:p>
          <a:p>
            <a:r>
              <a:rPr lang="en-US" dirty="0" smtClean="0"/>
              <a:t>In doses  of 2 mg/kg , </a:t>
            </a:r>
            <a:r>
              <a:rPr lang="en-US" dirty="0" err="1" smtClean="0"/>
              <a:t>sugamadex</a:t>
            </a:r>
            <a:r>
              <a:rPr lang="en-US" dirty="0" smtClean="0"/>
              <a:t> will reverse both </a:t>
            </a:r>
            <a:r>
              <a:rPr lang="en-US" dirty="0" err="1" smtClean="0"/>
              <a:t>rocuronium</a:t>
            </a:r>
            <a:r>
              <a:rPr lang="en-US" dirty="0" smtClean="0"/>
              <a:t> and </a:t>
            </a:r>
            <a:r>
              <a:rPr lang="en-US" dirty="0" err="1" smtClean="0"/>
              <a:t>vecuronuim</a:t>
            </a:r>
            <a:r>
              <a:rPr lang="en-US" dirty="0" smtClean="0"/>
              <a:t> from a TOF of 2 to TOF of 0.9 in 2-4 min.</a:t>
            </a:r>
            <a:br>
              <a:rPr lang="en-US" dirty="0" smtClean="0"/>
            </a:br>
            <a:r>
              <a:rPr lang="en-US" dirty="0" smtClean="0"/>
              <a:t/>
            </a:r>
            <a:br>
              <a:rPr lang="en-US" dirty="0" smtClean="0"/>
            </a:br>
            <a:r>
              <a:rPr lang="en-US" dirty="0" smtClean="0"/>
              <a:t>doses  </a:t>
            </a:r>
            <a:r>
              <a:rPr lang="en-US" dirty="0"/>
              <a:t>of </a:t>
            </a:r>
            <a:r>
              <a:rPr lang="en-US" dirty="0" smtClean="0"/>
              <a:t>4 </a:t>
            </a:r>
            <a:r>
              <a:rPr lang="en-US" dirty="0"/>
              <a:t>mg/kg , </a:t>
            </a:r>
            <a:r>
              <a:rPr lang="en-US" dirty="0" err="1"/>
              <a:t>sugamadex</a:t>
            </a:r>
            <a:r>
              <a:rPr lang="en-US" dirty="0"/>
              <a:t> will </a:t>
            </a:r>
            <a:r>
              <a:rPr lang="en-US" dirty="0" smtClean="0"/>
              <a:t>reverse deeper </a:t>
            </a:r>
            <a:r>
              <a:rPr lang="en-US" dirty="0"/>
              <a:t>levels of neuromuscular block </a:t>
            </a:r>
            <a:r>
              <a:rPr lang="en-US" dirty="0" smtClean="0"/>
              <a:t>to TOF </a:t>
            </a:r>
            <a:r>
              <a:rPr lang="en-US" dirty="0"/>
              <a:t>of 0.9 </a:t>
            </a:r>
            <a:r>
              <a:rPr lang="en-US" dirty="0" smtClean="0"/>
              <a:t>within 2.9 min.</a:t>
            </a:r>
            <a:br>
              <a:rPr lang="en-US" dirty="0" smtClean="0"/>
            </a:br>
            <a:endParaRPr lang="en-US" dirty="0" smtClean="0"/>
          </a:p>
          <a:p>
            <a:r>
              <a:rPr lang="en-US" dirty="0" smtClean="0"/>
              <a:t>Immediate reverse from profound block such as that encountered during failed RSI in which mask ventilation is not possible ( cannot intubate ,cannot ventilate) requires doses of 16mg/kg of </a:t>
            </a:r>
            <a:r>
              <a:rPr lang="en-US" dirty="0" err="1" smtClean="0"/>
              <a:t>sugamadex</a:t>
            </a:r>
            <a:r>
              <a:rPr lang="en-US" dirty="0" smtClean="0"/>
              <a:t> to reverse the relaxant effect of </a:t>
            </a:r>
            <a:r>
              <a:rPr lang="en-US" dirty="0" err="1" smtClean="0"/>
              <a:t>rocuronuim</a:t>
            </a:r>
            <a:r>
              <a:rPr lang="en-US" dirty="0" smtClean="0"/>
              <a:t>.</a:t>
            </a:r>
          </a:p>
          <a:p>
            <a:r>
              <a:rPr lang="en-US" dirty="0" smtClean="0"/>
              <a:t>   </a:t>
            </a:r>
            <a:br>
              <a:rPr lang="en-US" dirty="0" smtClean="0"/>
            </a:br>
            <a:r>
              <a:rPr lang="en-US" dirty="0" err="1" smtClean="0"/>
              <a:t>Sugamadex</a:t>
            </a:r>
            <a:r>
              <a:rPr lang="en-US" dirty="0" smtClean="0"/>
              <a:t> has no side effects related to coagulation profile, respiratory or cardiovascular system.</a:t>
            </a:r>
            <a:br>
              <a:rPr lang="en-US" dirty="0" smtClean="0"/>
            </a:br>
            <a:endParaRPr lang="en-US" dirty="0" smtClean="0"/>
          </a:p>
          <a:p>
            <a:r>
              <a:rPr lang="en-US" dirty="0" err="1" smtClean="0"/>
              <a:t>Sugamadex</a:t>
            </a:r>
            <a:r>
              <a:rPr lang="en-US" dirty="0" smtClean="0"/>
              <a:t> is reliable in reversing the action of </a:t>
            </a:r>
            <a:r>
              <a:rPr lang="en-US" dirty="0" err="1" smtClean="0"/>
              <a:t>rocuronuim</a:t>
            </a:r>
            <a:r>
              <a:rPr lang="en-US" dirty="0" smtClean="0"/>
              <a:t> in </a:t>
            </a:r>
            <a:r>
              <a:rPr lang="en-US" dirty="0" err="1" smtClean="0"/>
              <a:t>morbidely</a:t>
            </a:r>
            <a:r>
              <a:rPr lang="en-US" dirty="0" smtClean="0"/>
              <a:t> obese patients, in patients with neuromuscular disorders and after intense neuromuscular block, within very short period of time and far shorter than the reverse induced by neostigmine .</a:t>
            </a:r>
            <a:br>
              <a:rPr lang="en-US" dirty="0" smtClean="0"/>
            </a:br>
            <a:endParaRPr lang="en-US" dirty="0" smtClean="0"/>
          </a:p>
          <a:p>
            <a:r>
              <a:rPr lang="en-US" dirty="0" err="1" smtClean="0"/>
              <a:t>Sugamadex</a:t>
            </a:r>
            <a:r>
              <a:rPr lang="en-US" dirty="0" smtClean="0"/>
              <a:t> is not effective in reversing the effect of </a:t>
            </a:r>
            <a:r>
              <a:rPr lang="en-US" dirty="0" err="1" smtClean="0"/>
              <a:t>benzylisoquinoline</a:t>
            </a:r>
            <a:r>
              <a:rPr lang="en-US" dirty="0" smtClean="0"/>
              <a:t> type of </a:t>
            </a:r>
            <a:r>
              <a:rPr lang="en-US" smtClean="0"/>
              <a:t>muscle relaxants.</a:t>
            </a:r>
            <a:r>
              <a:rPr lang="en-US" dirty="0"/>
              <a:t/>
            </a:r>
            <a:br>
              <a:rPr lang="en-US" dirty="0"/>
            </a:br>
            <a:r>
              <a:rPr lang="en-US" dirty="0"/>
              <a:t/>
            </a:r>
            <a:br>
              <a:rPr lang="en-US" dirty="0"/>
            </a:br>
            <a:r>
              <a:rPr lang="en-US" dirty="0"/>
              <a:t/>
            </a:r>
            <a:br>
              <a:rPr lang="en-US" dirty="0"/>
            </a:br>
            <a:endParaRPr lang="en-US" dirty="0"/>
          </a:p>
          <a:p>
            <a:r>
              <a:rPr lang="en-US" dirty="0" smtClean="0"/>
              <a:t/>
            </a:r>
            <a:br>
              <a:rPr lang="en-US" dirty="0" smtClean="0"/>
            </a:br>
            <a:r>
              <a:rPr lang="en-US" dirty="0" smtClean="0"/>
              <a:t/>
            </a:r>
            <a:br>
              <a:rPr lang="en-US" dirty="0" smtClean="0"/>
            </a:br>
            <a:r>
              <a:rPr lang="en-US" dirty="0" smtClean="0"/>
              <a:t/>
            </a:r>
            <a:br>
              <a:rPr lang="en-US" dirty="0" smtClean="0"/>
            </a:br>
            <a:endParaRPr lang="en-US" dirty="0" smtClean="0"/>
          </a:p>
        </p:txBody>
      </p:sp>
    </p:spTree>
    <p:extLst>
      <p:ext uri="{BB962C8B-B14F-4D97-AF65-F5344CB8AC3E}">
        <p14:creationId xmlns:p14="http://schemas.microsoft.com/office/powerpoint/2010/main" val="27779402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E718C2F-1121-4C4F-92A8-43CAD1FD1A71}"/>
              </a:ext>
            </a:extLst>
          </p:cNvPr>
          <p:cNvSpPr>
            <a:spLocks noGrp="1"/>
          </p:cNvSpPr>
          <p:nvPr>
            <p:ph idx="1"/>
          </p:nvPr>
        </p:nvSpPr>
        <p:spPr/>
        <p:txBody>
          <a:bodyPr>
            <a:normAutofit/>
          </a:bodyPr>
          <a:lstStyle/>
          <a:p>
            <a:pPr marL="137160" indent="0">
              <a:buNone/>
            </a:pPr>
            <a:endParaRPr lang="en-US" b="1" dirty="0"/>
          </a:p>
          <a:p>
            <a:endParaRPr lang="en-US" dirty="0"/>
          </a:p>
        </p:txBody>
      </p:sp>
      <p:sp>
        <p:nvSpPr>
          <p:cNvPr id="4" name="Rectangle 3"/>
          <p:cNvSpPr/>
          <p:nvPr/>
        </p:nvSpPr>
        <p:spPr>
          <a:xfrm>
            <a:off x="1371600" y="2362200"/>
            <a:ext cx="6248400" cy="2031325"/>
          </a:xfrm>
          <a:prstGeom prst="rect">
            <a:avLst/>
          </a:prstGeom>
        </p:spPr>
        <p:txBody>
          <a:bodyPr wrap="square">
            <a:spAutoFit/>
          </a:bodyPr>
          <a:lstStyle/>
          <a:p>
            <a:r>
              <a:rPr lang="en-US" dirty="0"/>
              <a:t>The newer neuromuscular blocking agents, such as </a:t>
            </a:r>
            <a:r>
              <a:rPr lang="en-US" dirty="0" err="1"/>
              <a:t>gantacurium</a:t>
            </a:r>
            <a:r>
              <a:rPr lang="en-US" dirty="0"/>
              <a:t>, which are still under investigation, show promise as ultrashort-acting </a:t>
            </a:r>
            <a:r>
              <a:rPr lang="en-US" dirty="0" err="1"/>
              <a:t>nondepolar</a:t>
            </a:r>
            <a:r>
              <a:rPr lang="en-US" dirty="0"/>
              <a:t>- </a:t>
            </a:r>
            <a:r>
              <a:rPr lang="en-US" dirty="0" err="1"/>
              <a:t>izing</a:t>
            </a:r>
            <a:r>
              <a:rPr lang="en-US" dirty="0"/>
              <a:t> agents; they undergo chemical degradation by rapid adduction with L-cysteine.</a:t>
            </a:r>
          </a:p>
          <a:p>
            <a:endParaRPr lang="en-US" dirty="0"/>
          </a:p>
          <a:p>
            <a:endParaRPr lang="en-US" dirty="0"/>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35887911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itle 1">
            <a:extLst>
              <a:ext uri="{FF2B5EF4-FFF2-40B4-BE49-F238E27FC236}">
                <a16:creationId xmlns:a16="http://schemas.microsoft.com/office/drawing/2014/main" xmlns="" id="{6EEE1A04-866A-41AF-AB63-116EFB6DD490}"/>
              </a:ext>
            </a:extLst>
          </p:cNvPr>
          <p:cNvSpPr>
            <a:spLocks noGrp="1"/>
          </p:cNvSpPr>
          <p:nvPr>
            <p:ph type="title"/>
          </p:nvPr>
        </p:nvSpPr>
        <p:spPr/>
        <p:txBody>
          <a:bodyPr/>
          <a:lstStyle/>
          <a:p>
            <a:r>
              <a:rPr lang="ar-SA" dirty="0"/>
              <a:t>Thank you</a:t>
            </a:r>
            <a:endParaRPr lang="en-US" dirty="0"/>
          </a:p>
        </p:txBody>
      </p:sp>
    </p:spTree>
    <p:extLst>
      <p:ext uri="{BB962C8B-B14F-4D97-AF65-F5344CB8AC3E}">
        <p14:creationId xmlns:p14="http://schemas.microsoft.com/office/powerpoint/2010/main" val="23590651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1122</TotalTime>
  <Words>2644</Words>
  <Application>Microsoft Office PowerPoint</Application>
  <PresentationFormat>On-screen Show (4:3)</PresentationFormat>
  <Paragraphs>481</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Apex</vt:lpstr>
      <vt:lpstr>NMBA Neuromuscular blocking agents  Prof: Subhi Al-Ghanem</vt:lpstr>
      <vt:lpstr>PowerPoint Presentation</vt:lpstr>
      <vt:lpstr>Definition: NMBA are the drugs that act  peripherally at NM-Junction and muscle  fiber itself to block neuromuscular  transmission.</vt:lpstr>
      <vt:lpstr>PowerPoint Presentation</vt:lpstr>
      <vt:lpstr>PowerPoint Presentation</vt:lpstr>
      <vt:lpstr>PowerPoint Presentation</vt:lpstr>
      <vt:lpstr>PowerPoint Presentation</vt:lpstr>
      <vt:lpstr>Structure of ACh receptors:</vt:lpstr>
      <vt:lpstr>PowerPoint Presentation</vt:lpstr>
      <vt:lpstr>PowerPoint Presentation</vt:lpstr>
      <vt:lpstr>NMBA are divided into two major groups</vt:lpstr>
      <vt:lpstr>PowerPoint Presentation</vt:lpstr>
      <vt:lpstr>PowerPoint Presentation</vt:lpstr>
      <vt:lpstr>PowerPoint Presentation</vt:lpstr>
      <vt:lpstr>Non-classical Blockade</vt:lpstr>
      <vt:lpstr>Depolarizing and non-depolarizing Muscle Relaxants</vt:lpstr>
      <vt:lpstr>Succinylcholine</vt:lpstr>
      <vt:lpstr>PowerPoint Presentation</vt:lpstr>
      <vt:lpstr>Duration of Action: Succinylcholine</vt:lpstr>
      <vt:lpstr>PowerPoint Presentation</vt:lpstr>
      <vt:lpstr>Drug Interactions: Succinylcholine</vt:lpstr>
      <vt:lpstr>Dosage: Succinylcholine</vt:lpstr>
      <vt:lpstr>Side Effects</vt:lpstr>
      <vt:lpstr>Side effects cont.</vt:lpstr>
      <vt:lpstr>Side Effects </vt:lpstr>
      <vt:lpstr>PowerPoint Presentation</vt:lpstr>
      <vt:lpstr>Side effects</vt:lpstr>
      <vt:lpstr>Side effects</vt:lpstr>
      <vt:lpstr>Non-Depolarizers</vt:lpstr>
      <vt:lpstr>PowerPoint Presentation</vt:lpstr>
      <vt:lpstr>Non-depolarizers</vt:lpstr>
      <vt:lpstr>PowerPoint Presentation</vt:lpstr>
      <vt:lpstr>Non-depolarizers</vt:lpstr>
      <vt:lpstr>Non-depolarizers</vt:lpstr>
      <vt:lpstr>Non-depolarizers</vt:lpstr>
      <vt:lpstr>Autonomic side Effects</vt:lpstr>
      <vt:lpstr>Excretion</vt:lpstr>
      <vt:lpstr>Characteristics</vt:lpstr>
      <vt:lpstr>Age :</vt:lpstr>
      <vt:lpstr>Atracurium</vt:lpstr>
      <vt:lpstr>Cisatracurium</vt:lpstr>
      <vt:lpstr>Mivacurium</vt:lpstr>
      <vt:lpstr>Doxacuronium</vt:lpstr>
      <vt:lpstr>Pancuronium</vt:lpstr>
      <vt:lpstr>Pipecuronium</vt:lpstr>
      <vt:lpstr>Vecuronium</vt:lpstr>
      <vt:lpstr>Rocuronium</vt:lpstr>
      <vt:lpstr>Rocuronium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NMBA</dc:title>
  <dc:creator>osama noubani</dc:creator>
  <cp:lastModifiedBy>USER</cp:lastModifiedBy>
  <cp:revision>55</cp:revision>
  <dcterms:created xsi:type="dcterms:W3CDTF">2006-08-16T00:00:00Z</dcterms:created>
  <dcterms:modified xsi:type="dcterms:W3CDTF">2020-03-31T12:29:01Z</dcterms:modified>
</cp:coreProperties>
</file>