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0" r:id="rId1"/>
  </p:sldMasterIdLst>
  <p:notesMasterIdLst>
    <p:notesMasterId r:id="rId33"/>
  </p:notesMasterIdLst>
  <p:sldIdLst>
    <p:sldId id="256" r:id="rId2"/>
    <p:sldId id="260" r:id="rId3"/>
    <p:sldId id="257" r:id="rId4"/>
    <p:sldId id="258" r:id="rId5"/>
    <p:sldId id="276" r:id="rId6"/>
    <p:sldId id="273" r:id="rId7"/>
    <p:sldId id="274" r:id="rId8"/>
    <p:sldId id="272" r:id="rId9"/>
    <p:sldId id="262" r:id="rId10"/>
    <p:sldId id="263" r:id="rId11"/>
    <p:sldId id="264" r:id="rId12"/>
    <p:sldId id="265" r:id="rId13"/>
    <p:sldId id="266" r:id="rId14"/>
    <p:sldId id="280" r:id="rId15"/>
    <p:sldId id="281" r:id="rId16"/>
    <p:sldId id="275" r:id="rId17"/>
    <p:sldId id="267" r:id="rId18"/>
    <p:sldId id="292" r:id="rId19"/>
    <p:sldId id="291" r:id="rId20"/>
    <p:sldId id="269" r:id="rId21"/>
    <p:sldId id="270" r:id="rId22"/>
    <p:sldId id="287" r:id="rId23"/>
    <p:sldId id="294" r:id="rId24"/>
    <p:sldId id="293" r:id="rId25"/>
    <p:sldId id="288" r:id="rId26"/>
    <p:sldId id="289" r:id="rId27"/>
    <p:sldId id="286" r:id="rId28"/>
    <p:sldId id="283" r:id="rId29"/>
    <p:sldId id="278" r:id="rId30"/>
    <p:sldId id="279" r:id="rId31"/>
    <p:sldId id="282"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83" autoAdjust="0"/>
    <p:restoredTop sz="83788" autoAdjust="0"/>
  </p:normalViewPr>
  <p:slideViewPr>
    <p:cSldViewPr snapToGrid="0" snapToObjects="1">
      <p:cViewPr varScale="1">
        <p:scale>
          <a:sx n="80" d="100"/>
          <a:sy n="80" d="100"/>
        </p:scale>
        <p:origin x="1296"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AE620C-D032-0747-988E-0DA7EEBBDAF3}" type="datetimeFigureOut">
              <a:rPr lang="en-US" smtClean="0"/>
              <a:t>11/30/2025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51F3E4-D4EF-B244-AF92-2656BF05C905}" type="slidenum">
              <a:rPr lang="en-US" smtClean="0"/>
              <a:t>‹#›</a:t>
            </a:fld>
            <a:endParaRPr lang="en-US"/>
          </a:p>
        </p:txBody>
      </p:sp>
    </p:spTree>
    <p:extLst>
      <p:ext uri="{BB962C8B-B14F-4D97-AF65-F5344CB8AC3E}">
        <p14:creationId xmlns:p14="http://schemas.microsoft.com/office/powerpoint/2010/main" val="330270304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en.wikipedia.org/wiki/Lactic_acid" TargetMode="External"/><Relationship Id="rId3" Type="http://schemas.openxmlformats.org/officeDocument/2006/relationships/hyperlink" Target="http://en.wikipedia.org/wiki/Milliequivalent" TargetMode="External"/><Relationship Id="rId7" Type="http://schemas.openxmlformats.org/officeDocument/2006/relationships/hyperlink" Target="http://en.wikipedia.org/wiki/Chloride"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en.wikipedia.org/wiki/Molarity%23Molarity" TargetMode="External"/><Relationship Id="rId5" Type="http://schemas.openxmlformats.org/officeDocument/2006/relationships/hyperlink" Target="http://en.wikipedia.org/wiki/Ion" TargetMode="External"/><Relationship Id="rId10" Type="http://schemas.openxmlformats.org/officeDocument/2006/relationships/hyperlink" Target="http://en.wikipedia.org/wiki/Calcium" TargetMode="External"/><Relationship Id="rId4" Type="http://schemas.openxmlformats.org/officeDocument/2006/relationships/hyperlink" Target="http://en.wikipedia.org/wiki/Sodium" TargetMode="External"/><Relationship Id="rId9" Type="http://schemas.openxmlformats.org/officeDocument/2006/relationships/hyperlink" Target="http://en.wikipedia.org/wiki/Potassium"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51F3E4-D4EF-B244-AF92-2656BF05C905}" type="slidenum">
              <a:rPr lang="en-US" smtClean="0"/>
              <a:t>1</a:t>
            </a:fld>
            <a:endParaRPr lang="en-US"/>
          </a:p>
        </p:txBody>
      </p:sp>
    </p:spTree>
    <p:extLst>
      <p:ext uri="{BB962C8B-B14F-4D97-AF65-F5344CB8AC3E}">
        <p14:creationId xmlns:p14="http://schemas.microsoft.com/office/powerpoint/2010/main" val="1964908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51F3E4-D4EF-B244-AF92-2656BF05C905}" type="slidenum">
              <a:rPr lang="en-US" smtClean="0"/>
              <a:t>7</a:t>
            </a:fld>
            <a:endParaRPr lang="en-US"/>
          </a:p>
        </p:txBody>
      </p:sp>
    </p:spTree>
    <p:extLst>
      <p:ext uri="{BB962C8B-B14F-4D97-AF65-F5344CB8AC3E}">
        <p14:creationId xmlns:p14="http://schemas.microsoft.com/office/powerpoint/2010/main" val="2116299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FIGURE 5.</a:t>
            </a:r>
          </a:p>
          <a:p>
            <a:r>
              <a:rPr lang="en-US" sz="1200" b="0" kern="1200" dirty="0">
                <a:solidFill>
                  <a:schemeClr val="tx1"/>
                </a:solidFill>
                <a:latin typeface="+mn-lt"/>
                <a:ea typeface="+mn-ea"/>
                <a:cs typeface="+mn-cs"/>
              </a:rPr>
              <a:t>Modified Lund and Browder chart for estimating the area of burns. This approach is considered the most accurate for use in pediatric patients. The figures can be colored in with red for full-thickness burns and blue for partial-thickness burns. (2nd = second-degree burn; 3rd = third-degree burn; TBSA = total percentage of body surface area)</a:t>
            </a:r>
            <a:endParaRPr lang="en-US" dirty="0"/>
          </a:p>
        </p:txBody>
      </p:sp>
      <p:sp>
        <p:nvSpPr>
          <p:cNvPr id="4" name="Slide Number Placeholder 3"/>
          <p:cNvSpPr>
            <a:spLocks noGrp="1"/>
          </p:cNvSpPr>
          <p:nvPr>
            <p:ph type="sldNum" sz="quarter" idx="10"/>
          </p:nvPr>
        </p:nvSpPr>
        <p:spPr/>
        <p:txBody>
          <a:bodyPr/>
          <a:lstStyle/>
          <a:p>
            <a:fld id="{1751F3E4-D4EF-B244-AF92-2656BF05C905}" type="slidenum">
              <a:rPr lang="en-US" smtClean="0"/>
              <a:t>8</a:t>
            </a:fld>
            <a:endParaRPr lang="en-US"/>
          </a:p>
        </p:txBody>
      </p:sp>
    </p:spTree>
    <p:extLst>
      <p:ext uri="{BB962C8B-B14F-4D97-AF65-F5344CB8AC3E}">
        <p14:creationId xmlns:p14="http://schemas.microsoft.com/office/powerpoint/2010/main" val="4259312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of scarring w/ deep partial thickness burns</a:t>
            </a:r>
          </a:p>
        </p:txBody>
      </p:sp>
      <p:sp>
        <p:nvSpPr>
          <p:cNvPr id="4" name="Slide Number Placeholder 3"/>
          <p:cNvSpPr>
            <a:spLocks noGrp="1"/>
          </p:cNvSpPr>
          <p:nvPr>
            <p:ph type="sldNum" sz="quarter" idx="10"/>
          </p:nvPr>
        </p:nvSpPr>
        <p:spPr/>
        <p:txBody>
          <a:bodyPr/>
          <a:lstStyle/>
          <a:p>
            <a:fld id="{1751F3E4-D4EF-B244-AF92-2656BF05C905}" type="slidenum">
              <a:rPr lang="en-US" smtClean="0"/>
              <a:t>11</a:t>
            </a:fld>
            <a:endParaRPr lang="en-US"/>
          </a:p>
        </p:txBody>
      </p:sp>
    </p:spTree>
    <p:extLst>
      <p:ext uri="{BB962C8B-B14F-4D97-AF65-F5344CB8AC3E}">
        <p14:creationId xmlns:p14="http://schemas.microsoft.com/office/powerpoint/2010/main" val="2524049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it’s &gt; 5 </a:t>
            </a:r>
            <a:r>
              <a:rPr lang="en-US" dirty="0" err="1"/>
              <a:t>yrs</a:t>
            </a:r>
            <a:r>
              <a:rPr lang="en-US" dirty="0"/>
              <a:t> since last immunization</a:t>
            </a:r>
            <a:r>
              <a:rPr lang="en-US" baseline="0" dirty="0"/>
              <a:t> for tetanus </a:t>
            </a:r>
            <a:r>
              <a:rPr lang="en-US" baseline="0" dirty="0">
                <a:sym typeface="Wingdings"/>
              </a:rPr>
              <a:t> give a tetanus booster.</a:t>
            </a:r>
          </a:p>
          <a:p>
            <a:endParaRPr lang="en-US" baseline="0" dirty="0">
              <a:sym typeface="Wingdings"/>
            </a:endParaRPr>
          </a:p>
          <a:p>
            <a:r>
              <a:rPr lang="en-US" sz="1200" b="0" kern="1200" dirty="0">
                <a:solidFill>
                  <a:schemeClr val="tx1"/>
                </a:solidFill>
                <a:effectLst/>
                <a:latin typeface="+mn-lt"/>
                <a:ea typeface="+mn-ea"/>
                <a:cs typeface="+mn-cs"/>
              </a:rPr>
              <a:t>Burn patients have the highest metabolic rate of all critically ill or injured patients. The metabolic response to a severe burn injury is characterized by a </a:t>
            </a:r>
            <a:r>
              <a:rPr lang="en-US" sz="1200" b="0" kern="1200" dirty="0" err="1">
                <a:solidFill>
                  <a:schemeClr val="tx1"/>
                </a:solidFill>
                <a:effectLst/>
                <a:latin typeface="+mn-lt"/>
                <a:ea typeface="+mn-ea"/>
                <a:cs typeface="+mn-cs"/>
              </a:rPr>
              <a:t>hyperdynamic</a:t>
            </a:r>
            <a:r>
              <a:rPr lang="en-US" sz="1200" b="0" kern="1200" dirty="0">
                <a:solidFill>
                  <a:schemeClr val="tx1"/>
                </a:solidFill>
                <a:effectLst/>
                <a:latin typeface="+mn-lt"/>
                <a:ea typeface="+mn-ea"/>
                <a:cs typeface="+mn-cs"/>
              </a:rPr>
              <a:t> cardiovascular response, increased energy expenditure, accelerated glycogen and protein breakdown, lipolysis, loss of lean body mass and body weight, delayed wound healing, and immune depression [1, 2]. This response is mediated by increases in circulating levels of the catabolic hormones, </a:t>
            </a:r>
            <a:r>
              <a:rPr lang="en-US" sz="1200" b="0" kern="1200" dirty="0" err="1">
                <a:solidFill>
                  <a:schemeClr val="tx1"/>
                </a:solidFill>
                <a:effectLst/>
                <a:latin typeface="+mn-lt"/>
                <a:ea typeface="+mn-ea"/>
                <a:cs typeface="+mn-cs"/>
              </a:rPr>
              <a:t>catecholamines</a:t>
            </a:r>
            <a:r>
              <a:rPr lang="en-US" sz="1200" b="0" kern="1200" dirty="0">
                <a:solidFill>
                  <a:schemeClr val="tx1"/>
                </a:solidFill>
                <a:effectLst/>
                <a:latin typeface="+mn-lt"/>
                <a:ea typeface="+mn-ea"/>
                <a:cs typeface="+mn-cs"/>
              </a:rPr>
              <a:t>, cortisol, and glucagon [3]. </a:t>
            </a:r>
            <a:r>
              <a:rPr lang="en-US" sz="1200" b="0" kern="1200" dirty="0" err="1">
                <a:solidFill>
                  <a:schemeClr val="tx1"/>
                </a:solidFill>
                <a:effectLst/>
                <a:latin typeface="+mn-lt"/>
                <a:ea typeface="+mn-ea"/>
                <a:cs typeface="+mn-cs"/>
              </a:rPr>
              <a:t>Catecholamines</a:t>
            </a:r>
            <a:r>
              <a:rPr lang="en-US" sz="1200" b="0" kern="1200" dirty="0">
                <a:solidFill>
                  <a:schemeClr val="tx1"/>
                </a:solidFill>
                <a:effectLst/>
                <a:latin typeface="+mn-lt"/>
                <a:ea typeface="+mn-ea"/>
                <a:cs typeface="+mn-cs"/>
              </a:rPr>
              <a:t> increase up to 10 times normal. Catabolism after major burn injury begins on the 5th day after injury and continues up to 9 months later [4]. Increasing age, weight, and delay in definitive surgical treatment predict increased catabolism in children. In adults, the response increases up to age 50 where it plateaus [5]. The body surface area burned increases catabolism until a 40% body burn is reached. The magnitude of metabolic expenditure is 1.5 to twice normal in burns of greater than 40% total body surface area (TBSA). Catabolism is further increased by 50% with environmental cooling or the development of sepsis. </a:t>
            </a:r>
            <a:endParaRPr lang="en-US" dirty="0"/>
          </a:p>
          <a:p>
            <a:r>
              <a:rPr lang="en-US" sz="1200" b="0" kern="1200" dirty="0" err="1">
                <a:solidFill>
                  <a:schemeClr val="tx1"/>
                </a:solidFill>
                <a:effectLst/>
                <a:latin typeface="+mn-lt"/>
                <a:ea typeface="+mn-ea"/>
                <a:cs typeface="+mn-cs"/>
              </a:rPr>
              <a:t>Hypermetabolism</a:t>
            </a:r>
            <a:r>
              <a:rPr lang="en-US" sz="1200" b="0" kern="1200" dirty="0">
                <a:solidFill>
                  <a:schemeClr val="tx1"/>
                </a:solidFill>
                <a:effectLst/>
                <a:latin typeface="+mn-lt"/>
                <a:ea typeface="+mn-ea"/>
                <a:cs typeface="+mn-cs"/>
              </a:rPr>
              <a:t> and muscle protein catabolism continue long after completion of wound closure [4]. Protein breakdown continues 6 and 9 months after severe burn. There is almost complete lack of bone growth for 2 years after injury resulting in long-term osteopenia which may adversely affect peak bone mass accumulation [6, 7]. </a:t>
            </a:r>
            <a:endParaRPr lang="en-US" dirty="0"/>
          </a:p>
          <a:p>
            <a:endParaRPr lang="en-US" baseline="0" dirty="0">
              <a:sym typeface="Wingdings"/>
            </a:endParaRPr>
          </a:p>
          <a:p>
            <a:r>
              <a:rPr lang="en-US" baseline="0" dirty="0">
                <a:sym typeface="Wingdings"/>
              </a:rPr>
              <a:t>Contracture develops when elastic connective tissues are replaced by inelastic fiber like tissue. This makes it hard to stretch the area and prevents normal movement</a:t>
            </a:r>
            <a:endParaRPr lang="en-US" dirty="0"/>
          </a:p>
        </p:txBody>
      </p:sp>
      <p:sp>
        <p:nvSpPr>
          <p:cNvPr id="4" name="Slide Number Placeholder 3"/>
          <p:cNvSpPr>
            <a:spLocks noGrp="1"/>
          </p:cNvSpPr>
          <p:nvPr>
            <p:ph type="sldNum" sz="quarter" idx="10"/>
          </p:nvPr>
        </p:nvSpPr>
        <p:spPr/>
        <p:txBody>
          <a:bodyPr/>
          <a:lstStyle/>
          <a:p>
            <a:fld id="{1751F3E4-D4EF-B244-AF92-2656BF05C905}" type="slidenum">
              <a:rPr lang="en-US" smtClean="0"/>
              <a:t>15</a:t>
            </a:fld>
            <a:endParaRPr lang="en-US"/>
          </a:p>
        </p:txBody>
      </p:sp>
    </p:spTree>
    <p:extLst>
      <p:ext uri="{BB962C8B-B14F-4D97-AF65-F5344CB8AC3E}">
        <p14:creationId xmlns:p14="http://schemas.microsoft.com/office/powerpoint/2010/main" val="1908076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51F3E4-D4EF-B244-AF92-2656BF05C905}" type="slidenum">
              <a:rPr lang="en-US" smtClean="0"/>
              <a:t>17</a:t>
            </a:fld>
            <a:endParaRPr lang="en-US"/>
          </a:p>
        </p:txBody>
      </p:sp>
    </p:spTree>
    <p:extLst>
      <p:ext uri="{BB962C8B-B14F-4D97-AF65-F5344CB8AC3E}">
        <p14:creationId xmlns:p14="http://schemas.microsoft.com/office/powerpoint/2010/main" val="3876269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51F3E4-D4EF-B244-AF92-2656BF05C905}" type="slidenum">
              <a:rPr lang="en-US" smtClean="0"/>
              <a:t>18</a:t>
            </a:fld>
            <a:endParaRPr lang="en-US"/>
          </a:p>
        </p:txBody>
      </p:sp>
    </p:spTree>
    <p:extLst>
      <p:ext uri="{BB962C8B-B14F-4D97-AF65-F5344CB8AC3E}">
        <p14:creationId xmlns:p14="http://schemas.microsoft.com/office/powerpoint/2010/main" val="3876269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Ringer’s lactate (1L) contains: </a:t>
            </a:r>
          </a:p>
          <a:p>
            <a:r>
              <a:rPr lang="en-US" sz="1200" kern="1200" dirty="0">
                <a:solidFill>
                  <a:schemeClr val="bg1"/>
                </a:solidFill>
                <a:latin typeface="+mn-lt"/>
                <a:ea typeface="+mn-ea"/>
                <a:cs typeface="+mn-cs"/>
              </a:rPr>
              <a:t>130 </a:t>
            </a:r>
            <a:r>
              <a:rPr lang="en-US" sz="1200" kern="1200" dirty="0">
                <a:solidFill>
                  <a:schemeClr val="bg1"/>
                </a:solidFill>
                <a:latin typeface="+mn-lt"/>
                <a:ea typeface="+mn-ea"/>
                <a:cs typeface="+mn-cs"/>
                <a:hlinkClick r:id="rId3"/>
              </a:rPr>
              <a:t>mEq of </a:t>
            </a:r>
            <a:r>
              <a:rPr lang="en-US" sz="1200" kern="1200" dirty="0">
                <a:solidFill>
                  <a:schemeClr val="bg1"/>
                </a:solidFill>
                <a:latin typeface="+mn-lt"/>
                <a:ea typeface="+mn-ea"/>
                <a:cs typeface="+mn-cs"/>
                <a:hlinkClick r:id="rId4"/>
              </a:rPr>
              <a:t>sodium </a:t>
            </a:r>
            <a:r>
              <a:rPr lang="en-US" sz="1200" kern="1200" dirty="0">
                <a:solidFill>
                  <a:schemeClr val="bg1"/>
                </a:solidFill>
                <a:latin typeface="+mn-lt"/>
                <a:ea typeface="+mn-ea"/>
                <a:cs typeface="+mn-cs"/>
                <a:hlinkClick r:id="rId5"/>
              </a:rPr>
              <a:t>ion = 130 </a:t>
            </a:r>
            <a:r>
              <a:rPr lang="en-US" sz="1200" kern="1200" dirty="0">
                <a:solidFill>
                  <a:schemeClr val="bg1"/>
                </a:solidFill>
                <a:latin typeface="+mn-lt"/>
                <a:ea typeface="+mn-ea"/>
                <a:cs typeface="+mn-cs"/>
                <a:hlinkClick r:id="rId6"/>
              </a:rPr>
              <a:t>mmol/L</a:t>
            </a:r>
          </a:p>
          <a:p>
            <a:r>
              <a:rPr lang="en-US" sz="1200" kern="1200" dirty="0">
                <a:solidFill>
                  <a:schemeClr val="bg1"/>
                </a:solidFill>
                <a:latin typeface="+mn-lt"/>
                <a:ea typeface="+mn-ea"/>
                <a:cs typeface="+mn-cs"/>
              </a:rPr>
              <a:t>109 </a:t>
            </a:r>
            <a:r>
              <a:rPr lang="en-US" sz="1200" kern="1200" dirty="0" err="1">
                <a:solidFill>
                  <a:schemeClr val="bg1"/>
                </a:solidFill>
                <a:latin typeface="+mn-lt"/>
                <a:ea typeface="+mn-ea"/>
                <a:cs typeface="+mn-cs"/>
              </a:rPr>
              <a:t>mEq</a:t>
            </a:r>
            <a:r>
              <a:rPr lang="en-US" sz="1200" kern="1200" dirty="0">
                <a:solidFill>
                  <a:schemeClr val="bg1"/>
                </a:solidFill>
                <a:latin typeface="+mn-lt"/>
                <a:ea typeface="+mn-ea"/>
                <a:cs typeface="+mn-cs"/>
              </a:rPr>
              <a:t> of </a:t>
            </a:r>
            <a:r>
              <a:rPr lang="en-US" sz="1200" kern="1200" dirty="0">
                <a:solidFill>
                  <a:schemeClr val="bg1"/>
                </a:solidFill>
                <a:latin typeface="+mn-lt"/>
                <a:ea typeface="+mn-ea"/>
                <a:cs typeface="+mn-cs"/>
                <a:hlinkClick r:id="rId7"/>
              </a:rPr>
              <a:t>chloride ion = 109 mmol/L</a:t>
            </a:r>
          </a:p>
          <a:p>
            <a:r>
              <a:rPr lang="en-US" sz="1200" kern="1200" dirty="0">
                <a:solidFill>
                  <a:schemeClr val="bg1"/>
                </a:solidFill>
                <a:latin typeface="+mn-lt"/>
                <a:ea typeface="+mn-ea"/>
                <a:cs typeface="+mn-cs"/>
              </a:rPr>
              <a:t>28 </a:t>
            </a:r>
            <a:r>
              <a:rPr lang="en-US" sz="1200" kern="1200" dirty="0" err="1">
                <a:solidFill>
                  <a:schemeClr val="bg1"/>
                </a:solidFill>
                <a:latin typeface="+mn-lt"/>
                <a:ea typeface="+mn-ea"/>
                <a:cs typeface="+mn-cs"/>
              </a:rPr>
              <a:t>mEq</a:t>
            </a:r>
            <a:r>
              <a:rPr lang="en-US" sz="1200" kern="1200" dirty="0">
                <a:solidFill>
                  <a:schemeClr val="bg1"/>
                </a:solidFill>
                <a:latin typeface="+mn-lt"/>
                <a:ea typeface="+mn-ea"/>
                <a:cs typeface="+mn-cs"/>
              </a:rPr>
              <a:t> of </a:t>
            </a:r>
            <a:r>
              <a:rPr lang="en-US" sz="1200" kern="1200" dirty="0">
                <a:solidFill>
                  <a:schemeClr val="bg1"/>
                </a:solidFill>
                <a:latin typeface="+mn-lt"/>
                <a:ea typeface="+mn-ea"/>
                <a:cs typeface="+mn-cs"/>
                <a:hlinkClick r:id="rId8"/>
              </a:rPr>
              <a:t>lactate = 28 mmol/L</a:t>
            </a:r>
          </a:p>
          <a:p>
            <a:r>
              <a:rPr lang="en-US" sz="1200" kern="1200" dirty="0">
                <a:solidFill>
                  <a:schemeClr val="bg1"/>
                </a:solidFill>
                <a:latin typeface="+mn-lt"/>
                <a:ea typeface="+mn-ea"/>
                <a:cs typeface="+mn-cs"/>
              </a:rPr>
              <a:t>4 </a:t>
            </a:r>
            <a:r>
              <a:rPr lang="en-US" sz="1200" kern="1200" dirty="0" err="1">
                <a:solidFill>
                  <a:schemeClr val="bg1"/>
                </a:solidFill>
                <a:latin typeface="+mn-lt"/>
                <a:ea typeface="+mn-ea"/>
                <a:cs typeface="+mn-cs"/>
              </a:rPr>
              <a:t>mEq</a:t>
            </a:r>
            <a:r>
              <a:rPr lang="en-US" sz="1200" kern="1200" dirty="0">
                <a:solidFill>
                  <a:schemeClr val="bg1"/>
                </a:solidFill>
                <a:latin typeface="+mn-lt"/>
                <a:ea typeface="+mn-ea"/>
                <a:cs typeface="+mn-cs"/>
              </a:rPr>
              <a:t> of </a:t>
            </a:r>
            <a:r>
              <a:rPr lang="en-US" sz="1200" kern="1200" dirty="0">
                <a:solidFill>
                  <a:schemeClr val="bg1"/>
                </a:solidFill>
                <a:latin typeface="+mn-lt"/>
                <a:ea typeface="+mn-ea"/>
                <a:cs typeface="+mn-cs"/>
                <a:hlinkClick r:id="rId9"/>
              </a:rPr>
              <a:t>potassium ion = 4 mmol/L</a:t>
            </a:r>
          </a:p>
          <a:p>
            <a:r>
              <a:rPr lang="en-US" sz="1200" kern="1200" dirty="0">
                <a:solidFill>
                  <a:schemeClr val="bg1"/>
                </a:solidFill>
                <a:latin typeface="+mn-lt"/>
                <a:ea typeface="+mn-ea"/>
                <a:cs typeface="+mn-cs"/>
              </a:rPr>
              <a:t>3 </a:t>
            </a:r>
            <a:r>
              <a:rPr lang="en-US" sz="1200" kern="1200" dirty="0" err="1">
                <a:solidFill>
                  <a:schemeClr val="bg1"/>
                </a:solidFill>
                <a:latin typeface="+mn-lt"/>
                <a:ea typeface="+mn-ea"/>
                <a:cs typeface="+mn-cs"/>
              </a:rPr>
              <a:t>mEq</a:t>
            </a:r>
            <a:r>
              <a:rPr lang="en-US" sz="1200" kern="1200" dirty="0">
                <a:solidFill>
                  <a:schemeClr val="bg1"/>
                </a:solidFill>
                <a:latin typeface="+mn-lt"/>
                <a:ea typeface="+mn-ea"/>
                <a:cs typeface="+mn-cs"/>
              </a:rPr>
              <a:t> of </a:t>
            </a:r>
            <a:r>
              <a:rPr lang="en-US" sz="1200" kern="1200" dirty="0">
                <a:solidFill>
                  <a:schemeClr val="bg1"/>
                </a:solidFill>
                <a:latin typeface="+mn-lt"/>
                <a:ea typeface="+mn-ea"/>
                <a:cs typeface="+mn-cs"/>
                <a:hlinkClick r:id="rId10"/>
              </a:rPr>
              <a:t>calcium ion = 1.5 mmol/L</a:t>
            </a:r>
            <a:endParaRPr lang="en-US" sz="1200" kern="1200" dirty="0">
              <a:solidFill>
                <a:schemeClr val="bg1"/>
              </a:solidFill>
              <a:latin typeface="+mn-lt"/>
              <a:ea typeface="+mn-ea"/>
              <a:cs typeface="+mn-cs"/>
            </a:endParaRPr>
          </a:p>
          <a:p>
            <a:endParaRPr lang="en-US" sz="1200" kern="1200" dirty="0">
              <a:solidFill>
                <a:schemeClr val="bg1"/>
              </a:solidFill>
              <a:latin typeface="+mn-lt"/>
              <a:ea typeface="+mn-ea"/>
              <a:cs typeface="+mn-cs"/>
            </a:endParaRPr>
          </a:p>
          <a:p>
            <a:r>
              <a:rPr lang="en-US" sz="1200" kern="1200" dirty="0">
                <a:solidFill>
                  <a:schemeClr val="bg1"/>
                </a:solidFill>
                <a:latin typeface="+mn-lt"/>
                <a:ea typeface="+mn-ea"/>
                <a:cs typeface="+mn-cs"/>
              </a:rPr>
              <a:t>Ringer’s lactate (lactate ringer’s solution) </a:t>
            </a:r>
            <a:r>
              <a:rPr lang="en-US" sz="1200" kern="1200" dirty="0" err="1">
                <a:solidFill>
                  <a:schemeClr val="bg1"/>
                </a:solidFill>
                <a:latin typeface="+mn-lt"/>
                <a:ea typeface="+mn-ea"/>
                <a:cs typeface="+mn-cs"/>
              </a:rPr>
              <a:t>osmolarity</a:t>
            </a:r>
            <a:r>
              <a:rPr lang="en-US" sz="1200" kern="1200" dirty="0">
                <a:solidFill>
                  <a:schemeClr val="bg1"/>
                </a:solidFill>
                <a:latin typeface="+mn-lt"/>
                <a:ea typeface="+mn-ea"/>
                <a:cs typeface="+mn-cs"/>
              </a:rPr>
              <a:t> = 273 </a:t>
            </a:r>
            <a:r>
              <a:rPr lang="en-US" sz="1200" kern="1200" dirty="0" err="1">
                <a:solidFill>
                  <a:schemeClr val="bg1"/>
                </a:solidFill>
                <a:latin typeface="+mn-lt"/>
                <a:ea typeface="+mn-ea"/>
                <a:cs typeface="+mn-cs"/>
              </a:rPr>
              <a:t>mOsm</a:t>
            </a:r>
            <a:r>
              <a:rPr lang="en-US" sz="1200" kern="1200" dirty="0">
                <a:solidFill>
                  <a:schemeClr val="bg1"/>
                </a:solidFill>
                <a:latin typeface="+mn-lt"/>
                <a:ea typeface="+mn-ea"/>
                <a:cs typeface="+mn-cs"/>
              </a:rPr>
              <a:t>/L (therefore</a:t>
            </a:r>
            <a:r>
              <a:rPr lang="en-US" sz="1200" kern="1200" baseline="0" dirty="0">
                <a:solidFill>
                  <a:schemeClr val="bg1"/>
                </a:solidFill>
                <a:latin typeface="+mn-lt"/>
                <a:ea typeface="+mn-ea"/>
                <a:cs typeface="+mn-cs"/>
              </a:rPr>
              <a:t> isotonic to blood) -&gt; this is a crystalloid type of solution</a:t>
            </a:r>
          </a:p>
          <a:p>
            <a:endParaRPr lang="en-US" sz="1200" kern="1200" baseline="0" dirty="0">
              <a:solidFill>
                <a:schemeClr val="bg1"/>
              </a:solidFill>
              <a:latin typeface="+mn-lt"/>
              <a:ea typeface="+mn-ea"/>
              <a:cs typeface="+mn-cs"/>
            </a:endParaRPr>
          </a:p>
          <a:p>
            <a:r>
              <a:rPr lang="en-US" sz="1200" kern="1200" baseline="0" dirty="0">
                <a:solidFill>
                  <a:schemeClr val="bg1"/>
                </a:solidFill>
                <a:latin typeface="+mn-lt"/>
                <a:ea typeface="+mn-ea"/>
                <a:cs typeface="+mn-cs"/>
              </a:rPr>
              <a:t>Colloid solutions: have larger molecules such as starch or gelatin</a:t>
            </a:r>
            <a:endParaRPr lang="en-US" dirty="0">
              <a:solidFill>
                <a:schemeClr val="bg1"/>
              </a:solidFill>
            </a:endParaRPr>
          </a:p>
        </p:txBody>
      </p:sp>
      <p:sp>
        <p:nvSpPr>
          <p:cNvPr id="4" name="Slide Number Placeholder 3"/>
          <p:cNvSpPr>
            <a:spLocks noGrp="1"/>
          </p:cNvSpPr>
          <p:nvPr>
            <p:ph type="sldNum" sz="quarter" idx="10"/>
          </p:nvPr>
        </p:nvSpPr>
        <p:spPr/>
        <p:txBody>
          <a:bodyPr/>
          <a:lstStyle/>
          <a:p>
            <a:fld id="{1751F3E4-D4EF-B244-AF92-2656BF05C905}" type="slidenum">
              <a:rPr lang="en-US" smtClean="0"/>
              <a:t>21</a:t>
            </a:fld>
            <a:endParaRPr lang="en-US"/>
          </a:p>
        </p:txBody>
      </p:sp>
    </p:spTree>
    <p:extLst>
      <p:ext uri="{BB962C8B-B14F-4D97-AF65-F5344CB8AC3E}">
        <p14:creationId xmlns:p14="http://schemas.microsoft.com/office/powerpoint/2010/main" val="2719351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5248"/>
            <a:ext cx="7772400" cy="978408"/>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a:t>Click to edit Master title style</a:t>
            </a:r>
            <a:endParaRPr dirty="0"/>
          </a:p>
        </p:txBody>
      </p:sp>
      <p:sp>
        <p:nvSpPr>
          <p:cNvPr id="3" name="Subtitle 2"/>
          <p:cNvSpPr>
            <a:spLocks noGrp="1"/>
          </p:cNvSpPr>
          <p:nvPr>
            <p:ph type="subTitle" idx="1"/>
          </p:nvPr>
        </p:nvSpPr>
        <p:spPr>
          <a:xfrm>
            <a:off x="685800" y="3352800"/>
            <a:ext cx="7772400" cy="877824"/>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1B271C70-B04E-EC4E-8543-C807B3247865}"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a:xfrm>
            <a:off x="685800" y="1869141"/>
            <a:ext cx="7770813" cy="4257022"/>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1B271C70-B04E-EC4E-8543-C807B3247865}"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8965A-DECF-6944-8922-41D8A974B6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67200"/>
            <a:ext cx="7772400" cy="977153"/>
          </a:xfrm>
        </p:spPr>
        <p:txBody>
          <a:bodyPr anchor="b" anchorCtr="0">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685799" y="5257800"/>
            <a:ext cx="7770813" cy="874058"/>
          </a:xfrm>
        </p:spPr>
        <p:txBody>
          <a:bodyPr>
            <a:normAutofit/>
          </a:bodyPr>
          <a:lstStyle>
            <a:lvl1pPr marL="0" indent="0" algn="ctr">
              <a:spcBef>
                <a:spcPts val="300"/>
              </a:spcBef>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1B271C70-B04E-EC4E-8543-C807B3247865}"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8965A-DECF-6944-8922-41D8A974B60C}" type="slidenum">
              <a:rPr lang="en-US" smtClean="0"/>
              <a:t>‹#›</a:t>
            </a:fld>
            <a:endParaRPr lang="en-US"/>
          </a:p>
        </p:txBody>
      </p:sp>
      <p:sp>
        <p:nvSpPr>
          <p:cNvPr id="8" name="Picture Placeholder 7"/>
          <p:cNvSpPr>
            <a:spLocks noGrp="1"/>
          </p:cNvSpPr>
          <p:nvPr>
            <p:ph type="pic" sz="quarter" idx="13"/>
          </p:nvPr>
        </p:nvSpPr>
        <p:spPr>
          <a:xfrm rot="21540000">
            <a:off x="2056196" y="424650"/>
            <a:ext cx="5031609" cy="337580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a:buFont typeface="Arial" pitchFamily="34" charset="0"/>
              <a:buNone/>
              <a:defRPr/>
            </a:lvl1pPr>
          </a:lstStyle>
          <a:p>
            <a:r>
              <a:rPr lang="en-US"/>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0813" cy="1743075"/>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685800" y="2756647"/>
            <a:ext cx="7770813" cy="1281953"/>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271C70-B04E-EC4E-8543-C807B3247865}"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8965A-DECF-6944-8922-41D8A974B6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p>
            <a:r>
              <a:rPr lang="en-US"/>
              <a:t>Click to edit Master title style</a:t>
            </a:r>
            <a:endParaRPr/>
          </a:p>
        </p:txBody>
      </p:sp>
      <p:sp>
        <p:nvSpPr>
          <p:cNvPr id="3" name="Content Placeholder 2"/>
          <p:cNvSpPr>
            <a:spLocks noGrp="1"/>
          </p:cNvSpPr>
          <p:nvPr>
            <p:ph sz="half" idx="1"/>
          </p:nvPr>
        </p:nvSpPr>
        <p:spPr>
          <a:xfrm>
            <a:off x="685800" y="1760538"/>
            <a:ext cx="3611880" cy="4365625"/>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844733" y="1760538"/>
            <a:ext cx="3611880" cy="4365625"/>
          </a:xfrm>
        </p:spPr>
        <p:txBody>
          <a:bodyPr>
            <a:normAutofit/>
          </a:bodyPr>
          <a:lstStyle>
            <a:lvl1pPr>
              <a:defRPr sz="2200"/>
            </a:lvl1pPr>
            <a:lvl2pPr>
              <a:defRPr sz="2000"/>
            </a:lvl2pPr>
            <a:lvl3pPr>
              <a:defRPr sz="2000"/>
            </a:lvl3pPr>
            <a:lvl4pPr>
              <a:defRPr sz="2000"/>
            </a:lvl4pPr>
            <a:lvl5pPr>
              <a:defRPr sz="2000"/>
            </a:lvl5pPr>
            <a:lvl6pPr>
              <a:defRPr sz="1800"/>
            </a:lvl6pPr>
            <a:lvl7pPr>
              <a:defRPr sz="1800"/>
            </a:lvl7pPr>
            <a:lvl8pPr marL="2398713" indent="-336550">
              <a:defRPr sz="1800"/>
            </a:lvl8pPr>
            <a:lvl9pPr marL="2398713" indent="-336550">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1B271C70-B04E-EC4E-8543-C807B3247865}"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F8965A-DECF-6944-8922-41D8A974B6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685800"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845526"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45526"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1B271C70-B04E-EC4E-8543-C807B3247865}" type="datetimeFigureOut">
              <a:rPr lang="en-US" smtClean="0"/>
              <a:t>11/30/2025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F8965A-DECF-6944-8922-41D8A974B60C}" type="slidenum">
              <a:rPr lang="en-US" smtClean="0"/>
              <a:t>‹#›</a:t>
            </a:fld>
            <a:endParaRPr lang="en-US"/>
          </a:p>
        </p:txBody>
      </p:sp>
      <p:cxnSp>
        <p:nvCxnSpPr>
          <p:cNvPr id="11" name="Straight Connector 10"/>
          <p:cNvCxnSpPr/>
          <p:nvPr/>
        </p:nvCxnSpPr>
        <p:spPr>
          <a:xfrm>
            <a:off x="786205"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936966"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1B271C70-B04E-EC4E-8543-C807B3247865}" type="datetimeFigureOut">
              <a:rPr lang="en-US" smtClean="0"/>
              <a:t>11/30/2025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F8965A-DECF-6944-8922-41D8A974B6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271C70-B04E-EC4E-8543-C807B3247865}" type="datetimeFigureOut">
              <a:rPr lang="en-US" smtClean="0"/>
              <a:t>11/30/2025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F8965A-DECF-6944-8922-41D8A974B6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5" y="971550"/>
            <a:ext cx="3657600" cy="1162050"/>
          </a:xfrm>
        </p:spPr>
        <p:txBody>
          <a:bodyPr anchor="b">
            <a:noAutofit/>
          </a:bodyPr>
          <a:lstStyle>
            <a:lvl1pPr algn="l">
              <a:defRPr sz="3600" b="0"/>
            </a:lvl1pPr>
          </a:lstStyle>
          <a:p>
            <a:r>
              <a:rPr lang="en-US"/>
              <a:t>Click to edit Master title style</a:t>
            </a:r>
            <a:endParaRPr/>
          </a:p>
        </p:txBody>
      </p:sp>
      <p:sp>
        <p:nvSpPr>
          <p:cNvPr id="3" name="Content Placeholder 2"/>
          <p:cNvSpPr>
            <a:spLocks noGrp="1"/>
          </p:cNvSpPr>
          <p:nvPr>
            <p:ph idx="1"/>
          </p:nvPr>
        </p:nvSpPr>
        <p:spPr>
          <a:xfrm>
            <a:off x="4800600" y="457200"/>
            <a:ext cx="3657600" cy="56689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658905" y="2133601"/>
            <a:ext cx="3657600" cy="3581400"/>
          </a:xfrm>
        </p:spPr>
        <p:txBody>
          <a:bodyPr>
            <a:normAutofit/>
          </a:bodyPr>
          <a:lstStyle>
            <a:lvl1pPr marL="0" indent="0">
              <a:spcBef>
                <a:spcPts val="10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271C70-B04E-EC4E-8543-C807B3247865}"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F8965A-DECF-6944-8922-41D8A974B6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05082" y="969264"/>
            <a:ext cx="3657600" cy="1161288"/>
          </a:xfrm>
        </p:spPr>
        <p:txBody>
          <a:bodyPr anchor="b">
            <a:noAutofit/>
          </a:bodyPr>
          <a:lstStyle>
            <a:lvl1pPr algn="l">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663388" y="510988"/>
            <a:ext cx="3657600" cy="5553636"/>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799853" y="2130552"/>
            <a:ext cx="3657600" cy="3584448"/>
          </a:xfrm>
        </p:spPr>
        <p:txBody>
          <a:bodyPr vert="horz" lIns="91440" tIns="45720" rIns="91440" bIns="45720" rtlCol="0">
            <a:normAutofit/>
          </a:bodyPr>
          <a:lstStyle>
            <a:lvl1pPr marL="0" indent="0">
              <a:spcBef>
                <a:spcPts val="10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a:t>Click to edit Master text styles</a:t>
            </a:r>
          </a:p>
        </p:txBody>
      </p:sp>
      <p:sp>
        <p:nvSpPr>
          <p:cNvPr id="5" name="Date Placeholder 4"/>
          <p:cNvSpPr>
            <a:spLocks noGrp="1"/>
          </p:cNvSpPr>
          <p:nvPr>
            <p:ph type="dt" sz="half" idx="10"/>
          </p:nvPr>
        </p:nvSpPr>
        <p:spPr/>
        <p:txBody>
          <a:bodyPr/>
          <a:lstStyle/>
          <a:p>
            <a:fld id="{1B271C70-B04E-EC4E-8543-C807B3247865}"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F8965A-DECF-6944-8922-41D8A974B60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51376"/>
            <a:ext cx="7776882" cy="1014984"/>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1828800" y="457199"/>
            <a:ext cx="5486400" cy="3644153"/>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a:t>Click to edit Master text styles</a:t>
            </a:r>
          </a:p>
        </p:txBody>
      </p:sp>
      <p:sp>
        <p:nvSpPr>
          <p:cNvPr id="5" name="Date Placeholder 4"/>
          <p:cNvSpPr>
            <a:spLocks noGrp="1"/>
          </p:cNvSpPr>
          <p:nvPr>
            <p:ph type="dt" sz="half" idx="10"/>
          </p:nvPr>
        </p:nvSpPr>
        <p:spPr/>
        <p:txBody>
          <a:bodyPr/>
          <a:lstStyle/>
          <a:p>
            <a:fld id="{1B271C70-B04E-EC4E-8543-C807B3247865}"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F8965A-DECF-6944-8922-41D8A974B60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toryboard">
    <p:spTree>
      <p:nvGrpSpPr>
        <p:cNvPr id="1" name=""/>
        <p:cNvGrpSpPr/>
        <p:nvPr/>
      </p:nvGrpSpPr>
      <p:grpSpPr>
        <a:xfrm>
          <a:off x="0" y="0"/>
          <a:ext cx="0" cy="0"/>
          <a:chOff x="0" y="0"/>
          <a:chExt cx="0" cy="0"/>
        </a:xfrm>
      </p:grpSpPr>
      <p:sp>
        <p:nvSpPr>
          <p:cNvPr id="2" name="Title 1"/>
          <p:cNvSpPr>
            <a:spLocks noGrp="1"/>
          </p:cNvSpPr>
          <p:nvPr>
            <p:ph type="title"/>
          </p:nvPr>
        </p:nvSpPr>
        <p:spPr>
          <a:xfrm>
            <a:off x="685800" y="4155141"/>
            <a:ext cx="7776882" cy="1013011"/>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68580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a:t>Click to edit Master text styles</a:t>
            </a:r>
          </a:p>
        </p:txBody>
      </p:sp>
      <p:sp>
        <p:nvSpPr>
          <p:cNvPr id="5" name="Date Placeholder 4"/>
          <p:cNvSpPr>
            <a:spLocks noGrp="1"/>
          </p:cNvSpPr>
          <p:nvPr>
            <p:ph type="dt" sz="half" idx="10"/>
          </p:nvPr>
        </p:nvSpPr>
        <p:spPr/>
        <p:txBody>
          <a:bodyPr/>
          <a:lstStyle/>
          <a:p>
            <a:fld id="{1B271C70-B04E-EC4E-8543-C807B3247865}"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F8965A-DECF-6944-8922-41D8A974B60C}" type="slidenum">
              <a:rPr lang="en-US" smtClean="0"/>
              <a:t>‹#›</a:t>
            </a:fld>
            <a:endParaRPr lang="en-US"/>
          </a:p>
        </p:txBody>
      </p:sp>
      <p:sp>
        <p:nvSpPr>
          <p:cNvPr id="11" name="Picture Placeholder 2"/>
          <p:cNvSpPr>
            <a:spLocks noGrp="1"/>
          </p:cNvSpPr>
          <p:nvPr>
            <p:ph type="pic" idx="13"/>
          </p:nvPr>
        </p:nvSpPr>
        <p:spPr>
          <a:xfrm>
            <a:off x="68580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6" name="Picture Placeholder 2"/>
          <p:cNvSpPr>
            <a:spLocks noGrp="1"/>
          </p:cNvSpPr>
          <p:nvPr>
            <p:ph type="pic" idx="14"/>
          </p:nvPr>
        </p:nvSpPr>
        <p:spPr>
          <a:xfrm>
            <a:off x="341249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7" name="Picture Placeholder 2"/>
          <p:cNvSpPr>
            <a:spLocks noGrp="1"/>
          </p:cNvSpPr>
          <p:nvPr>
            <p:ph type="pic" idx="15"/>
          </p:nvPr>
        </p:nvSpPr>
        <p:spPr>
          <a:xfrm>
            <a:off x="341249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8" name="Picture Placeholder 2"/>
          <p:cNvSpPr>
            <a:spLocks noGrp="1"/>
          </p:cNvSpPr>
          <p:nvPr>
            <p:ph type="pic" idx="16"/>
          </p:nvPr>
        </p:nvSpPr>
        <p:spPr>
          <a:xfrm>
            <a:off x="613918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9" name="Picture Placeholder 2"/>
          <p:cNvSpPr>
            <a:spLocks noGrp="1"/>
          </p:cNvSpPr>
          <p:nvPr>
            <p:ph type="pic" idx="17"/>
          </p:nvPr>
        </p:nvSpPr>
        <p:spPr>
          <a:xfrm>
            <a:off x="613918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1B271C70-B04E-EC4E-8543-C807B3247865}"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8965A-DECF-6944-8922-41D8A974B60C}"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3400"/>
            <a:ext cx="1600200" cy="55927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685800" y="533400"/>
            <a:ext cx="6019800" cy="5592763"/>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1B271C70-B04E-EC4E-8543-C807B3247865}"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8965A-DECF-6944-8922-41D8A974B6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121023"/>
            <a:ext cx="7770813" cy="1429871"/>
          </a:xfrm>
          <a:prstGeom prst="rect">
            <a:avLst/>
          </a:prstGeom>
        </p:spPr>
        <p:txBody>
          <a:bodyPr vert="horz" lIns="91440" tIns="45720" rIns="91440" bIns="45720" rtlCol="0" anchor="ctr" anchorCtr="0">
            <a:normAutofit/>
          </a:bodyPr>
          <a:lstStyle/>
          <a:p>
            <a:r>
              <a:rPr lang="en-US"/>
              <a:t>Click to edit Master title style</a:t>
            </a:r>
            <a:endParaRPr/>
          </a:p>
        </p:txBody>
      </p:sp>
      <p:sp>
        <p:nvSpPr>
          <p:cNvPr id="3" name="Text Placeholder 2"/>
          <p:cNvSpPr>
            <a:spLocks noGrp="1"/>
          </p:cNvSpPr>
          <p:nvPr>
            <p:ph type="body" idx="1"/>
          </p:nvPr>
        </p:nvSpPr>
        <p:spPr>
          <a:xfrm>
            <a:off x="685800" y="1752600"/>
            <a:ext cx="7770813" cy="4373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620435" y="6356350"/>
            <a:ext cx="2133600" cy="365125"/>
          </a:xfrm>
          <a:prstGeom prst="rect">
            <a:avLst/>
          </a:prstGeom>
        </p:spPr>
        <p:txBody>
          <a:bodyPr vert="horz" lIns="91440" tIns="45720" rIns="91440" bIns="45720" rtlCol="0" anchor="ctr"/>
          <a:lstStyle>
            <a:lvl1pPr algn="r">
              <a:defRPr sz="1200">
                <a:solidFill>
                  <a:schemeClr val="tx1">
                    <a:tint val="75000"/>
                  </a:schemeClr>
                </a:solidFill>
                <a:effectLst>
                  <a:outerShdw blurRad="50800" dist="38100" dir="5400000" sx="101000" sy="101000" algn="t" rotWithShape="0">
                    <a:prstClr val="black">
                      <a:alpha val="40000"/>
                    </a:prstClr>
                  </a:outerShdw>
                </a:effectLst>
              </a:defRPr>
            </a:lvl1pPr>
          </a:lstStyle>
          <a:p>
            <a:fld id="{1B271C70-B04E-EC4E-8543-C807B3247865}" type="datetimeFigureOut">
              <a:rPr lang="en-US" smtClean="0"/>
              <a:t>11/30/2025</a:t>
            </a:fld>
            <a:endParaRPr lang="en-US"/>
          </a:p>
        </p:txBody>
      </p:sp>
      <p:sp>
        <p:nvSpPr>
          <p:cNvPr id="5" name="Footer Placeholder 4"/>
          <p:cNvSpPr>
            <a:spLocks noGrp="1"/>
          </p:cNvSpPr>
          <p:nvPr>
            <p:ph type="ftr" sz="quarter" idx="3"/>
          </p:nvPr>
        </p:nvSpPr>
        <p:spPr>
          <a:xfrm>
            <a:off x="354105" y="6356350"/>
            <a:ext cx="2895600" cy="365125"/>
          </a:xfrm>
          <a:prstGeom prst="rect">
            <a:avLst/>
          </a:prstGeom>
        </p:spPr>
        <p:txBody>
          <a:bodyPr vert="horz" lIns="91440" tIns="45720" rIns="91440" bIns="45720" rtlCol="0" anchor="ctr"/>
          <a:lstStyle>
            <a:lvl1pPr algn="l">
              <a:defRPr sz="1200">
                <a:solidFill>
                  <a:schemeClr val="tx1">
                    <a:tint val="75000"/>
                  </a:schemeClr>
                </a:solidFill>
                <a:effectLst>
                  <a:outerShdw blurRad="50800" dist="38100" dir="5400000" sx="101000" sy="101000" algn="t" rotWithShape="0">
                    <a:prstClr val="black">
                      <a:alpha val="40000"/>
                    </a:prstClr>
                  </a:outerShdw>
                </a:effectLst>
              </a:defRPr>
            </a:lvl1pPr>
          </a:lstStyle>
          <a:p>
            <a:endParaRPr lang="en-US"/>
          </a:p>
        </p:txBody>
      </p:sp>
      <p:sp>
        <p:nvSpPr>
          <p:cNvPr id="6" name="Slide Number Placeholder 5"/>
          <p:cNvSpPr>
            <a:spLocks noGrp="1"/>
          </p:cNvSpPr>
          <p:nvPr>
            <p:ph type="sldNum" sz="quarter" idx="4"/>
          </p:nvPr>
        </p:nvSpPr>
        <p:spPr>
          <a:xfrm>
            <a:off x="4229100" y="6356350"/>
            <a:ext cx="685800" cy="365125"/>
          </a:xfrm>
          <a:prstGeom prst="rect">
            <a:avLst/>
          </a:prstGeom>
        </p:spPr>
        <p:txBody>
          <a:bodyPr vert="horz" lIns="91440" tIns="45720" rIns="91440" bIns="45720" rtlCol="0" anchor="ctr"/>
          <a:lstStyle>
            <a:lvl1pPr algn="ctr">
              <a:defRPr sz="1200">
                <a:solidFill>
                  <a:schemeClr val="tx1">
                    <a:tint val="75000"/>
                  </a:schemeClr>
                </a:solidFill>
                <a:effectLst>
                  <a:outerShdw blurRad="50800" dist="38100" dir="5400000" sx="101000" sy="101000" algn="t" rotWithShape="0">
                    <a:prstClr val="black">
                      <a:alpha val="40000"/>
                    </a:prstClr>
                  </a:outerShdw>
                </a:effectLst>
              </a:defRPr>
            </a:lvl1pPr>
          </a:lstStyle>
          <a:p>
            <a:fld id="{8CF8965A-DECF-6944-8922-41D8A974B60C}"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Lst>
  <p:txStyles>
    <p:titleStyle>
      <a:lvl1pPr algn="ctr" defTabSz="914400" rtl="0" eaLnBrk="1" latinLnBrk="0" hangingPunct="1">
        <a:spcBef>
          <a:spcPct val="0"/>
        </a:spcBef>
        <a:buNone/>
        <a:defRPr sz="48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ts val="2000"/>
        </a:spcBef>
        <a:buFontTx/>
        <a:buBlip>
          <a:blip r:embed="rId16"/>
        </a:buBlip>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685800" indent="-336550" algn="l" defTabSz="914400" rtl="0" eaLnBrk="1" latinLnBrk="0" hangingPunct="1">
        <a:spcBef>
          <a:spcPts val="600"/>
        </a:spcBef>
        <a:buFontTx/>
        <a:buBlip>
          <a:blip r:embed="rId16"/>
        </a:buBlip>
        <a:defRPr sz="2000" kern="1200">
          <a:solidFill>
            <a:schemeClr val="tx1"/>
          </a:solidFill>
          <a:effectLst>
            <a:outerShdw blurRad="50800" dist="50800" dir="5400000" sx="101000" sy="101000" algn="t" rotWithShape="0">
              <a:prstClr val="black">
                <a:alpha val="40000"/>
              </a:prstClr>
            </a:outerShdw>
          </a:effectLst>
          <a:latin typeface="+mn-lt"/>
          <a:ea typeface="+mn-ea"/>
          <a:cs typeface="+mn-cs"/>
        </a:defRPr>
      </a:lvl2pPr>
      <a:lvl3pPr marL="10350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3pPr>
      <a:lvl4pPr marL="1371600" indent="-3365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4pPr>
      <a:lvl5pPr marL="17208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5pPr>
      <a:lvl6pPr marL="20558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6pPr>
      <a:lvl7pPr marL="23987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7pPr>
      <a:lvl8pPr marL="2743200"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8pPr>
      <a:lvl9pPr marL="3087688" indent="-336550" algn="l" defTabSz="914400" rtl="0" eaLnBrk="1" latinLnBrk="0" hangingPunct="1">
        <a:spcBef>
          <a:spcPct val="20000"/>
        </a:spcBef>
        <a:buFontTx/>
        <a:buBlip>
          <a:blip r:embed="rId16"/>
        </a:buBlip>
        <a:defRPr lang="en-US" sz="1800" kern="1200" dirty="0">
          <a:solidFill>
            <a:schemeClr val="tx1"/>
          </a:solidFill>
          <a:effectLst>
            <a:outerShdw blurRad="50800" dist="50800" dir="5400000" sx="101000" sy="101000" algn="t" rotWithShape="0">
              <a:prstClr val="black">
                <a:alpha val="4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BURNS</a:t>
            </a:r>
          </a:p>
        </p:txBody>
      </p:sp>
      <p:sp>
        <p:nvSpPr>
          <p:cNvPr id="3" name="Subtitle 2"/>
          <p:cNvSpPr>
            <a:spLocks noGrp="1"/>
          </p:cNvSpPr>
          <p:nvPr>
            <p:ph type="subTitle" idx="1"/>
          </p:nvPr>
        </p:nvSpPr>
        <p:spPr/>
        <p:txBody>
          <a:bodyPr>
            <a:noAutofit/>
          </a:bodyPr>
          <a:lstStyle/>
          <a:p>
            <a:endParaRPr lang="en-US" dirty="0"/>
          </a:p>
        </p:txBody>
      </p:sp>
    </p:spTree>
    <p:extLst>
      <p:ext uri="{BB962C8B-B14F-4D97-AF65-F5344CB8AC3E}">
        <p14:creationId xmlns:p14="http://schemas.microsoft.com/office/powerpoint/2010/main" val="3924181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normAutofit lnSpcReduction="10000"/>
          </a:bodyPr>
          <a:lstStyle/>
          <a:p>
            <a:pPr>
              <a:buFont typeface="Calisto MT" pitchFamily="18" charset="0"/>
              <a:buChar char="•"/>
              <a:defRPr/>
            </a:pPr>
            <a:r>
              <a:rPr lang="en-US" sz="2400" dirty="0">
                <a:cs typeface="Calibri" pitchFamily="34" charset="0"/>
              </a:rPr>
              <a:t>Epidemiology</a:t>
            </a:r>
          </a:p>
          <a:p>
            <a:pPr>
              <a:buFont typeface="Calisto MT" pitchFamily="18" charset="0"/>
              <a:buChar char="•"/>
              <a:defRPr/>
            </a:pPr>
            <a:r>
              <a:rPr lang="en-US" sz="2400" dirty="0">
                <a:cs typeface="Calibri" pitchFamily="34" charset="0"/>
              </a:rPr>
              <a:t>Etiology</a:t>
            </a:r>
          </a:p>
          <a:p>
            <a:pPr>
              <a:buFont typeface="Calisto MT" pitchFamily="18" charset="0"/>
              <a:buChar char="•"/>
              <a:defRPr/>
            </a:pPr>
            <a:r>
              <a:rPr lang="en-US" sz="2400" dirty="0">
                <a:cs typeface="Calibri" pitchFamily="34" charset="0"/>
              </a:rPr>
              <a:t>Classification of Burns</a:t>
            </a:r>
          </a:p>
          <a:p>
            <a:pPr lvl="1">
              <a:buFont typeface="Calisto MT" pitchFamily="18" charset="0"/>
              <a:buChar char="•"/>
              <a:defRPr/>
            </a:pPr>
            <a:r>
              <a:rPr lang="en-US" sz="2200" dirty="0">
                <a:cs typeface="Calibri" pitchFamily="34" charset="0"/>
              </a:rPr>
              <a:t>Burn Extent</a:t>
            </a:r>
          </a:p>
          <a:p>
            <a:pPr lvl="1">
              <a:buFont typeface="Calisto MT" pitchFamily="18" charset="0"/>
              <a:buChar char="•"/>
              <a:defRPr/>
            </a:pPr>
            <a:r>
              <a:rPr lang="en-US" sz="2200" dirty="0">
                <a:cs typeface="Calibri" pitchFamily="34" charset="0"/>
              </a:rPr>
              <a:t>Burn Severity </a:t>
            </a:r>
          </a:p>
          <a:p>
            <a:pPr>
              <a:buFont typeface="Calisto MT" pitchFamily="18" charset="0"/>
              <a:buChar char="•"/>
              <a:defRPr/>
            </a:pPr>
            <a:r>
              <a:rPr lang="en-US" sz="2400" dirty="0">
                <a:cs typeface="Calibri" pitchFamily="34" charset="0"/>
              </a:rPr>
              <a:t>Treatment</a:t>
            </a:r>
          </a:p>
          <a:p>
            <a:pPr>
              <a:buFont typeface="Calisto MT" pitchFamily="18" charset="0"/>
              <a:buChar char="•"/>
              <a:defRPr/>
            </a:pPr>
            <a:r>
              <a:rPr lang="en-US" sz="2400" dirty="0">
                <a:cs typeface="Calibri" pitchFamily="34" charset="0"/>
              </a:rPr>
              <a:t>Surgical interventions</a:t>
            </a:r>
          </a:p>
          <a:p>
            <a:pPr>
              <a:buFont typeface="Calisto MT" pitchFamily="18" charset="0"/>
              <a:buChar char="•"/>
              <a:defRPr/>
            </a:pPr>
            <a:r>
              <a:rPr lang="en-US" sz="2400" dirty="0">
                <a:cs typeface="Calibri" pitchFamily="34" charset="0"/>
              </a:rPr>
              <a:t>Complications</a:t>
            </a:r>
          </a:p>
          <a:p>
            <a:pPr>
              <a:buFont typeface="Calisto MT" pitchFamily="18" charset="0"/>
              <a:buChar char="•"/>
              <a:defRPr/>
            </a:pPr>
            <a:endParaRPr lang="en-US" sz="2400" dirty="0">
              <a:cs typeface="Calibri" pitchFamily="34" charset="0"/>
            </a:endParaRPr>
          </a:p>
          <a:p>
            <a:endParaRPr lang="en-US" sz="2400" dirty="0"/>
          </a:p>
        </p:txBody>
      </p:sp>
    </p:spTree>
    <p:extLst>
      <p:ext uri="{BB962C8B-B14F-4D97-AF65-F5344CB8AC3E}">
        <p14:creationId xmlns:p14="http://schemas.microsoft.com/office/powerpoint/2010/main" val="3503459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Epidemiology</a:t>
            </a:r>
          </a:p>
        </p:txBody>
      </p:sp>
      <p:sp>
        <p:nvSpPr>
          <p:cNvPr id="3" name="Content Placeholder 2"/>
          <p:cNvSpPr>
            <a:spLocks noGrp="1"/>
          </p:cNvSpPr>
          <p:nvPr>
            <p:ph idx="1"/>
          </p:nvPr>
        </p:nvSpPr>
        <p:spPr/>
        <p:txBody>
          <a:bodyPr>
            <a:normAutofit/>
          </a:bodyPr>
          <a:lstStyle/>
          <a:p>
            <a:r>
              <a:rPr lang="en-US" sz="2400" dirty="0"/>
              <a:t>In the US, </a:t>
            </a:r>
            <a:r>
              <a:rPr lang="en-US" sz="2400" b="1" dirty="0">
                <a:solidFill>
                  <a:srgbClr val="F6C16A"/>
                </a:solidFill>
              </a:rPr>
              <a:t>~ 500,000 </a:t>
            </a:r>
            <a:r>
              <a:rPr lang="en-US" sz="2400" dirty="0"/>
              <a:t>people treated annually.</a:t>
            </a:r>
          </a:p>
          <a:p>
            <a:pPr marL="0" indent="0">
              <a:buNone/>
            </a:pPr>
            <a:endParaRPr lang="en-US" sz="2400" dirty="0"/>
          </a:p>
          <a:p>
            <a:r>
              <a:rPr lang="en-US" sz="2400" b="1" dirty="0">
                <a:solidFill>
                  <a:srgbClr val="F6C16A"/>
                </a:solidFill>
              </a:rPr>
              <a:t>~ 4,000 </a:t>
            </a:r>
            <a:r>
              <a:rPr lang="en-US" sz="2400" dirty="0"/>
              <a:t>people die as a consequence of injuries caused by fire and smoke inhalation</a:t>
            </a:r>
          </a:p>
          <a:p>
            <a:pPr marL="0" indent="0">
              <a:buNone/>
            </a:pPr>
            <a:endParaRPr lang="en-US" sz="2400" dirty="0"/>
          </a:p>
          <a:p>
            <a:r>
              <a:rPr lang="en-US" sz="2400" dirty="0"/>
              <a:t>In 2011, there were </a:t>
            </a:r>
            <a:r>
              <a:rPr lang="en-US" sz="2400" b="1" dirty="0">
                <a:solidFill>
                  <a:srgbClr val="F6C16A"/>
                </a:solidFill>
              </a:rPr>
              <a:t>45,000</a:t>
            </a:r>
            <a:r>
              <a:rPr lang="en-US" sz="2400" dirty="0"/>
              <a:t> hospitalizations, of which </a:t>
            </a:r>
            <a:r>
              <a:rPr lang="en-US" sz="2400" b="1" dirty="0">
                <a:solidFill>
                  <a:srgbClr val="F6C16A"/>
                </a:solidFill>
              </a:rPr>
              <a:t>25,000</a:t>
            </a:r>
            <a:r>
              <a:rPr lang="en-US" sz="2400" dirty="0"/>
              <a:t> were in </a:t>
            </a:r>
            <a:r>
              <a:rPr lang="en-US" sz="2400" b="1" dirty="0">
                <a:solidFill>
                  <a:srgbClr val="F6C16A"/>
                </a:solidFill>
              </a:rPr>
              <a:t>specialized burn centers</a:t>
            </a:r>
          </a:p>
          <a:p>
            <a:pPr marL="349250" lvl="1" indent="0">
              <a:buNone/>
            </a:pPr>
            <a:endParaRPr lang="en-US" sz="2400" dirty="0"/>
          </a:p>
        </p:txBody>
      </p:sp>
    </p:spTree>
    <p:extLst>
      <p:ext uri="{BB962C8B-B14F-4D97-AF65-F5344CB8AC3E}">
        <p14:creationId xmlns:p14="http://schemas.microsoft.com/office/powerpoint/2010/main" val="3617378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&amp; Etiology</a:t>
            </a:r>
          </a:p>
        </p:txBody>
      </p:sp>
      <p:sp>
        <p:nvSpPr>
          <p:cNvPr id="3" name="Content Placeholder 2"/>
          <p:cNvSpPr>
            <a:spLocks noGrp="1"/>
          </p:cNvSpPr>
          <p:nvPr>
            <p:ph idx="1"/>
          </p:nvPr>
        </p:nvSpPr>
        <p:spPr/>
        <p:txBody>
          <a:bodyPr>
            <a:normAutofit/>
          </a:bodyPr>
          <a:lstStyle/>
          <a:p>
            <a:r>
              <a:rPr lang="en-US" sz="2400" dirty="0">
                <a:solidFill>
                  <a:srgbClr val="F6C16A"/>
                </a:solidFill>
              </a:rPr>
              <a:t>Injuries to tissues (typically skin) caused by:</a:t>
            </a:r>
          </a:p>
          <a:p>
            <a:pPr lvl="1"/>
            <a:r>
              <a:rPr lang="en-US" dirty="0">
                <a:solidFill>
                  <a:srgbClr val="F6C16A"/>
                </a:solidFill>
              </a:rPr>
              <a:t>Heat</a:t>
            </a:r>
            <a:r>
              <a:rPr lang="en-US" dirty="0"/>
              <a:t> (majority of cases)</a:t>
            </a:r>
          </a:p>
          <a:p>
            <a:pPr lvl="2"/>
            <a:r>
              <a:rPr lang="en-US" dirty="0"/>
              <a:t>Fires</a:t>
            </a:r>
          </a:p>
          <a:p>
            <a:pPr lvl="2"/>
            <a:r>
              <a:rPr lang="en-US" dirty="0"/>
              <a:t>Scalding (from steam or hot liquids)</a:t>
            </a:r>
          </a:p>
          <a:p>
            <a:pPr lvl="1"/>
            <a:r>
              <a:rPr lang="en-US" dirty="0">
                <a:solidFill>
                  <a:srgbClr val="F6C16A"/>
                </a:solidFill>
              </a:rPr>
              <a:t>Electricity</a:t>
            </a:r>
          </a:p>
          <a:p>
            <a:pPr lvl="1"/>
            <a:r>
              <a:rPr lang="en-US" dirty="0">
                <a:solidFill>
                  <a:srgbClr val="F6C16A"/>
                </a:solidFill>
              </a:rPr>
              <a:t>Chemicals</a:t>
            </a:r>
          </a:p>
          <a:p>
            <a:pPr lvl="2"/>
            <a:r>
              <a:rPr lang="en-US" dirty="0"/>
              <a:t>Strong acids or bases, oxidants</a:t>
            </a:r>
          </a:p>
          <a:p>
            <a:pPr lvl="1"/>
            <a:r>
              <a:rPr lang="en-US" dirty="0">
                <a:solidFill>
                  <a:srgbClr val="F6C16A"/>
                </a:solidFill>
              </a:rPr>
              <a:t>Radiation</a:t>
            </a:r>
          </a:p>
          <a:p>
            <a:pPr lvl="2"/>
            <a:r>
              <a:rPr lang="en-US" dirty="0"/>
              <a:t>Sunburn, medical radiation treatment</a:t>
            </a:r>
          </a:p>
          <a:p>
            <a:pPr marL="457200" lvl="1" indent="0">
              <a:buNone/>
            </a:pPr>
            <a:endParaRPr lang="en-US" sz="2400" dirty="0"/>
          </a:p>
        </p:txBody>
      </p:sp>
    </p:spTree>
    <p:extLst>
      <p:ext uri="{BB962C8B-B14F-4D97-AF65-F5344CB8AC3E}">
        <p14:creationId xmlns:p14="http://schemas.microsoft.com/office/powerpoint/2010/main" val="2432602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Classification</a:t>
            </a:r>
          </a:p>
        </p:txBody>
      </p:sp>
    </p:spTree>
    <p:extLst>
      <p:ext uri="{BB962C8B-B14F-4D97-AF65-F5344CB8AC3E}">
        <p14:creationId xmlns:p14="http://schemas.microsoft.com/office/powerpoint/2010/main" val="1288754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Classification- Burn Extent</a:t>
            </a:r>
          </a:p>
        </p:txBody>
      </p:sp>
      <p:sp>
        <p:nvSpPr>
          <p:cNvPr id="3" name="Content Placeholder 2"/>
          <p:cNvSpPr>
            <a:spLocks noGrp="1"/>
          </p:cNvSpPr>
          <p:nvPr>
            <p:ph idx="1"/>
          </p:nvPr>
        </p:nvSpPr>
        <p:spPr/>
        <p:txBody>
          <a:bodyPr>
            <a:normAutofit/>
          </a:bodyPr>
          <a:lstStyle/>
          <a:p>
            <a:r>
              <a:rPr lang="en-US" sz="2400" dirty="0"/>
              <a:t>Determined by </a:t>
            </a:r>
            <a:r>
              <a:rPr lang="en-US" sz="2400" b="1" dirty="0">
                <a:solidFill>
                  <a:schemeClr val="accent4">
                    <a:lumMod val="60000"/>
                    <a:lumOff val="40000"/>
                  </a:schemeClr>
                </a:solidFill>
              </a:rPr>
              <a:t>total body surface area (TBSA)</a:t>
            </a:r>
          </a:p>
          <a:p>
            <a:pPr marL="349250" lvl="1" indent="0">
              <a:buNone/>
            </a:pPr>
            <a:endParaRPr lang="en-US" sz="2400" dirty="0"/>
          </a:p>
          <a:p>
            <a:pPr lvl="1"/>
            <a:r>
              <a:rPr lang="en-US" sz="2400" b="1" dirty="0">
                <a:solidFill>
                  <a:srgbClr val="F6C16A"/>
                </a:solidFill>
              </a:rPr>
              <a:t>Rule of 9’s </a:t>
            </a:r>
            <a:r>
              <a:rPr lang="en-US" sz="2400" dirty="0"/>
              <a:t>used to quickly estimate TBSA</a:t>
            </a:r>
          </a:p>
          <a:p>
            <a:pPr marL="349250" lvl="1" indent="0">
              <a:buNone/>
            </a:pPr>
            <a:endParaRPr lang="en-US" sz="2400" dirty="0"/>
          </a:p>
          <a:p>
            <a:pPr lvl="1"/>
            <a:r>
              <a:rPr lang="en-US" sz="2400" dirty="0"/>
              <a:t>Lund and Browder chart- more specific</a:t>
            </a:r>
          </a:p>
          <a:p>
            <a:pPr lvl="1"/>
            <a:endParaRPr lang="en-US" sz="2400" dirty="0"/>
          </a:p>
          <a:p>
            <a:pPr lvl="1"/>
            <a:r>
              <a:rPr lang="en-US" sz="2400" dirty="0"/>
              <a:t>‘Palm’ method</a:t>
            </a:r>
          </a:p>
          <a:p>
            <a:pPr marL="349250" lvl="1" indent="0">
              <a:buNone/>
            </a:pPr>
            <a:endParaRPr lang="en-US" sz="2400" dirty="0"/>
          </a:p>
        </p:txBody>
      </p:sp>
    </p:spTree>
    <p:extLst>
      <p:ext uri="{BB962C8B-B14F-4D97-AF65-F5344CB8AC3E}">
        <p14:creationId xmlns:p14="http://schemas.microsoft.com/office/powerpoint/2010/main" val="122693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Wallace Rule of 9’s</a:t>
            </a:r>
          </a:p>
        </p:txBody>
      </p:sp>
      <p:sp>
        <p:nvSpPr>
          <p:cNvPr id="3" name="Content Placeholder 2"/>
          <p:cNvSpPr>
            <a:spLocks noGrp="1"/>
          </p:cNvSpPr>
          <p:nvPr>
            <p:ph idx="1"/>
          </p:nvPr>
        </p:nvSpPr>
        <p:spPr>
          <a:xfrm>
            <a:off x="5179790" y="1568325"/>
            <a:ext cx="3475471" cy="4767694"/>
          </a:xfrm>
        </p:spPr>
        <p:txBody>
          <a:bodyPr>
            <a:normAutofit/>
          </a:bodyPr>
          <a:lstStyle/>
          <a:p>
            <a:r>
              <a:rPr lang="en-US" b="1" dirty="0">
                <a:solidFill>
                  <a:srgbClr val="F6C16A"/>
                </a:solidFill>
              </a:rPr>
              <a:t>Head &amp; neck </a:t>
            </a:r>
            <a:r>
              <a:rPr lang="en-US" dirty="0"/>
              <a:t>= 9%</a:t>
            </a:r>
          </a:p>
          <a:p>
            <a:r>
              <a:rPr lang="en-US" b="1" dirty="0">
                <a:solidFill>
                  <a:srgbClr val="F6C16A"/>
                </a:solidFill>
              </a:rPr>
              <a:t>Thorax (front) </a:t>
            </a:r>
            <a:r>
              <a:rPr lang="en-US" dirty="0"/>
              <a:t>= 9%</a:t>
            </a:r>
          </a:p>
          <a:p>
            <a:r>
              <a:rPr lang="en-US" b="1" dirty="0">
                <a:solidFill>
                  <a:srgbClr val="F6C16A"/>
                </a:solidFill>
              </a:rPr>
              <a:t>Abdomen (front) </a:t>
            </a:r>
            <a:r>
              <a:rPr lang="en-US" dirty="0"/>
              <a:t>= 9%</a:t>
            </a:r>
          </a:p>
          <a:p>
            <a:r>
              <a:rPr lang="en-US" b="1" dirty="0">
                <a:solidFill>
                  <a:srgbClr val="F6C16A"/>
                </a:solidFill>
              </a:rPr>
              <a:t>Each upper limb </a:t>
            </a:r>
            <a:r>
              <a:rPr lang="en-US" dirty="0"/>
              <a:t>= 9%</a:t>
            </a:r>
          </a:p>
          <a:p>
            <a:r>
              <a:rPr lang="en-US" b="1" dirty="0">
                <a:solidFill>
                  <a:srgbClr val="F6C16A"/>
                </a:solidFill>
              </a:rPr>
              <a:t>Each lower limb (front) </a:t>
            </a:r>
            <a:r>
              <a:rPr lang="en-US" dirty="0"/>
              <a:t>= 9%</a:t>
            </a:r>
          </a:p>
          <a:p>
            <a:r>
              <a:rPr lang="en-US" dirty="0"/>
              <a:t>Genitalia = 1%</a:t>
            </a:r>
          </a:p>
          <a:p>
            <a:r>
              <a:rPr lang="en-US" b="1" i="1" dirty="0">
                <a:solidFill>
                  <a:srgbClr val="FF0000"/>
                </a:solidFill>
              </a:rPr>
              <a:t>Patient’s palm surface = 1% </a:t>
            </a:r>
          </a:p>
        </p:txBody>
      </p:sp>
      <p:pic>
        <p:nvPicPr>
          <p:cNvPr id="4" name="Picture 3"/>
          <p:cNvPicPr>
            <a:picLocks noChangeAspect="1"/>
          </p:cNvPicPr>
          <p:nvPr/>
        </p:nvPicPr>
        <p:blipFill>
          <a:blip r:embed="rId3"/>
          <a:stretch>
            <a:fillRect/>
          </a:stretch>
        </p:blipFill>
        <p:spPr>
          <a:xfrm>
            <a:off x="685800" y="1550894"/>
            <a:ext cx="3792212" cy="4785125"/>
          </a:xfrm>
          <a:prstGeom prst="rect">
            <a:avLst/>
          </a:prstGeom>
        </p:spPr>
      </p:pic>
    </p:spTree>
    <p:extLst>
      <p:ext uri="{BB962C8B-B14F-4D97-AF65-F5344CB8AC3E}">
        <p14:creationId xmlns:p14="http://schemas.microsoft.com/office/powerpoint/2010/main" val="1504812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13619" y="797284"/>
            <a:ext cx="7785689" cy="6060716"/>
          </a:xfrm>
          <a:prstGeom prst="rect">
            <a:avLst/>
          </a:prstGeom>
        </p:spPr>
      </p:pic>
      <p:sp>
        <p:nvSpPr>
          <p:cNvPr id="3" name="TextBox 2"/>
          <p:cNvSpPr txBox="1"/>
          <p:nvPr/>
        </p:nvSpPr>
        <p:spPr>
          <a:xfrm>
            <a:off x="2540000" y="229810"/>
            <a:ext cx="4080527" cy="369332"/>
          </a:xfrm>
          <a:prstGeom prst="rect">
            <a:avLst/>
          </a:prstGeom>
          <a:noFill/>
        </p:spPr>
        <p:txBody>
          <a:bodyPr wrap="none" rtlCol="0">
            <a:spAutoFit/>
          </a:bodyPr>
          <a:lstStyle/>
          <a:p>
            <a:r>
              <a:rPr lang="en-US" dirty="0"/>
              <a:t>Lund and Browder Estimation of Burns</a:t>
            </a:r>
          </a:p>
        </p:txBody>
      </p:sp>
    </p:spTree>
    <p:extLst>
      <p:ext uri="{BB962C8B-B14F-4D97-AF65-F5344CB8AC3E}">
        <p14:creationId xmlns:p14="http://schemas.microsoft.com/office/powerpoint/2010/main" val="4047331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Classification- Burn Severity</a:t>
            </a:r>
          </a:p>
        </p:txBody>
      </p:sp>
      <p:sp>
        <p:nvSpPr>
          <p:cNvPr id="3" name="Content Placeholder 2"/>
          <p:cNvSpPr>
            <a:spLocks noGrp="1"/>
          </p:cNvSpPr>
          <p:nvPr>
            <p:ph idx="1"/>
          </p:nvPr>
        </p:nvSpPr>
        <p:spPr>
          <a:xfrm>
            <a:off x="468085" y="2514418"/>
            <a:ext cx="5730456" cy="2793376"/>
          </a:xfrm>
        </p:spPr>
        <p:txBody>
          <a:bodyPr>
            <a:normAutofit/>
          </a:bodyPr>
          <a:lstStyle/>
          <a:p>
            <a:r>
              <a:rPr lang="en-US" dirty="0"/>
              <a:t>1</a:t>
            </a:r>
            <a:r>
              <a:rPr lang="en-US" baseline="30000" dirty="0"/>
              <a:t>st</a:t>
            </a:r>
            <a:r>
              <a:rPr lang="en-US" dirty="0"/>
              <a:t> degree (superficial)</a:t>
            </a:r>
          </a:p>
          <a:p>
            <a:r>
              <a:rPr lang="en-US" dirty="0"/>
              <a:t>2</a:t>
            </a:r>
            <a:r>
              <a:rPr lang="en-US" baseline="30000" dirty="0"/>
              <a:t>nd</a:t>
            </a:r>
            <a:r>
              <a:rPr lang="en-US" dirty="0"/>
              <a:t> degree (partial thickness)</a:t>
            </a:r>
          </a:p>
          <a:p>
            <a:r>
              <a:rPr lang="en-US" dirty="0"/>
              <a:t>3</a:t>
            </a:r>
            <a:r>
              <a:rPr lang="en-US" baseline="30000" dirty="0"/>
              <a:t>rd</a:t>
            </a:r>
            <a:r>
              <a:rPr lang="en-US" dirty="0"/>
              <a:t> degree (full thickness)</a:t>
            </a:r>
          </a:p>
          <a:p>
            <a:r>
              <a:rPr lang="en-US" dirty="0"/>
              <a:t>4</a:t>
            </a:r>
            <a:r>
              <a:rPr lang="en-US" baseline="30000" dirty="0"/>
              <a:t>th</a:t>
            </a:r>
            <a:r>
              <a:rPr lang="en-US" dirty="0"/>
              <a:t> degree (full thickness)</a:t>
            </a:r>
          </a:p>
        </p:txBody>
      </p:sp>
      <p:pic>
        <p:nvPicPr>
          <p:cNvPr id="4" name="Picture 2" descr="http://drkamaldeep.files.wordpress.com/2011/05/image91.png"/>
          <p:cNvPicPr>
            <a:picLocks noChangeAspect="1" noChangeArrowheads="1"/>
          </p:cNvPicPr>
          <p:nvPr/>
        </p:nvPicPr>
        <p:blipFill>
          <a:blip r:embed="rId2" cstate="print"/>
          <a:srcRect/>
          <a:stretch>
            <a:fillRect/>
          </a:stretch>
        </p:blipFill>
        <p:spPr bwMode="auto">
          <a:xfrm>
            <a:off x="4383221" y="1870848"/>
            <a:ext cx="4676114" cy="3436946"/>
          </a:xfrm>
          <a:prstGeom prst="rect">
            <a:avLst/>
          </a:prstGeom>
          <a:noFill/>
        </p:spPr>
      </p:pic>
    </p:spTree>
    <p:extLst>
      <p:ext uri="{BB962C8B-B14F-4D97-AF65-F5344CB8AC3E}">
        <p14:creationId xmlns:p14="http://schemas.microsoft.com/office/powerpoint/2010/main" val="348378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Burn Severity</a:t>
            </a:r>
          </a:p>
        </p:txBody>
      </p:sp>
      <p:sp>
        <p:nvSpPr>
          <p:cNvPr id="3" name="Content Placeholder 2"/>
          <p:cNvSpPr>
            <a:spLocks noGrp="1"/>
          </p:cNvSpPr>
          <p:nvPr>
            <p:ph idx="1"/>
          </p:nvPr>
        </p:nvSpPr>
        <p:spPr>
          <a:xfrm>
            <a:off x="685801" y="1869141"/>
            <a:ext cx="5257800" cy="4257022"/>
          </a:xfrm>
        </p:spPr>
        <p:txBody>
          <a:bodyPr>
            <a:normAutofit/>
          </a:bodyPr>
          <a:lstStyle/>
          <a:p>
            <a:r>
              <a:rPr lang="en-US" sz="2400" b="1" dirty="0"/>
              <a:t>First degree (superficial)</a:t>
            </a:r>
          </a:p>
          <a:p>
            <a:pPr lvl="1"/>
            <a:r>
              <a:rPr lang="en-US" sz="2200" dirty="0"/>
              <a:t>Limited to </a:t>
            </a:r>
            <a:r>
              <a:rPr lang="en-US" sz="2200" b="1" dirty="0">
                <a:solidFill>
                  <a:srgbClr val="F6C16A"/>
                </a:solidFill>
              </a:rPr>
              <a:t>epidermis</a:t>
            </a:r>
          </a:p>
          <a:p>
            <a:pPr lvl="1"/>
            <a:r>
              <a:rPr lang="en-US" sz="2200" dirty="0"/>
              <a:t>Commonly due to scalding or sunburn</a:t>
            </a:r>
            <a:endParaRPr lang="en-US" sz="2200" b="1" dirty="0">
              <a:solidFill>
                <a:srgbClr val="F6C16A"/>
              </a:solidFill>
            </a:endParaRPr>
          </a:p>
          <a:p>
            <a:pPr lvl="1"/>
            <a:r>
              <a:rPr lang="en-US" sz="2200" dirty="0"/>
              <a:t>Erythema, pain, edema, but </a:t>
            </a:r>
            <a:r>
              <a:rPr lang="en-US" sz="2200" b="1" dirty="0">
                <a:solidFill>
                  <a:srgbClr val="F6C16A"/>
                </a:solidFill>
              </a:rPr>
              <a:t>no blistering</a:t>
            </a:r>
          </a:p>
          <a:p>
            <a:pPr lvl="1"/>
            <a:r>
              <a:rPr lang="en-US" sz="2200" dirty="0"/>
              <a:t>Heals in &lt;1wk</a:t>
            </a:r>
          </a:p>
          <a:p>
            <a:pPr lvl="1"/>
            <a:r>
              <a:rPr lang="en-US" sz="2400" b="1" dirty="0">
                <a:solidFill>
                  <a:srgbClr val="F6C16A"/>
                </a:solidFill>
              </a:rPr>
              <a:t>No scarring	</a:t>
            </a:r>
          </a:p>
        </p:txBody>
      </p:sp>
      <p:pic>
        <p:nvPicPr>
          <p:cNvPr id="4" name="Picture 3"/>
          <p:cNvPicPr>
            <a:picLocks noChangeAspect="1"/>
          </p:cNvPicPr>
          <p:nvPr/>
        </p:nvPicPr>
        <p:blipFill>
          <a:blip r:embed="rId2" cstate="print"/>
          <a:stretch>
            <a:fillRect/>
          </a:stretch>
        </p:blipFill>
        <p:spPr>
          <a:xfrm>
            <a:off x="5893473" y="2460398"/>
            <a:ext cx="2819400" cy="244384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904562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Burn Severity</a:t>
            </a:r>
          </a:p>
        </p:txBody>
      </p:sp>
      <p:sp>
        <p:nvSpPr>
          <p:cNvPr id="3" name="Content Placeholder 2"/>
          <p:cNvSpPr>
            <a:spLocks noGrp="1"/>
          </p:cNvSpPr>
          <p:nvPr>
            <p:ph idx="1"/>
          </p:nvPr>
        </p:nvSpPr>
        <p:spPr>
          <a:xfrm>
            <a:off x="685801" y="1635173"/>
            <a:ext cx="4911714" cy="4643066"/>
          </a:xfrm>
        </p:spPr>
        <p:txBody>
          <a:bodyPr>
            <a:normAutofit/>
          </a:bodyPr>
          <a:lstStyle/>
          <a:p>
            <a:r>
              <a:rPr lang="en-US" b="1" dirty="0"/>
              <a:t>Second degree (partial thickness)</a:t>
            </a:r>
          </a:p>
          <a:p>
            <a:pPr lvl="1"/>
            <a:r>
              <a:rPr lang="en-US" dirty="0"/>
              <a:t>Involves epidermis with variable </a:t>
            </a:r>
            <a:r>
              <a:rPr lang="en-US" b="1" dirty="0">
                <a:solidFill>
                  <a:srgbClr val="F6C16A"/>
                </a:solidFill>
              </a:rPr>
              <a:t>dermal involvement</a:t>
            </a:r>
          </a:p>
          <a:p>
            <a:pPr lvl="1"/>
            <a:r>
              <a:rPr lang="en-US" dirty="0"/>
              <a:t>Very painful</a:t>
            </a:r>
          </a:p>
          <a:p>
            <a:pPr lvl="1"/>
            <a:r>
              <a:rPr lang="en-US" dirty="0"/>
              <a:t>Erythema, </a:t>
            </a:r>
            <a:r>
              <a:rPr lang="en-US" b="1" dirty="0">
                <a:solidFill>
                  <a:srgbClr val="F6C16A"/>
                </a:solidFill>
              </a:rPr>
              <a:t>blistering</a:t>
            </a:r>
            <a:r>
              <a:rPr lang="en-US" dirty="0"/>
              <a:t>/raw skin</a:t>
            </a:r>
          </a:p>
          <a:p>
            <a:pPr lvl="1"/>
            <a:r>
              <a:rPr lang="en-US" dirty="0"/>
              <a:t>Takes weeks to heal </a:t>
            </a:r>
          </a:p>
          <a:p>
            <a:pPr lvl="1"/>
            <a:r>
              <a:rPr lang="en-US" dirty="0"/>
              <a:t>Complications include local infection/cellulitis</a:t>
            </a:r>
            <a:endParaRPr lang="en-US" b="1" dirty="0"/>
          </a:p>
          <a:p>
            <a:r>
              <a:rPr lang="en-US" b="1" dirty="0"/>
              <a:t>Difference between superficial and deep partial thickness:</a:t>
            </a:r>
          </a:p>
          <a:p>
            <a:pPr lvl="1"/>
            <a:r>
              <a:rPr lang="en-US" dirty="0"/>
              <a:t>Superficial: </a:t>
            </a:r>
            <a:r>
              <a:rPr lang="en-US" b="1" dirty="0">
                <a:solidFill>
                  <a:srgbClr val="F6C16A"/>
                </a:solidFill>
              </a:rPr>
              <a:t>blanches with pressure</a:t>
            </a:r>
          </a:p>
          <a:p>
            <a:pPr lvl="1"/>
            <a:r>
              <a:rPr lang="en-US" dirty="0"/>
              <a:t>Deep: does </a:t>
            </a:r>
            <a:r>
              <a:rPr lang="en-US" b="1" u="sng" dirty="0">
                <a:solidFill>
                  <a:srgbClr val="F6C16A"/>
                </a:solidFill>
              </a:rPr>
              <a:t>not</a:t>
            </a:r>
            <a:r>
              <a:rPr lang="en-US" b="1" dirty="0">
                <a:solidFill>
                  <a:srgbClr val="F6C16A"/>
                </a:solidFill>
              </a:rPr>
              <a:t> blanch with pressure</a:t>
            </a:r>
          </a:p>
        </p:txBody>
      </p:sp>
      <p:pic>
        <p:nvPicPr>
          <p:cNvPr id="5" name="Picture 4"/>
          <p:cNvPicPr>
            <a:picLocks noChangeAspect="1"/>
          </p:cNvPicPr>
          <p:nvPr/>
        </p:nvPicPr>
        <p:blipFill rotWithShape="1">
          <a:blip r:embed="rId3"/>
          <a:srcRect r="45094"/>
          <a:stretch/>
        </p:blipFill>
        <p:spPr>
          <a:xfrm>
            <a:off x="6085064" y="4000155"/>
            <a:ext cx="2673238" cy="2126008"/>
          </a:xfrm>
          <a:prstGeom prst="rect">
            <a:avLst/>
          </a:prstGeom>
        </p:spPr>
      </p:pic>
      <p:sp>
        <p:nvSpPr>
          <p:cNvPr id="6" name="TextBox 5"/>
          <p:cNvSpPr txBox="1"/>
          <p:nvPr/>
        </p:nvSpPr>
        <p:spPr>
          <a:xfrm>
            <a:off x="5965113" y="3465574"/>
            <a:ext cx="3043824" cy="369332"/>
          </a:xfrm>
          <a:prstGeom prst="rect">
            <a:avLst/>
          </a:prstGeom>
          <a:noFill/>
        </p:spPr>
        <p:txBody>
          <a:bodyPr wrap="square" rtlCol="0">
            <a:spAutoFit/>
          </a:bodyPr>
          <a:lstStyle/>
          <a:p>
            <a:r>
              <a:rPr lang="en-US" dirty="0"/>
              <a:t>Superficial partial thickness</a:t>
            </a:r>
          </a:p>
        </p:txBody>
      </p:sp>
      <p:sp>
        <p:nvSpPr>
          <p:cNvPr id="7" name="TextBox 6"/>
          <p:cNvSpPr txBox="1"/>
          <p:nvPr/>
        </p:nvSpPr>
        <p:spPr>
          <a:xfrm>
            <a:off x="6234476" y="6142875"/>
            <a:ext cx="2589735" cy="369332"/>
          </a:xfrm>
          <a:prstGeom prst="rect">
            <a:avLst/>
          </a:prstGeom>
          <a:noFill/>
        </p:spPr>
        <p:txBody>
          <a:bodyPr wrap="square" rtlCol="0">
            <a:spAutoFit/>
          </a:bodyPr>
          <a:lstStyle/>
          <a:p>
            <a:r>
              <a:rPr lang="en-US" dirty="0"/>
              <a:t>Deep partial thickness</a:t>
            </a:r>
          </a:p>
        </p:txBody>
      </p:sp>
      <p:pic>
        <p:nvPicPr>
          <p:cNvPr id="8" name="Picture 7"/>
          <p:cNvPicPr>
            <a:picLocks noChangeAspect="1"/>
          </p:cNvPicPr>
          <p:nvPr/>
        </p:nvPicPr>
        <p:blipFill rotWithShape="1">
          <a:blip r:embed="rId4"/>
          <a:srcRect l="30297" t="14678" r="1677"/>
          <a:stretch/>
        </p:blipFill>
        <p:spPr>
          <a:xfrm>
            <a:off x="6085065" y="1403048"/>
            <a:ext cx="2673238" cy="2062526"/>
          </a:xfrm>
          <a:prstGeom prst="rect">
            <a:avLst/>
          </a:prstGeom>
        </p:spPr>
      </p:pic>
    </p:spTree>
    <p:extLst>
      <p:ext uri="{BB962C8B-B14F-4D97-AF65-F5344CB8AC3E}">
        <p14:creationId xmlns:p14="http://schemas.microsoft.com/office/powerpoint/2010/main" val="2885494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Burn Severity</a:t>
            </a:r>
          </a:p>
        </p:txBody>
      </p:sp>
      <p:sp>
        <p:nvSpPr>
          <p:cNvPr id="3" name="Content Placeholder 2"/>
          <p:cNvSpPr>
            <a:spLocks noGrp="1"/>
          </p:cNvSpPr>
          <p:nvPr>
            <p:ph idx="1"/>
          </p:nvPr>
        </p:nvSpPr>
        <p:spPr>
          <a:xfrm>
            <a:off x="685801" y="1869141"/>
            <a:ext cx="4427154" cy="4257022"/>
          </a:xfrm>
        </p:spPr>
        <p:txBody>
          <a:bodyPr/>
          <a:lstStyle/>
          <a:p>
            <a:r>
              <a:rPr lang="en-US" b="1" dirty="0"/>
              <a:t>Third degree (full thickness)</a:t>
            </a:r>
          </a:p>
          <a:p>
            <a:pPr lvl="1"/>
            <a:r>
              <a:rPr lang="en-US" dirty="0"/>
              <a:t>Loss of epidermis and dermis</a:t>
            </a:r>
          </a:p>
          <a:p>
            <a:pPr lvl="1"/>
            <a:r>
              <a:rPr lang="en-US" dirty="0">
                <a:solidFill>
                  <a:srgbClr val="FFFFFF"/>
                </a:solidFill>
              </a:rPr>
              <a:t>Painless</a:t>
            </a:r>
          </a:p>
          <a:p>
            <a:pPr lvl="1"/>
            <a:r>
              <a:rPr lang="en-US" dirty="0"/>
              <a:t>Usually has a stiff, </a:t>
            </a:r>
            <a:r>
              <a:rPr lang="en-US" b="1" dirty="0">
                <a:solidFill>
                  <a:srgbClr val="F6C16A"/>
                </a:solidFill>
              </a:rPr>
              <a:t>white-brown appearance</a:t>
            </a:r>
          </a:p>
          <a:p>
            <a:pPr lvl="1"/>
            <a:r>
              <a:rPr lang="en-US" dirty="0"/>
              <a:t>May have significant edema surrounding burn</a:t>
            </a:r>
          </a:p>
          <a:p>
            <a:pPr lvl="1"/>
            <a:r>
              <a:rPr lang="en-US" dirty="0"/>
              <a:t>Loss of ability to re-epithelialize </a:t>
            </a:r>
            <a:r>
              <a:rPr lang="en-US" dirty="0">
                <a:sym typeface="Wingdings"/>
              </a:rPr>
              <a:t> </a:t>
            </a:r>
            <a:r>
              <a:rPr lang="en-US" b="1" dirty="0">
                <a:solidFill>
                  <a:srgbClr val="F6C16A"/>
                </a:solidFill>
                <a:sym typeface="Wingdings"/>
              </a:rPr>
              <a:t>scarring</a:t>
            </a:r>
            <a:endParaRPr lang="en-US" b="1" dirty="0">
              <a:solidFill>
                <a:srgbClr val="F6C16A"/>
              </a:solidFill>
            </a:endParaRPr>
          </a:p>
          <a:p>
            <a:pPr lvl="1"/>
            <a:r>
              <a:rPr lang="en-US" dirty="0"/>
              <a:t>Needs debridement, excision and </a:t>
            </a:r>
            <a:r>
              <a:rPr lang="en-US" b="1" dirty="0">
                <a:solidFill>
                  <a:srgbClr val="F6C16A"/>
                </a:solidFill>
              </a:rPr>
              <a:t>grafting</a:t>
            </a:r>
          </a:p>
        </p:txBody>
      </p:sp>
      <p:pic>
        <p:nvPicPr>
          <p:cNvPr id="4" name="Picture 3"/>
          <p:cNvPicPr>
            <a:picLocks noChangeAspect="1"/>
          </p:cNvPicPr>
          <p:nvPr/>
        </p:nvPicPr>
        <p:blipFill rotWithShape="1">
          <a:blip r:embed="rId2"/>
          <a:srcRect r="44436"/>
          <a:stretch/>
        </p:blipFill>
        <p:spPr>
          <a:xfrm>
            <a:off x="5284522" y="2339615"/>
            <a:ext cx="3571248" cy="2817277"/>
          </a:xfrm>
          <a:prstGeom prst="rect">
            <a:avLst/>
          </a:prstGeom>
        </p:spPr>
      </p:pic>
    </p:spTree>
    <p:extLst>
      <p:ext uri="{BB962C8B-B14F-4D97-AF65-F5344CB8AC3E}">
        <p14:creationId xmlns:p14="http://schemas.microsoft.com/office/powerpoint/2010/main" val="2563046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Burn Severity</a:t>
            </a:r>
          </a:p>
        </p:txBody>
      </p:sp>
      <p:sp>
        <p:nvSpPr>
          <p:cNvPr id="3" name="Content Placeholder 2"/>
          <p:cNvSpPr>
            <a:spLocks noGrp="1"/>
          </p:cNvSpPr>
          <p:nvPr>
            <p:ph idx="1"/>
          </p:nvPr>
        </p:nvSpPr>
        <p:spPr>
          <a:xfrm>
            <a:off x="685800" y="1869141"/>
            <a:ext cx="4644371" cy="4257022"/>
          </a:xfrm>
        </p:spPr>
        <p:txBody>
          <a:bodyPr/>
          <a:lstStyle/>
          <a:p>
            <a:r>
              <a:rPr lang="en-US" b="1" dirty="0"/>
              <a:t>Fourth degree (full thickness)</a:t>
            </a:r>
          </a:p>
          <a:p>
            <a:pPr lvl="1"/>
            <a:r>
              <a:rPr lang="en-US" dirty="0"/>
              <a:t>Loss of epidermis, dermis and subcutaneous tissue</a:t>
            </a:r>
          </a:p>
          <a:p>
            <a:pPr marL="349250" lvl="1" indent="0">
              <a:buNone/>
            </a:pPr>
            <a:endParaRPr lang="en-US" dirty="0"/>
          </a:p>
          <a:p>
            <a:pPr lvl="1"/>
            <a:r>
              <a:rPr lang="en-US" dirty="0"/>
              <a:t>Damage of muscles, fascia and/or bone</a:t>
            </a:r>
          </a:p>
          <a:p>
            <a:pPr marL="349250" lvl="1" indent="0">
              <a:buNone/>
            </a:pPr>
            <a:endParaRPr lang="en-US" dirty="0"/>
          </a:p>
          <a:p>
            <a:pPr lvl="1"/>
            <a:r>
              <a:rPr lang="en-US" dirty="0"/>
              <a:t>Appears </a:t>
            </a:r>
            <a:r>
              <a:rPr lang="en-US" b="1" dirty="0">
                <a:solidFill>
                  <a:srgbClr val="F6C16A"/>
                </a:solidFill>
              </a:rPr>
              <a:t>black and charred</a:t>
            </a:r>
          </a:p>
        </p:txBody>
      </p:sp>
      <p:pic>
        <p:nvPicPr>
          <p:cNvPr id="4" name="Picture 3"/>
          <p:cNvPicPr>
            <a:picLocks noChangeAspect="1"/>
          </p:cNvPicPr>
          <p:nvPr/>
        </p:nvPicPr>
        <p:blipFill>
          <a:blip r:embed="rId2"/>
          <a:stretch>
            <a:fillRect/>
          </a:stretch>
        </p:blipFill>
        <p:spPr>
          <a:xfrm>
            <a:off x="5743576" y="2169951"/>
            <a:ext cx="2713037" cy="2713037"/>
          </a:xfrm>
          <a:prstGeom prst="rect">
            <a:avLst/>
          </a:prstGeom>
        </p:spPr>
      </p:pic>
    </p:spTree>
    <p:extLst>
      <p:ext uri="{BB962C8B-B14F-4D97-AF65-F5344CB8AC3E}">
        <p14:creationId xmlns:p14="http://schemas.microsoft.com/office/powerpoint/2010/main" val="2212633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Complications</a:t>
            </a:r>
          </a:p>
        </p:txBody>
      </p:sp>
    </p:spTree>
    <p:extLst>
      <p:ext uri="{BB962C8B-B14F-4D97-AF65-F5344CB8AC3E}">
        <p14:creationId xmlns:p14="http://schemas.microsoft.com/office/powerpoint/2010/main" val="1103255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Complications</a:t>
            </a:r>
          </a:p>
        </p:txBody>
      </p:sp>
      <p:sp>
        <p:nvSpPr>
          <p:cNvPr id="3" name="Content Placeholder 2"/>
          <p:cNvSpPr>
            <a:spLocks noGrp="1"/>
          </p:cNvSpPr>
          <p:nvPr>
            <p:ph idx="1"/>
          </p:nvPr>
        </p:nvSpPr>
        <p:spPr>
          <a:xfrm>
            <a:off x="685800" y="1149047"/>
            <a:ext cx="7770813" cy="5588000"/>
          </a:xfrm>
        </p:spPr>
        <p:txBody>
          <a:bodyPr>
            <a:normAutofit fontScale="92500" lnSpcReduction="10000"/>
          </a:bodyPr>
          <a:lstStyle/>
          <a:p>
            <a:r>
              <a:rPr lang="en-US" b="1" dirty="0">
                <a:solidFill>
                  <a:schemeClr val="accent4">
                    <a:lumMod val="60000"/>
                    <a:lumOff val="40000"/>
                  </a:schemeClr>
                </a:solidFill>
              </a:rPr>
              <a:t>Infection</a:t>
            </a:r>
          </a:p>
          <a:p>
            <a:pPr lvl="1"/>
            <a:r>
              <a:rPr lang="en-US" dirty="0"/>
              <a:t>Common organisms: </a:t>
            </a:r>
          </a:p>
          <a:p>
            <a:pPr lvl="2"/>
            <a:r>
              <a:rPr lang="en-US" b="1" dirty="0"/>
              <a:t>Pseudomonas</a:t>
            </a:r>
          </a:p>
          <a:p>
            <a:pPr lvl="2"/>
            <a:r>
              <a:rPr lang="en-US" dirty="0"/>
              <a:t>Streptococcus, S. </a:t>
            </a:r>
            <a:r>
              <a:rPr lang="en-US" dirty="0" err="1"/>
              <a:t>aureus</a:t>
            </a:r>
            <a:r>
              <a:rPr lang="en-US" dirty="0"/>
              <a:t>, E. coli</a:t>
            </a:r>
          </a:p>
          <a:p>
            <a:pPr lvl="1"/>
            <a:r>
              <a:rPr lang="en-US" dirty="0"/>
              <a:t>Check tetanus immunization status</a:t>
            </a:r>
          </a:p>
          <a:p>
            <a:r>
              <a:rPr lang="en-US" b="1" dirty="0" err="1">
                <a:solidFill>
                  <a:srgbClr val="F6C16A"/>
                </a:solidFill>
              </a:rPr>
              <a:t>Hypermetabolic</a:t>
            </a:r>
            <a:r>
              <a:rPr lang="en-US" b="1" dirty="0">
                <a:solidFill>
                  <a:srgbClr val="F6C16A"/>
                </a:solidFill>
              </a:rPr>
              <a:t> state</a:t>
            </a:r>
          </a:p>
          <a:p>
            <a:r>
              <a:rPr lang="en-US" b="1" dirty="0">
                <a:solidFill>
                  <a:srgbClr val="F6C16A"/>
                </a:solidFill>
              </a:rPr>
              <a:t>Acute tubular necrosis</a:t>
            </a:r>
          </a:p>
          <a:p>
            <a:r>
              <a:rPr lang="en-US" b="1" dirty="0">
                <a:solidFill>
                  <a:srgbClr val="F6C16A"/>
                </a:solidFill>
              </a:rPr>
              <a:t>Contractures</a:t>
            </a:r>
          </a:p>
          <a:p>
            <a:r>
              <a:rPr lang="en-US" b="1" dirty="0">
                <a:solidFill>
                  <a:srgbClr val="F6C16A"/>
                </a:solidFill>
              </a:rPr>
              <a:t>Hypertrophic scarring</a:t>
            </a:r>
          </a:p>
          <a:p>
            <a:r>
              <a:rPr lang="en-US" b="1" dirty="0">
                <a:solidFill>
                  <a:srgbClr val="F6C16A"/>
                </a:solidFill>
              </a:rPr>
              <a:t>Respiratory distress</a:t>
            </a:r>
          </a:p>
          <a:p>
            <a:r>
              <a:rPr lang="en-US" b="1" dirty="0">
                <a:solidFill>
                  <a:srgbClr val="F6C16A"/>
                </a:solidFill>
              </a:rPr>
              <a:t>Edema*</a:t>
            </a:r>
          </a:p>
          <a:p>
            <a:pPr lvl="1"/>
            <a:r>
              <a:rPr lang="en-US" b="1" dirty="0">
                <a:solidFill>
                  <a:srgbClr val="F6C16A"/>
                </a:solidFill>
              </a:rPr>
              <a:t>Compartment syndrome</a:t>
            </a:r>
          </a:p>
          <a:p>
            <a:pPr lvl="1"/>
            <a:r>
              <a:rPr lang="en-US" b="1" dirty="0">
                <a:solidFill>
                  <a:srgbClr val="F6C16A"/>
                </a:solidFill>
              </a:rPr>
              <a:t>Airway obstruction</a:t>
            </a:r>
          </a:p>
        </p:txBody>
      </p:sp>
      <p:pic>
        <p:nvPicPr>
          <p:cNvPr id="4" name="Picture 3"/>
          <p:cNvPicPr>
            <a:picLocks noChangeAspect="1"/>
          </p:cNvPicPr>
          <p:nvPr/>
        </p:nvPicPr>
        <p:blipFill>
          <a:blip r:embed="rId3"/>
          <a:stretch>
            <a:fillRect/>
          </a:stretch>
        </p:blipFill>
        <p:spPr>
          <a:xfrm>
            <a:off x="5278161" y="2104571"/>
            <a:ext cx="3547504" cy="3696698"/>
          </a:xfrm>
          <a:prstGeom prst="rect">
            <a:avLst/>
          </a:prstGeom>
        </p:spPr>
      </p:pic>
    </p:spTree>
    <p:extLst>
      <p:ext uri="{BB962C8B-B14F-4D97-AF65-F5344CB8AC3E}">
        <p14:creationId xmlns:p14="http://schemas.microsoft.com/office/powerpoint/2010/main" val="1942977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a:t>
            </a:r>
          </a:p>
        </p:txBody>
      </p:sp>
    </p:spTree>
    <p:extLst>
      <p:ext uri="{BB962C8B-B14F-4D97-AF65-F5344CB8AC3E}">
        <p14:creationId xmlns:p14="http://schemas.microsoft.com/office/powerpoint/2010/main" val="851168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a:t>
            </a:r>
          </a:p>
        </p:txBody>
      </p:sp>
      <p:sp>
        <p:nvSpPr>
          <p:cNvPr id="3" name="Content Placeholder 2"/>
          <p:cNvSpPr>
            <a:spLocks noGrp="1"/>
          </p:cNvSpPr>
          <p:nvPr>
            <p:ph idx="1"/>
          </p:nvPr>
        </p:nvSpPr>
        <p:spPr/>
        <p:txBody>
          <a:bodyPr/>
          <a:lstStyle/>
          <a:p>
            <a:r>
              <a:rPr lang="en-US" dirty="0"/>
              <a:t>American Burn Association criteria for </a:t>
            </a:r>
            <a:r>
              <a:rPr lang="en-US" b="1" dirty="0">
                <a:solidFill>
                  <a:srgbClr val="F6C16A"/>
                </a:solidFill>
              </a:rPr>
              <a:t>transfer to burn center</a:t>
            </a:r>
            <a:r>
              <a:rPr lang="en-US" dirty="0"/>
              <a:t>:</a:t>
            </a:r>
          </a:p>
          <a:p>
            <a:pPr lvl="1"/>
            <a:r>
              <a:rPr lang="en-US" dirty="0"/>
              <a:t>2</a:t>
            </a:r>
            <a:r>
              <a:rPr lang="en-US" baseline="30000" dirty="0"/>
              <a:t>nd</a:t>
            </a:r>
            <a:r>
              <a:rPr lang="en-US" dirty="0"/>
              <a:t> degree burns &gt; 10% TBSA</a:t>
            </a:r>
          </a:p>
          <a:p>
            <a:pPr lvl="1"/>
            <a:r>
              <a:rPr lang="en-US" dirty="0"/>
              <a:t>3</a:t>
            </a:r>
            <a:r>
              <a:rPr lang="en-US" baseline="30000" dirty="0"/>
              <a:t>rd</a:t>
            </a:r>
            <a:r>
              <a:rPr lang="en-US" dirty="0"/>
              <a:t> degree burns</a:t>
            </a:r>
          </a:p>
          <a:p>
            <a:pPr lvl="1"/>
            <a:r>
              <a:rPr lang="en-US" dirty="0"/>
              <a:t>Burns to face, hands, feet, genitalia, perineum</a:t>
            </a:r>
          </a:p>
          <a:p>
            <a:pPr lvl="1"/>
            <a:r>
              <a:rPr lang="en-US" dirty="0"/>
              <a:t>Electrical burns (including lightning injury)</a:t>
            </a:r>
          </a:p>
          <a:p>
            <a:pPr lvl="1"/>
            <a:r>
              <a:rPr lang="en-US" dirty="0"/>
              <a:t>Chemical burns</a:t>
            </a:r>
          </a:p>
          <a:p>
            <a:pPr lvl="1"/>
            <a:r>
              <a:rPr lang="en-US" dirty="0"/>
              <a:t>Inhalation injury</a:t>
            </a:r>
          </a:p>
          <a:p>
            <a:pPr lvl="1"/>
            <a:r>
              <a:rPr lang="en-US" dirty="0"/>
              <a:t>Patients with pre-existing conditions</a:t>
            </a:r>
          </a:p>
        </p:txBody>
      </p:sp>
    </p:spTree>
    <p:extLst>
      <p:ext uri="{BB962C8B-B14F-4D97-AF65-F5344CB8AC3E}">
        <p14:creationId xmlns:p14="http://schemas.microsoft.com/office/powerpoint/2010/main" val="1435854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a:t>
            </a:r>
          </a:p>
        </p:txBody>
      </p:sp>
      <p:sp>
        <p:nvSpPr>
          <p:cNvPr id="3" name="Content Placeholder 2"/>
          <p:cNvSpPr>
            <a:spLocks noGrp="1"/>
          </p:cNvSpPr>
          <p:nvPr>
            <p:ph idx="1"/>
          </p:nvPr>
        </p:nvSpPr>
        <p:spPr/>
        <p:txBody>
          <a:bodyPr/>
          <a:lstStyle/>
          <a:p>
            <a:r>
              <a:rPr lang="en-US" dirty="0"/>
              <a:t>1</a:t>
            </a:r>
            <a:r>
              <a:rPr lang="en-US" baseline="30000" dirty="0"/>
              <a:t>st</a:t>
            </a:r>
            <a:r>
              <a:rPr lang="en-US" dirty="0"/>
              <a:t> degree burns</a:t>
            </a:r>
          </a:p>
          <a:p>
            <a:pPr lvl="1"/>
            <a:r>
              <a:rPr lang="en-US" dirty="0"/>
              <a:t>None required</a:t>
            </a:r>
          </a:p>
          <a:p>
            <a:pPr lvl="1"/>
            <a:r>
              <a:rPr lang="en-US" dirty="0"/>
              <a:t>Moisturizers</a:t>
            </a:r>
          </a:p>
          <a:p>
            <a:pPr lvl="1"/>
            <a:r>
              <a:rPr lang="en-US" dirty="0"/>
              <a:t>Topical anesthetic</a:t>
            </a:r>
          </a:p>
        </p:txBody>
      </p:sp>
    </p:spTree>
    <p:extLst>
      <p:ext uri="{BB962C8B-B14F-4D97-AF65-F5344CB8AC3E}">
        <p14:creationId xmlns:p14="http://schemas.microsoft.com/office/powerpoint/2010/main" val="594335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a:t>
            </a:r>
          </a:p>
        </p:txBody>
      </p:sp>
      <p:sp>
        <p:nvSpPr>
          <p:cNvPr id="3" name="Content Placeholder 2"/>
          <p:cNvSpPr>
            <a:spLocks noGrp="1"/>
          </p:cNvSpPr>
          <p:nvPr>
            <p:ph idx="1"/>
          </p:nvPr>
        </p:nvSpPr>
        <p:spPr>
          <a:xfrm>
            <a:off x="56849" y="1887710"/>
            <a:ext cx="7770813" cy="4583241"/>
          </a:xfrm>
        </p:spPr>
        <p:txBody>
          <a:bodyPr/>
          <a:lstStyle/>
          <a:p>
            <a:r>
              <a:rPr lang="en-US" dirty="0"/>
              <a:t>2</a:t>
            </a:r>
            <a:r>
              <a:rPr lang="en-US" baseline="30000" dirty="0"/>
              <a:t>nd</a:t>
            </a:r>
            <a:r>
              <a:rPr lang="en-US" dirty="0"/>
              <a:t> degree burns:</a:t>
            </a:r>
          </a:p>
          <a:p>
            <a:pPr lvl="1"/>
            <a:r>
              <a:rPr lang="en-US" dirty="0">
                <a:solidFill>
                  <a:schemeClr val="accent4">
                    <a:lumMod val="60000"/>
                    <a:lumOff val="40000"/>
                  </a:schemeClr>
                </a:solidFill>
              </a:rPr>
              <a:t>Debridement</a:t>
            </a:r>
          </a:p>
          <a:p>
            <a:pPr lvl="1"/>
            <a:r>
              <a:rPr lang="en-US" dirty="0">
                <a:solidFill>
                  <a:schemeClr val="accent4">
                    <a:lumMod val="60000"/>
                    <a:lumOff val="40000"/>
                  </a:schemeClr>
                </a:solidFill>
              </a:rPr>
              <a:t>Topical antibiotic</a:t>
            </a:r>
          </a:p>
          <a:p>
            <a:pPr lvl="1"/>
            <a:r>
              <a:rPr lang="en-US" dirty="0"/>
              <a:t>Silver sulfadiazine (for dirty wounds)</a:t>
            </a:r>
          </a:p>
          <a:p>
            <a:pPr lvl="1"/>
            <a:r>
              <a:rPr lang="en-US" dirty="0"/>
              <a:t>Petroleum jelly + gauze</a:t>
            </a:r>
          </a:p>
          <a:p>
            <a:pPr lvl="1"/>
            <a:r>
              <a:rPr lang="en-US" dirty="0"/>
              <a:t>Temporary skin substitute</a:t>
            </a:r>
          </a:p>
          <a:p>
            <a:pPr lvl="1"/>
            <a:r>
              <a:rPr lang="en-US" dirty="0"/>
              <a:t>Dressing changes as necessary</a:t>
            </a:r>
          </a:p>
          <a:p>
            <a:pPr lvl="1"/>
            <a:r>
              <a:rPr lang="en-US" dirty="0"/>
              <a:t>Pain management</a:t>
            </a:r>
          </a:p>
          <a:p>
            <a:pPr lvl="1"/>
            <a:r>
              <a:rPr lang="en-US" dirty="0"/>
              <a:t>HBOT</a:t>
            </a:r>
          </a:p>
        </p:txBody>
      </p:sp>
      <p:pic>
        <p:nvPicPr>
          <p:cNvPr id="4" name="Picture 3"/>
          <p:cNvPicPr>
            <a:picLocks noChangeAspect="1"/>
          </p:cNvPicPr>
          <p:nvPr/>
        </p:nvPicPr>
        <p:blipFill>
          <a:blip r:embed="rId2"/>
          <a:stretch>
            <a:fillRect/>
          </a:stretch>
        </p:blipFill>
        <p:spPr>
          <a:xfrm>
            <a:off x="4939752" y="2177143"/>
            <a:ext cx="3993414" cy="2595317"/>
          </a:xfrm>
          <a:prstGeom prst="rect">
            <a:avLst/>
          </a:prstGeom>
        </p:spPr>
      </p:pic>
    </p:spTree>
    <p:extLst>
      <p:ext uri="{BB962C8B-B14F-4D97-AF65-F5344CB8AC3E}">
        <p14:creationId xmlns:p14="http://schemas.microsoft.com/office/powerpoint/2010/main" val="508683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a:t>
            </a:r>
          </a:p>
        </p:txBody>
      </p:sp>
      <p:sp>
        <p:nvSpPr>
          <p:cNvPr id="3" name="Content Placeholder 2"/>
          <p:cNvSpPr>
            <a:spLocks noGrp="1"/>
          </p:cNvSpPr>
          <p:nvPr>
            <p:ph idx="1"/>
          </p:nvPr>
        </p:nvSpPr>
        <p:spPr>
          <a:xfrm>
            <a:off x="685800" y="1354668"/>
            <a:ext cx="7770813" cy="5273522"/>
          </a:xfrm>
        </p:spPr>
        <p:txBody>
          <a:bodyPr>
            <a:normAutofit/>
          </a:bodyPr>
          <a:lstStyle/>
          <a:p>
            <a:r>
              <a:rPr lang="en-US" b="1" dirty="0"/>
              <a:t>3</a:t>
            </a:r>
            <a:r>
              <a:rPr lang="en-US" b="1" baseline="30000" dirty="0"/>
              <a:t>rd</a:t>
            </a:r>
            <a:r>
              <a:rPr lang="en-US" b="1" dirty="0"/>
              <a:t> and 4</a:t>
            </a:r>
            <a:r>
              <a:rPr lang="en-US" b="1" baseline="30000" dirty="0"/>
              <a:t>th</a:t>
            </a:r>
            <a:r>
              <a:rPr lang="en-US" b="1" dirty="0"/>
              <a:t> degree burns</a:t>
            </a:r>
            <a:r>
              <a:rPr lang="en-US" dirty="0"/>
              <a:t>:</a:t>
            </a:r>
          </a:p>
          <a:p>
            <a:pPr lvl="1"/>
            <a:r>
              <a:rPr lang="en-US" dirty="0"/>
              <a:t>Stop any continuing burn injury</a:t>
            </a:r>
          </a:p>
          <a:p>
            <a:pPr lvl="1"/>
            <a:r>
              <a:rPr lang="en-US" dirty="0">
                <a:solidFill>
                  <a:srgbClr val="F6C16A"/>
                </a:solidFill>
              </a:rPr>
              <a:t>Airway management</a:t>
            </a:r>
          </a:p>
          <a:p>
            <a:pPr lvl="2"/>
            <a:r>
              <a:rPr lang="en-US" dirty="0"/>
              <a:t>Intubate before respiratory problems</a:t>
            </a:r>
          </a:p>
          <a:p>
            <a:pPr lvl="2"/>
            <a:r>
              <a:rPr lang="en-US" dirty="0"/>
              <a:t>FiO2 100%</a:t>
            </a:r>
          </a:p>
          <a:p>
            <a:pPr lvl="2"/>
            <a:r>
              <a:rPr lang="en-US" dirty="0"/>
              <a:t>Check ABG, and CO level (</a:t>
            </a:r>
            <a:r>
              <a:rPr lang="en-US" dirty="0" err="1"/>
              <a:t>carboxyhemoglobin</a:t>
            </a:r>
            <a:r>
              <a:rPr lang="en-US" dirty="0"/>
              <a:t> &gt;10% significant)</a:t>
            </a:r>
          </a:p>
          <a:p>
            <a:pPr lvl="1"/>
            <a:r>
              <a:rPr lang="en-US" dirty="0">
                <a:solidFill>
                  <a:srgbClr val="F6C16A"/>
                </a:solidFill>
              </a:rPr>
              <a:t>Temperature regulation </a:t>
            </a:r>
            <a:r>
              <a:rPr lang="en-US" dirty="0"/>
              <a:t>(keep patients warm)</a:t>
            </a:r>
          </a:p>
          <a:p>
            <a:pPr lvl="1"/>
            <a:r>
              <a:rPr lang="en-US" dirty="0">
                <a:solidFill>
                  <a:srgbClr val="F6C16A"/>
                </a:solidFill>
              </a:rPr>
              <a:t>Fluid resuscitation </a:t>
            </a:r>
            <a:r>
              <a:rPr lang="en-US" dirty="0"/>
              <a:t>(if &gt; 20% TBSA)</a:t>
            </a:r>
          </a:p>
          <a:p>
            <a:pPr lvl="1"/>
            <a:r>
              <a:rPr lang="en-US" dirty="0">
                <a:solidFill>
                  <a:srgbClr val="F6C16A"/>
                </a:solidFill>
              </a:rPr>
              <a:t>Topical antibiotics</a:t>
            </a:r>
          </a:p>
          <a:p>
            <a:pPr lvl="1"/>
            <a:r>
              <a:rPr lang="en-US" dirty="0">
                <a:solidFill>
                  <a:srgbClr val="F6C16A"/>
                </a:solidFill>
              </a:rPr>
              <a:t>Surgical treatment</a:t>
            </a:r>
          </a:p>
          <a:p>
            <a:pPr lvl="2"/>
            <a:r>
              <a:rPr lang="en-US" dirty="0"/>
              <a:t>Excision of burned area followed by skin grafting</a:t>
            </a:r>
            <a:endParaRPr lang="en-US" dirty="0">
              <a:solidFill>
                <a:srgbClr val="F6C16A"/>
              </a:solidFill>
            </a:endParaRPr>
          </a:p>
          <a:p>
            <a:pPr lvl="1"/>
            <a:r>
              <a:rPr lang="en-US" dirty="0">
                <a:solidFill>
                  <a:srgbClr val="F6C16A"/>
                </a:solidFill>
              </a:rPr>
              <a:t>Enteral nutrition</a:t>
            </a:r>
          </a:p>
          <a:p>
            <a:pPr lvl="1"/>
            <a:r>
              <a:rPr lang="en-US" dirty="0">
                <a:solidFill>
                  <a:srgbClr val="F6C16A"/>
                </a:solidFill>
              </a:rPr>
              <a:t>HBOT</a:t>
            </a:r>
          </a:p>
        </p:txBody>
      </p:sp>
    </p:spTree>
    <p:extLst>
      <p:ext uri="{BB962C8B-B14F-4D97-AF65-F5344CB8AC3E}">
        <p14:creationId xmlns:p14="http://schemas.microsoft.com/office/powerpoint/2010/main" val="3993397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0264" y="3342279"/>
            <a:ext cx="6683602" cy="501347"/>
          </a:xfrm>
          <a:prstGeom prst="rect">
            <a:avLst/>
          </a:prstGeom>
          <a:gradFill flip="none" rotWithShape="1">
            <a:gsLst>
              <a:gs pos="0">
                <a:schemeClr val="accent4">
                  <a:shade val="20000"/>
                  <a:satMod val="130000"/>
                  <a:alpha val="7000"/>
                </a:schemeClr>
              </a:gs>
              <a:gs pos="50000">
                <a:schemeClr val="accent4">
                  <a:shade val="90000"/>
                  <a:satMod val="130000"/>
                  <a:alpha val="7000"/>
                </a:schemeClr>
              </a:gs>
              <a:gs pos="100000">
                <a:schemeClr val="accent4">
                  <a:shade val="100000"/>
                  <a:satMod val="200000"/>
                  <a:lumMod val="120000"/>
                  <a:alpha val="7000"/>
                </a:schemeClr>
              </a:gs>
            </a:gsLst>
            <a:lin ang="16200000" scaled="0"/>
            <a:tileRect/>
          </a:gra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r>
              <a:rPr lang="en-US" dirty="0"/>
              <a:t>Fluid resuscitation for adults</a:t>
            </a:r>
          </a:p>
          <a:p>
            <a:pPr lvl="1"/>
            <a:r>
              <a:rPr lang="en-US" b="1" dirty="0">
                <a:solidFill>
                  <a:srgbClr val="F6C16A"/>
                </a:solidFill>
              </a:rPr>
              <a:t>Parkland formula</a:t>
            </a:r>
            <a:r>
              <a:rPr lang="en-US" dirty="0"/>
              <a:t>: calculates amount of resuscitation fluid required for the first 24 </a:t>
            </a:r>
            <a:r>
              <a:rPr lang="en-US" dirty="0" err="1"/>
              <a:t>hrs</a:t>
            </a:r>
            <a:r>
              <a:rPr lang="en-US" dirty="0"/>
              <a:t> **does not apply to larger burns</a:t>
            </a:r>
          </a:p>
          <a:p>
            <a:pPr marL="349250" lvl="1" indent="0">
              <a:buNone/>
            </a:pPr>
            <a:endParaRPr lang="en-US" dirty="0"/>
          </a:p>
          <a:p>
            <a:pPr marL="349250" lvl="1" indent="0">
              <a:buNone/>
            </a:pPr>
            <a:r>
              <a:rPr lang="en-US" sz="1800" b="1" dirty="0">
                <a:solidFill>
                  <a:srgbClr val="94D66C"/>
                </a:solidFill>
              </a:rPr>
              <a:t>       First 24h -  </a:t>
            </a:r>
            <a:r>
              <a:rPr lang="en-US" sz="1900" b="1" dirty="0">
                <a:solidFill>
                  <a:srgbClr val="94D66C"/>
                </a:solidFill>
              </a:rPr>
              <a:t>Lactated Ringer’s solution 4mL/kg/% burn</a:t>
            </a:r>
          </a:p>
          <a:p>
            <a:pPr lvl="1"/>
            <a:endParaRPr lang="en-US" dirty="0"/>
          </a:p>
          <a:p>
            <a:pPr lvl="1"/>
            <a:r>
              <a:rPr lang="en-US" dirty="0"/>
              <a:t>Give </a:t>
            </a:r>
            <a:r>
              <a:rPr lang="en-US" b="1" dirty="0"/>
              <a:t>first half </a:t>
            </a:r>
            <a:r>
              <a:rPr lang="en-US" dirty="0"/>
              <a:t>resuscitation volume over </a:t>
            </a:r>
            <a:r>
              <a:rPr lang="en-US" b="1" dirty="0"/>
              <a:t>first 8 hours</a:t>
            </a:r>
          </a:p>
          <a:p>
            <a:pPr lvl="1"/>
            <a:r>
              <a:rPr lang="en-US" dirty="0"/>
              <a:t>Give </a:t>
            </a:r>
            <a:r>
              <a:rPr lang="en-US" b="1" dirty="0"/>
              <a:t>second half </a:t>
            </a:r>
            <a:r>
              <a:rPr lang="en-US" dirty="0"/>
              <a:t>resuscitation volume over </a:t>
            </a:r>
            <a:r>
              <a:rPr lang="en-US" b="1" dirty="0"/>
              <a:t>next 16 hours</a:t>
            </a:r>
          </a:p>
          <a:p>
            <a:pPr lvl="1"/>
            <a:r>
              <a:rPr lang="en-US" dirty="0"/>
              <a:t>Monitor urine output: 30-50 cc/hour</a:t>
            </a:r>
          </a:p>
          <a:p>
            <a:pPr lvl="1"/>
            <a:endParaRPr lang="en-US" dirty="0"/>
          </a:p>
          <a:p>
            <a:pPr lvl="1"/>
            <a:endParaRPr lang="en-US" dirty="0"/>
          </a:p>
          <a:p>
            <a:pPr lvl="1"/>
            <a:endParaRPr lang="en-US" dirty="0"/>
          </a:p>
          <a:p>
            <a:pPr marL="349250" lvl="1" indent="0">
              <a:buNone/>
            </a:pPr>
            <a:endParaRPr lang="en-US" b="1" dirty="0">
              <a:solidFill>
                <a:srgbClr val="94D66C"/>
              </a:solidFill>
            </a:endParaRPr>
          </a:p>
          <a:p>
            <a:pPr marL="349250" lvl="1" indent="0">
              <a:buNone/>
            </a:pPr>
            <a:endParaRPr lang="en-US" b="1" dirty="0">
              <a:solidFill>
                <a:srgbClr val="94D66C"/>
              </a:solidFill>
            </a:endParaRPr>
          </a:p>
        </p:txBody>
      </p:sp>
      <p:sp>
        <p:nvSpPr>
          <p:cNvPr id="2" name="Title 1"/>
          <p:cNvSpPr>
            <a:spLocks noGrp="1"/>
          </p:cNvSpPr>
          <p:nvPr>
            <p:ph type="title"/>
          </p:nvPr>
        </p:nvSpPr>
        <p:spPr/>
        <p:txBody>
          <a:bodyPr/>
          <a:lstStyle/>
          <a:p>
            <a:r>
              <a:rPr lang="en-US" dirty="0"/>
              <a:t>Treatment</a:t>
            </a:r>
          </a:p>
        </p:txBody>
      </p:sp>
      <p:sp>
        <p:nvSpPr>
          <p:cNvPr id="6" name="Rectangle 5"/>
          <p:cNvSpPr/>
          <p:nvPr/>
        </p:nvSpPr>
        <p:spPr>
          <a:xfrm>
            <a:off x="1420264" y="5392516"/>
            <a:ext cx="6683602" cy="501347"/>
          </a:xfrm>
          <a:prstGeom prst="rect">
            <a:avLst/>
          </a:prstGeom>
          <a:gradFill flip="none" rotWithShape="1">
            <a:gsLst>
              <a:gs pos="0">
                <a:schemeClr val="accent4">
                  <a:shade val="20000"/>
                  <a:satMod val="130000"/>
                  <a:alpha val="7000"/>
                </a:schemeClr>
              </a:gs>
              <a:gs pos="50000">
                <a:schemeClr val="accent4">
                  <a:shade val="90000"/>
                  <a:satMod val="130000"/>
                  <a:alpha val="7000"/>
                </a:schemeClr>
              </a:gs>
              <a:gs pos="100000">
                <a:schemeClr val="accent4">
                  <a:shade val="100000"/>
                  <a:satMod val="200000"/>
                  <a:lumMod val="120000"/>
                  <a:alpha val="7000"/>
                </a:schemeClr>
              </a:gs>
            </a:gsLst>
            <a:lin ang="16200000" scaled="0"/>
            <a:tileRect/>
          </a:gra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dirty="0"/>
          </a:p>
        </p:txBody>
      </p:sp>
      <p:sp>
        <p:nvSpPr>
          <p:cNvPr id="7" name="TextBox 6"/>
          <p:cNvSpPr txBox="1"/>
          <p:nvPr/>
        </p:nvSpPr>
        <p:spPr>
          <a:xfrm>
            <a:off x="1420264" y="5472381"/>
            <a:ext cx="6683602" cy="369332"/>
          </a:xfrm>
          <a:prstGeom prst="rect">
            <a:avLst/>
          </a:prstGeom>
          <a:noFill/>
        </p:spPr>
        <p:txBody>
          <a:bodyPr wrap="square" rtlCol="0">
            <a:spAutoFit/>
          </a:bodyPr>
          <a:lstStyle/>
          <a:p>
            <a:r>
              <a:rPr lang="en-US" dirty="0"/>
              <a:t>After 24h – Lactated Ringer’s solution 1 mL/kg/% burn daily</a:t>
            </a:r>
          </a:p>
        </p:txBody>
      </p:sp>
    </p:spTree>
    <p:extLst>
      <p:ext uri="{BB962C8B-B14F-4D97-AF65-F5344CB8AC3E}">
        <p14:creationId xmlns:p14="http://schemas.microsoft.com/office/powerpoint/2010/main" val="3077401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Surgical Interventions</a:t>
            </a:r>
          </a:p>
        </p:txBody>
      </p:sp>
    </p:spTree>
    <p:extLst>
      <p:ext uri="{BB962C8B-B14F-4D97-AF65-F5344CB8AC3E}">
        <p14:creationId xmlns:p14="http://schemas.microsoft.com/office/powerpoint/2010/main" val="3220664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Surgical Interventions</a:t>
            </a:r>
          </a:p>
        </p:txBody>
      </p:sp>
      <p:pic>
        <p:nvPicPr>
          <p:cNvPr id="5" name="Picture 4"/>
          <p:cNvPicPr>
            <a:picLocks noChangeAspect="1"/>
          </p:cNvPicPr>
          <p:nvPr/>
        </p:nvPicPr>
        <p:blipFill rotWithShape="1">
          <a:blip r:embed="rId2"/>
          <a:srcRect l="43247" t="34323"/>
          <a:stretch/>
        </p:blipFill>
        <p:spPr>
          <a:xfrm>
            <a:off x="6325809" y="1838476"/>
            <a:ext cx="2564192" cy="2957268"/>
          </a:xfrm>
          <a:prstGeom prst="rect">
            <a:avLst/>
          </a:prstGeom>
        </p:spPr>
      </p:pic>
      <p:pic>
        <p:nvPicPr>
          <p:cNvPr id="3" name="Picture 2"/>
          <p:cNvPicPr>
            <a:picLocks noChangeAspect="1"/>
          </p:cNvPicPr>
          <p:nvPr/>
        </p:nvPicPr>
        <p:blipFill>
          <a:blip r:embed="rId3"/>
          <a:stretch>
            <a:fillRect/>
          </a:stretch>
        </p:blipFill>
        <p:spPr>
          <a:xfrm>
            <a:off x="685800" y="1838476"/>
            <a:ext cx="5423276" cy="4203992"/>
          </a:xfrm>
          <a:prstGeom prst="rect">
            <a:avLst/>
          </a:prstGeom>
        </p:spPr>
      </p:pic>
    </p:spTree>
    <p:extLst>
      <p:ext uri="{BB962C8B-B14F-4D97-AF65-F5344CB8AC3E}">
        <p14:creationId xmlns:p14="http://schemas.microsoft.com/office/powerpoint/2010/main" val="2657114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Surgical Interventions</a:t>
            </a:r>
          </a:p>
        </p:txBody>
      </p:sp>
      <p:pic>
        <p:nvPicPr>
          <p:cNvPr id="3" name="Picture 2"/>
          <p:cNvPicPr>
            <a:picLocks noChangeAspect="1"/>
          </p:cNvPicPr>
          <p:nvPr/>
        </p:nvPicPr>
        <p:blipFill rotWithShape="1">
          <a:blip r:embed="rId2"/>
          <a:srcRect r="56753"/>
          <a:stretch/>
        </p:blipFill>
        <p:spPr>
          <a:xfrm>
            <a:off x="7059009" y="1451429"/>
            <a:ext cx="1953984" cy="4502755"/>
          </a:xfrm>
          <a:prstGeom prst="rect">
            <a:avLst/>
          </a:prstGeom>
        </p:spPr>
      </p:pic>
      <p:pic>
        <p:nvPicPr>
          <p:cNvPr id="6" name="Picture 5"/>
          <p:cNvPicPr>
            <a:picLocks noChangeAspect="1"/>
          </p:cNvPicPr>
          <p:nvPr/>
        </p:nvPicPr>
        <p:blipFill>
          <a:blip r:embed="rId3"/>
          <a:stretch>
            <a:fillRect/>
          </a:stretch>
        </p:blipFill>
        <p:spPr>
          <a:xfrm>
            <a:off x="169334" y="1463717"/>
            <a:ext cx="6766457" cy="4490467"/>
          </a:xfrm>
          <a:prstGeom prst="rect">
            <a:avLst/>
          </a:prstGeom>
        </p:spPr>
      </p:pic>
    </p:spTree>
    <p:extLst>
      <p:ext uri="{BB962C8B-B14F-4D97-AF65-F5344CB8AC3E}">
        <p14:creationId xmlns:p14="http://schemas.microsoft.com/office/powerpoint/2010/main" val="1237095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Surgical Interventions</a:t>
            </a:r>
          </a:p>
        </p:txBody>
      </p:sp>
      <p:pic>
        <p:nvPicPr>
          <p:cNvPr id="3" name="Picture 2"/>
          <p:cNvPicPr>
            <a:picLocks noChangeAspect="1"/>
          </p:cNvPicPr>
          <p:nvPr/>
        </p:nvPicPr>
        <p:blipFill>
          <a:blip r:embed="rId2"/>
          <a:stretch>
            <a:fillRect/>
          </a:stretch>
        </p:blipFill>
        <p:spPr>
          <a:xfrm>
            <a:off x="1490133" y="1250019"/>
            <a:ext cx="6420152" cy="5347643"/>
          </a:xfrm>
          <a:prstGeom prst="rect">
            <a:avLst/>
          </a:prstGeom>
        </p:spPr>
      </p:pic>
    </p:spTree>
    <p:extLst>
      <p:ext uri="{BB962C8B-B14F-4D97-AF65-F5344CB8AC3E}">
        <p14:creationId xmlns:p14="http://schemas.microsoft.com/office/powerpoint/2010/main" val="2764690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Surgical Interventions</a:t>
            </a:r>
          </a:p>
        </p:txBody>
      </p:sp>
      <p:pic>
        <p:nvPicPr>
          <p:cNvPr id="4" name="Picture 3"/>
          <p:cNvPicPr>
            <a:picLocks noChangeAspect="1"/>
          </p:cNvPicPr>
          <p:nvPr/>
        </p:nvPicPr>
        <p:blipFill>
          <a:blip r:embed="rId2"/>
          <a:stretch>
            <a:fillRect/>
          </a:stretch>
        </p:blipFill>
        <p:spPr>
          <a:xfrm>
            <a:off x="2867177" y="1411745"/>
            <a:ext cx="3505443" cy="5397875"/>
          </a:xfrm>
          <a:prstGeom prst="rect">
            <a:avLst/>
          </a:prstGeom>
        </p:spPr>
      </p:pic>
    </p:spTree>
    <p:extLst>
      <p:ext uri="{BB962C8B-B14F-4D97-AF65-F5344CB8AC3E}">
        <p14:creationId xmlns:p14="http://schemas.microsoft.com/office/powerpoint/2010/main" val="594221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Surgical Interventions</a:t>
            </a:r>
          </a:p>
        </p:txBody>
      </p:sp>
      <p:pic>
        <p:nvPicPr>
          <p:cNvPr id="4" name="Picture 3"/>
          <p:cNvPicPr>
            <a:picLocks noChangeAspect="1"/>
          </p:cNvPicPr>
          <p:nvPr/>
        </p:nvPicPr>
        <p:blipFill>
          <a:blip r:embed="rId2"/>
          <a:stretch>
            <a:fillRect/>
          </a:stretch>
        </p:blipFill>
        <p:spPr>
          <a:xfrm>
            <a:off x="4941336" y="2666712"/>
            <a:ext cx="4190569" cy="2772516"/>
          </a:xfrm>
          <a:prstGeom prst="rect">
            <a:avLst/>
          </a:prstGeom>
        </p:spPr>
      </p:pic>
      <p:pic>
        <p:nvPicPr>
          <p:cNvPr id="6" name="Picture 5"/>
          <p:cNvPicPr>
            <a:picLocks noChangeAspect="1"/>
          </p:cNvPicPr>
          <p:nvPr/>
        </p:nvPicPr>
        <p:blipFill rotWithShape="1">
          <a:blip r:embed="rId3"/>
          <a:srcRect t="41843" b="5110"/>
          <a:stretch/>
        </p:blipFill>
        <p:spPr>
          <a:xfrm flipH="1">
            <a:off x="274560" y="2382762"/>
            <a:ext cx="4678871" cy="3543905"/>
          </a:xfrm>
          <a:prstGeom prst="rect">
            <a:avLst/>
          </a:prstGeom>
        </p:spPr>
      </p:pic>
    </p:spTree>
    <p:extLst>
      <p:ext uri="{BB962C8B-B14F-4D97-AF65-F5344CB8AC3E}">
        <p14:creationId xmlns:p14="http://schemas.microsoft.com/office/powerpoint/2010/main" val="650384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Prognosis</a:t>
            </a:r>
          </a:p>
        </p:txBody>
      </p:sp>
    </p:spTree>
    <p:extLst>
      <p:ext uri="{BB962C8B-B14F-4D97-AF65-F5344CB8AC3E}">
        <p14:creationId xmlns:p14="http://schemas.microsoft.com/office/powerpoint/2010/main" val="2196035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104571" y="137522"/>
            <a:ext cx="5317935" cy="6526955"/>
          </a:xfrm>
          <a:prstGeom prst="rect">
            <a:avLst/>
          </a:prstGeom>
        </p:spPr>
      </p:pic>
    </p:spTree>
    <p:extLst>
      <p:ext uri="{BB962C8B-B14F-4D97-AF65-F5344CB8AC3E}">
        <p14:creationId xmlns:p14="http://schemas.microsoft.com/office/powerpoint/2010/main" val="2528263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Prognosis</a:t>
            </a:r>
          </a:p>
        </p:txBody>
      </p:sp>
      <p:sp>
        <p:nvSpPr>
          <p:cNvPr id="3" name="Content Placeholder 2"/>
          <p:cNvSpPr>
            <a:spLocks noGrp="1"/>
          </p:cNvSpPr>
          <p:nvPr>
            <p:ph idx="1"/>
          </p:nvPr>
        </p:nvSpPr>
        <p:spPr/>
        <p:txBody>
          <a:bodyPr/>
          <a:lstStyle/>
          <a:p>
            <a:r>
              <a:rPr lang="en-US" dirty="0"/>
              <a:t>With regard to prognostic scoring systems for burns:</a:t>
            </a:r>
          </a:p>
          <a:p>
            <a:pPr lvl="1"/>
            <a:r>
              <a:rPr lang="en-US" dirty="0"/>
              <a:t>“</a:t>
            </a:r>
            <a:r>
              <a:rPr lang="en-US" dirty="0">
                <a:effectLst/>
              </a:rPr>
              <a:t>There is no evidence to support their use at the bedside for decision-making.”  -Sheppard, NN, 2011</a:t>
            </a:r>
            <a:endParaRPr lang="en-US" dirty="0"/>
          </a:p>
          <a:p>
            <a:pPr lvl="1"/>
            <a:endParaRPr lang="en-US" dirty="0"/>
          </a:p>
        </p:txBody>
      </p:sp>
    </p:spTree>
    <p:extLst>
      <p:ext uri="{BB962C8B-B14F-4D97-AF65-F5344CB8AC3E}">
        <p14:creationId xmlns:p14="http://schemas.microsoft.com/office/powerpoint/2010/main" val="829769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pic>
        <p:nvPicPr>
          <p:cNvPr id="4" name="Picture 3"/>
          <p:cNvPicPr>
            <a:picLocks noChangeAspect="1"/>
          </p:cNvPicPr>
          <p:nvPr/>
        </p:nvPicPr>
        <p:blipFill>
          <a:blip r:embed="rId2"/>
          <a:stretch>
            <a:fillRect/>
          </a:stretch>
        </p:blipFill>
        <p:spPr>
          <a:xfrm>
            <a:off x="1397000" y="1872281"/>
            <a:ext cx="6350000" cy="4203700"/>
          </a:xfrm>
          <a:prstGeom prst="rect">
            <a:avLst/>
          </a:prstGeom>
        </p:spPr>
      </p:pic>
    </p:spTree>
    <p:extLst>
      <p:ext uri="{BB962C8B-B14F-4D97-AF65-F5344CB8AC3E}">
        <p14:creationId xmlns:p14="http://schemas.microsoft.com/office/powerpoint/2010/main" val="239390110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ory">
  <a:themeElements>
    <a:clrScheme name="Story">
      <a:dk1>
        <a:sysClr val="windowText" lastClr="000000"/>
      </a:dk1>
      <a:lt1>
        <a:sysClr val="window" lastClr="FFFFFF"/>
      </a:lt1>
      <a:dk2>
        <a:srgbClr val="212121"/>
      </a:dk2>
      <a:lt2>
        <a:srgbClr val="CDD4D7"/>
      </a:lt2>
      <a:accent1>
        <a:srgbClr val="1D86CD"/>
      </a:accent1>
      <a:accent2>
        <a:srgbClr val="732E9A"/>
      </a:accent2>
      <a:accent3>
        <a:srgbClr val="B50B1B"/>
      </a:accent3>
      <a:accent4>
        <a:srgbClr val="E8950E"/>
      </a:accent4>
      <a:accent5>
        <a:srgbClr val="55992B"/>
      </a:accent5>
      <a:accent6>
        <a:srgbClr val="2C9C89"/>
      </a:accent6>
      <a:hlink>
        <a:srgbClr val="EC4D4D"/>
      </a:hlink>
      <a:folHlink>
        <a:srgbClr val="F8CE8A"/>
      </a:folHlink>
    </a:clrScheme>
    <a:fontScheme name="Story">
      <a:majorFont>
        <a:latin typeface="Calisto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Story">
      <a:fillStyleLst>
        <a:solidFill>
          <a:schemeClr val="phClr"/>
        </a:solidFill>
        <a:blipFill rotWithShape="1">
          <a:blip xmlns:r="http://schemas.openxmlformats.org/officeDocument/2006/relationships" r:embed="rId1">
            <a:duotone>
              <a:schemeClr val="phClr">
                <a:shade val="10000"/>
                <a:satMod val="150000"/>
                <a:lumMod val="120000"/>
              </a:schemeClr>
              <a:schemeClr val="phClr">
                <a:satMod val="350000"/>
                <a:lumMod val="150000"/>
              </a:schemeClr>
            </a:duotone>
          </a:blip>
          <a:tile tx="0" ty="0" sx="20000" sy="20000" flip="none" algn="ctr"/>
        </a:blipFill>
        <a:gradFill rotWithShape="1">
          <a:gsLst>
            <a:gs pos="0">
              <a:schemeClr val="phClr">
                <a:shade val="20000"/>
                <a:satMod val="130000"/>
              </a:schemeClr>
            </a:gs>
            <a:gs pos="50000">
              <a:schemeClr val="phClr">
                <a:shade val="90000"/>
                <a:satMod val="130000"/>
              </a:schemeClr>
            </a:gs>
            <a:gs pos="100000">
              <a:schemeClr val="phClr">
                <a:shade val="100000"/>
                <a:satMod val="200000"/>
                <a:lumMod val="120000"/>
              </a:schemeClr>
            </a:gs>
          </a:gsLst>
          <a:lin ang="16200000" scaled="0"/>
        </a:gradFill>
      </a:fillStyleLst>
      <a:lnStyleLst>
        <a:ln w="6350" cap="flat" cmpd="sng" algn="ctr">
          <a:solidFill>
            <a:schemeClr val="phClr">
              <a:shade val="95000"/>
              <a:satMod val="105000"/>
            </a:schemeClr>
          </a:solidFill>
          <a:prstDash val="solid"/>
        </a:ln>
        <a:ln w="19050"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outerShdw blurRad="88900" dist="50800" dir="2100000" sx="104000" sy="104000" algn="br" rotWithShape="0">
              <a:srgbClr val="000000">
                <a:alpha val="55000"/>
              </a:srgbClr>
            </a:outerShdw>
          </a:effectLst>
        </a:effectStyle>
        <a:effectStyle>
          <a:effectLst>
            <a:outerShdw blurRad="127000" dist="63500" dir="5400000" sx="103000" sy="103000" rotWithShape="0">
              <a:srgbClr val="000000">
                <a:alpha val="75000"/>
              </a:srgbClr>
            </a:outerShdw>
          </a:effectLst>
          <a:scene3d>
            <a:camera prst="perspectiveFront" fov="3000000"/>
            <a:lightRig rig="balanced" dir="t">
              <a:rot lat="0" lon="0" rev="18000000"/>
            </a:lightRig>
          </a:scene3d>
          <a:sp3d prstMaterial="plastic">
            <a:bevelT w="254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2">
            <a:duotone>
              <a:schemeClr val="phClr">
                <a:shade val="10000"/>
                <a:satMod val="150000"/>
              </a:schemeClr>
              <a:schemeClr val="phClr">
                <a:tint val="60000"/>
                <a:satMod val="4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de6cd9d0-d562-4dfd-b1c3-42b6a4d81153}" enabled="1" method="Privileged" siteId="{ab98a94e-6e04-48d7-be01-b54a8cfe74b2}" contentBits="0" removed="0"/>
</clbl:labelList>
</file>

<file path=docProps/app.xml><?xml version="1.0" encoding="utf-8"?>
<Properties xmlns="http://schemas.openxmlformats.org/officeDocument/2006/extended-properties" xmlns:vt="http://schemas.openxmlformats.org/officeDocument/2006/docPropsVTypes">
  <Template>Story.thmx</Template>
  <TotalTime>2271</TotalTime>
  <Words>1159</Words>
  <Application>Microsoft Office PowerPoint</Application>
  <PresentationFormat>On-screen Show (4:3)</PresentationFormat>
  <Paragraphs>188</Paragraphs>
  <Slides>31</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Calisto MT</vt:lpstr>
      <vt:lpstr>Wingdings</vt:lpstr>
      <vt:lpstr>Story</vt:lpstr>
      <vt:lpstr>BURNS</vt:lpstr>
      <vt:lpstr>Outline</vt:lpstr>
      <vt:lpstr>Epidemiology</vt:lpstr>
      <vt:lpstr>Definition &amp; Etiology</vt:lpstr>
      <vt:lpstr>Classification</vt:lpstr>
      <vt:lpstr>Classification- Burn Extent</vt:lpstr>
      <vt:lpstr>Wallace Rule of 9’s</vt:lpstr>
      <vt:lpstr>PowerPoint Presentation</vt:lpstr>
      <vt:lpstr>Classification- Burn Severity</vt:lpstr>
      <vt:lpstr>Burn Severity</vt:lpstr>
      <vt:lpstr>Burn Severity</vt:lpstr>
      <vt:lpstr>Burn Severity</vt:lpstr>
      <vt:lpstr>Burn Severity</vt:lpstr>
      <vt:lpstr>Complications</vt:lpstr>
      <vt:lpstr>Complications</vt:lpstr>
      <vt:lpstr>Treatment</vt:lpstr>
      <vt:lpstr>Treatment</vt:lpstr>
      <vt:lpstr>Treatment</vt:lpstr>
      <vt:lpstr>Treatment</vt:lpstr>
      <vt:lpstr>Treatment</vt:lpstr>
      <vt:lpstr>Treatment</vt:lpstr>
      <vt:lpstr>Surgical Interventions</vt:lpstr>
      <vt:lpstr>Surgical Interventions</vt:lpstr>
      <vt:lpstr>Surgical Interventions</vt:lpstr>
      <vt:lpstr>Surgical Interventions</vt:lpstr>
      <vt:lpstr>Surgical Interventions</vt:lpstr>
      <vt:lpstr>Surgical Interventions</vt:lpstr>
      <vt:lpstr>Prognosis</vt:lpstr>
      <vt:lpstr>PowerPoint Presentation</vt:lpstr>
      <vt:lpstr>Prognosis</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BURNS</dc:title>
  <dc:subject/>
  <dc:creator>Al Thai</dc:creator>
  <cp:keywords/>
  <dc:description/>
  <cp:lastModifiedBy>Bareqa Hbeishan - AERTEC</cp:lastModifiedBy>
  <cp:revision>58</cp:revision>
  <dcterms:created xsi:type="dcterms:W3CDTF">2012-10-17T01:04:40Z</dcterms:created>
  <dcterms:modified xsi:type="dcterms:W3CDTF">2025-11-30T18:49:46Z</dcterms:modified>
  <cp:category/>
</cp:coreProperties>
</file>