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0" r:id="rId12"/>
    <p:sldId id="267" r:id="rId13"/>
    <p:sldId id="268" r:id="rId14"/>
    <p:sldId id="270" r:id="rId15"/>
    <p:sldId id="269" r:id="rId16"/>
    <p:sldId id="271" r:id="rId17"/>
    <p:sldId id="272" r:id="rId18"/>
    <p:sldId id="274" r:id="rId19"/>
    <p:sldId id="275"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A293A2-1CFE-4C59-9D9C-808792274710}">
          <p14:sldIdLst>
            <p14:sldId id="256"/>
            <p14:sldId id="257"/>
            <p14:sldId id="258"/>
            <p14:sldId id="259"/>
            <p14:sldId id="261"/>
            <p14:sldId id="262"/>
            <p14:sldId id="263"/>
            <p14:sldId id="264"/>
            <p14:sldId id="265"/>
            <p14:sldId id="266"/>
            <p14:sldId id="260"/>
            <p14:sldId id="267"/>
            <p14:sldId id="268"/>
            <p14:sldId id="270"/>
            <p14:sldId id="269"/>
            <p14:sldId id="271"/>
            <p14:sldId id="272"/>
            <p14:sldId id="274"/>
            <p14:sldId id="275"/>
            <p14:sldId id="273"/>
          </p14:sldIdLst>
        </p14:section>
        <p14:section name="Untitled Section" id="{13469F67-AA03-4701-A971-B422FB9AD7BB}">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234"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BE0C789D-79DC-43A6-9765-AC292E7DB70B}" type="datetimeFigureOut">
              <a:rPr lang="en-US" smtClean="0"/>
              <a:t>11/30/2025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9A28A0E-BC7A-4AE5-83F9-E101C64C1D4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BE0C789D-79DC-43A6-9765-AC292E7DB70B}"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9A28A0E-BC7A-4AE5-83F9-E101C64C1D4A}"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BE0C789D-79DC-43A6-9765-AC292E7DB70B}" type="datetimeFigureOut">
              <a:rPr lang="en-US" smtClean="0"/>
              <a:t>11/30/2025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9A28A0E-BC7A-4AE5-83F9-E101C64C1D4A}"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BE0C789D-79DC-43A6-9765-AC292E7DB70B}" type="datetimeFigureOut">
              <a:rPr lang="en-US" smtClean="0"/>
              <a:t>11/30/2025</a:t>
            </a:fld>
            <a:endParaRPr lang="en-US"/>
          </a:p>
        </p:txBody>
      </p:sp>
      <p:sp>
        <p:nvSpPr>
          <p:cNvPr id="10" name="Slide Number Placeholder 9"/>
          <p:cNvSpPr>
            <a:spLocks noGrp="1"/>
          </p:cNvSpPr>
          <p:nvPr>
            <p:ph type="sldNum" sz="quarter" idx="16"/>
          </p:nvPr>
        </p:nvSpPr>
        <p:spPr/>
        <p:txBody>
          <a:bodyPr rtlCol="0"/>
          <a:lstStyle/>
          <a:p>
            <a:fld id="{69A28A0E-BC7A-4AE5-83F9-E101C64C1D4A}"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BE0C789D-79DC-43A6-9765-AC292E7DB70B}" type="datetimeFigureOut">
              <a:rPr lang="en-US" smtClean="0"/>
              <a:t>11/30/2025</a:t>
            </a:fld>
            <a:endParaRPr lang="en-US"/>
          </a:p>
        </p:txBody>
      </p:sp>
      <p:sp>
        <p:nvSpPr>
          <p:cNvPr id="12" name="Slide Number Placeholder 11"/>
          <p:cNvSpPr>
            <a:spLocks noGrp="1"/>
          </p:cNvSpPr>
          <p:nvPr>
            <p:ph type="sldNum" sz="quarter" idx="16"/>
          </p:nvPr>
        </p:nvSpPr>
        <p:spPr/>
        <p:txBody>
          <a:bodyPr rtlCol="0"/>
          <a:lstStyle/>
          <a:p>
            <a:fld id="{69A28A0E-BC7A-4AE5-83F9-E101C64C1D4A}"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E0C789D-79DC-43A6-9765-AC292E7DB70B}" type="datetimeFigureOut">
              <a:rPr lang="en-US" smtClean="0"/>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9A28A0E-BC7A-4AE5-83F9-E101C64C1D4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0C789D-79DC-43A6-9765-AC292E7DB70B}" type="datetimeFigureOut">
              <a:rPr lang="en-US" smtClean="0"/>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9A28A0E-BC7A-4AE5-83F9-E101C64C1D4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BE0C789D-79DC-43A6-9765-AC292E7DB70B}"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9A28A0E-BC7A-4AE5-83F9-E101C64C1D4A}"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BE0C789D-79DC-43A6-9765-AC292E7DB70B}" type="datetimeFigureOut">
              <a:rPr lang="en-US" smtClean="0"/>
              <a:t>11/30/2025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9A28A0E-BC7A-4AE5-83F9-E101C64C1D4A}"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E0C789D-79DC-43A6-9765-AC292E7DB70B}"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A28A0E-BC7A-4AE5-83F9-E101C64C1D4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BE0C789D-79DC-43A6-9765-AC292E7DB70B}" type="datetimeFigureOut">
              <a:rPr lang="en-US" smtClean="0"/>
              <a:t>11/30/2025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9A28A0E-BC7A-4AE5-83F9-E101C64C1D4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BE0C789D-79DC-43A6-9765-AC292E7DB70B}" type="datetimeFigureOut">
              <a:rPr lang="en-US" smtClean="0"/>
              <a:t>11/30/2025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9A28A0E-BC7A-4AE5-83F9-E101C64C1D4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Dog, cat and human bite</a:t>
            </a:r>
          </a:p>
        </p:txBody>
      </p:sp>
      <p:sp>
        <p:nvSpPr>
          <p:cNvPr id="3" name="Subtitle 2"/>
          <p:cNvSpPr>
            <a:spLocks noGrp="1"/>
          </p:cNvSpPr>
          <p:nvPr>
            <p:ph type="subTitle" idx="1"/>
          </p:nvPr>
        </p:nvSpPr>
        <p:spPr/>
        <p:txBody>
          <a:bodyPr>
            <a:normAutofit/>
          </a:bodyPr>
          <a:lstStyle/>
          <a:p>
            <a:r>
              <a:rPr lang="en-US" dirty="0"/>
              <a:t>Dr. Bareqa </a:t>
            </a:r>
          </a:p>
        </p:txBody>
      </p:sp>
    </p:spTree>
    <p:extLst>
      <p:ext uri="{BB962C8B-B14F-4D97-AF65-F5344CB8AC3E}">
        <p14:creationId xmlns:p14="http://schemas.microsoft.com/office/powerpoint/2010/main" val="2331969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Dog bite</a:t>
            </a:r>
          </a:p>
        </p:txBody>
      </p:sp>
      <p:sp>
        <p:nvSpPr>
          <p:cNvPr id="3" name="Content Placeholder 2"/>
          <p:cNvSpPr>
            <a:spLocks noGrp="1"/>
          </p:cNvSpPr>
          <p:nvPr>
            <p:ph sz="quarter" idx="1"/>
          </p:nvPr>
        </p:nvSpPr>
        <p:spPr>
          <a:xfrm>
            <a:off x="5257800" y="1512606"/>
            <a:ext cx="3429000" cy="1687794"/>
          </a:xfrm>
        </p:spPr>
        <p:txBody>
          <a:bodyPr>
            <a:normAutofit fontScale="85000" lnSpcReduction="20000"/>
          </a:bodyPr>
          <a:lstStyle/>
          <a:p>
            <a:pPr marL="0" indent="0">
              <a:buNone/>
            </a:pPr>
            <a:r>
              <a:rPr lang="en-US" dirty="0"/>
              <a:t>An adult dog can exert 200 pounds per square inch (psi) of pressure, with some large dogs able to exert 450 psi.</a:t>
            </a:r>
          </a:p>
        </p:txBody>
      </p:sp>
      <p:pic>
        <p:nvPicPr>
          <p:cNvPr id="1026" name="Picture 2" descr="http://cdn.themetapicture.com/media/funny-dog-biting-finger-cute.jpg"/>
          <p:cNvPicPr>
            <a:picLocks noChangeAspect="1" noChangeArrowheads="1"/>
          </p:cNvPicPr>
          <p:nvPr/>
        </p:nvPicPr>
        <p:blipFill rotWithShape="1">
          <a:blip r:embed="rId2">
            <a:extLst>
              <a:ext uri="{28A0092B-C50C-407E-A947-70E740481C1C}">
                <a14:useLocalDpi xmlns:a14="http://schemas.microsoft.com/office/drawing/2010/main" val="0"/>
              </a:ext>
            </a:extLst>
          </a:blip>
          <a:srcRect b="9575"/>
          <a:stretch/>
        </p:blipFill>
        <p:spPr bwMode="auto">
          <a:xfrm>
            <a:off x="0" y="1272611"/>
            <a:ext cx="5143500" cy="38327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klandrylaw.com/wp-content/uploads/2012/11/dog-bi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8990" y="3287994"/>
            <a:ext cx="5355010" cy="35700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5334000"/>
            <a:ext cx="3657600" cy="923330"/>
          </a:xfrm>
          <a:prstGeom prst="rect">
            <a:avLst/>
          </a:prstGeom>
          <a:noFill/>
        </p:spPr>
        <p:txBody>
          <a:bodyPr wrap="square" rtlCol="0">
            <a:spAutoFit/>
          </a:bodyPr>
          <a:lstStyle/>
          <a:p>
            <a:r>
              <a:rPr lang="en-US" dirty="0"/>
              <a:t>Such extreme pressure may damage deeper structures such as bones, vessels, tendons, muscle, and nerves.</a:t>
            </a:r>
          </a:p>
        </p:txBody>
      </p:sp>
    </p:spTree>
    <p:extLst>
      <p:ext uri="{BB962C8B-B14F-4D97-AF65-F5344CB8AC3E}">
        <p14:creationId xmlns:p14="http://schemas.microsoft.com/office/powerpoint/2010/main" val="133874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r>
              <a:rPr lang="en-US" dirty="0"/>
              <a:t>Dog bites typically cause puncture wounds, lacerations and crush injuries caused by rounded teeth and strong jaws.</a:t>
            </a:r>
          </a:p>
          <a:p>
            <a:endParaRPr lang="en-US" dirty="0"/>
          </a:p>
        </p:txBody>
      </p:sp>
      <p:pic>
        <p:nvPicPr>
          <p:cNvPr id="2050" name="Picture 2" descr="http://img.medscape.com/pi/emed/ckb/emergency_medicine/756148-768477-768875-17074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5065" y="3416299"/>
            <a:ext cx="4588935" cy="34417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mg.medscape.com/pi/emed/ckb/emergency_medicine/756148-768477-768875-17074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416299"/>
            <a:ext cx="4572000" cy="344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692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Dog Bite - Microbiology</a:t>
            </a:r>
          </a:p>
        </p:txBody>
      </p:sp>
      <p:sp>
        <p:nvSpPr>
          <p:cNvPr id="3" name="Content Placeholder 2"/>
          <p:cNvSpPr>
            <a:spLocks noGrp="1"/>
          </p:cNvSpPr>
          <p:nvPr>
            <p:ph sz="quarter" idx="1"/>
          </p:nvPr>
        </p:nvSpPr>
        <p:spPr>
          <a:xfrm>
            <a:off x="423333" y="1646237"/>
            <a:ext cx="4038600" cy="4525963"/>
          </a:xfrm>
        </p:spPr>
        <p:txBody>
          <a:bodyPr>
            <a:normAutofit fontScale="47500" lnSpcReduction="20000"/>
          </a:bodyPr>
          <a:lstStyle/>
          <a:p>
            <a:r>
              <a:rPr lang="en-US" i="1" dirty="0"/>
              <a:t>Staphylococcus</a:t>
            </a:r>
            <a:r>
              <a:rPr lang="en-US" dirty="0"/>
              <a:t> species</a:t>
            </a:r>
          </a:p>
          <a:p>
            <a:r>
              <a:rPr lang="en-US" i="1" dirty="0"/>
              <a:t>Streptococcus</a:t>
            </a:r>
            <a:r>
              <a:rPr lang="en-US" dirty="0"/>
              <a:t> species</a:t>
            </a:r>
          </a:p>
          <a:p>
            <a:r>
              <a:rPr lang="en-US" i="1" dirty="0" err="1"/>
              <a:t>Eikenella</a:t>
            </a:r>
            <a:r>
              <a:rPr lang="en-US" dirty="0"/>
              <a:t> species</a:t>
            </a:r>
          </a:p>
          <a:p>
            <a:r>
              <a:rPr lang="en-US" i="1" dirty="0" err="1">
                <a:solidFill>
                  <a:srgbClr val="FF0000"/>
                </a:solidFill>
              </a:rPr>
              <a:t>Pasteurella</a:t>
            </a:r>
            <a:r>
              <a:rPr lang="en-US" dirty="0">
                <a:solidFill>
                  <a:srgbClr val="FF0000"/>
                </a:solidFill>
              </a:rPr>
              <a:t> species (</a:t>
            </a:r>
            <a:r>
              <a:rPr lang="en-US" i="1" dirty="0" err="1">
                <a:solidFill>
                  <a:srgbClr val="FF0000"/>
                </a:solidFill>
              </a:rPr>
              <a:t>multocida</a:t>
            </a:r>
            <a:r>
              <a:rPr lang="en-US" i="1" dirty="0">
                <a:solidFill>
                  <a:srgbClr val="FF0000"/>
                </a:solidFill>
              </a:rPr>
              <a:t>, </a:t>
            </a:r>
            <a:r>
              <a:rPr lang="en-US" i="1" dirty="0" err="1">
                <a:solidFill>
                  <a:srgbClr val="FF0000"/>
                </a:solidFill>
              </a:rPr>
              <a:t>canis</a:t>
            </a:r>
            <a:r>
              <a:rPr lang="en-US" dirty="0">
                <a:solidFill>
                  <a:srgbClr val="FF0000"/>
                </a:solidFill>
              </a:rPr>
              <a:t>)</a:t>
            </a:r>
          </a:p>
          <a:p>
            <a:r>
              <a:rPr lang="en-US" i="1" dirty="0"/>
              <a:t>Proteus</a:t>
            </a:r>
            <a:r>
              <a:rPr lang="en-US" dirty="0"/>
              <a:t> species</a:t>
            </a:r>
          </a:p>
          <a:p>
            <a:r>
              <a:rPr lang="en-US" i="1" dirty="0" err="1"/>
              <a:t>Klebsiella</a:t>
            </a:r>
            <a:r>
              <a:rPr lang="en-US" dirty="0"/>
              <a:t> species</a:t>
            </a:r>
          </a:p>
          <a:p>
            <a:r>
              <a:rPr lang="en-US" i="1" dirty="0" err="1"/>
              <a:t>Haemophilus</a:t>
            </a:r>
            <a:r>
              <a:rPr lang="en-US" dirty="0"/>
              <a:t> species</a:t>
            </a:r>
          </a:p>
          <a:p>
            <a:r>
              <a:rPr lang="en-US" i="1" dirty="0" err="1"/>
              <a:t>Enterobacter</a:t>
            </a:r>
            <a:r>
              <a:rPr lang="en-US" dirty="0"/>
              <a:t> species</a:t>
            </a:r>
          </a:p>
          <a:p>
            <a:r>
              <a:rPr lang="en-US" dirty="0"/>
              <a:t>DF-2 or </a:t>
            </a:r>
            <a:r>
              <a:rPr lang="en-US" i="1" dirty="0" err="1"/>
              <a:t>Capnocytophaga</a:t>
            </a:r>
            <a:r>
              <a:rPr lang="en-US" i="1" dirty="0"/>
              <a:t> </a:t>
            </a:r>
            <a:r>
              <a:rPr lang="en-US" i="1" dirty="0" err="1"/>
              <a:t>canimorsus</a:t>
            </a:r>
            <a:endParaRPr lang="en-US" dirty="0"/>
          </a:p>
          <a:p>
            <a:r>
              <a:rPr lang="en-US" i="1" dirty="0" err="1"/>
              <a:t>Bacteroides</a:t>
            </a:r>
            <a:r>
              <a:rPr lang="en-US" dirty="0"/>
              <a:t> species</a:t>
            </a:r>
          </a:p>
          <a:p>
            <a:r>
              <a:rPr lang="en-US" i="1" dirty="0"/>
              <a:t>Moraxella</a:t>
            </a:r>
            <a:r>
              <a:rPr lang="en-US" dirty="0"/>
              <a:t> species</a:t>
            </a:r>
          </a:p>
          <a:p>
            <a:r>
              <a:rPr lang="en-US" i="1" dirty="0" err="1"/>
              <a:t>Corynebacterium</a:t>
            </a:r>
            <a:r>
              <a:rPr lang="en-US" dirty="0"/>
              <a:t> species</a:t>
            </a:r>
          </a:p>
          <a:p>
            <a:r>
              <a:rPr lang="en-US" i="1" dirty="0"/>
              <a:t>Neisseria</a:t>
            </a:r>
            <a:r>
              <a:rPr lang="en-US" dirty="0"/>
              <a:t> species</a:t>
            </a:r>
          </a:p>
          <a:p>
            <a:r>
              <a:rPr lang="en-US" i="1" dirty="0" err="1"/>
              <a:t>Fusobacterium</a:t>
            </a:r>
            <a:r>
              <a:rPr lang="en-US" dirty="0"/>
              <a:t> species</a:t>
            </a:r>
          </a:p>
          <a:p>
            <a:r>
              <a:rPr lang="en-US" i="1" dirty="0" err="1"/>
              <a:t>Prevotella</a:t>
            </a:r>
            <a:r>
              <a:rPr lang="en-US" dirty="0"/>
              <a:t> species</a:t>
            </a:r>
          </a:p>
          <a:p>
            <a:r>
              <a:rPr lang="en-US" i="1" dirty="0" err="1"/>
              <a:t>Porphyromonas</a:t>
            </a:r>
            <a:r>
              <a:rPr lang="en-US" dirty="0"/>
              <a:t> species</a:t>
            </a:r>
          </a:p>
        </p:txBody>
      </p:sp>
      <p:sp>
        <p:nvSpPr>
          <p:cNvPr id="4" name="TextBox 3"/>
          <p:cNvSpPr txBox="1"/>
          <p:nvPr/>
        </p:nvSpPr>
        <p:spPr>
          <a:xfrm>
            <a:off x="5105400" y="2743200"/>
            <a:ext cx="3306233" cy="1754326"/>
          </a:xfrm>
          <a:prstGeom prst="rect">
            <a:avLst/>
          </a:prstGeom>
          <a:noFill/>
        </p:spPr>
        <p:txBody>
          <a:bodyPr wrap="square" rtlCol="0">
            <a:spAutoFit/>
          </a:bodyPr>
          <a:lstStyle/>
          <a:p>
            <a:r>
              <a:rPr lang="en-US" dirty="0"/>
              <a:t>Dog bites contain </a:t>
            </a:r>
            <a:r>
              <a:rPr lang="en-US" i="1" dirty="0" err="1"/>
              <a:t>Pasteurella</a:t>
            </a:r>
            <a:r>
              <a:rPr lang="en-US" i="1" dirty="0"/>
              <a:t> </a:t>
            </a:r>
            <a:r>
              <a:rPr lang="en-US" i="1" dirty="0" err="1"/>
              <a:t>multocida</a:t>
            </a:r>
            <a:r>
              <a:rPr lang="en-US" dirty="0"/>
              <a:t> in about 25% of cases, other </a:t>
            </a:r>
            <a:r>
              <a:rPr lang="en-US" dirty="0" err="1"/>
              <a:t>Pasteurella</a:t>
            </a:r>
            <a:r>
              <a:rPr lang="en-US" dirty="0"/>
              <a:t> species in up to 25% of cases, as well as mixed anaerobes and </a:t>
            </a:r>
            <a:r>
              <a:rPr lang="en-US" i="1" dirty="0"/>
              <a:t>Staphylococcus </a:t>
            </a:r>
            <a:r>
              <a:rPr lang="en-US" i="1" dirty="0" err="1"/>
              <a:t>aureus</a:t>
            </a:r>
            <a:endParaRPr lang="en-US" dirty="0"/>
          </a:p>
        </p:txBody>
      </p:sp>
      <p:sp>
        <p:nvSpPr>
          <p:cNvPr id="5" name="Right Brace 4"/>
          <p:cNvSpPr/>
          <p:nvPr/>
        </p:nvSpPr>
        <p:spPr>
          <a:xfrm>
            <a:off x="4508500" y="1600200"/>
            <a:ext cx="228600" cy="4114800"/>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14325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bite</a:t>
            </a:r>
          </a:p>
        </p:txBody>
      </p:sp>
      <p:sp>
        <p:nvSpPr>
          <p:cNvPr id="3" name="Content Placeholder 2"/>
          <p:cNvSpPr>
            <a:spLocks noGrp="1"/>
          </p:cNvSpPr>
          <p:nvPr>
            <p:ph sz="quarter" idx="1"/>
          </p:nvPr>
        </p:nvSpPr>
        <p:spPr>
          <a:xfrm>
            <a:off x="4495800" y="1670580"/>
            <a:ext cx="4419600" cy="1682220"/>
          </a:xfrm>
        </p:spPr>
        <p:txBody>
          <a:bodyPr>
            <a:normAutofit fontScale="70000" lnSpcReduction="20000"/>
          </a:bodyPr>
          <a:lstStyle/>
          <a:p>
            <a:pPr marL="0" indent="0">
              <a:buNone/>
            </a:pPr>
            <a:r>
              <a:rPr lang="en-US" dirty="0"/>
              <a:t>The sharp pointed teeth of cats usually cause puncture wounds and lacerations that may inoculate bacteria into deep tissues. Infections caused by cat bites generally develop faster than those of dogs.</a:t>
            </a:r>
          </a:p>
        </p:txBody>
      </p:sp>
      <p:pic>
        <p:nvPicPr>
          <p:cNvPr id="3074" name="Picture 2" descr="http://www.lifewithcats.tv/wp-content/uploads/2014/01/cat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4381500" cy="292444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img5.visualizeus.com/thumbs/42/43/aww,bite,cute,eyes,kitten,cat-42433acdc4629c7a33ab24fedb6c334d_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3352800"/>
            <a:ext cx="47625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367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bite - Microbiology</a:t>
            </a:r>
          </a:p>
        </p:txBody>
      </p:sp>
      <p:sp>
        <p:nvSpPr>
          <p:cNvPr id="3" name="Content Placeholder 2"/>
          <p:cNvSpPr>
            <a:spLocks noGrp="1"/>
          </p:cNvSpPr>
          <p:nvPr>
            <p:ph sz="quarter" idx="1"/>
          </p:nvPr>
        </p:nvSpPr>
        <p:spPr>
          <a:xfrm>
            <a:off x="457200" y="5715000"/>
            <a:ext cx="4436533" cy="411163"/>
          </a:xfrm>
        </p:spPr>
        <p:txBody>
          <a:bodyPr>
            <a:normAutofit fontScale="25000" lnSpcReduction="20000"/>
          </a:bodyPr>
          <a:lstStyle/>
          <a:p>
            <a:pPr marL="0" indent="0">
              <a:buNone/>
            </a:pPr>
            <a:r>
              <a:rPr lang="en-US" dirty="0"/>
              <a:t>Finger infection from cat bite. </a:t>
            </a:r>
          </a:p>
          <a:p>
            <a:pPr marL="0" indent="0">
              <a:buNone/>
            </a:pPr>
            <a:r>
              <a:rPr lang="en-US" sz="2400" dirty="0"/>
              <a:t>Animal and Human Bites of the Hand. American Society for Surgery of the Hand. Accessed 01/05/15 . Available on http://www.assh.org/handcare/hand-arm-injuries/animal-bites </a:t>
            </a:r>
          </a:p>
        </p:txBody>
      </p:sp>
      <p:pic>
        <p:nvPicPr>
          <p:cNvPr id="4098" name="Picture 2" descr="http://www.assh.org/Portals/1/PackFlashItemImages/WebReady/animalbite_fi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3" y="1295400"/>
            <a:ext cx="4876800" cy="40005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29200" y="1557278"/>
            <a:ext cx="3429000" cy="2862322"/>
          </a:xfrm>
          <a:prstGeom prst="rect">
            <a:avLst/>
          </a:prstGeom>
          <a:noFill/>
        </p:spPr>
        <p:txBody>
          <a:bodyPr wrap="square" rtlCol="0">
            <a:spAutoFit/>
          </a:bodyPr>
          <a:lstStyle/>
          <a:p>
            <a:r>
              <a:rPr lang="en-US" i="1" dirty="0" err="1"/>
              <a:t>Pasteurella</a:t>
            </a:r>
            <a:r>
              <a:rPr lang="en-US" dirty="0"/>
              <a:t> species**</a:t>
            </a:r>
          </a:p>
          <a:p>
            <a:r>
              <a:rPr lang="en-US" i="1" dirty="0" err="1"/>
              <a:t>Actinomyces</a:t>
            </a:r>
            <a:r>
              <a:rPr lang="en-US" dirty="0"/>
              <a:t> species</a:t>
            </a:r>
          </a:p>
          <a:p>
            <a:r>
              <a:rPr lang="en-US" i="1" dirty="0" err="1"/>
              <a:t>Propionibacterium</a:t>
            </a:r>
            <a:r>
              <a:rPr lang="en-US" dirty="0"/>
              <a:t> species</a:t>
            </a:r>
          </a:p>
          <a:p>
            <a:r>
              <a:rPr lang="en-US" i="1" dirty="0" err="1"/>
              <a:t>Bacteroides</a:t>
            </a:r>
            <a:r>
              <a:rPr lang="en-US" dirty="0"/>
              <a:t> species</a:t>
            </a:r>
          </a:p>
          <a:p>
            <a:r>
              <a:rPr lang="en-US" i="1" dirty="0" err="1"/>
              <a:t>Fusobacterium</a:t>
            </a:r>
            <a:r>
              <a:rPr lang="en-US" dirty="0"/>
              <a:t> species</a:t>
            </a:r>
          </a:p>
          <a:p>
            <a:r>
              <a:rPr lang="en-US" i="1" dirty="0"/>
              <a:t>Clostridium</a:t>
            </a:r>
            <a:r>
              <a:rPr lang="en-US" dirty="0"/>
              <a:t> species</a:t>
            </a:r>
          </a:p>
          <a:p>
            <a:r>
              <a:rPr lang="en-US" i="1" dirty="0" err="1"/>
              <a:t>Wolinella</a:t>
            </a:r>
            <a:r>
              <a:rPr lang="en-US" dirty="0"/>
              <a:t> species</a:t>
            </a:r>
          </a:p>
          <a:p>
            <a:r>
              <a:rPr lang="en-US" i="1" dirty="0" err="1"/>
              <a:t>Peptostreptococcus</a:t>
            </a:r>
            <a:r>
              <a:rPr lang="en-US" dirty="0"/>
              <a:t> species</a:t>
            </a:r>
          </a:p>
          <a:p>
            <a:r>
              <a:rPr lang="en-US" i="1" dirty="0"/>
              <a:t>Staphylococcus</a:t>
            </a:r>
            <a:r>
              <a:rPr lang="en-US" dirty="0"/>
              <a:t> species**</a:t>
            </a:r>
          </a:p>
          <a:p>
            <a:r>
              <a:rPr lang="en-US" i="1" dirty="0"/>
              <a:t>Streptococcus species</a:t>
            </a:r>
            <a:endParaRPr lang="en-US" dirty="0"/>
          </a:p>
        </p:txBody>
      </p:sp>
      <p:sp>
        <p:nvSpPr>
          <p:cNvPr id="5" name="TextBox 4"/>
          <p:cNvSpPr txBox="1"/>
          <p:nvPr/>
        </p:nvSpPr>
        <p:spPr>
          <a:xfrm>
            <a:off x="5029200" y="4419600"/>
            <a:ext cx="4038600" cy="175432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a:t>Cat bites also typically cause puncture wounds and contain </a:t>
            </a:r>
            <a:r>
              <a:rPr lang="en-US" i="1" dirty="0" err="1"/>
              <a:t>Pasteurella</a:t>
            </a:r>
            <a:r>
              <a:rPr lang="en-US" i="1" dirty="0"/>
              <a:t> </a:t>
            </a:r>
            <a:r>
              <a:rPr lang="en-US" i="1" dirty="0" err="1"/>
              <a:t>multocida</a:t>
            </a:r>
            <a:r>
              <a:rPr lang="en-US" dirty="0"/>
              <a:t> in about 50% to 75% of cases, as well as other aerobes and anaerobes, including </a:t>
            </a:r>
            <a:r>
              <a:rPr lang="en-US" i="1" dirty="0"/>
              <a:t>S </a:t>
            </a:r>
            <a:r>
              <a:rPr lang="en-US" i="1" dirty="0" err="1"/>
              <a:t>aureus</a:t>
            </a:r>
            <a:r>
              <a:rPr lang="en-US" dirty="0"/>
              <a:t> . </a:t>
            </a:r>
          </a:p>
          <a:p>
            <a:r>
              <a:rPr lang="en-US" dirty="0"/>
              <a:t>28% to 80% of cat bites become infected </a:t>
            </a:r>
          </a:p>
        </p:txBody>
      </p:sp>
    </p:spTree>
    <p:extLst>
      <p:ext uri="{BB962C8B-B14F-4D97-AF65-F5344CB8AC3E}">
        <p14:creationId xmlns:p14="http://schemas.microsoft.com/office/powerpoint/2010/main" val="212996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b="1" dirty="0"/>
              <a:t>What Is the Role of Preemptive Antimicrobial Therapy to Prevent Infection for Dog or Cat Bites?</a:t>
            </a:r>
            <a:endParaRPr lang="en-US" dirty="0"/>
          </a:p>
        </p:txBody>
      </p:sp>
      <p:sp>
        <p:nvSpPr>
          <p:cNvPr id="3" name="Content Placeholder 2"/>
          <p:cNvSpPr>
            <a:spLocks noGrp="1"/>
          </p:cNvSpPr>
          <p:nvPr>
            <p:ph sz="quarter" idx="1"/>
          </p:nvPr>
        </p:nvSpPr>
        <p:spPr>
          <a:xfrm>
            <a:off x="457200" y="2103437"/>
            <a:ext cx="8382000" cy="3382963"/>
          </a:xfrm>
        </p:spPr>
        <p:txBody>
          <a:bodyPr>
            <a:normAutofit fontScale="77500" lnSpcReduction="20000"/>
          </a:bodyPr>
          <a:lstStyle/>
          <a:p>
            <a:pPr marL="0" indent="0">
              <a:buNone/>
            </a:pPr>
            <a:r>
              <a:rPr lang="en-US" dirty="0"/>
              <a:t>Preemptive early antimicrobial therapy for 3–5 days is recommended for patients who </a:t>
            </a:r>
          </a:p>
          <a:p>
            <a:pPr marL="0" indent="0">
              <a:buNone/>
            </a:pPr>
            <a:r>
              <a:rPr lang="en-US" dirty="0"/>
              <a:t>(a) are </a:t>
            </a:r>
            <a:r>
              <a:rPr lang="en-US" dirty="0" err="1"/>
              <a:t>immunocompromised</a:t>
            </a:r>
            <a:r>
              <a:rPr lang="en-US" dirty="0"/>
              <a:t>, </a:t>
            </a:r>
          </a:p>
          <a:p>
            <a:pPr marL="0" indent="0">
              <a:buNone/>
            </a:pPr>
            <a:r>
              <a:rPr lang="en-US" dirty="0"/>
              <a:t>(b) are </a:t>
            </a:r>
            <a:r>
              <a:rPr lang="en-US" dirty="0" err="1"/>
              <a:t>asplenic</a:t>
            </a:r>
            <a:r>
              <a:rPr lang="en-US" dirty="0"/>
              <a:t>, </a:t>
            </a:r>
          </a:p>
          <a:p>
            <a:pPr marL="0" indent="0">
              <a:buNone/>
            </a:pPr>
            <a:r>
              <a:rPr lang="en-US" dirty="0"/>
              <a:t>(c) have advanced liver disease, </a:t>
            </a:r>
          </a:p>
          <a:p>
            <a:pPr marL="0" indent="0">
              <a:buNone/>
            </a:pPr>
            <a:r>
              <a:rPr lang="en-US" dirty="0"/>
              <a:t>(d) have preexisting or resultant edema of the affected area, </a:t>
            </a:r>
          </a:p>
          <a:p>
            <a:pPr marL="0" indent="0">
              <a:buNone/>
            </a:pPr>
            <a:r>
              <a:rPr lang="en-US" dirty="0"/>
              <a:t>(e) have moderate to severe injuries, especially to the hand or face, or </a:t>
            </a:r>
          </a:p>
          <a:p>
            <a:pPr marL="0" indent="0">
              <a:buNone/>
            </a:pPr>
            <a:r>
              <a:rPr lang="en-US" dirty="0"/>
              <a:t>(f) have injuries that may have penetrated the </a:t>
            </a:r>
            <a:r>
              <a:rPr lang="en-US" dirty="0" err="1"/>
              <a:t>periosteum</a:t>
            </a:r>
            <a:r>
              <a:rPr lang="en-US" dirty="0"/>
              <a:t> or joint capsule</a:t>
            </a:r>
          </a:p>
        </p:txBody>
      </p:sp>
      <p:sp>
        <p:nvSpPr>
          <p:cNvPr id="4" name="TextBox 3"/>
          <p:cNvSpPr txBox="1"/>
          <p:nvPr/>
        </p:nvSpPr>
        <p:spPr>
          <a:xfrm>
            <a:off x="381000" y="5715000"/>
            <a:ext cx="8534400" cy="600164"/>
          </a:xfrm>
          <a:prstGeom prst="rect">
            <a:avLst/>
          </a:prstGeom>
          <a:noFill/>
        </p:spPr>
        <p:txBody>
          <a:bodyPr wrap="square" rtlCol="0">
            <a:spAutoFit/>
          </a:bodyPr>
          <a:lstStyle/>
          <a:p>
            <a:r>
              <a:rPr lang="en-US" sz="1100" dirty="0"/>
              <a:t>Practice Guidelines for the Diagnosis and Management of Skin and Soft Tissue Infections. </a:t>
            </a:r>
            <a:r>
              <a:rPr lang="en-US" sz="1100" dirty="0" err="1"/>
              <a:t>Clin</a:t>
            </a:r>
            <a:r>
              <a:rPr lang="en-US" sz="1100" dirty="0"/>
              <a:t> Infect Dis. (2014)</a:t>
            </a:r>
            <a:r>
              <a:rPr lang="en-US" sz="1100" dirty="0" err="1"/>
              <a:t>doi</a:t>
            </a:r>
            <a:r>
              <a:rPr lang="en-US" sz="1100" dirty="0"/>
              <a:t>: 10.1093/</a:t>
            </a:r>
            <a:r>
              <a:rPr lang="en-US" sz="1100" dirty="0" err="1"/>
              <a:t>cid</a:t>
            </a:r>
            <a:r>
              <a:rPr lang="en-US" sz="1100" dirty="0"/>
              <a:t>/ciu296. First published online: June 18, 2014</a:t>
            </a:r>
          </a:p>
          <a:p>
            <a:endParaRPr lang="en-US" sz="1100" dirty="0"/>
          </a:p>
        </p:txBody>
      </p:sp>
    </p:spTree>
    <p:extLst>
      <p:ext uri="{BB962C8B-B14F-4D97-AF65-F5344CB8AC3E}">
        <p14:creationId xmlns:p14="http://schemas.microsoft.com/office/powerpoint/2010/main" val="901711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Dog and cat bites in pediatric</a:t>
            </a:r>
          </a:p>
        </p:txBody>
      </p:sp>
      <p:sp>
        <p:nvSpPr>
          <p:cNvPr id="4" name="Content Placeholder 3"/>
          <p:cNvSpPr>
            <a:spLocks noGrp="1"/>
          </p:cNvSpPr>
          <p:nvPr>
            <p:ph sz="quarter" idx="1"/>
          </p:nvPr>
        </p:nvSpPr>
        <p:spPr>
          <a:xfrm>
            <a:off x="533400" y="5638800"/>
            <a:ext cx="8229600" cy="533400"/>
          </a:xfrm>
        </p:spPr>
        <p:txBody>
          <a:bodyPr>
            <a:normAutofit lnSpcReduction="10000"/>
          </a:bodyPr>
          <a:lstStyle/>
          <a:p>
            <a:pPr marL="228600" indent="-228600">
              <a:buAutoNum type="arabicPeriod"/>
            </a:pPr>
            <a:r>
              <a:rPr lang="en-US" sz="1200" dirty="0"/>
              <a:t>Management of dog bites in children. Canadian Family Physician October 2012 vol. 58 no. 10 1094-1096</a:t>
            </a:r>
          </a:p>
          <a:p>
            <a:pPr marL="228600" indent="-228600">
              <a:buAutoNum type="arabicPeriod"/>
            </a:pPr>
            <a:r>
              <a:rPr lang="en-US" sz="1200" dirty="0"/>
              <a:t>When your best friend bites: A note on dog and cat bites. Can J Infect Dis. 2000 Sep-Oct; 11(5): 227–229.</a:t>
            </a:r>
          </a:p>
        </p:txBody>
      </p:sp>
      <p:pic>
        <p:nvPicPr>
          <p:cNvPr id="5122" name="Picture 2" descr="C:\Users\windows 7\Downloads\no title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0925"/>
            <a:ext cx="6400800" cy="305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Is the Treatment for Infected Animal Bite–Related Wounds?</a:t>
            </a:r>
            <a:endParaRPr lang="en-US" dirty="0"/>
          </a:p>
        </p:txBody>
      </p:sp>
      <p:sp>
        <p:nvSpPr>
          <p:cNvPr id="3" name="Content Placeholder 2"/>
          <p:cNvSpPr>
            <a:spLocks noGrp="1"/>
          </p:cNvSpPr>
          <p:nvPr>
            <p:ph sz="quarter" idx="1"/>
          </p:nvPr>
        </p:nvSpPr>
        <p:spPr/>
        <p:txBody>
          <a:bodyPr/>
          <a:lstStyle/>
          <a:p>
            <a:pPr marL="0" indent="0">
              <a:buNone/>
            </a:pPr>
            <a:r>
              <a:rPr lang="en-US" dirty="0"/>
              <a:t>An antimicrobial agent or agents active against both </a:t>
            </a:r>
            <a:r>
              <a:rPr lang="en-US" dirty="0">
                <a:solidFill>
                  <a:srgbClr val="FF0000"/>
                </a:solidFill>
              </a:rPr>
              <a:t>aerobic and anaerobic </a:t>
            </a:r>
            <a:r>
              <a:rPr lang="en-US" dirty="0"/>
              <a:t>bacteria such as amoxicillin-</a:t>
            </a:r>
            <a:r>
              <a:rPr lang="en-US" dirty="0" err="1"/>
              <a:t>clavulanate</a:t>
            </a:r>
            <a:r>
              <a:rPr lang="en-US" dirty="0"/>
              <a:t> should be used (strong, moderate).</a:t>
            </a:r>
          </a:p>
        </p:txBody>
      </p:sp>
      <p:sp>
        <p:nvSpPr>
          <p:cNvPr id="4" name="TextBox 3"/>
          <p:cNvSpPr txBox="1"/>
          <p:nvPr/>
        </p:nvSpPr>
        <p:spPr>
          <a:xfrm>
            <a:off x="381000" y="5715000"/>
            <a:ext cx="8534400" cy="600164"/>
          </a:xfrm>
          <a:prstGeom prst="rect">
            <a:avLst/>
          </a:prstGeom>
          <a:noFill/>
        </p:spPr>
        <p:txBody>
          <a:bodyPr wrap="square" rtlCol="0">
            <a:spAutoFit/>
          </a:bodyPr>
          <a:lstStyle/>
          <a:p>
            <a:r>
              <a:rPr lang="en-US" sz="1100" dirty="0"/>
              <a:t>Practice Guidelines for the Diagnosis and Management of Skin and Soft Tissue Infections. </a:t>
            </a:r>
            <a:r>
              <a:rPr lang="en-US" sz="1100" dirty="0" err="1"/>
              <a:t>Clin</a:t>
            </a:r>
            <a:r>
              <a:rPr lang="en-US" sz="1100" dirty="0"/>
              <a:t> Infect Dis. (2014)</a:t>
            </a:r>
            <a:r>
              <a:rPr lang="en-US" sz="1100" dirty="0" err="1"/>
              <a:t>doi</a:t>
            </a:r>
            <a:r>
              <a:rPr lang="en-US" sz="1100" dirty="0"/>
              <a:t>: 10.1093/</a:t>
            </a:r>
            <a:r>
              <a:rPr lang="en-US" sz="1100" dirty="0" err="1"/>
              <a:t>cid</a:t>
            </a:r>
            <a:r>
              <a:rPr lang="en-US" sz="1100" dirty="0"/>
              <a:t>/ciu296. First published online: June 18, 2014</a:t>
            </a:r>
          </a:p>
          <a:p>
            <a:endParaRPr lang="en-US" sz="1100" dirty="0"/>
          </a:p>
        </p:txBody>
      </p:sp>
    </p:spTree>
    <p:extLst>
      <p:ext uri="{BB962C8B-B14F-4D97-AF65-F5344CB8AC3E}">
        <p14:creationId xmlns:p14="http://schemas.microsoft.com/office/powerpoint/2010/main" val="1964471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wound</a:t>
            </a:r>
            <a:br>
              <a:rPr lang="en-US" dirty="0"/>
            </a:b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20766405"/>
              </p:ext>
            </p:extLst>
          </p:nvPr>
        </p:nvGraphicFramePr>
        <p:xfrm>
          <a:off x="612775" y="1600200"/>
          <a:ext cx="8153400" cy="1559560"/>
        </p:xfrm>
        <a:graphic>
          <a:graphicData uri="http://schemas.openxmlformats.org/drawingml/2006/table">
            <a:tbl>
              <a:tblPr firstCol="1" bandRow="1">
                <a:tableStyleId>{5C22544A-7EE6-4342-B048-85BDC9FD1C3A}</a:tableStyleId>
              </a:tblPr>
              <a:tblGrid>
                <a:gridCol w="1962856">
                  <a:extLst>
                    <a:ext uri="{9D8B030D-6E8A-4147-A177-3AD203B41FA5}">
                      <a16:colId xmlns:a16="http://schemas.microsoft.com/office/drawing/2014/main" val="20000"/>
                    </a:ext>
                  </a:extLst>
                </a:gridCol>
                <a:gridCol w="6190544">
                  <a:extLst>
                    <a:ext uri="{9D8B030D-6E8A-4147-A177-3AD203B41FA5}">
                      <a16:colId xmlns:a16="http://schemas.microsoft.com/office/drawing/2014/main" val="20001"/>
                    </a:ext>
                  </a:extLst>
                </a:gridCol>
              </a:tblGrid>
              <a:tr h="370840">
                <a:tc>
                  <a:txBody>
                    <a:bodyPr/>
                    <a:lstStyle/>
                    <a:p>
                      <a:r>
                        <a:rPr lang="en-US" dirty="0"/>
                        <a:t>Purulent, abscess</a:t>
                      </a:r>
                    </a:p>
                  </a:txBody>
                  <a:tcPr marL="90593" marR="90593"/>
                </a:tc>
                <a:tc>
                  <a:txBody>
                    <a:bodyPr/>
                    <a:lstStyle/>
                    <a:p>
                      <a:pPr marL="285750" indent="-285750">
                        <a:buFont typeface="Arial" panose="020B0604020202020204" pitchFamily="34" charset="0"/>
                        <a:buChar char="•"/>
                      </a:pPr>
                      <a:r>
                        <a:rPr lang="en-US" sz="1800" b="0" i="0" kern="1200" dirty="0">
                          <a:solidFill>
                            <a:schemeClr val="dk1"/>
                          </a:solidFill>
                          <a:effectLst/>
                          <a:latin typeface="+mn-lt"/>
                          <a:ea typeface="+mn-ea"/>
                          <a:cs typeface="+mn-cs"/>
                        </a:rPr>
                        <a:t>Usually </a:t>
                      </a:r>
                      <a:r>
                        <a:rPr lang="en-US" sz="1800" b="0" i="0" kern="1200" dirty="0" err="1">
                          <a:solidFill>
                            <a:schemeClr val="dk1"/>
                          </a:solidFill>
                          <a:effectLst/>
                          <a:latin typeface="+mn-lt"/>
                          <a:ea typeface="+mn-ea"/>
                          <a:cs typeface="+mn-cs"/>
                        </a:rPr>
                        <a:t>polymicrobial</a:t>
                      </a:r>
                      <a:r>
                        <a:rPr lang="en-US" sz="1800" b="0" i="0" kern="1200" dirty="0">
                          <a:solidFill>
                            <a:schemeClr val="dk1"/>
                          </a:solidFill>
                          <a:effectLst/>
                          <a:latin typeface="+mn-lt"/>
                          <a:ea typeface="+mn-ea"/>
                          <a:cs typeface="+mn-cs"/>
                        </a:rPr>
                        <a:t> (mixed aerobes and anaerobes)</a:t>
                      </a:r>
                    </a:p>
                    <a:p>
                      <a:pPr marL="285750" indent="-285750">
                        <a:buFont typeface="Arial" panose="020B0604020202020204" pitchFamily="34" charset="0"/>
                        <a:buChar char="•"/>
                      </a:pPr>
                      <a:r>
                        <a:rPr lang="en-US" sz="1800" b="0" i="1" kern="1200" dirty="0" err="1">
                          <a:solidFill>
                            <a:schemeClr val="dk1"/>
                          </a:solidFill>
                          <a:effectLst/>
                          <a:latin typeface="+mn-lt"/>
                          <a:ea typeface="+mn-ea"/>
                          <a:cs typeface="+mn-cs"/>
                        </a:rPr>
                        <a:t>Pasteurella</a:t>
                      </a:r>
                      <a:r>
                        <a:rPr lang="en-US" sz="1800" b="0" i="0" kern="1200" dirty="0">
                          <a:solidFill>
                            <a:schemeClr val="dk1"/>
                          </a:solidFill>
                          <a:effectLst/>
                          <a:latin typeface="+mn-lt"/>
                          <a:ea typeface="+mn-ea"/>
                          <a:cs typeface="+mn-cs"/>
                        </a:rPr>
                        <a:t> species are commonly isolated from both </a:t>
                      </a:r>
                      <a:r>
                        <a:rPr lang="en-US" sz="1800" b="0" i="0" kern="1200" dirty="0" err="1">
                          <a:solidFill>
                            <a:schemeClr val="dk1"/>
                          </a:solidFill>
                          <a:effectLst/>
                          <a:latin typeface="+mn-lt"/>
                          <a:ea typeface="+mn-ea"/>
                          <a:cs typeface="+mn-cs"/>
                        </a:rPr>
                        <a:t>nonpurulent</a:t>
                      </a:r>
                      <a:r>
                        <a:rPr lang="en-US" sz="1800" b="0" i="0" kern="1200" dirty="0">
                          <a:solidFill>
                            <a:schemeClr val="dk1"/>
                          </a:solidFill>
                          <a:effectLst/>
                          <a:latin typeface="+mn-lt"/>
                          <a:ea typeface="+mn-ea"/>
                          <a:cs typeface="+mn-cs"/>
                        </a:rPr>
                        <a:t> wounds with or without </a:t>
                      </a:r>
                      <a:r>
                        <a:rPr lang="en-US" sz="1800" b="0" i="0" kern="1200" dirty="0" err="1">
                          <a:solidFill>
                            <a:schemeClr val="dk1"/>
                          </a:solidFill>
                          <a:effectLst/>
                          <a:latin typeface="+mn-lt"/>
                          <a:ea typeface="+mn-ea"/>
                          <a:cs typeface="+mn-cs"/>
                        </a:rPr>
                        <a:t>lymphangitis</a:t>
                      </a:r>
                      <a:r>
                        <a:rPr lang="en-US" sz="1800" b="0" i="0" kern="1200" dirty="0">
                          <a:solidFill>
                            <a:schemeClr val="dk1"/>
                          </a:solidFill>
                          <a:effectLst/>
                          <a:latin typeface="+mn-lt"/>
                          <a:ea typeface="+mn-ea"/>
                          <a:cs typeface="+mn-cs"/>
                        </a:rPr>
                        <a:t> and from abscesses.</a:t>
                      </a:r>
                      <a:endParaRPr lang="en-US" dirty="0"/>
                    </a:p>
                  </a:txBody>
                  <a:tcPr marL="90593" marR="90593"/>
                </a:tc>
                <a:extLst>
                  <a:ext uri="{0D108BD9-81ED-4DB2-BD59-A6C34878D82A}">
                    <a16:rowId xmlns:a16="http://schemas.microsoft.com/office/drawing/2014/main" val="10000"/>
                  </a:ext>
                </a:extLst>
              </a:tr>
              <a:tr h="370840">
                <a:tc>
                  <a:txBody>
                    <a:bodyPr/>
                    <a:lstStyle/>
                    <a:p>
                      <a:r>
                        <a:rPr lang="en-US" dirty="0" err="1"/>
                        <a:t>Nonpurulent</a:t>
                      </a:r>
                      <a:endParaRPr lang="en-US" dirty="0"/>
                    </a:p>
                  </a:txBody>
                  <a:tcPr marL="90593" marR="90593"/>
                </a:tc>
                <a:tc>
                  <a:txBody>
                    <a:bodyPr/>
                    <a:lstStyle/>
                    <a:p>
                      <a:r>
                        <a:rPr lang="en-US" sz="1800" b="0" i="0" kern="1200" dirty="0">
                          <a:solidFill>
                            <a:schemeClr val="dk1"/>
                          </a:solidFill>
                          <a:effectLst/>
                          <a:latin typeface="+mn-lt"/>
                          <a:ea typeface="+mn-ea"/>
                          <a:cs typeface="+mn-cs"/>
                        </a:rPr>
                        <a:t>Staphylococci, streptococci, </a:t>
                      </a:r>
                      <a:r>
                        <a:rPr lang="en-US" sz="1800" b="0" i="0" kern="1200" dirty="0" err="1">
                          <a:solidFill>
                            <a:schemeClr val="dk1"/>
                          </a:solidFill>
                          <a:effectLst/>
                          <a:latin typeface="+mn-lt"/>
                          <a:ea typeface="+mn-ea"/>
                          <a:cs typeface="+mn-cs"/>
                        </a:rPr>
                        <a:t>polymicrobial</a:t>
                      </a:r>
                      <a:endParaRPr lang="en-US" dirty="0"/>
                    </a:p>
                  </a:txBody>
                  <a:tcPr marL="90593" marR="90593"/>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44411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Antibiotic of choice?</a:t>
            </a:r>
          </a:p>
        </p:txBody>
      </p:sp>
      <p:graphicFrame>
        <p:nvGraphicFramePr>
          <p:cNvPr id="4" name="Table 3"/>
          <p:cNvGraphicFramePr>
            <a:graphicFrameLocks noGrp="1"/>
          </p:cNvGraphicFramePr>
          <p:nvPr>
            <p:extLst>
              <p:ext uri="{D42A27DB-BD31-4B8C-83A1-F6EECF244321}">
                <p14:modId xmlns:p14="http://schemas.microsoft.com/office/powerpoint/2010/main" val="1137342404"/>
              </p:ext>
            </p:extLst>
          </p:nvPr>
        </p:nvGraphicFramePr>
        <p:xfrm>
          <a:off x="76200" y="1447800"/>
          <a:ext cx="8991600" cy="3235960"/>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20000"/>
                    </a:ext>
                  </a:extLst>
                </a:gridCol>
                <a:gridCol w="5562600">
                  <a:extLst>
                    <a:ext uri="{9D8B030D-6E8A-4147-A177-3AD203B41FA5}">
                      <a16:colId xmlns:a16="http://schemas.microsoft.com/office/drawing/2014/main" val="20001"/>
                    </a:ext>
                  </a:extLst>
                </a:gridCol>
              </a:tblGrid>
              <a:tr h="370840">
                <a:tc>
                  <a:txBody>
                    <a:bodyPr/>
                    <a:lstStyle/>
                    <a:p>
                      <a:r>
                        <a:rPr lang="en-US" dirty="0"/>
                        <a:t>Antibiotics</a:t>
                      </a:r>
                    </a:p>
                  </a:txBody>
                  <a:tcPr/>
                </a:tc>
                <a:tc>
                  <a:txBody>
                    <a:bodyPr/>
                    <a:lstStyle/>
                    <a:p>
                      <a:r>
                        <a:rPr lang="en-US" dirty="0"/>
                        <a:t>Comment</a:t>
                      </a:r>
                    </a:p>
                  </a:txBody>
                  <a:tcPr/>
                </a:tc>
                <a:extLst>
                  <a:ext uri="{0D108BD9-81ED-4DB2-BD59-A6C34878D82A}">
                    <a16:rowId xmlns:a16="http://schemas.microsoft.com/office/drawing/2014/main" val="10000"/>
                  </a:ext>
                </a:extLst>
              </a:tr>
              <a:tr h="370840">
                <a:tc>
                  <a:txBody>
                    <a:bodyPr/>
                    <a:lstStyle/>
                    <a:p>
                      <a:r>
                        <a:rPr lang="en-US" sz="1800" b="0" i="0" kern="1200" dirty="0">
                          <a:solidFill>
                            <a:schemeClr val="dk1"/>
                          </a:solidFill>
                          <a:effectLst/>
                          <a:latin typeface="+mn-lt"/>
                          <a:ea typeface="+mn-ea"/>
                          <a:cs typeface="+mn-cs"/>
                        </a:rPr>
                        <a:t>Amoxicillin-</a:t>
                      </a:r>
                      <a:r>
                        <a:rPr lang="en-US" sz="1800" b="0" i="0" kern="1200" dirty="0" err="1">
                          <a:solidFill>
                            <a:schemeClr val="dk1"/>
                          </a:solidFill>
                          <a:effectLst/>
                          <a:latin typeface="+mn-lt"/>
                          <a:ea typeface="+mn-ea"/>
                          <a:cs typeface="+mn-cs"/>
                        </a:rPr>
                        <a:t>clavulanate</a:t>
                      </a:r>
                      <a:r>
                        <a:rPr lang="en-US" sz="1800" b="0" i="0" kern="1200" dirty="0">
                          <a:solidFill>
                            <a:schemeClr val="dk1"/>
                          </a:solidFill>
                          <a:effectLst/>
                          <a:latin typeface="+mn-lt"/>
                          <a:ea typeface="+mn-ea"/>
                          <a:cs typeface="+mn-cs"/>
                        </a:rPr>
                        <a:t> </a:t>
                      </a:r>
                      <a:endParaRPr lang="en-US" dirty="0"/>
                    </a:p>
                  </a:txBody>
                  <a:tcPr/>
                </a:tc>
                <a:tc>
                  <a:txBody>
                    <a:bodyPr/>
                    <a:lstStyle/>
                    <a:p>
                      <a:r>
                        <a:rPr lang="en-US" sz="1800" b="0" i="0" kern="1200" dirty="0">
                          <a:solidFill>
                            <a:schemeClr val="dk1"/>
                          </a:solidFill>
                          <a:effectLst/>
                          <a:latin typeface="+mn-lt"/>
                          <a:ea typeface="+mn-ea"/>
                          <a:cs typeface="+mn-cs"/>
                        </a:rPr>
                        <a:t>Covers the most likely aerobes and anaerobes</a:t>
                      </a:r>
                      <a:endParaRPr lang="en-US" dirty="0"/>
                    </a:p>
                  </a:txBody>
                  <a:tcPr/>
                </a:tc>
                <a:extLst>
                  <a:ext uri="{0D108BD9-81ED-4DB2-BD59-A6C34878D82A}">
                    <a16:rowId xmlns:a16="http://schemas.microsoft.com/office/drawing/2014/main" val="10001"/>
                  </a:ext>
                </a:extLst>
              </a:tr>
              <a:tr h="370840">
                <a:tc>
                  <a:txBody>
                    <a:bodyPr/>
                    <a:lstStyle/>
                    <a:p>
                      <a:r>
                        <a:rPr lang="en-US" sz="1800" b="0" i="0" kern="1200" dirty="0">
                          <a:solidFill>
                            <a:schemeClr val="dk1"/>
                          </a:solidFill>
                          <a:effectLst/>
                          <a:latin typeface="+mn-lt"/>
                          <a:ea typeface="+mn-ea"/>
                          <a:cs typeface="+mn-cs"/>
                        </a:rPr>
                        <a:t>Second-generation </a:t>
                      </a:r>
                      <a:r>
                        <a:rPr lang="en-US" sz="1800" b="0" i="0" kern="1200" dirty="0" err="1">
                          <a:solidFill>
                            <a:schemeClr val="dk1"/>
                          </a:solidFill>
                          <a:effectLst/>
                          <a:latin typeface="+mn-lt"/>
                          <a:ea typeface="+mn-ea"/>
                          <a:cs typeface="+mn-cs"/>
                        </a:rPr>
                        <a:t>cephalosporins</a:t>
                      </a:r>
                      <a:endParaRPr lang="en-US" dirty="0"/>
                    </a:p>
                  </a:txBody>
                  <a:tcPr/>
                </a:tc>
                <a:tc>
                  <a:txBody>
                    <a:bodyPr/>
                    <a:lstStyle/>
                    <a:p>
                      <a:r>
                        <a:rPr lang="en-US" sz="1800" b="0" i="0" kern="1200" dirty="0">
                          <a:solidFill>
                            <a:schemeClr val="dk1"/>
                          </a:solidFill>
                          <a:effectLst/>
                          <a:latin typeface="+mn-lt"/>
                          <a:ea typeface="+mn-ea"/>
                          <a:cs typeface="+mn-cs"/>
                        </a:rPr>
                        <a:t>plus anaerobic coverage (clindamycin or metronidazole)</a:t>
                      </a:r>
                      <a:endParaRPr lang="en-US" dirty="0"/>
                    </a:p>
                  </a:txBody>
                  <a:tcPr/>
                </a:tc>
                <a:extLst>
                  <a:ext uri="{0D108BD9-81ED-4DB2-BD59-A6C34878D82A}">
                    <a16:rowId xmlns:a16="http://schemas.microsoft.com/office/drawing/2014/main" val="10002"/>
                  </a:ext>
                </a:extLst>
              </a:tr>
              <a:tr h="370840">
                <a:tc>
                  <a:txBody>
                    <a:bodyPr/>
                    <a:lstStyle/>
                    <a:p>
                      <a:r>
                        <a:rPr lang="en-US" sz="1800" b="0" i="0" kern="1200" dirty="0" err="1">
                          <a:solidFill>
                            <a:schemeClr val="dk1"/>
                          </a:solidFill>
                          <a:effectLst/>
                          <a:latin typeface="+mn-lt"/>
                          <a:ea typeface="+mn-ea"/>
                          <a:cs typeface="+mn-cs"/>
                        </a:rPr>
                        <a:t>Carbapenem</a:t>
                      </a:r>
                      <a:endParaRPr lang="en-US" dirty="0"/>
                    </a:p>
                  </a:txBody>
                  <a:tcPr/>
                </a:tc>
                <a:tc>
                  <a:txBody>
                    <a:bodyPr/>
                    <a:lstStyle/>
                    <a:p>
                      <a:endParaRPr lang="en-US" dirty="0"/>
                    </a:p>
                  </a:txBody>
                  <a:tcPr/>
                </a:tc>
                <a:extLst>
                  <a:ext uri="{0D108BD9-81ED-4DB2-BD59-A6C34878D82A}">
                    <a16:rowId xmlns:a16="http://schemas.microsoft.com/office/drawing/2014/main" val="10003"/>
                  </a:ext>
                </a:extLst>
              </a:tr>
              <a:tr h="370840">
                <a:tc>
                  <a:txBody>
                    <a:bodyPr/>
                    <a:lstStyle/>
                    <a:p>
                      <a:r>
                        <a:rPr lang="en-US" sz="1800" b="0" i="0" kern="1200" dirty="0" err="1">
                          <a:solidFill>
                            <a:schemeClr val="dk1"/>
                          </a:solidFill>
                          <a:effectLst/>
                          <a:latin typeface="+mn-lt"/>
                          <a:ea typeface="+mn-ea"/>
                          <a:cs typeface="+mn-cs"/>
                        </a:rPr>
                        <a:t>Moxifloxacin</a:t>
                      </a:r>
                      <a:endParaRPr lang="en-US" dirty="0"/>
                    </a:p>
                  </a:txBody>
                  <a:tcPr/>
                </a:tc>
                <a:tc>
                  <a:txBody>
                    <a:bodyPr/>
                    <a:lstStyle/>
                    <a:p>
                      <a:endParaRPr lang="en-US" dirty="0"/>
                    </a:p>
                  </a:txBody>
                  <a:tcP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Doxycycline</a:t>
                      </a:r>
                      <a:endParaRPr lang="en-US" dirty="0"/>
                    </a:p>
                  </a:txBody>
                  <a:tcPr/>
                </a:tc>
                <a:tc>
                  <a:txBody>
                    <a:bodyPr/>
                    <a:lstStyle/>
                    <a:p>
                      <a:endParaRPr lang="en-US" dirty="0"/>
                    </a:p>
                  </a:txBody>
                  <a:tcPr/>
                </a:tc>
                <a:extLst>
                  <a:ext uri="{0D108BD9-81ED-4DB2-BD59-A6C34878D82A}">
                    <a16:rowId xmlns:a16="http://schemas.microsoft.com/office/drawing/2014/main" val="10005"/>
                  </a:ext>
                </a:extLst>
              </a:tr>
              <a:tr h="370840">
                <a:tc>
                  <a:txBody>
                    <a:bodyPr/>
                    <a:lstStyle/>
                    <a:p>
                      <a:r>
                        <a:rPr lang="en-US" sz="1800" b="0" i="0" kern="1200" dirty="0">
                          <a:solidFill>
                            <a:schemeClr val="dk1"/>
                          </a:solidFill>
                          <a:effectLst/>
                          <a:latin typeface="+mn-lt"/>
                          <a:ea typeface="+mn-ea"/>
                          <a:cs typeface="+mn-cs"/>
                        </a:rPr>
                        <a:t>SMX-TMP or levofloxacin</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plus anaerobic coverage (clindamycin or metronidazole)</a:t>
                      </a:r>
                    </a:p>
                  </a:txBody>
                  <a:tcPr/>
                </a:tc>
                <a:extLst>
                  <a:ext uri="{0D108BD9-81ED-4DB2-BD59-A6C34878D82A}">
                    <a16:rowId xmlns:a16="http://schemas.microsoft.com/office/drawing/2014/main" val="10006"/>
                  </a:ext>
                </a:extLst>
              </a:tr>
              <a:tr h="370840">
                <a:tc>
                  <a:txBody>
                    <a:bodyPr/>
                    <a:lstStyle/>
                    <a:p>
                      <a:r>
                        <a:rPr lang="en-US" dirty="0" err="1"/>
                        <a:t>Microlides</a:t>
                      </a:r>
                      <a:endParaRPr lang="en-US" dirty="0"/>
                    </a:p>
                  </a:txBody>
                  <a:tcPr/>
                </a:tc>
                <a:tc>
                  <a:txBody>
                    <a:bodyPr/>
                    <a:lstStyle/>
                    <a:p>
                      <a:r>
                        <a:rPr lang="en-US" sz="1800" b="0" i="0" kern="1200" dirty="0">
                          <a:solidFill>
                            <a:schemeClr val="dk1"/>
                          </a:solidFill>
                          <a:effectLst/>
                          <a:latin typeface="+mn-lt"/>
                          <a:ea typeface="+mn-ea"/>
                          <a:cs typeface="+mn-cs"/>
                        </a:rPr>
                        <a:t>avoid due to variable activity against </a:t>
                      </a:r>
                      <a:r>
                        <a:rPr lang="en-US" sz="1800" b="0" i="1" kern="1200" dirty="0" err="1">
                          <a:solidFill>
                            <a:schemeClr val="dk1"/>
                          </a:solidFill>
                          <a:effectLst/>
                          <a:latin typeface="+mn-lt"/>
                          <a:ea typeface="+mn-ea"/>
                          <a:cs typeface="+mn-cs"/>
                        </a:rPr>
                        <a:t>Pasteurella</a:t>
                      </a:r>
                      <a:r>
                        <a:rPr lang="en-US" sz="1800" b="0" i="1" kern="1200" dirty="0">
                          <a:solidFill>
                            <a:schemeClr val="dk1"/>
                          </a:solidFill>
                          <a:effectLst/>
                          <a:latin typeface="+mn-lt"/>
                          <a:ea typeface="+mn-ea"/>
                          <a:cs typeface="+mn-cs"/>
                        </a:rPr>
                        <a:t> </a:t>
                      </a:r>
                      <a:r>
                        <a:rPr lang="en-US" sz="1800" b="0" i="1" kern="1200" dirty="0" err="1">
                          <a:solidFill>
                            <a:schemeClr val="dk1"/>
                          </a:solidFill>
                          <a:effectLst/>
                          <a:latin typeface="+mn-lt"/>
                          <a:ea typeface="+mn-ea"/>
                          <a:cs typeface="+mn-cs"/>
                        </a:rPr>
                        <a:t>multocida</a:t>
                      </a:r>
                      <a:r>
                        <a:rPr lang="en-US" sz="1800" b="0" i="0" kern="1200" dirty="0">
                          <a:solidFill>
                            <a:schemeClr val="dk1"/>
                          </a:solidFill>
                          <a:effectLst/>
                          <a:latin typeface="+mn-lt"/>
                          <a:ea typeface="+mn-ea"/>
                          <a:cs typeface="+mn-cs"/>
                        </a:rPr>
                        <a:t> and </a:t>
                      </a:r>
                      <a:r>
                        <a:rPr lang="en-US" sz="1800" b="0" i="0" kern="1200" dirty="0" err="1">
                          <a:solidFill>
                            <a:schemeClr val="dk1"/>
                          </a:solidFill>
                          <a:effectLst/>
                          <a:latin typeface="+mn-lt"/>
                          <a:ea typeface="+mn-ea"/>
                          <a:cs typeface="+mn-cs"/>
                        </a:rPr>
                        <a:t>fusobacteria</a:t>
                      </a:r>
                      <a:endParaRPr lang="en-US" dirty="0"/>
                    </a:p>
                  </a:txBody>
                  <a:tcPr/>
                </a:tc>
                <a:extLst>
                  <a:ext uri="{0D108BD9-81ED-4DB2-BD59-A6C34878D82A}">
                    <a16:rowId xmlns:a16="http://schemas.microsoft.com/office/drawing/2014/main" val="10007"/>
                  </a:ext>
                </a:extLst>
              </a:tr>
            </a:tbl>
          </a:graphicData>
        </a:graphic>
      </p:graphicFrame>
      <p:sp>
        <p:nvSpPr>
          <p:cNvPr id="3" name="Rectangle 2"/>
          <p:cNvSpPr/>
          <p:nvPr/>
        </p:nvSpPr>
        <p:spPr>
          <a:xfrm>
            <a:off x="457200" y="5029200"/>
            <a:ext cx="7848600" cy="923330"/>
          </a:xfrm>
          <a:prstGeom prst="rect">
            <a:avLst/>
          </a:prstGeom>
        </p:spPr>
        <p:txBody>
          <a:bodyPr wrap="square">
            <a:spAutoFit/>
          </a:bodyPr>
          <a:lstStyle/>
          <a:p>
            <a:r>
              <a:rPr lang="en-US" dirty="0"/>
              <a:t>Practice Guidelines for the Diagnosis and Management of Skin and Soft Tissue Infections. </a:t>
            </a:r>
            <a:r>
              <a:rPr lang="en-US" dirty="0" err="1"/>
              <a:t>Clin</a:t>
            </a:r>
            <a:r>
              <a:rPr lang="en-US" dirty="0"/>
              <a:t> Infect Dis. (2014)</a:t>
            </a:r>
            <a:r>
              <a:rPr lang="en-US" dirty="0" err="1"/>
              <a:t>doi</a:t>
            </a:r>
            <a:r>
              <a:rPr lang="en-US" dirty="0"/>
              <a:t>: 10.1093/</a:t>
            </a:r>
            <a:r>
              <a:rPr lang="en-US" dirty="0" err="1"/>
              <a:t>cid</a:t>
            </a:r>
            <a:r>
              <a:rPr lang="en-US" dirty="0"/>
              <a:t>/ciu296. First published online: June 18, 2014</a:t>
            </a:r>
          </a:p>
        </p:txBody>
      </p:sp>
    </p:spTree>
    <p:extLst>
      <p:ext uri="{BB962C8B-B14F-4D97-AF65-F5344CB8AC3E}">
        <p14:creationId xmlns:p14="http://schemas.microsoft.com/office/powerpoint/2010/main" val="1545179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Sanford Guide Antimicrobial Therapy 2015</a:t>
            </a:r>
          </a:p>
        </p:txBody>
      </p:sp>
      <p:graphicFrame>
        <p:nvGraphicFramePr>
          <p:cNvPr id="4" name="Table 3"/>
          <p:cNvGraphicFramePr>
            <a:graphicFrameLocks noGrp="1"/>
          </p:cNvGraphicFramePr>
          <p:nvPr>
            <p:extLst>
              <p:ext uri="{D42A27DB-BD31-4B8C-83A1-F6EECF244321}">
                <p14:modId xmlns:p14="http://schemas.microsoft.com/office/powerpoint/2010/main" val="645317085"/>
              </p:ext>
            </p:extLst>
          </p:nvPr>
        </p:nvGraphicFramePr>
        <p:xfrm>
          <a:off x="457200" y="1371600"/>
          <a:ext cx="6172200" cy="274828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Sensitive</a:t>
                      </a:r>
                    </a:p>
                  </a:txBody>
                  <a:tcPr/>
                </a:tc>
                <a:tc>
                  <a:txBody>
                    <a:bodyPr/>
                    <a:lstStyle/>
                    <a:p>
                      <a:r>
                        <a:rPr lang="en-US" dirty="0"/>
                        <a:t>Resistance</a:t>
                      </a:r>
                    </a:p>
                  </a:txBody>
                  <a:tcPr/>
                </a:tc>
                <a:extLst>
                  <a:ext uri="{0D108BD9-81ED-4DB2-BD59-A6C34878D82A}">
                    <a16:rowId xmlns:a16="http://schemas.microsoft.com/office/drawing/2014/main" val="10000"/>
                  </a:ext>
                </a:extLst>
              </a:tr>
              <a:tr h="370840">
                <a:tc>
                  <a:txBody>
                    <a:bodyPr/>
                    <a:lstStyle/>
                    <a:p>
                      <a:r>
                        <a:rPr lang="en-US" i="1" dirty="0"/>
                        <a:t>P.</a:t>
                      </a:r>
                      <a:r>
                        <a:rPr lang="en-US" i="1" baseline="0" dirty="0"/>
                        <a:t> </a:t>
                      </a:r>
                      <a:r>
                        <a:rPr lang="en-US" i="1" baseline="0" dirty="0" err="1"/>
                        <a:t>canis</a:t>
                      </a:r>
                      <a:r>
                        <a:rPr lang="en-US" i="1" baseline="0" dirty="0"/>
                        <a:t> (dog)</a:t>
                      </a:r>
                      <a:endParaRPr lang="en-US" i="1" dirty="0"/>
                    </a:p>
                  </a:txBody>
                  <a:tcPr/>
                </a:tc>
                <a:tc>
                  <a:txBody>
                    <a:bodyPr/>
                    <a:lstStyle/>
                    <a:p>
                      <a:r>
                        <a:rPr lang="en-US" dirty="0"/>
                        <a:t>Ceftriaxone, </a:t>
                      </a:r>
                    </a:p>
                    <a:p>
                      <a:r>
                        <a:rPr lang="en-US" dirty="0"/>
                        <a:t>Cefuroxime,</a:t>
                      </a:r>
                      <a:r>
                        <a:rPr lang="en-US" baseline="0" dirty="0"/>
                        <a:t> </a:t>
                      </a:r>
                      <a:r>
                        <a:rPr lang="en-US" baseline="0" dirty="0" err="1"/>
                        <a:t>Fluoroquinolone</a:t>
                      </a:r>
                      <a:endParaRPr lang="en-US" dirty="0"/>
                    </a:p>
                  </a:txBody>
                  <a:tcPr/>
                </a:tc>
                <a:tc>
                  <a:txBody>
                    <a:bodyPr/>
                    <a:lstStyle/>
                    <a:p>
                      <a:r>
                        <a:rPr lang="en-US" dirty="0" err="1"/>
                        <a:t>Dicloxacillin</a:t>
                      </a:r>
                      <a:r>
                        <a:rPr lang="en-US" dirty="0"/>
                        <a:t>,</a:t>
                      </a:r>
                      <a:r>
                        <a:rPr lang="en-US" baseline="0" dirty="0"/>
                        <a:t> Cephalexin, Clindamycin, Erythromycin</a:t>
                      </a:r>
                      <a:endParaRPr lang="en-US" dirty="0"/>
                    </a:p>
                  </a:txBody>
                  <a:tcPr/>
                </a:tc>
                <a:extLst>
                  <a:ext uri="{0D108BD9-81ED-4DB2-BD59-A6C34878D82A}">
                    <a16:rowId xmlns:a16="http://schemas.microsoft.com/office/drawing/2014/main" val="10001"/>
                  </a:ext>
                </a:extLst>
              </a:tr>
              <a:tr h="370840">
                <a:tc>
                  <a:txBody>
                    <a:bodyPr/>
                    <a:lstStyle/>
                    <a:p>
                      <a:r>
                        <a:rPr lang="en-US" i="1" dirty="0"/>
                        <a:t>P. </a:t>
                      </a:r>
                      <a:r>
                        <a:rPr lang="en-US" i="1" dirty="0" err="1"/>
                        <a:t>multocida</a:t>
                      </a:r>
                      <a:r>
                        <a:rPr lang="en-US" i="1" dirty="0"/>
                        <a:t> (cat)</a:t>
                      </a:r>
                    </a:p>
                  </a:txBody>
                  <a:tcPr/>
                </a:tc>
                <a:tc>
                  <a:txBody>
                    <a:bodyPr/>
                    <a:lstStyle/>
                    <a:p>
                      <a:r>
                        <a:rPr lang="en-US" dirty="0"/>
                        <a:t>Penicillin</a:t>
                      </a:r>
                    </a:p>
                    <a:p>
                      <a:r>
                        <a:rPr lang="en-US" dirty="0"/>
                        <a:t>2</a:t>
                      </a:r>
                      <a:r>
                        <a:rPr lang="en-US" baseline="30000" dirty="0"/>
                        <a:t>nd</a:t>
                      </a:r>
                      <a:r>
                        <a:rPr lang="en-US" dirty="0"/>
                        <a:t>-3</a:t>
                      </a:r>
                      <a:r>
                        <a:rPr lang="en-US" baseline="30000" dirty="0"/>
                        <a:t>rd</a:t>
                      </a:r>
                      <a:r>
                        <a:rPr lang="en-US" baseline="0" dirty="0"/>
                        <a:t> Gen Cephalosporin</a:t>
                      </a:r>
                    </a:p>
                    <a:p>
                      <a:r>
                        <a:rPr lang="en-US" dirty="0" err="1"/>
                        <a:t>Fluoroquinolone</a:t>
                      </a:r>
                      <a:r>
                        <a:rPr lang="en-US" dirty="0"/>
                        <a:t> </a:t>
                      </a:r>
                    </a:p>
                    <a:p>
                      <a:r>
                        <a:rPr lang="en-US" dirty="0"/>
                        <a:t>Azithromycin???</a:t>
                      </a:r>
                    </a:p>
                  </a:txBody>
                  <a:tcPr/>
                </a:tc>
                <a:tc>
                  <a:txBody>
                    <a:bodyPr/>
                    <a:lstStyle/>
                    <a:p>
                      <a:r>
                        <a:rPr lang="en-US" dirty="0" err="1"/>
                        <a:t>Dicloxacillin</a:t>
                      </a:r>
                      <a:r>
                        <a:rPr lang="en-US" dirty="0"/>
                        <a:t>,</a:t>
                      </a:r>
                      <a:r>
                        <a:rPr lang="en-US" baseline="0" dirty="0"/>
                        <a:t> Cephalexin, Clindamycin, Erythromycin</a:t>
                      </a:r>
                      <a:endParaRPr lang="en-US" dirty="0"/>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457200" y="4800600"/>
            <a:ext cx="7696200" cy="369332"/>
          </a:xfrm>
          <a:prstGeom prst="rect">
            <a:avLst/>
          </a:prstGeom>
          <a:noFill/>
        </p:spPr>
        <p:txBody>
          <a:bodyPr wrap="square" rtlCol="0">
            <a:spAutoFit/>
          </a:bodyPr>
          <a:lstStyle/>
          <a:p>
            <a:r>
              <a:rPr lang="en-US" dirty="0"/>
              <a:t>If culture is + for only </a:t>
            </a:r>
            <a:r>
              <a:rPr lang="en-US" i="1" dirty="0"/>
              <a:t>P. </a:t>
            </a:r>
            <a:r>
              <a:rPr lang="en-US" i="1" dirty="0" err="1"/>
              <a:t>multocida</a:t>
            </a:r>
            <a:r>
              <a:rPr lang="en-US" dirty="0"/>
              <a:t>, switch to Pen VK PO or Pen G IV.  </a:t>
            </a:r>
          </a:p>
        </p:txBody>
      </p:sp>
      <p:pic>
        <p:nvPicPr>
          <p:cNvPr id="6148" name="Picture 4" descr="http://ecx.images-amazon.com/images/I/41wGLKOAWJL._SX258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202267"/>
            <a:ext cx="2214715" cy="2802467"/>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1376" y="4191000"/>
            <a:ext cx="1415561"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7029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bite</a:t>
            </a:r>
          </a:p>
        </p:txBody>
      </p:sp>
      <p:sp>
        <p:nvSpPr>
          <p:cNvPr id="3" name="Content Placeholder 2"/>
          <p:cNvSpPr>
            <a:spLocks noGrp="1"/>
          </p:cNvSpPr>
          <p:nvPr>
            <p:ph sz="quarter" idx="1"/>
          </p:nvPr>
        </p:nvSpPr>
        <p:spPr>
          <a:xfrm>
            <a:off x="3733800" y="1600201"/>
            <a:ext cx="4953000" cy="1142999"/>
          </a:xfrm>
        </p:spPr>
        <p:txBody>
          <a:bodyPr>
            <a:normAutofit/>
          </a:bodyPr>
          <a:lstStyle/>
          <a:p>
            <a:pPr marL="0" indent="0">
              <a:buNone/>
            </a:pPr>
            <a:r>
              <a:rPr lang="en-US" sz="1800" dirty="0"/>
              <a:t>Occlusion bites occur when the teeth are sunk into the skin with sufficient force to breach the integrity of the skin. </a:t>
            </a: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944"/>
          <a:stretch/>
        </p:blipFill>
        <p:spPr bwMode="auto">
          <a:xfrm>
            <a:off x="0" y="1219200"/>
            <a:ext cx="3810000" cy="2836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1985"/>
          <a:stretch/>
        </p:blipFill>
        <p:spPr bwMode="auto">
          <a:xfrm>
            <a:off x="3936996" y="3657600"/>
            <a:ext cx="5164667" cy="3112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03202" y="4300051"/>
            <a:ext cx="3403596" cy="2308324"/>
          </a:xfrm>
          <a:prstGeom prst="rect">
            <a:avLst/>
          </a:prstGeom>
          <a:noFill/>
        </p:spPr>
        <p:txBody>
          <a:bodyPr wrap="square" rtlCol="0">
            <a:spAutoFit/>
          </a:bodyPr>
          <a:lstStyle/>
          <a:p>
            <a:r>
              <a:rPr lang="en-US" dirty="0"/>
              <a:t>Clenched fist injuries occur when a closed fist impacts another individual's teeth, leaving an injury over the dorsal aspect of the third, fourth or fifth </a:t>
            </a:r>
            <a:r>
              <a:rPr lang="en-US" dirty="0" err="1"/>
              <a:t>metacarpophalangeal</a:t>
            </a:r>
            <a:r>
              <a:rPr lang="en-US" dirty="0"/>
              <a:t> (MCP) joints, most classically over the third MCP. </a:t>
            </a:r>
          </a:p>
        </p:txBody>
      </p:sp>
    </p:spTree>
    <p:extLst>
      <p:ext uri="{BB962C8B-B14F-4D97-AF65-F5344CB8AC3E}">
        <p14:creationId xmlns:p14="http://schemas.microsoft.com/office/powerpoint/2010/main" val="2615843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vim.com/orig/201105/01/Favim.com-309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8433" y="2209800"/>
            <a:ext cx="4762500" cy="3571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b="1" dirty="0"/>
              <a:t>Occlusive bites</a:t>
            </a:r>
            <a:endParaRPr lang="en-US" dirty="0"/>
          </a:p>
        </p:txBody>
      </p:sp>
      <p:sp>
        <p:nvSpPr>
          <p:cNvPr id="3" name="Content Placeholder 2"/>
          <p:cNvSpPr>
            <a:spLocks noGrp="1"/>
          </p:cNvSpPr>
          <p:nvPr>
            <p:ph sz="quarter" idx="1"/>
          </p:nvPr>
        </p:nvSpPr>
        <p:spPr>
          <a:xfrm>
            <a:off x="612648" y="1600200"/>
            <a:ext cx="3785785" cy="5105400"/>
          </a:xfrm>
        </p:spPr>
        <p:txBody>
          <a:bodyPr>
            <a:normAutofit/>
          </a:bodyPr>
          <a:lstStyle/>
          <a:p>
            <a:r>
              <a:rPr lang="en-US" dirty="0"/>
              <a:t>Occur when there is sufficient force to break the skin. </a:t>
            </a:r>
          </a:p>
          <a:p>
            <a:r>
              <a:rPr lang="en-US" dirty="0"/>
              <a:t>Hands have a higher infection rate than similar bites to other parts of the body because of the thinness of the skin in this area.</a:t>
            </a:r>
          </a:p>
        </p:txBody>
      </p:sp>
    </p:spTree>
    <p:extLst>
      <p:ext uri="{BB962C8B-B14F-4D97-AF65-F5344CB8AC3E}">
        <p14:creationId xmlns:p14="http://schemas.microsoft.com/office/powerpoint/2010/main" val="1426585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a:t>Clenched-fist injury</a:t>
            </a:r>
            <a:endParaRPr lang="en-US" dirty="0"/>
          </a:p>
        </p:txBody>
      </p:sp>
      <p:sp>
        <p:nvSpPr>
          <p:cNvPr id="5" name="Content Placeholder 4"/>
          <p:cNvSpPr>
            <a:spLocks noGrp="1"/>
          </p:cNvSpPr>
          <p:nvPr>
            <p:ph sz="quarter" idx="1"/>
          </p:nvPr>
        </p:nvSpPr>
        <p:spPr>
          <a:xfrm>
            <a:off x="612648" y="1600200"/>
            <a:ext cx="6473952" cy="4800600"/>
          </a:xfrm>
        </p:spPr>
        <p:txBody>
          <a:bodyPr>
            <a:normAutofit/>
          </a:bodyPr>
          <a:lstStyle/>
          <a:p>
            <a:pPr lvl="1"/>
            <a:r>
              <a:rPr lang="en-US" dirty="0"/>
              <a:t>most common ,greater clinical significance. </a:t>
            </a:r>
          </a:p>
          <a:p>
            <a:pPr lvl="1"/>
            <a:r>
              <a:rPr lang="en-US" dirty="0"/>
              <a:t>small wound, usually 3-8 mm in length.</a:t>
            </a:r>
          </a:p>
          <a:p>
            <a:pPr lvl="1"/>
            <a:r>
              <a:rPr lang="en-US" dirty="0"/>
              <a:t>As the fingers extend following injury, the bacterial inoculum may be carried proximally with the extensor tendons. </a:t>
            </a:r>
          </a:p>
          <a:p>
            <a:pPr lvl="1"/>
            <a:r>
              <a:rPr lang="en-US" dirty="0"/>
              <a:t>This makes adequate irrigation of the wound more difficult. </a:t>
            </a:r>
          </a:p>
          <a:p>
            <a:pPr lvl="1"/>
            <a:r>
              <a:rPr lang="en-US" dirty="0"/>
              <a:t>These are the most serious human bite wounds, and they require the most aggressive treatment.</a:t>
            </a:r>
          </a:p>
          <a:p>
            <a:endParaRPr lang="en-US" dirty="0"/>
          </a:p>
        </p:txBody>
      </p:sp>
      <p:pic>
        <p:nvPicPr>
          <p:cNvPr id="1026" name="Picture 2" descr="http://www.aafp.org/afp/2003/1201/afp20031201p2167-f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3896445"/>
            <a:ext cx="2226733" cy="2961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889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 bite- Microbiology &amp; Etiology</a:t>
            </a:r>
          </a:p>
        </p:txBody>
      </p:sp>
      <p:sp>
        <p:nvSpPr>
          <p:cNvPr id="3" name="Content Placeholder 2"/>
          <p:cNvSpPr>
            <a:spLocks noGrp="1"/>
          </p:cNvSpPr>
          <p:nvPr>
            <p:ph sz="quarter" idx="1"/>
          </p:nvPr>
        </p:nvSpPr>
        <p:spPr>
          <a:xfrm>
            <a:off x="457200" y="1600201"/>
            <a:ext cx="4343400" cy="3810000"/>
          </a:xfrm>
        </p:spPr>
        <p:txBody>
          <a:bodyPr>
            <a:noAutofit/>
          </a:bodyPr>
          <a:lstStyle/>
          <a:p>
            <a:r>
              <a:rPr lang="en-US" sz="2000" i="1" dirty="0" err="1"/>
              <a:t>Eikenella</a:t>
            </a:r>
            <a:r>
              <a:rPr lang="en-US" sz="2000" i="1" dirty="0"/>
              <a:t> </a:t>
            </a:r>
            <a:r>
              <a:rPr lang="en-US" sz="2000" i="1" dirty="0" err="1"/>
              <a:t>corrodens</a:t>
            </a:r>
            <a:r>
              <a:rPr lang="en-US" sz="2000" dirty="0"/>
              <a:t> -30%</a:t>
            </a:r>
          </a:p>
          <a:p>
            <a:r>
              <a:rPr lang="en-US" sz="2000" i="1" dirty="0"/>
              <a:t>Staphylococcus </a:t>
            </a:r>
            <a:r>
              <a:rPr lang="en-US" sz="2000" i="1" dirty="0" err="1"/>
              <a:t>aureus</a:t>
            </a:r>
            <a:r>
              <a:rPr lang="en-US" sz="2000" i="1" dirty="0"/>
              <a:t>- 30%</a:t>
            </a:r>
          </a:p>
          <a:p>
            <a:r>
              <a:rPr lang="en-US" sz="2000" i="1" dirty="0"/>
              <a:t>Staphylococcus epidermidis-53%</a:t>
            </a:r>
            <a:endParaRPr lang="en-US" sz="2000" dirty="0"/>
          </a:p>
          <a:p>
            <a:r>
              <a:rPr lang="en-US" sz="2000" i="1" dirty="0" err="1"/>
              <a:t>Viridans</a:t>
            </a:r>
            <a:r>
              <a:rPr lang="en-US" sz="2000" i="1" dirty="0"/>
              <a:t> Streptococcus-100%</a:t>
            </a:r>
          </a:p>
          <a:p>
            <a:r>
              <a:rPr lang="en-US" sz="2000" i="1" dirty="0" err="1"/>
              <a:t>Corynebacterium</a:t>
            </a:r>
            <a:r>
              <a:rPr lang="en-US" sz="2000" dirty="0"/>
              <a:t> </a:t>
            </a:r>
            <a:r>
              <a:rPr lang="en-US" sz="2000" dirty="0" err="1"/>
              <a:t>sp</a:t>
            </a:r>
            <a:r>
              <a:rPr lang="en-US" sz="2000" dirty="0"/>
              <a:t> -41%</a:t>
            </a:r>
          </a:p>
          <a:p>
            <a:r>
              <a:rPr lang="en-US" sz="2000" i="1" dirty="0" err="1"/>
              <a:t>Bacteroides</a:t>
            </a:r>
            <a:r>
              <a:rPr lang="en-US" sz="2000" i="1" dirty="0"/>
              <a:t> </a:t>
            </a:r>
            <a:r>
              <a:rPr lang="en-US" sz="2000" dirty="0" err="1"/>
              <a:t>sp</a:t>
            </a:r>
            <a:r>
              <a:rPr lang="en-US" sz="2000" dirty="0"/>
              <a:t> – 82%</a:t>
            </a:r>
          </a:p>
          <a:p>
            <a:r>
              <a:rPr lang="en-US" sz="2000" i="1" dirty="0" err="1"/>
              <a:t>Fusobacteria</a:t>
            </a:r>
            <a:r>
              <a:rPr lang="en-US" sz="2000" i="1" dirty="0"/>
              <a:t> </a:t>
            </a:r>
            <a:r>
              <a:rPr lang="en-US" sz="2000" dirty="0" err="1"/>
              <a:t>sp</a:t>
            </a:r>
            <a:r>
              <a:rPr lang="en-US" sz="2000" dirty="0"/>
              <a:t> ?</a:t>
            </a:r>
            <a:endParaRPr lang="en-US" sz="2000" i="1" dirty="0"/>
          </a:p>
          <a:p>
            <a:r>
              <a:rPr lang="en-US" sz="2000" i="1" dirty="0" err="1"/>
              <a:t>Prevotella</a:t>
            </a:r>
            <a:r>
              <a:rPr lang="en-US" sz="2000" i="1" dirty="0"/>
              <a:t> </a:t>
            </a:r>
            <a:r>
              <a:rPr lang="en-US" sz="2000" dirty="0"/>
              <a:t>species ?</a:t>
            </a:r>
          </a:p>
          <a:p>
            <a:r>
              <a:rPr lang="en-US" sz="2000" i="1" dirty="0" err="1"/>
              <a:t>Peptostreptococcus</a:t>
            </a:r>
            <a:r>
              <a:rPr lang="en-US" sz="2000" dirty="0"/>
              <a:t> </a:t>
            </a:r>
            <a:r>
              <a:rPr lang="en-US" sz="2000" dirty="0" err="1"/>
              <a:t>sp</a:t>
            </a:r>
            <a:r>
              <a:rPr lang="en-US" sz="2000" dirty="0"/>
              <a:t>- 26%</a:t>
            </a:r>
          </a:p>
          <a:p>
            <a:r>
              <a:rPr lang="en-US" sz="2000" dirty="0"/>
              <a:t>Hepatitis B (75% in saliva,100x&gt;HIV)</a:t>
            </a:r>
          </a:p>
          <a:p>
            <a:r>
              <a:rPr lang="en-US" sz="2000" dirty="0"/>
              <a:t>HIV</a:t>
            </a:r>
          </a:p>
        </p:txBody>
      </p:sp>
      <p:sp>
        <p:nvSpPr>
          <p:cNvPr id="4" name="TextBox 3"/>
          <p:cNvSpPr txBox="1"/>
          <p:nvPr/>
        </p:nvSpPr>
        <p:spPr>
          <a:xfrm>
            <a:off x="4953000" y="1752600"/>
            <a:ext cx="3733800" cy="424731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285750" indent="-285750">
              <a:buFont typeface="Arial" panose="020B0604020202020204" pitchFamily="34" charset="0"/>
              <a:buChar char="•"/>
            </a:pPr>
            <a:r>
              <a:rPr lang="en-US" dirty="0"/>
              <a:t>Aggressive behavior, </a:t>
            </a:r>
          </a:p>
          <a:p>
            <a:pPr marL="285750" indent="-285750">
              <a:buFont typeface="Arial" panose="020B0604020202020204" pitchFamily="34" charset="0"/>
              <a:buChar char="•"/>
            </a:pPr>
            <a:r>
              <a:rPr lang="en-US" dirty="0"/>
              <a:t>Rough sexual play or sexual assault</a:t>
            </a:r>
          </a:p>
          <a:p>
            <a:pPr marL="285750" indent="-285750">
              <a:buFont typeface="Arial" panose="020B0604020202020204" pitchFamily="34" charset="0"/>
              <a:buChar char="•"/>
            </a:pPr>
            <a:r>
              <a:rPr lang="en-US" dirty="0"/>
              <a:t>Domestic violence</a:t>
            </a:r>
          </a:p>
          <a:p>
            <a:pPr marL="285750" indent="-285750">
              <a:buFont typeface="Arial" panose="020B0604020202020204" pitchFamily="34" charset="0"/>
              <a:buChar char="•"/>
            </a:pPr>
            <a:r>
              <a:rPr lang="en-US" dirty="0"/>
              <a:t>Child abuse</a:t>
            </a:r>
          </a:p>
          <a:p>
            <a:pPr marL="285750" indent="-285750">
              <a:buFont typeface="Arial" panose="020B0604020202020204" pitchFamily="34" charset="0"/>
              <a:buChar char="•"/>
            </a:pPr>
            <a:r>
              <a:rPr lang="en-US" dirty="0"/>
              <a:t>Occupational injury to dental personnel</a:t>
            </a:r>
          </a:p>
          <a:p>
            <a:pPr marL="285750" indent="-285750">
              <a:buFont typeface="Arial" panose="020B0604020202020204" pitchFamily="34" charset="0"/>
              <a:buChar char="•"/>
            </a:pPr>
            <a:r>
              <a:rPr lang="en-US" dirty="0"/>
              <a:t>Seizure-related tongue lacerations</a:t>
            </a:r>
          </a:p>
          <a:p>
            <a:pPr marL="285750" indent="-285750">
              <a:buFont typeface="Arial" panose="020B0604020202020204" pitchFamily="34" charset="0"/>
              <a:buChar char="•"/>
            </a:pPr>
            <a:r>
              <a:rPr lang="en-US" dirty="0"/>
              <a:t>Nose biting </a:t>
            </a:r>
          </a:p>
          <a:p>
            <a:pPr marL="285750" indent="-285750">
              <a:buFont typeface="Arial" panose="020B0604020202020204" pitchFamily="34" charset="0"/>
              <a:buChar char="•"/>
            </a:pPr>
            <a:r>
              <a:rPr lang="en-US" dirty="0"/>
              <a:t>Accidents during sporting events</a:t>
            </a:r>
          </a:p>
          <a:p>
            <a:pPr marL="285750" indent="-285750">
              <a:buFont typeface="Arial" panose="020B0604020202020204" pitchFamily="34" charset="0"/>
              <a:buChar char="•"/>
            </a:pPr>
            <a:r>
              <a:rPr lang="en-US" dirty="0"/>
              <a:t>Aggressive play of children in daycare centers</a:t>
            </a:r>
          </a:p>
          <a:p>
            <a:pPr marL="285750" indent="-285750">
              <a:buFont typeface="Arial" panose="020B0604020202020204" pitchFamily="34" charset="0"/>
              <a:buChar char="•"/>
            </a:pPr>
            <a:r>
              <a:rPr lang="en-US" dirty="0"/>
              <a:t>Self-inflicted wounds in persons who are emotionally disturbed or mentally handicapped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156086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57200"/>
            <a:ext cx="82296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br>
              <a:rPr lang="en-US" dirty="0"/>
            </a:br>
            <a:r>
              <a:rPr lang="en-US" dirty="0"/>
              <a:t>Antibiotic of choice?</a:t>
            </a:r>
          </a:p>
        </p:txBody>
      </p:sp>
      <p:graphicFrame>
        <p:nvGraphicFramePr>
          <p:cNvPr id="5" name="Table 4"/>
          <p:cNvGraphicFramePr>
            <a:graphicFrameLocks noGrp="1"/>
          </p:cNvGraphicFramePr>
          <p:nvPr>
            <p:extLst>
              <p:ext uri="{D42A27DB-BD31-4B8C-83A1-F6EECF244321}">
                <p14:modId xmlns:p14="http://schemas.microsoft.com/office/powerpoint/2010/main" val="2578619225"/>
              </p:ext>
            </p:extLst>
          </p:nvPr>
        </p:nvGraphicFramePr>
        <p:xfrm>
          <a:off x="609600" y="609600"/>
          <a:ext cx="7543801" cy="4663440"/>
        </p:xfrm>
        <a:graphic>
          <a:graphicData uri="http://schemas.openxmlformats.org/drawingml/2006/table">
            <a:tbl>
              <a:tblPr firstRow="1" bandRow="1">
                <a:tableStyleId>{912C8C85-51F0-491E-9774-3900AFEF0FD7}</a:tableStyleId>
              </a:tblPr>
              <a:tblGrid>
                <a:gridCol w="1077686">
                  <a:extLst>
                    <a:ext uri="{9D8B030D-6E8A-4147-A177-3AD203B41FA5}">
                      <a16:colId xmlns:a16="http://schemas.microsoft.com/office/drawing/2014/main" val="20000"/>
                    </a:ext>
                  </a:extLst>
                </a:gridCol>
                <a:gridCol w="4180114">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32905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Antibiotics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Comment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9055">
                <a:tc row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effectLst/>
                        </a:rPr>
                        <a:t>IDSA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kern="1200" dirty="0">
                          <a:solidFill>
                            <a:srgbClr val="FF0000"/>
                          </a:solidFill>
                          <a:effectLst/>
                        </a:rPr>
                        <a:t>Amoxicillin-</a:t>
                      </a:r>
                      <a:r>
                        <a:rPr lang="en-US" sz="1800" kern="1200" dirty="0" err="1">
                          <a:solidFill>
                            <a:srgbClr val="FF0000"/>
                          </a:solidFill>
                          <a:effectLst/>
                        </a:rPr>
                        <a:t>clavulanate</a:t>
                      </a:r>
                      <a:r>
                        <a:rPr lang="en-US" sz="1800" kern="1200" dirty="0">
                          <a:solidFill>
                            <a:srgbClr val="FF0000"/>
                          </a:solidFill>
                          <a:effectLst/>
                        </a:rPr>
                        <a:t> </a:t>
                      </a:r>
                      <a:endParaRPr lang="en-US"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9055">
                <a:tc vMerge="1">
                  <a:txBody>
                    <a:bodyPr/>
                    <a:lstStyle/>
                    <a:p>
                      <a:endParaRPr lang="en-US" dirty="0"/>
                    </a:p>
                  </a:txBody>
                  <a:tcPr/>
                </a:tc>
                <a:tc>
                  <a:txBody>
                    <a:bodyPr/>
                    <a:lstStyle/>
                    <a:p>
                      <a:r>
                        <a:rPr lang="en-US" sz="1800" kern="1200" dirty="0" err="1">
                          <a:effectLst/>
                        </a:rPr>
                        <a:t>Unasyn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tc>
                <a:extLst>
                  <a:ext uri="{0D108BD9-81ED-4DB2-BD59-A6C34878D82A}">
                    <a16:rowId xmlns:a16="http://schemas.microsoft.com/office/drawing/2014/main" val="10002"/>
                  </a:ext>
                </a:extLst>
              </a:tr>
              <a:tr h="329055">
                <a:tc vMerge="1">
                  <a:txBody>
                    <a:bodyPr/>
                    <a:lstStyle/>
                    <a:p>
                      <a:endParaRPr lang="en-US" dirty="0"/>
                    </a:p>
                  </a:txBody>
                  <a:tcPr/>
                </a:tc>
                <a:tc>
                  <a:txBody>
                    <a:bodyPr/>
                    <a:lstStyle/>
                    <a:p>
                      <a:r>
                        <a:rPr lang="en-US" sz="1800" kern="1200" dirty="0" err="1">
                          <a:effectLst/>
                        </a:rPr>
                        <a:t>Ertapenam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tc>
                <a:extLst>
                  <a:ext uri="{0D108BD9-81ED-4DB2-BD59-A6C34878D82A}">
                    <a16:rowId xmlns:a16="http://schemas.microsoft.com/office/drawing/2014/main" val="10003"/>
                  </a:ext>
                </a:extLst>
              </a:tr>
              <a:tr h="329055">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effectLst/>
                        </a:rPr>
                        <a:t>Ciprofloxacin plus Metronidazole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lang="en-US" dirty="0"/>
                        <a:t>Hypersensitivity to </a:t>
                      </a:r>
                    </a:p>
                    <a:p>
                      <a:r>
                        <a:rPr lang="el-GR" sz="1800" kern="1200" dirty="0">
                          <a:effectLst/>
                        </a:rPr>
                        <a:t>β-</a:t>
                      </a:r>
                      <a:r>
                        <a:rPr lang="en-US" sz="1800" kern="1200" dirty="0">
                          <a:effectLst/>
                        </a:rPr>
                        <a:t>lactams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29055">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effectLst/>
                        </a:rPr>
                        <a:t>Levofloxacin plus Metronidazole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tc>
                <a:extLst>
                  <a:ext uri="{0D108BD9-81ED-4DB2-BD59-A6C34878D82A}">
                    <a16:rowId xmlns:a16="http://schemas.microsoft.com/office/drawing/2014/main" val="10005"/>
                  </a:ext>
                </a:extLst>
              </a:tr>
              <a:tr h="329055">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err="1">
                          <a:effectLst/>
                        </a:rPr>
                        <a:t>Moxifloxacin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006"/>
                  </a:ext>
                </a:extLst>
              </a:tr>
              <a:tr h="335280">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NAG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FF0000"/>
                          </a:solidFill>
                          <a:effectLst/>
                        </a:rPr>
                        <a:t>Amoxicillin-</a:t>
                      </a:r>
                      <a:r>
                        <a:rPr lang="en-US" sz="1800" kern="1200" dirty="0" err="1">
                          <a:solidFill>
                            <a:srgbClr val="FF0000"/>
                          </a:solidFill>
                          <a:effectLst/>
                        </a:rPr>
                        <a:t>clavulanate</a:t>
                      </a:r>
                      <a:r>
                        <a:rPr lang="en-US" sz="1800" kern="1200" dirty="0">
                          <a:solidFill>
                            <a:srgbClr val="FF0000"/>
                          </a:solidFill>
                          <a:effectLst/>
                        </a:rPr>
                        <a:t> </a:t>
                      </a:r>
                      <a:endParaRPr lang="en-US"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9055">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Clindamycin + Ciprofloxacin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dirty="0"/>
                        <a:t>Hypersensitivity to </a:t>
                      </a:r>
                    </a:p>
                    <a:p>
                      <a:r>
                        <a:rPr lang="el-GR" sz="1800" kern="1200" dirty="0">
                          <a:effectLst/>
                        </a:rPr>
                        <a:t>β-</a:t>
                      </a:r>
                      <a:r>
                        <a:rPr lang="en-US" sz="1800" kern="1200" dirty="0">
                          <a:effectLst/>
                        </a:rPr>
                        <a:t>lactams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29055">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Clindamycin + Bactrim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tc>
                <a:extLst>
                  <a:ext uri="{0D108BD9-81ED-4DB2-BD59-A6C34878D82A}">
                    <a16:rowId xmlns:a16="http://schemas.microsoft.com/office/drawing/2014/main" val="10009"/>
                  </a:ext>
                </a:extLst>
              </a:tr>
              <a:tr h="329055">
                <a:tc rowSpan="2">
                  <a:txBody>
                    <a:bodyPr/>
                    <a:lstStyle/>
                    <a:p>
                      <a:r>
                        <a:rPr lang="en-US" dirty="0"/>
                        <a:t>Sanford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FF0000"/>
                          </a:solidFill>
                          <a:effectLst/>
                        </a:rPr>
                        <a:t>Amoxicillin-</a:t>
                      </a:r>
                      <a:r>
                        <a:rPr lang="en-US" sz="1800" kern="1200" dirty="0" err="1">
                          <a:solidFill>
                            <a:srgbClr val="FF0000"/>
                          </a:solidFill>
                          <a:effectLst/>
                        </a:rPr>
                        <a:t>clavulanate</a:t>
                      </a:r>
                      <a:r>
                        <a:rPr lang="en-US" sz="1800" kern="1200" dirty="0">
                          <a:solidFill>
                            <a:srgbClr val="FF0000"/>
                          </a:solidFill>
                          <a:effectLst/>
                        </a:rPr>
                        <a:t> </a:t>
                      </a:r>
                      <a:endParaRPr lang="en-US"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Early, not yet infected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67958">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IV </a:t>
                      </a:r>
                      <a:r>
                        <a:rPr lang="en-US" dirty="0" err="1"/>
                        <a:t>Unasyn</a:t>
                      </a:r>
                      <a:r>
                        <a:rPr lang="en-US" dirty="0"/>
                        <a:t>, </a:t>
                      </a:r>
                      <a:r>
                        <a:rPr lang="en-US" dirty="0" err="1"/>
                        <a:t>Tazocin</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Carbapenem</a:t>
                      </a:r>
                      <a:r>
                        <a:rPr lang="en-US" dirty="0"/>
                        <a:t> can be used</a:t>
                      </a:r>
                      <a:r>
                        <a:rPr lang="en-US" baseline="0" dirty="0"/>
                        <a:t> if IV is required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Later, sign of infection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6" name="Rectangle 5"/>
          <p:cNvSpPr/>
          <p:nvPr/>
        </p:nvSpPr>
        <p:spPr>
          <a:xfrm>
            <a:off x="228600" y="6320135"/>
            <a:ext cx="8915400" cy="461665"/>
          </a:xfrm>
          <a:prstGeom prst="rect">
            <a:avLst/>
          </a:prstGeom>
        </p:spPr>
        <p:txBody>
          <a:bodyPr wrap="square">
            <a:spAutoFit/>
          </a:bodyPr>
          <a:lstStyle/>
          <a:p>
            <a:r>
              <a:rPr lang="en-US" sz="800" dirty="0"/>
              <a:t>Practice Guidelines for the Diagnosis and Management of Skin and Soft Tissue Infections. </a:t>
            </a:r>
            <a:r>
              <a:rPr lang="en-US" sz="800" dirty="0" err="1"/>
              <a:t>Clin</a:t>
            </a:r>
            <a:r>
              <a:rPr lang="en-US" sz="800" dirty="0"/>
              <a:t> Infect Dis. (2014)</a:t>
            </a:r>
            <a:r>
              <a:rPr lang="en-US" sz="800" dirty="0" err="1"/>
              <a:t>doi</a:t>
            </a:r>
            <a:r>
              <a:rPr lang="en-US" sz="800" dirty="0"/>
              <a:t>: 10.1093/</a:t>
            </a:r>
            <a:r>
              <a:rPr lang="en-US" sz="800" dirty="0" err="1"/>
              <a:t>cid</a:t>
            </a:r>
            <a:r>
              <a:rPr lang="en-US" sz="800" dirty="0"/>
              <a:t>/ciu296. First published online: June 18, 2014</a:t>
            </a:r>
          </a:p>
          <a:p>
            <a:r>
              <a:rPr lang="en-US" sz="800" dirty="0"/>
              <a:t>Sanford Guide Antimicrobial Therapy 2015</a:t>
            </a:r>
          </a:p>
          <a:p>
            <a:r>
              <a:rPr lang="en-US" sz="800" dirty="0"/>
              <a:t>National Antibiotic Guideline 2</a:t>
            </a:r>
            <a:r>
              <a:rPr lang="en-US" sz="800" baseline="30000" dirty="0"/>
              <a:t>nd</a:t>
            </a:r>
            <a:r>
              <a:rPr lang="en-US" sz="800" dirty="0"/>
              <a:t> ed. V1.2. accessed on 16/6/15</a:t>
            </a:r>
          </a:p>
        </p:txBody>
      </p:sp>
      <p:sp>
        <p:nvSpPr>
          <p:cNvPr id="7" name="Content Placeholder 2"/>
          <p:cNvSpPr>
            <a:spLocks noGrp="1"/>
          </p:cNvSpPr>
          <p:nvPr>
            <p:ph sz="quarter" idx="1"/>
          </p:nvPr>
        </p:nvSpPr>
        <p:spPr>
          <a:xfrm>
            <a:off x="228600" y="5532437"/>
            <a:ext cx="8610600" cy="944563"/>
          </a:xfrm>
        </p:spPr>
        <p:txBody>
          <a:bodyPr>
            <a:normAutofit fontScale="47500" lnSpcReduction="20000"/>
          </a:bodyPr>
          <a:lstStyle/>
          <a:p>
            <a:pPr marL="0" indent="0">
              <a:buNone/>
            </a:pPr>
            <a:r>
              <a:rPr lang="en-US" i="1" dirty="0" err="1">
                <a:solidFill>
                  <a:schemeClr val="dk1"/>
                </a:solidFill>
              </a:rPr>
              <a:t>Eikenella</a:t>
            </a:r>
            <a:r>
              <a:rPr lang="en-US" i="1" dirty="0">
                <a:solidFill>
                  <a:schemeClr val="dk1"/>
                </a:solidFill>
              </a:rPr>
              <a:t> </a:t>
            </a:r>
            <a:r>
              <a:rPr lang="en-US" i="1" dirty="0" err="1">
                <a:solidFill>
                  <a:schemeClr val="dk1"/>
                </a:solidFill>
              </a:rPr>
              <a:t>corrodens</a:t>
            </a:r>
            <a:r>
              <a:rPr lang="en-US" dirty="0">
                <a:solidFill>
                  <a:schemeClr val="dk1"/>
                </a:solidFill>
              </a:rPr>
              <a:t>  </a:t>
            </a:r>
          </a:p>
          <a:p>
            <a:pPr marL="0" indent="0">
              <a:buNone/>
            </a:pPr>
            <a:r>
              <a:rPr lang="en-US" dirty="0">
                <a:solidFill>
                  <a:schemeClr val="dk1"/>
                </a:solidFill>
              </a:rPr>
              <a:t>S: </a:t>
            </a:r>
            <a:r>
              <a:rPr lang="en-US" dirty="0" err="1">
                <a:solidFill>
                  <a:schemeClr val="dk1"/>
                </a:solidFill>
              </a:rPr>
              <a:t>Fluoroquinolones</a:t>
            </a:r>
            <a:r>
              <a:rPr lang="en-US" dirty="0">
                <a:solidFill>
                  <a:schemeClr val="dk1"/>
                </a:solidFill>
              </a:rPr>
              <a:t>, beta-lactam-beta-lactamase inhibitor combination</a:t>
            </a:r>
          </a:p>
          <a:p>
            <a:pPr marL="0" indent="0">
              <a:buNone/>
            </a:pPr>
            <a:r>
              <a:rPr lang="en-US" dirty="0">
                <a:solidFill>
                  <a:schemeClr val="dk1"/>
                </a:solidFill>
              </a:rPr>
              <a:t>R: first-generation </a:t>
            </a:r>
            <a:r>
              <a:rPr lang="en-US" dirty="0" err="1">
                <a:solidFill>
                  <a:schemeClr val="dk1"/>
                </a:solidFill>
              </a:rPr>
              <a:t>cephalosporins</a:t>
            </a:r>
            <a:r>
              <a:rPr lang="en-US" dirty="0">
                <a:solidFill>
                  <a:schemeClr val="dk1"/>
                </a:solidFill>
              </a:rPr>
              <a:t>, macrolides, clindamycin, metronidazole, Bactrim, and aminoglycosides </a:t>
            </a:r>
            <a:endParaRPr lang="en-US" dirty="0"/>
          </a:p>
          <a:p>
            <a:endParaRPr lang="en-US" dirty="0"/>
          </a:p>
        </p:txBody>
      </p:sp>
    </p:spTree>
    <p:extLst>
      <p:ext uri="{BB962C8B-B14F-4D97-AF65-F5344CB8AC3E}">
        <p14:creationId xmlns:p14="http://schemas.microsoft.com/office/powerpoint/2010/main" val="3522998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p:cNvPicPr/>
          <p:nvPr/>
        </p:nvPicPr>
        <p:blipFill>
          <a:blip r:embed="rId2"/>
          <a:stretch>
            <a:fillRect/>
          </a:stretch>
        </p:blipFill>
        <p:spPr>
          <a:xfrm>
            <a:off x="152400" y="152400"/>
            <a:ext cx="8915399" cy="6553199"/>
          </a:xfrm>
          <a:prstGeom prst="rect">
            <a:avLst/>
          </a:prstGeom>
        </p:spPr>
      </p:pic>
    </p:spTree>
    <p:extLst>
      <p:ext uri="{BB962C8B-B14F-4D97-AF65-F5344CB8AC3E}">
        <p14:creationId xmlns:p14="http://schemas.microsoft.com/office/powerpoint/2010/main" val="3560411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Dose in Sanford Guide</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868430261"/>
              </p:ext>
            </p:extLst>
          </p:nvPr>
        </p:nvGraphicFramePr>
        <p:xfrm>
          <a:off x="612773" y="1600200"/>
          <a:ext cx="8226426" cy="4972887"/>
        </p:xfrm>
        <a:graphic>
          <a:graphicData uri="http://schemas.openxmlformats.org/drawingml/2006/table">
            <a:tbl>
              <a:tblPr firstRow="1" bandRow="1">
                <a:tableStyleId>{5C22544A-7EE6-4342-B048-85BDC9FD1C3A}</a:tableStyleId>
              </a:tblPr>
              <a:tblGrid>
                <a:gridCol w="911227">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4038599">
                  <a:extLst>
                    <a:ext uri="{9D8B030D-6E8A-4147-A177-3AD203B41FA5}">
                      <a16:colId xmlns:a16="http://schemas.microsoft.com/office/drawing/2014/main" val="20002"/>
                    </a:ext>
                  </a:extLst>
                </a:gridCol>
              </a:tblGrid>
              <a:tr h="810693">
                <a:tc>
                  <a:txBody>
                    <a:bodyPr/>
                    <a:lstStyle/>
                    <a:p>
                      <a:r>
                        <a:rPr lang="en-US" sz="1800" dirty="0"/>
                        <a:t>Animal</a:t>
                      </a:r>
                    </a:p>
                  </a:txBody>
                  <a:tcPr/>
                </a:tc>
                <a:tc>
                  <a:txBody>
                    <a:bodyPr/>
                    <a:lstStyle/>
                    <a:p>
                      <a:r>
                        <a:rPr lang="en-US" sz="1800" dirty="0"/>
                        <a:t>First choice</a:t>
                      </a:r>
                    </a:p>
                  </a:txBody>
                  <a:tcPr/>
                </a:tc>
                <a:tc>
                  <a:txBody>
                    <a:bodyPr/>
                    <a:lstStyle/>
                    <a:p>
                      <a:r>
                        <a:rPr lang="en-US" sz="1800" dirty="0"/>
                        <a:t>Alternative</a:t>
                      </a:r>
                    </a:p>
                  </a:txBody>
                  <a:tcPr/>
                </a:tc>
                <a:extLst>
                  <a:ext uri="{0D108BD9-81ED-4DB2-BD59-A6C34878D82A}">
                    <a16:rowId xmlns:a16="http://schemas.microsoft.com/office/drawing/2014/main" val="10000"/>
                  </a:ext>
                </a:extLst>
              </a:tr>
              <a:tr h="1399107">
                <a:tc>
                  <a:txBody>
                    <a:bodyPr/>
                    <a:lstStyle/>
                    <a:p>
                      <a:r>
                        <a:rPr lang="en-US" sz="1800" dirty="0"/>
                        <a:t>Dog</a:t>
                      </a:r>
                    </a:p>
                  </a:txBody>
                  <a:tcPr/>
                </a:tc>
                <a:tc>
                  <a:txBody>
                    <a:bodyPr/>
                    <a:lstStyle/>
                    <a:p>
                      <a:pPr marL="0" marR="0">
                        <a:spcBef>
                          <a:spcPts val="0"/>
                        </a:spcBef>
                        <a:spcAft>
                          <a:spcPts val="0"/>
                        </a:spcAft>
                      </a:pPr>
                      <a:r>
                        <a:rPr lang="en-US" sz="1800" dirty="0">
                          <a:effectLst/>
                          <a:latin typeface="Calibri"/>
                          <a:ea typeface="宋体"/>
                          <a:cs typeface="Calibri"/>
                        </a:rPr>
                        <a:t>PO Augmentin 875/125mg BD or</a:t>
                      </a:r>
                      <a:r>
                        <a:rPr lang="en-US" sz="1800" baseline="0" dirty="0">
                          <a:effectLst/>
                          <a:latin typeface="Calibri"/>
                          <a:ea typeface="宋体"/>
                          <a:cs typeface="Calibri"/>
                        </a:rPr>
                        <a:t> </a:t>
                      </a:r>
                      <a:endParaRPr lang="en-US" sz="1800" dirty="0">
                        <a:effectLst/>
                        <a:latin typeface="Calibri"/>
                        <a:ea typeface="宋体"/>
                        <a:cs typeface="Calibri"/>
                      </a:endParaRPr>
                    </a:p>
                    <a:p>
                      <a:pPr marL="0" marR="0">
                        <a:spcBef>
                          <a:spcPts val="0"/>
                        </a:spcBef>
                        <a:spcAft>
                          <a:spcPts val="0"/>
                        </a:spcAft>
                      </a:pPr>
                      <a:r>
                        <a:rPr lang="en-US" sz="1800" dirty="0">
                          <a:effectLst/>
                          <a:latin typeface="Calibri"/>
                          <a:ea typeface="宋体"/>
                          <a:cs typeface="Calibri"/>
                        </a:rPr>
                        <a:t>500/125 mg TDS</a:t>
                      </a:r>
                      <a:endParaRPr lang="en-US" sz="1800" dirty="0">
                        <a:effectLst/>
                        <a:latin typeface="Calibri"/>
                        <a:ea typeface="宋体"/>
                        <a:cs typeface="Times New Roman"/>
                      </a:endParaRPr>
                    </a:p>
                  </a:txBody>
                  <a:tcPr marL="68580" marR="68580" marT="0" marB="0"/>
                </a:tc>
                <a:tc>
                  <a:txBody>
                    <a:bodyPr/>
                    <a:lstStyle/>
                    <a:p>
                      <a:pPr marL="0" marR="0">
                        <a:spcBef>
                          <a:spcPts val="0"/>
                        </a:spcBef>
                        <a:spcAft>
                          <a:spcPts val="0"/>
                        </a:spcAft>
                      </a:pPr>
                      <a:r>
                        <a:rPr lang="en-US" sz="1800" b="1" dirty="0">
                          <a:effectLst/>
                          <a:latin typeface="Calibri"/>
                          <a:ea typeface="宋体"/>
                          <a:cs typeface="Calibri"/>
                        </a:rPr>
                        <a:t>Adult:</a:t>
                      </a:r>
                      <a:endParaRPr lang="en-US" sz="1800" dirty="0">
                        <a:effectLst/>
                        <a:latin typeface="Calibri"/>
                        <a:ea typeface="宋体"/>
                        <a:cs typeface="Times New Roman"/>
                      </a:endParaRPr>
                    </a:p>
                    <a:p>
                      <a:pPr marL="0" marR="0">
                        <a:spcBef>
                          <a:spcPts val="0"/>
                        </a:spcBef>
                        <a:spcAft>
                          <a:spcPts val="0"/>
                        </a:spcAft>
                      </a:pPr>
                      <a:r>
                        <a:rPr lang="en-US" sz="1800" dirty="0">
                          <a:effectLst/>
                          <a:latin typeface="Calibri"/>
                          <a:ea typeface="宋体"/>
                          <a:cs typeface="Calibri"/>
                        </a:rPr>
                        <a:t>PO Clindamycin 300mg QID + </a:t>
                      </a:r>
                      <a:r>
                        <a:rPr lang="en-US" sz="1800" dirty="0" err="1">
                          <a:effectLst/>
                          <a:latin typeface="Calibri"/>
                          <a:ea typeface="宋体"/>
                          <a:cs typeface="Calibri"/>
                        </a:rPr>
                        <a:t>Fluoroquinolone</a:t>
                      </a:r>
                      <a:endParaRPr lang="en-US" sz="1800" dirty="0">
                        <a:effectLst/>
                        <a:latin typeface="Calibri"/>
                        <a:ea typeface="宋体"/>
                        <a:cs typeface="Times New Roman"/>
                      </a:endParaRPr>
                    </a:p>
                    <a:p>
                      <a:pPr marL="0" marR="0">
                        <a:spcBef>
                          <a:spcPts val="0"/>
                        </a:spcBef>
                        <a:spcAft>
                          <a:spcPts val="0"/>
                        </a:spcAft>
                      </a:pPr>
                      <a:r>
                        <a:rPr lang="en-US" sz="1800" b="1" dirty="0">
                          <a:effectLst/>
                          <a:latin typeface="Calibri"/>
                          <a:ea typeface="宋体"/>
                          <a:cs typeface="Calibri"/>
                        </a:rPr>
                        <a:t>Pediatric: </a:t>
                      </a:r>
                      <a:endParaRPr lang="en-US" sz="1800" dirty="0">
                        <a:effectLst/>
                        <a:latin typeface="Calibri"/>
                        <a:ea typeface="宋体"/>
                        <a:cs typeface="Times New Roman"/>
                      </a:endParaRPr>
                    </a:p>
                    <a:p>
                      <a:pPr marL="0" marR="0">
                        <a:spcBef>
                          <a:spcPts val="0"/>
                        </a:spcBef>
                        <a:spcAft>
                          <a:spcPts val="0"/>
                        </a:spcAft>
                      </a:pPr>
                      <a:r>
                        <a:rPr lang="en-US" sz="1800" dirty="0">
                          <a:effectLst/>
                          <a:latin typeface="Calibri"/>
                          <a:ea typeface="宋体"/>
                          <a:cs typeface="Calibri"/>
                        </a:rPr>
                        <a:t>Clindamycin + Bactrim</a:t>
                      </a:r>
                      <a:endParaRPr lang="en-US" sz="1800" dirty="0">
                        <a:effectLst/>
                        <a:latin typeface="Calibri"/>
                        <a:ea typeface="宋体"/>
                        <a:cs typeface="Times New Roman"/>
                      </a:endParaRPr>
                    </a:p>
                  </a:txBody>
                  <a:tcPr marL="68580" marR="68580" marT="0" marB="0"/>
                </a:tc>
                <a:extLst>
                  <a:ext uri="{0D108BD9-81ED-4DB2-BD59-A6C34878D82A}">
                    <a16:rowId xmlns:a16="http://schemas.microsoft.com/office/drawing/2014/main" val="10001"/>
                  </a:ext>
                </a:extLst>
              </a:tr>
              <a:tr h="810693">
                <a:tc>
                  <a:txBody>
                    <a:bodyPr/>
                    <a:lstStyle/>
                    <a:p>
                      <a:r>
                        <a:rPr lang="en-US" sz="1800" dirty="0"/>
                        <a:t>Cat</a:t>
                      </a:r>
                    </a:p>
                  </a:txBody>
                  <a:tcPr/>
                </a:tc>
                <a:tc>
                  <a:txBody>
                    <a:bodyPr/>
                    <a:lstStyle/>
                    <a:p>
                      <a:pPr marL="0" marR="0">
                        <a:spcBef>
                          <a:spcPts val="0"/>
                        </a:spcBef>
                        <a:spcAft>
                          <a:spcPts val="0"/>
                        </a:spcAft>
                      </a:pPr>
                      <a:r>
                        <a:rPr lang="en-US" sz="1800" dirty="0">
                          <a:effectLst/>
                          <a:latin typeface="Calibri"/>
                          <a:ea typeface="宋体"/>
                          <a:cs typeface="Calibri"/>
                        </a:rPr>
                        <a:t>PO Augmentin 875/125mg BD or</a:t>
                      </a:r>
                      <a:r>
                        <a:rPr lang="en-US" sz="1800" baseline="0" dirty="0">
                          <a:effectLst/>
                          <a:latin typeface="Calibri"/>
                          <a:ea typeface="宋体"/>
                          <a:cs typeface="Calibri"/>
                        </a:rPr>
                        <a:t> </a:t>
                      </a:r>
                      <a:endParaRPr lang="en-US" sz="1800" dirty="0">
                        <a:effectLst/>
                        <a:latin typeface="Calibri"/>
                        <a:ea typeface="宋体"/>
                        <a:cs typeface="Calibri"/>
                      </a:endParaRPr>
                    </a:p>
                    <a:p>
                      <a:pPr marL="0" marR="0">
                        <a:spcBef>
                          <a:spcPts val="0"/>
                        </a:spcBef>
                        <a:spcAft>
                          <a:spcPts val="0"/>
                        </a:spcAft>
                      </a:pPr>
                      <a:r>
                        <a:rPr lang="en-US" sz="1800" dirty="0">
                          <a:effectLst/>
                          <a:latin typeface="Calibri"/>
                          <a:ea typeface="宋体"/>
                          <a:cs typeface="Calibri"/>
                        </a:rPr>
                        <a:t>500/125 mg TDS</a:t>
                      </a:r>
                      <a:endParaRPr lang="en-US" sz="1800" dirty="0">
                        <a:effectLst/>
                        <a:latin typeface="Calibri"/>
                        <a:ea typeface="宋体"/>
                        <a:cs typeface="Times New Roman"/>
                      </a:endParaRPr>
                    </a:p>
                  </a:txBody>
                  <a:tcPr marL="68580" marR="68580" marT="0" marB="0"/>
                </a:tc>
                <a:tc>
                  <a:txBody>
                    <a:bodyPr/>
                    <a:lstStyle/>
                    <a:p>
                      <a:pPr marL="0" marR="0">
                        <a:spcBef>
                          <a:spcPts val="0"/>
                        </a:spcBef>
                        <a:spcAft>
                          <a:spcPts val="0"/>
                        </a:spcAft>
                      </a:pPr>
                      <a:r>
                        <a:rPr lang="en-US" sz="1800" dirty="0">
                          <a:effectLst/>
                          <a:latin typeface="Calibri"/>
                          <a:ea typeface="宋体"/>
                          <a:cs typeface="Calibri"/>
                        </a:rPr>
                        <a:t>PO Cefuroxime 500mg Q12H or Doxycycline 100mg BD</a:t>
                      </a:r>
                    </a:p>
                    <a:p>
                      <a:pPr marL="0" marR="0">
                        <a:spcBef>
                          <a:spcPts val="0"/>
                        </a:spcBef>
                        <a:spcAft>
                          <a:spcPts val="0"/>
                        </a:spcAft>
                      </a:pPr>
                      <a:r>
                        <a:rPr kumimoji="0" lang="en-US" sz="1800" kern="1200" dirty="0">
                          <a:solidFill>
                            <a:schemeClr val="dk1"/>
                          </a:solidFill>
                          <a:effectLst/>
                          <a:latin typeface="+mn-lt"/>
                          <a:ea typeface="+mn-ea"/>
                          <a:cs typeface="+mn-cs"/>
                        </a:rPr>
                        <a:t>If culture is + for only </a:t>
                      </a:r>
                      <a:r>
                        <a:rPr kumimoji="0" lang="en-US" sz="1800" kern="1200" dirty="0" err="1">
                          <a:solidFill>
                            <a:schemeClr val="dk1"/>
                          </a:solidFill>
                          <a:effectLst/>
                          <a:latin typeface="+mn-lt"/>
                          <a:ea typeface="+mn-ea"/>
                          <a:cs typeface="+mn-cs"/>
                        </a:rPr>
                        <a:t>P.multocida</a:t>
                      </a:r>
                      <a:r>
                        <a:rPr kumimoji="0" lang="en-US" sz="1800" kern="1200" dirty="0">
                          <a:solidFill>
                            <a:schemeClr val="dk1"/>
                          </a:solidFill>
                          <a:effectLst/>
                          <a:latin typeface="+mn-lt"/>
                          <a:ea typeface="+mn-ea"/>
                          <a:cs typeface="+mn-cs"/>
                        </a:rPr>
                        <a:t>, switch to Pen VK PO. </a:t>
                      </a:r>
                      <a:endParaRPr lang="en-US" sz="1800" dirty="0">
                        <a:effectLst/>
                        <a:latin typeface="Calibri"/>
                        <a:ea typeface="宋体"/>
                        <a:cs typeface="Times New Roman"/>
                      </a:endParaRPr>
                    </a:p>
                  </a:txBody>
                  <a:tcPr marL="68580" marR="68580" marT="0" marB="0"/>
                </a:tc>
                <a:extLst>
                  <a:ext uri="{0D108BD9-81ED-4DB2-BD59-A6C34878D82A}">
                    <a16:rowId xmlns:a16="http://schemas.microsoft.com/office/drawing/2014/main" val="10002"/>
                  </a:ext>
                </a:extLst>
              </a:tr>
              <a:tr h="1665807">
                <a:tc>
                  <a:txBody>
                    <a:bodyPr/>
                    <a:lstStyle/>
                    <a:p>
                      <a:r>
                        <a:rPr lang="en-US" sz="1800" dirty="0"/>
                        <a:t>Human</a:t>
                      </a:r>
                    </a:p>
                  </a:txBody>
                  <a:tcPr/>
                </a:tc>
                <a:tc>
                  <a:txBody>
                    <a:bodyPr/>
                    <a:lstStyle/>
                    <a:p>
                      <a:pPr marL="0" marR="0">
                        <a:spcBef>
                          <a:spcPts val="0"/>
                        </a:spcBef>
                        <a:spcAft>
                          <a:spcPts val="0"/>
                        </a:spcAft>
                      </a:pPr>
                      <a:r>
                        <a:rPr lang="en-US" sz="1800" b="1" dirty="0">
                          <a:effectLst/>
                          <a:latin typeface="Calibri"/>
                          <a:ea typeface="宋体"/>
                          <a:cs typeface="Calibri"/>
                        </a:rPr>
                        <a:t>Early (not yet infected)</a:t>
                      </a:r>
                      <a:endParaRPr lang="en-US" sz="1800" dirty="0">
                        <a:effectLst/>
                        <a:latin typeface="Calibri"/>
                        <a:ea typeface="宋体"/>
                        <a:cs typeface="Times New Roman"/>
                      </a:endParaRPr>
                    </a:p>
                    <a:p>
                      <a:pPr marL="0" marR="0">
                        <a:spcBef>
                          <a:spcPts val="0"/>
                        </a:spcBef>
                        <a:spcAft>
                          <a:spcPts val="0"/>
                        </a:spcAft>
                      </a:pPr>
                      <a:r>
                        <a:rPr lang="en-US" sz="1800" dirty="0">
                          <a:effectLst/>
                          <a:latin typeface="Calibri"/>
                          <a:ea typeface="宋体"/>
                          <a:cs typeface="Calibri"/>
                        </a:rPr>
                        <a:t>Augmentin 875/125mg BDx5/7</a:t>
                      </a:r>
                      <a:endParaRPr lang="en-US" sz="1800" dirty="0">
                        <a:effectLst/>
                        <a:latin typeface="Calibri"/>
                        <a:ea typeface="宋体"/>
                        <a:cs typeface="Times New Roman"/>
                      </a:endParaRPr>
                    </a:p>
                    <a:p>
                      <a:pPr marL="0" marR="0">
                        <a:spcBef>
                          <a:spcPts val="0"/>
                        </a:spcBef>
                        <a:spcAft>
                          <a:spcPts val="0"/>
                        </a:spcAft>
                      </a:pPr>
                      <a:r>
                        <a:rPr lang="en-US" sz="1800" b="1" dirty="0">
                          <a:effectLst/>
                          <a:latin typeface="Calibri"/>
                          <a:ea typeface="宋体"/>
                          <a:cs typeface="Calibri"/>
                        </a:rPr>
                        <a:t>Later (Sign of infection,3-4H)</a:t>
                      </a:r>
                      <a:endParaRPr lang="en-US" sz="1800" dirty="0">
                        <a:effectLst/>
                        <a:latin typeface="Calibri"/>
                        <a:ea typeface="宋体"/>
                        <a:cs typeface="Times New Roman"/>
                      </a:endParaRPr>
                    </a:p>
                    <a:p>
                      <a:pPr marL="0" marR="0">
                        <a:spcBef>
                          <a:spcPts val="0"/>
                        </a:spcBef>
                        <a:spcAft>
                          <a:spcPts val="0"/>
                        </a:spcAft>
                      </a:pPr>
                      <a:r>
                        <a:rPr lang="en-US" sz="1800" dirty="0">
                          <a:effectLst/>
                          <a:latin typeface="Calibri"/>
                          <a:ea typeface="宋体"/>
                          <a:cs typeface="Calibri"/>
                        </a:rPr>
                        <a:t>IV </a:t>
                      </a:r>
                      <a:r>
                        <a:rPr lang="en-US" sz="1800" dirty="0" err="1">
                          <a:effectLst/>
                          <a:latin typeface="Calibri"/>
                          <a:ea typeface="宋体"/>
                          <a:cs typeface="Calibri"/>
                        </a:rPr>
                        <a:t>Unasyn</a:t>
                      </a:r>
                      <a:r>
                        <a:rPr lang="en-US" sz="1800" dirty="0">
                          <a:effectLst/>
                          <a:latin typeface="Calibri"/>
                          <a:ea typeface="宋体"/>
                          <a:cs typeface="Calibri"/>
                        </a:rPr>
                        <a:t> 1.5-3g Q6H</a:t>
                      </a:r>
                      <a:endParaRPr lang="en-US" sz="1800" dirty="0">
                        <a:effectLst/>
                        <a:latin typeface="Calibri"/>
                        <a:ea typeface="宋体"/>
                        <a:cs typeface="Times New Roman"/>
                      </a:endParaRPr>
                    </a:p>
                    <a:p>
                      <a:pPr marL="0" marR="0">
                        <a:spcBef>
                          <a:spcPts val="0"/>
                        </a:spcBef>
                        <a:spcAft>
                          <a:spcPts val="0"/>
                        </a:spcAft>
                      </a:pPr>
                      <a:r>
                        <a:rPr lang="en-US" sz="1800" dirty="0">
                          <a:effectLst/>
                          <a:latin typeface="Calibri"/>
                          <a:ea typeface="宋体"/>
                          <a:cs typeface="Calibri"/>
                        </a:rPr>
                        <a:t>IV </a:t>
                      </a:r>
                      <a:r>
                        <a:rPr lang="en-US" sz="1800" dirty="0" err="1">
                          <a:effectLst/>
                          <a:latin typeface="Calibri"/>
                          <a:ea typeface="宋体"/>
                          <a:cs typeface="Calibri"/>
                        </a:rPr>
                        <a:t>Tazosin</a:t>
                      </a:r>
                      <a:r>
                        <a:rPr lang="en-US" sz="1800" dirty="0">
                          <a:effectLst/>
                          <a:latin typeface="Calibri"/>
                          <a:ea typeface="宋体"/>
                          <a:cs typeface="Calibri"/>
                        </a:rPr>
                        <a:t> 4.5g Q6-8H</a:t>
                      </a:r>
                      <a:endParaRPr lang="en-US" sz="1800" dirty="0">
                        <a:effectLst/>
                        <a:latin typeface="Calibri"/>
                        <a:ea typeface="宋体"/>
                        <a:cs typeface="Times New Roman"/>
                      </a:endParaRPr>
                    </a:p>
                  </a:txBody>
                  <a:tcPr marL="68580" marR="68580" marT="0" marB="0"/>
                </a:tc>
                <a:tc>
                  <a:txBody>
                    <a:bodyPr/>
                    <a:lstStyle/>
                    <a:p>
                      <a:pPr marL="0" marR="0">
                        <a:spcBef>
                          <a:spcPts val="0"/>
                        </a:spcBef>
                        <a:spcAft>
                          <a:spcPts val="0"/>
                        </a:spcAft>
                      </a:pPr>
                      <a:r>
                        <a:rPr lang="en-US" sz="1800" dirty="0">
                          <a:effectLst/>
                          <a:latin typeface="Calibri"/>
                          <a:ea typeface="宋体"/>
                          <a:cs typeface="Calibri"/>
                        </a:rPr>
                        <a:t>Penicillin allergic</a:t>
                      </a:r>
                      <a:endParaRPr lang="en-US" sz="1800" dirty="0">
                        <a:effectLst/>
                        <a:latin typeface="Calibri"/>
                        <a:ea typeface="宋体"/>
                        <a:cs typeface="Times New Roman"/>
                      </a:endParaRPr>
                    </a:p>
                    <a:p>
                      <a:pPr marL="0" marR="0">
                        <a:spcBef>
                          <a:spcPts val="0"/>
                        </a:spcBef>
                        <a:spcAft>
                          <a:spcPts val="0"/>
                        </a:spcAft>
                      </a:pPr>
                      <a:r>
                        <a:rPr lang="en-US" sz="1800" dirty="0">
                          <a:effectLst/>
                          <a:latin typeface="Calibri"/>
                          <a:ea typeface="宋体"/>
                          <a:cs typeface="Calibri"/>
                        </a:rPr>
                        <a:t>Clindamycin+ (Ciprofloxacin or Bactrim)</a:t>
                      </a:r>
                      <a:endParaRPr lang="en-US" sz="1800" dirty="0">
                        <a:effectLst/>
                        <a:latin typeface="Calibri"/>
                        <a:ea typeface="宋体"/>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5479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sz="quarter" idx="1"/>
          </p:nvPr>
        </p:nvSpPr>
        <p:spPr>
          <a:xfrm>
            <a:off x="612648" y="1600200"/>
            <a:ext cx="8153400" cy="2971800"/>
          </a:xfrm>
        </p:spPr>
        <p:txBody>
          <a:bodyPr>
            <a:normAutofit fontScale="62500" lnSpcReduction="20000"/>
          </a:bodyPr>
          <a:lstStyle/>
          <a:p>
            <a:r>
              <a:rPr lang="en-US" dirty="0"/>
              <a:t>Antibiotic prophylaxis is warranted if the wound is believed to be at higher risk for infection (</a:t>
            </a:r>
            <a:r>
              <a:rPr lang="en-US" dirty="0" err="1"/>
              <a:t>eg</a:t>
            </a:r>
            <a:r>
              <a:rPr lang="en-US" dirty="0"/>
              <a:t>, significant contamination is present; bone, tendon, or joint space is involved; the bite is on the hand; deep puncture wounds are present; or bites occurring in high-risk patients). </a:t>
            </a:r>
          </a:p>
          <a:p>
            <a:r>
              <a:rPr lang="en-US" dirty="0"/>
              <a:t>The clinician should be aware that the Infectious Diseases Society of America (IDSA) clinical practice guidelines state that all human bite wounds require antibiotic prophylaxis.</a:t>
            </a:r>
            <a:r>
              <a:rPr lang="en-US" baseline="30000" dirty="0"/>
              <a:t>[</a:t>
            </a:r>
          </a:p>
          <a:p>
            <a:r>
              <a:rPr lang="en-US" dirty="0"/>
              <a:t>However, a large clinical trial showed that prophylaxis of human bites that do not penetrate the epidermal layer or are not in high-risk areas is probably unnecessary</a:t>
            </a:r>
          </a:p>
          <a:p>
            <a:endParaRPr lang="en-US" dirty="0"/>
          </a:p>
          <a:p>
            <a:r>
              <a:rPr lang="en-US" dirty="0" err="1"/>
              <a:t>Cloxacillin</a:t>
            </a:r>
            <a:r>
              <a:rPr lang="en-US" dirty="0"/>
              <a:t>, Cephalexin???</a:t>
            </a:r>
          </a:p>
        </p:txBody>
      </p:sp>
    </p:spTree>
    <p:extLst>
      <p:ext uri="{BB962C8B-B14F-4D97-AF65-F5344CB8AC3E}">
        <p14:creationId xmlns:p14="http://schemas.microsoft.com/office/powerpoint/2010/main" val="8955678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Metadata/LabelInfo.xml><?xml version="1.0" encoding="utf-8"?>
<clbl:labelList xmlns:clbl="http://schemas.microsoft.com/office/2020/mipLabelMetadata">
  <clbl:label id="{de6cd9d0-d562-4dfd-b1c3-42b6a4d81153}" enabled="1" method="Privileged" siteId="{ab98a94e-6e04-48d7-be01-b54a8cfe74b2}" contentBits="0" removed="0"/>
</clbl:labelList>
</file>

<file path=docProps/app.xml><?xml version="1.0" encoding="utf-8"?>
<Properties xmlns="http://schemas.openxmlformats.org/officeDocument/2006/extended-properties" xmlns:vt="http://schemas.openxmlformats.org/officeDocument/2006/docPropsVTypes">
  <Template>Median</Template>
  <TotalTime>516</TotalTime>
  <Words>1350</Words>
  <Application>Microsoft Office PowerPoint</Application>
  <PresentationFormat>On-screen Show (4:3)</PresentationFormat>
  <Paragraphs>185</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Tw Cen MT</vt:lpstr>
      <vt:lpstr>Wingdings</vt:lpstr>
      <vt:lpstr>Wingdings 2</vt:lpstr>
      <vt:lpstr>Median</vt:lpstr>
      <vt:lpstr>Dog, cat and human bite</vt:lpstr>
      <vt:lpstr>Dog bite</vt:lpstr>
      <vt:lpstr>PowerPoint Presentation</vt:lpstr>
      <vt:lpstr>Dog Bite - Microbiology</vt:lpstr>
      <vt:lpstr>Cat bite</vt:lpstr>
      <vt:lpstr>Cat bite - Microbiology</vt:lpstr>
      <vt:lpstr>What Is the Role of Preemptive Antimicrobial Therapy to Prevent Infection for Dog or Cat Bites?</vt:lpstr>
      <vt:lpstr>Dog and cat bites in pediatric</vt:lpstr>
      <vt:lpstr>What Is the Treatment for Infected Animal Bite–Related Wounds?</vt:lpstr>
      <vt:lpstr>Types of wound </vt:lpstr>
      <vt:lpstr> Antibiotic of choice?</vt:lpstr>
      <vt:lpstr>Sanford Guide Antimicrobial Therapy 2015</vt:lpstr>
      <vt:lpstr>Human bite</vt:lpstr>
      <vt:lpstr>Occlusive bites</vt:lpstr>
      <vt:lpstr>Clenched-fist injury</vt:lpstr>
      <vt:lpstr>Human bite- Microbiology &amp; Etiology</vt:lpstr>
      <vt:lpstr>PowerPoint Presentation</vt:lpstr>
      <vt:lpstr>PowerPoint Presentation</vt:lpstr>
      <vt:lpstr>Dose in Sanford Guide</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 use in animal bite</dc:title>
  <dc:creator>windows 7</dc:creator>
  <cp:lastModifiedBy>Bareqa Hbeishan - AERTEC</cp:lastModifiedBy>
  <cp:revision>30</cp:revision>
  <dcterms:created xsi:type="dcterms:W3CDTF">2015-05-01T12:22:43Z</dcterms:created>
  <dcterms:modified xsi:type="dcterms:W3CDTF">2025-11-30T18:56:04Z</dcterms:modified>
</cp:coreProperties>
</file>