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45" r:id="rId3"/>
    <p:sldId id="257" r:id="rId4"/>
    <p:sldId id="258" r:id="rId5"/>
    <p:sldId id="259" r:id="rId6"/>
    <p:sldId id="260" r:id="rId7"/>
    <p:sldId id="261" r:id="rId8"/>
    <p:sldId id="262" r:id="rId9"/>
    <p:sldId id="263" r:id="rId10"/>
    <p:sldId id="295" r:id="rId11"/>
    <p:sldId id="349" r:id="rId12"/>
    <p:sldId id="348" r:id="rId13"/>
    <p:sldId id="264" r:id="rId14"/>
    <p:sldId id="265" r:id="rId15"/>
    <p:sldId id="266" r:id="rId16"/>
    <p:sldId id="267" r:id="rId17"/>
    <p:sldId id="268" r:id="rId18"/>
    <p:sldId id="272" r:id="rId19"/>
    <p:sldId id="276" r:id="rId20"/>
    <p:sldId id="269" r:id="rId21"/>
    <p:sldId id="350" r:id="rId22"/>
    <p:sldId id="275" r:id="rId23"/>
    <p:sldId id="270" r:id="rId24"/>
    <p:sldId id="273" r:id="rId25"/>
    <p:sldId id="274" r:id="rId26"/>
    <p:sldId id="277" r:id="rId27"/>
    <p:sldId id="278" r:id="rId28"/>
    <p:sldId id="280" r:id="rId29"/>
    <p:sldId id="281" r:id="rId30"/>
    <p:sldId id="282" r:id="rId31"/>
    <p:sldId id="283" r:id="rId32"/>
    <p:sldId id="285" r:id="rId33"/>
    <p:sldId id="286" r:id="rId34"/>
    <p:sldId id="284" r:id="rId35"/>
    <p:sldId id="287" r:id="rId36"/>
    <p:sldId id="333" r:id="rId37"/>
    <p:sldId id="293" r:id="rId38"/>
    <p:sldId id="294" r:id="rId39"/>
    <p:sldId id="290" r:id="rId40"/>
    <p:sldId id="291" r:id="rId41"/>
    <p:sldId id="292" r:id="rId42"/>
    <p:sldId id="297" r:id="rId43"/>
    <p:sldId id="298" r:id="rId44"/>
    <p:sldId id="302" r:id="rId45"/>
    <p:sldId id="301" r:id="rId46"/>
    <p:sldId id="303" r:id="rId47"/>
    <p:sldId id="304" r:id="rId48"/>
    <p:sldId id="305" r:id="rId49"/>
    <p:sldId id="307" r:id="rId50"/>
    <p:sldId id="308" r:id="rId51"/>
    <p:sldId id="344" r:id="rId52"/>
    <p:sldId id="337" r:id="rId53"/>
    <p:sldId id="309" r:id="rId54"/>
    <p:sldId id="338" r:id="rId55"/>
    <p:sldId id="314" r:id="rId56"/>
    <p:sldId id="316" r:id="rId57"/>
    <p:sldId id="317" r:id="rId58"/>
    <p:sldId id="318" r:id="rId59"/>
    <p:sldId id="312" r:id="rId60"/>
    <p:sldId id="315" r:id="rId61"/>
    <p:sldId id="319" r:id="rId62"/>
    <p:sldId id="339" r:id="rId63"/>
    <p:sldId id="340" r:id="rId64"/>
    <p:sldId id="343" r:id="rId65"/>
    <p:sldId id="341" r:id="rId66"/>
    <p:sldId id="342" r:id="rId67"/>
    <p:sldId id="320" r:id="rId68"/>
    <p:sldId id="332" r:id="rId69"/>
    <p:sldId id="346" r:id="rId70"/>
    <p:sldId id="322" r:id="rId71"/>
    <p:sldId id="325" r:id="rId72"/>
    <p:sldId id="326" r:id="rId73"/>
    <p:sldId id="327" r:id="rId74"/>
    <p:sldId id="334" r:id="rId75"/>
    <p:sldId id="335" r:id="rId76"/>
    <p:sldId id="329" r:id="rId7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96" autoAdjust="0"/>
    <p:restoredTop sz="94660"/>
  </p:normalViewPr>
  <p:slideViewPr>
    <p:cSldViewPr snapToGrid="0">
      <p:cViewPr varScale="1">
        <p:scale>
          <a:sx n="86" d="100"/>
          <a:sy n="86" d="100"/>
        </p:scale>
        <p:origin x="71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11/4/2021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GB"/>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GB"/>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11/4/2021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GB"/>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GB"/>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GB"/>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11/4/2021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11/4/2021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11/4/2021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71F56-6090-9B48-A9A9-D4F53D8EF7CF}"/>
              </a:ext>
            </a:extLst>
          </p:cNvPr>
          <p:cNvSpPr>
            <a:spLocks noGrp="1"/>
          </p:cNvSpPr>
          <p:nvPr>
            <p:ph type="ctrTitle"/>
          </p:nvPr>
        </p:nvSpPr>
        <p:spPr/>
        <p:txBody>
          <a:bodyPr/>
          <a:lstStyle/>
          <a:p>
            <a:pPr algn="ctr"/>
            <a:r>
              <a:rPr lang="en-GB"/>
              <a:t>Anesthesia machine; </a:t>
            </a:r>
            <a:br>
              <a:rPr lang="en-GB"/>
            </a:br>
            <a:r>
              <a:rPr lang="en-GB"/>
              <a:t>Anesthsia workstation and Delivary systems</a:t>
            </a:r>
            <a:endParaRPr lang="en-US"/>
          </a:p>
        </p:txBody>
      </p:sp>
      <p:sp>
        <p:nvSpPr>
          <p:cNvPr id="4" name="Title 1">
            <a:extLst>
              <a:ext uri="{FF2B5EF4-FFF2-40B4-BE49-F238E27FC236}">
                <a16:creationId xmlns:a16="http://schemas.microsoft.com/office/drawing/2014/main" id="{0F6CE288-C046-DE49-9C5D-D65302445C51}"/>
              </a:ext>
            </a:extLst>
          </p:cNvPr>
          <p:cNvSpPr txBox="1">
            <a:spLocks/>
          </p:cNvSpPr>
          <p:nvPr/>
        </p:nvSpPr>
        <p:spPr>
          <a:xfrm>
            <a:off x="493354" y="3714892"/>
            <a:ext cx="10993549" cy="1475013"/>
          </a:xfrm>
          <a:prstGeom prst="rect">
            <a:avLst/>
          </a:prstGeom>
          <a:effectLst/>
        </p:spPr>
        <p:txBody>
          <a:bodyPr vert="horz" lIns="91440" tIns="45720" rIns="91440" bIns="45720" rtlCol="0" anchor="b">
            <a:normAutofit fontScale="77500" lnSpcReduction="20000"/>
          </a:bodyPr>
          <a:lstStyle>
            <a:lvl1pPr algn="l" defTabSz="457200" rtl="0" eaLnBrk="1" latinLnBrk="0" hangingPunct="1">
              <a:spcBef>
                <a:spcPct val="0"/>
              </a:spcBef>
              <a:buNone/>
              <a:defRPr sz="3600" b="0" kern="1200" cap="all">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dirty="0">
                <a:solidFill>
                  <a:schemeClr val="bg1"/>
                </a:solidFill>
              </a:rPr>
              <a:t>Prof : </a:t>
            </a:r>
            <a:r>
              <a:rPr lang="en-GB" dirty="0" err="1">
                <a:solidFill>
                  <a:schemeClr val="bg1"/>
                </a:solidFill>
              </a:rPr>
              <a:t>SuBHI</a:t>
            </a:r>
            <a:r>
              <a:rPr lang="en-GB" dirty="0">
                <a:solidFill>
                  <a:schemeClr val="bg1"/>
                </a:solidFill>
              </a:rPr>
              <a:t> AL-</a:t>
            </a:r>
            <a:r>
              <a:rPr lang="en-GB" dirty="0" err="1">
                <a:solidFill>
                  <a:schemeClr val="bg1"/>
                </a:solidFill>
              </a:rPr>
              <a:t>GhANEM</a:t>
            </a:r>
            <a:endParaRPr lang="en-GB" dirty="0">
              <a:solidFill>
                <a:schemeClr val="bg1"/>
              </a:solidFill>
            </a:endParaRPr>
          </a:p>
          <a:p>
            <a:pPr algn="ctr"/>
            <a:r>
              <a:rPr lang="en-GB" dirty="0">
                <a:solidFill>
                  <a:schemeClr val="bg1"/>
                </a:solidFill>
              </a:rPr>
              <a:t>Professor of </a:t>
            </a:r>
            <a:r>
              <a:rPr lang="en-GB" dirty="0" err="1">
                <a:solidFill>
                  <a:schemeClr val="bg1"/>
                </a:solidFill>
              </a:rPr>
              <a:t>anesthesia</a:t>
            </a:r>
            <a:r>
              <a:rPr lang="en-GB" dirty="0">
                <a:solidFill>
                  <a:schemeClr val="bg1"/>
                </a:solidFill>
              </a:rPr>
              <a:t> and </a:t>
            </a:r>
            <a:r>
              <a:rPr lang="en-GB" dirty="0" err="1">
                <a:solidFill>
                  <a:schemeClr val="bg1"/>
                </a:solidFill>
              </a:rPr>
              <a:t>icu</a:t>
            </a:r>
            <a:endParaRPr lang="en-GB" dirty="0">
              <a:solidFill>
                <a:schemeClr val="bg1"/>
              </a:solidFill>
            </a:endParaRPr>
          </a:p>
          <a:p>
            <a:pPr algn="ctr"/>
            <a:r>
              <a:rPr lang="en-GB" dirty="0">
                <a:solidFill>
                  <a:schemeClr val="bg1"/>
                </a:solidFill>
              </a:rPr>
              <a:t>Faculty of medicine </a:t>
            </a:r>
          </a:p>
          <a:p>
            <a:pPr algn="ctr"/>
            <a:r>
              <a:rPr lang="en-GB" dirty="0">
                <a:solidFill>
                  <a:schemeClr val="bg1"/>
                </a:solidFill>
              </a:rPr>
              <a:t>The university of </a:t>
            </a:r>
            <a:r>
              <a:rPr lang="en-GB" dirty="0" err="1">
                <a:solidFill>
                  <a:schemeClr val="bg1"/>
                </a:solidFill>
              </a:rPr>
              <a:t>jordan</a:t>
            </a:r>
            <a:r>
              <a:rPr lang="en-GB" dirty="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1650479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D1CFE-53D4-B447-843C-2EAC0232C6C0}"/>
              </a:ext>
            </a:extLst>
          </p:cNvPr>
          <p:cNvSpPr>
            <a:spLocks noGrp="1"/>
          </p:cNvSpPr>
          <p:nvPr>
            <p:ph type="title"/>
          </p:nvPr>
        </p:nvSpPr>
        <p:spPr/>
        <p:txBody>
          <a:bodyPr/>
          <a:lstStyle/>
          <a:p>
            <a:r>
              <a:rPr lang="ar-SA"/>
              <a:t>Outline</a:t>
            </a:r>
            <a:endParaRPr lang="en-US"/>
          </a:p>
        </p:txBody>
      </p:sp>
      <p:sp>
        <p:nvSpPr>
          <p:cNvPr id="3" name="Content Placeholder 2">
            <a:extLst>
              <a:ext uri="{FF2B5EF4-FFF2-40B4-BE49-F238E27FC236}">
                <a16:creationId xmlns:a16="http://schemas.microsoft.com/office/drawing/2014/main" id="{46078F1E-861E-3146-BC2E-E9DE6650BC79}"/>
              </a:ext>
            </a:extLst>
          </p:cNvPr>
          <p:cNvSpPr>
            <a:spLocks noGrp="1"/>
          </p:cNvSpPr>
          <p:nvPr>
            <p:ph idx="1"/>
          </p:nvPr>
        </p:nvSpPr>
        <p:spPr>
          <a:xfrm>
            <a:off x="445121" y="2399806"/>
            <a:ext cx="11029615" cy="4015650"/>
          </a:xfrm>
        </p:spPr>
        <p:txBody>
          <a:bodyPr>
            <a:normAutofit fontScale="92500" lnSpcReduction="10000"/>
          </a:bodyPr>
          <a:lstStyle/>
          <a:p>
            <a:r>
              <a:rPr lang="ar-SA" sz="2000"/>
              <a:t>Anesthesia machine</a:t>
            </a:r>
          </a:p>
          <a:p>
            <a:r>
              <a:rPr lang="en-GB" sz="2000"/>
              <a:t>P</a:t>
            </a:r>
            <a:r>
              <a:rPr lang="ar-SA" sz="2000"/>
              <a:t>ipeline gas supply</a:t>
            </a:r>
          </a:p>
          <a:p>
            <a:r>
              <a:rPr lang="ar-SA" sz="2000"/>
              <a:t>Gas cylinders </a:t>
            </a:r>
          </a:p>
          <a:p>
            <a:r>
              <a:rPr lang="en-GB" sz="2000"/>
              <a:t>F</a:t>
            </a:r>
            <a:r>
              <a:rPr lang="ar-SA" sz="2000"/>
              <a:t>lowmeters </a:t>
            </a:r>
          </a:p>
          <a:p>
            <a:r>
              <a:rPr lang="en-GB" sz="2000"/>
              <a:t>V</a:t>
            </a:r>
            <a:r>
              <a:rPr lang="ar-SA" sz="2000"/>
              <a:t>aporizers</a:t>
            </a:r>
          </a:p>
          <a:p>
            <a:r>
              <a:rPr lang="en-GB" sz="2000"/>
              <a:t>M</a:t>
            </a:r>
            <a:r>
              <a:rPr lang="ar-SA" sz="2000"/>
              <a:t>apilson breathing system</a:t>
            </a:r>
          </a:p>
          <a:p>
            <a:r>
              <a:rPr lang="en-GB" sz="2000"/>
              <a:t>C</a:t>
            </a:r>
            <a:r>
              <a:rPr lang="ar-SA" sz="2000"/>
              <a:t>ircle system</a:t>
            </a:r>
          </a:p>
          <a:p>
            <a:r>
              <a:rPr lang="ar-SA" sz="2000"/>
              <a:t>Manual  </a:t>
            </a:r>
            <a:r>
              <a:rPr lang="en-GB" sz="2000"/>
              <a:t>resuscitator</a:t>
            </a:r>
            <a:endParaRPr lang="ar-SA" sz="2000"/>
          </a:p>
          <a:p>
            <a:r>
              <a:rPr lang="ar-SA" sz="2000"/>
              <a:t>Ventilators</a:t>
            </a:r>
          </a:p>
          <a:p>
            <a:r>
              <a:rPr lang="ar-SA" sz="2000"/>
              <a:t>Scavenging system </a:t>
            </a:r>
          </a:p>
          <a:p>
            <a:endParaRPr lang="ar-SA" sz="2000"/>
          </a:p>
          <a:p>
            <a:endParaRPr lang="ar-SA" sz="1600"/>
          </a:p>
          <a:p>
            <a:pPr marL="0" indent="0">
              <a:buNone/>
            </a:pPr>
            <a:endParaRPr lang="ar-SA" sz="1600"/>
          </a:p>
        </p:txBody>
      </p:sp>
    </p:spTree>
    <p:extLst>
      <p:ext uri="{BB962C8B-B14F-4D97-AF65-F5344CB8AC3E}">
        <p14:creationId xmlns:p14="http://schemas.microsoft.com/office/powerpoint/2010/main" val="3899005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491C4E-4319-CD40-BE82-3CF9702FEB69}"/>
              </a:ext>
            </a:extLst>
          </p:cNvPr>
          <p:cNvSpPr>
            <a:spLocks noGrp="1"/>
          </p:cNvSpPr>
          <p:nvPr>
            <p:ph idx="1"/>
          </p:nvPr>
        </p:nvSpPr>
        <p:spPr>
          <a:xfrm>
            <a:off x="319149" y="1719448"/>
            <a:ext cx="11029615" cy="5047166"/>
          </a:xfrm>
        </p:spPr>
        <p:txBody>
          <a:bodyPr>
            <a:normAutofit/>
          </a:bodyPr>
          <a:lstStyle/>
          <a:p>
            <a:r>
              <a:rPr lang="en-US" sz="2000"/>
              <a:t>The  anesthesia  machine  is,  conceptually,  a  pump  for  delivering medical  gases  and  inhalation  agents  to  the  patient’s  lungs.  </a:t>
            </a:r>
            <a:endParaRPr lang="en-GB" sz="2000"/>
          </a:p>
          <a:p>
            <a:r>
              <a:rPr lang="en-US" sz="2000"/>
              <a:t>The function  of  the  anesthesia  machine  is  to </a:t>
            </a:r>
            <a:r>
              <a:rPr lang="en-GB" sz="2000"/>
              <a:t>:</a:t>
            </a:r>
          </a:p>
          <a:p>
            <a:pPr marL="0" indent="0">
              <a:buNone/>
            </a:pPr>
            <a:r>
              <a:rPr lang="en-US" sz="2000"/>
              <a:t> (1)  receive  gases  from  the central  supply  and  cylinders</a:t>
            </a:r>
            <a:endParaRPr lang="en-GB" sz="2000"/>
          </a:p>
          <a:p>
            <a:pPr marL="0" indent="0">
              <a:buNone/>
            </a:pPr>
            <a:r>
              <a:rPr lang="en-US" sz="2000"/>
              <a:t> (2)  meter  them  and  add  anesthetic vapors</a:t>
            </a:r>
            <a:endParaRPr lang="en-GB" sz="2000"/>
          </a:p>
          <a:p>
            <a:pPr marL="0" indent="0">
              <a:buNone/>
            </a:pPr>
            <a:r>
              <a:rPr lang="en-GB" sz="2000"/>
              <a:t> (3) </a:t>
            </a:r>
            <a:r>
              <a:rPr lang="en-US" sz="2000"/>
              <a:t>deliver  them  to  the  patient  breathing circuit</a:t>
            </a:r>
            <a:r>
              <a:rPr lang="en-GB" sz="2000"/>
              <a:t>.</a:t>
            </a:r>
          </a:p>
          <a:p>
            <a:pPr marL="0" indent="0">
              <a:buNone/>
            </a:pPr>
            <a:r>
              <a:rPr lang="en-US" sz="2000"/>
              <a:t>  This  machine  has  evolved  over  the  past  160  years  from  a rather  simple  ether  inhaler  to  a  complex  device  of  valves,  pistons, vaporizers, monitors, and electronic circuitry. The  “pump”  in  the  modern  anesthesia  machine  is  either  a mechanical  ventilator  or  the  lungs  of  the  spontaneously  breathing  patient,  or  perhaps,  a  combination  of  the  two. </a:t>
            </a:r>
          </a:p>
        </p:txBody>
      </p:sp>
      <p:sp>
        <p:nvSpPr>
          <p:cNvPr id="2" name="Title 1">
            <a:extLst>
              <a:ext uri="{FF2B5EF4-FFF2-40B4-BE49-F238E27FC236}">
                <a16:creationId xmlns:a16="http://schemas.microsoft.com/office/drawing/2014/main" id="{1AE35E60-0A61-D043-9AA2-962D7379065E}"/>
              </a:ext>
            </a:extLst>
          </p:cNvPr>
          <p:cNvSpPr>
            <a:spLocks noGrp="1"/>
          </p:cNvSpPr>
          <p:nvPr>
            <p:ph type="title"/>
          </p:nvPr>
        </p:nvSpPr>
        <p:spPr>
          <a:xfrm>
            <a:off x="581192" y="702156"/>
            <a:ext cx="11029616" cy="1013800"/>
          </a:xfrm>
        </p:spPr>
        <p:txBody>
          <a:bodyPr/>
          <a:lstStyle/>
          <a:p>
            <a:r>
              <a:rPr lang="en-GB"/>
              <a:t>Anesthesia machine</a:t>
            </a:r>
            <a:endParaRPr lang="en-US"/>
          </a:p>
        </p:txBody>
      </p:sp>
    </p:spTree>
    <p:extLst>
      <p:ext uri="{BB962C8B-B14F-4D97-AF65-F5344CB8AC3E}">
        <p14:creationId xmlns:p14="http://schemas.microsoft.com/office/powerpoint/2010/main" val="2964689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28C5FF-3D86-AF4C-ABE3-480118FF18B9}"/>
              </a:ext>
            </a:extLst>
          </p:cNvPr>
          <p:cNvSpPr>
            <a:spLocks noGrp="1"/>
          </p:cNvSpPr>
          <p:nvPr>
            <p:ph idx="1"/>
          </p:nvPr>
        </p:nvSpPr>
        <p:spPr>
          <a:xfrm>
            <a:off x="358529" y="1199903"/>
            <a:ext cx="11029615" cy="5153702"/>
          </a:xfrm>
        </p:spPr>
        <p:txBody>
          <a:bodyPr/>
          <a:lstStyle/>
          <a:p>
            <a:r>
              <a:rPr lang="en-GB" sz="2400"/>
              <a:t>Anesthesia </a:t>
            </a:r>
            <a:r>
              <a:rPr lang="en-US" sz="2400"/>
              <a:t>pump  has  a  supply  system:  medical  gases  from  either  a  pipeline supply  or  a  gas  cylinder,  alongside  vaporizers  delivering  potent inhaled  anesthetic  agents  that  are  mixed  with  the  medical  gases.  The anesthesia  pump  also  has  an  exhaust  system,  the  waste  gas  scaveng ing  system,  which  removes  excess  gases  from  the  patient’s  breath ing  circuit.  The  breathing  circuit  is  a  series  of  hoses,  valves,  ilters, switches,  and  regulators  that  interconnect  the  supply  system,  the patient,  and  the  exhaust  system. Modern  anesthesia  machines   are  now more  properly  referred  to  as  anesthesia  workstations</a:t>
            </a:r>
            <a:r>
              <a:rPr lang="en-US"/>
              <a:t>.</a:t>
            </a:r>
          </a:p>
        </p:txBody>
      </p:sp>
      <p:sp>
        <p:nvSpPr>
          <p:cNvPr id="2" name="Title 1">
            <a:extLst>
              <a:ext uri="{FF2B5EF4-FFF2-40B4-BE49-F238E27FC236}">
                <a16:creationId xmlns:a16="http://schemas.microsoft.com/office/drawing/2014/main" id="{5EF693A8-8F54-FF49-90F4-08ABFAFCAE7D}"/>
              </a:ext>
            </a:extLst>
          </p:cNvPr>
          <p:cNvSpPr>
            <a:spLocks noGrp="1"/>
          </p:cNvSpPr>
          <p:nvPr>
            <p:ph type="title"/>
          </p:nvPr>
        </p:nvSpPr>
        <p:spPr>
          <a:xfrm>
            <a:off x="581192" y="702156"/>
            <a:ext cx="11029616" cy="1013800"/>
          </a:xfrm>
        </p:spPr>
        <p:txBody>
          <a:bodyPr/>
          <a:lstStyle/>
          <a:p>
            <a:r>
              <a:rPr lang="en-GB"/>
              <a:t>Anesthesia machine</a:t>
            </a:r>
            <a:endParaRPr lang="en-US"/>
          </a:p>
        </p:txBody>
      </p:sp>
    </p:spTree>
    <p:extLst>
      <p:ext uri="{BB962C8B-B14F-4D97-AF65-F5344CB8AC3E}">
        <p14:creationId xmlns:p14="http://schemas.microsoft.com/office/powerpoint/2010/main" val="202511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CF726DC9-5053-654E-AF46-FBC13C3E66D7}"/>
              </a:ext>
            </a:extLst>
          </p:cNvPr>
          <p:cNvPicPr>
            <a:picLocks noChangeAspect="1"/>
          </p:cNvPicPr>
          <p:nvPr/>
        </p:nvPicPr>
        <p:blipFill>
          <a:blip r:embed="rId2"/>
          <a:stretch>
            <a:fillRect/>
          </a:stretch>
        </p:blipFill>
        <p:spPr>
          <a:xfrm>
            <a:off x="788048" y="942328"/>
            <a:ext cx="5533088" cy="5418667"/>
          </a:xfrm>
          <a:prstGeom prst="rect">
            <a:avLst/>
          </a:prstGeom>
        </p:spPr>
      </p:pic>
      <p:pic>
        <p:nvPicPr>
          <p:cNvPr id="8" name="Picture 8">
            <a:extLst>
              <a:ext uri="{FF2B5EF4-FFF2-40B4-BE49-F238E27FC236}">
                <a16:creationId xmlns:a16="http://schemas.microsoft.com/office/drawing/2014/main" id="{BC5B4875-2CC0-8A45-9D25-B735F53740A6}"/>
              </a:ext>
            </a:extLst>
          </p:cNvPr>
          <p:cNvPicPr>
            <a:picLocks noChangeAspect="1"/>
          </p:cNvPicPr>
          <p:nvPr/>
        </p:nvPicPr>
        <p:blipFill>
          <a:blip r:embed="rId3"/>
          <a:stretch>
            <a:fillRect/>
          </a:stretch>
        </p:blipFill>
        <p:spPr>
          <a:xfrm>
            <a:off x="6321136" y="942327"/>
            <a:ext cx="5505495" cy="5418667"/>
          </a:xfrm>
          <a:prstGeom prst="rect">
            <a:avLst/>
          </a:prstGeom>
        </p:spPr>
      </p:pic>
      <p:sp>
        <p:nvSpPr>
          <p:cNvPr id="2" name="TextBox 1">
            <a:extLst>
              <a:ext uri="{FF2B5EF4-FFF2-40B4-BE49-F238E27FC236}">
                <a16:creationId xmlns:a16="http://schemas.microsoft.com/office/drawing/2014/main" id="{6C5EC2B8-7571-A348-9830-BBB23BCA20AA}"/>
              </a:ext>
            </a:extLst>
          </p:cNvPr>
          <p:cNvSpPr txBox="1"/>
          <p:nvPr/>
        </p:nvSpPr>
        <p:spPr>
          <a:xfrm>
            <a:off x="6619257" y="1179244"/>
            <a:ext cx="1239115" cy="391763"/>
          </a:xfrm>
          <a:prstGeom prst="rect">
            <a:avLst/>
          </a:prstGeom>
          <a:noFill/>
        </p:spPr>
        <p:txBody>
          <a:bodyPr wrap="square" rtlCol="0">
            <a:spAutoFit/>
          </a:bodyPr>
          <a:lstStyle/>
          <a:p>
            <a:pPr algn="l"/>
            <a:endParaRPr lang="en-US"/>
          </a:p>
        </p:txBody>
      </p:sp>
      <p:sp>
        <p:nvSpPr>
          <p:cNvPr id="3" name="TextBox 2">
            <a:extLst>
              <a:ext uri="{FF2B5EF4-FFF2-40B4-BE49-F238E27FC236}">
                <a16:creationId xmlns:a16="http://schemas.microsoft.com/office/drawing/2014/main" id="{5464D806-1CA2-4542-BB81-6A7A372AA872}"/>
              </a:ext>
            </a:extLst>
          </p:cNvPr>
          <p:cNvSpPr txBox="1"/>
          <p:nvPr/>
        </p:nvSpPr>
        <p:spPr>
          <a:xfrm>
            <a:off x="6770542" y="1669424"/>
            <a:ext cx="1828800" cy="276999"/>
          </a:xfrm>
          <a:prstGeom prst="rect">
            <a:avLst/>
          </a:prstGeom>
          <a:noFill/>
        </p:spPr>
        <p:txBody>
          <a:bodyPr wrap="square" rtlCol="0">
            <a:spAutoFit/>
          </a:bodyPr>
          <a:lstStyle/>
          <a:p>
            <a:pPr algn="l"/>
            <a:r>
              <a:rPr lang="en-GB" sz="1200"/>
              <a:t>of ventilator</a:t>
            </a:r>
            <a:endParaRPr lang="en-US" sz="1200"/>
          </a:p>
        </p:txBody>
      </p:sp>
      <p:sp>
        <p:nvSpPr>
          <p:cNvPr id="4" name="Callout: Line 3">
            <a:extLst>
              <a:ext uri="{FF2B5EF4-FFF2-40B4-BE49-F238E27FC236}">
                <a16:creationId xmlns:a16="http://schemas.microsoft.com/office/drawing/2014/main" id="{D4ACE89F-D217-D941-923C-E6F0DB71FE7E}"/>
              </a:ext>
            </a:extLst>
          </p:cNvPr>
          <p:cNvSpPr/>
          <p:nvPr/>
        </p:nvSpPr>
        <p:spPr>
          <a:xfrm>
            <a:off x="10663051" y="5455228"/>
            <a:ext cx="1001981" cy="460446"/>
          </a:xfrm>
          <a:prstGeom prst="borderCallout1">
            <a:avLst>
              <a:gd name="adj1" fmla="val -5711"/>
              <a:gd name="adj2" fmla="val 1303"/>
              <a:gd name="adj3" fmla="val -460456"/>
              <a:gd name="adj4" fmla="val -20285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Inspiratory port</a:t>
            </a:r>
            <a:endParaRPr lang="en-US" sz="1200">
              <a:solidFill>
                <a:schemeClr val="tx1"/>
              </a:solidFill>
            </a:endParaRPr>
          </a:p>
        </p:txBody>
      </p:sp>
      <p:sp>
        <p:nvSpPr>
          <p:cNvPr id="6" name="Callout: Line 5">
            <a:extLst>
              <a:ext uri="{FF2B5EF4-FFF2-40B4-BE49-F238E27FC236}">
                <a16:creationId xmlns:a16="http://schemas.microsoft.com/office/drawing/2014/main" id="{990FEBD4-6355-B243-A86F-AF7A605AD6D3}"/>
              </a:ext>
            </a:extLst>
          </p:cNvPr>
          <p:cNvSpPr/>
          <p:nvPr/>
        </p:nvSpPr>
        <p:spPr>
          <a:xfrm>
            <a:off x="8162058" y="5539592"/>
            <a:ext cx="1001981" cy="460446"/>
          </a:xfrm>
          <a:prstGeom prst="borderCallout1">
            <a:avLst>
              <a:gd name="adj1" fmla="val -27204"/>
              <a:gd name="adj2" fmla="val 7476"/>
              <a:gd name="adj3" fmla="val -480606"/>
              <a:gd name="adj4" fmla="val 948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Expiratory Port</a:t>
            </a:r>
            <a:endParaRPr lang="en-US" sz="1200">
              <a:solidFill>
                <a:schemeClr val="tx1"/>
              </a:solidFill>
            </a:endParaRPr>
          </a:p>
        </p:txBody>
      </p:sp>
    </p:spTree>
    <p:extLst>
      <p:ext uri="{BB962C8B-B14F-4D97-AF65-F5344CB8AC3E}">
        <p14:creationId xmlns:p14="http://schemas.microsoft.com/office/powerpoint/2010/main" val="2933139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8672A-6369-3743-BA25-E8C9A420B7A9}"/>
              </a:ext>
            </a:extLst>
          </p:cNvPr>
          <p:cNvSpPr>
            <a:spLocks noGrp="1"/>
          </p:cNvSpPr>
          <p:nvPr>
            <p:ph type="title"/>
          </p:nvPr>
        </p:nvSpPr>
        <p:spPr/>
        <p:txBody>
          <a:bodyPr/>
          <a:lstStyle/>
          <a:p>
            <a:r>
              <a:rPr lang="en-US"/>
              <a:t>STANDARDS FOR ANESTHESIA MACHINES AND WORKSTATIONS</a:t>
            </a:r>
          </a:p>
        </p:txBody>
      </p:sp>
      <p:sp>
        <p:nvSpPr>
          <p:cNvPr id="3" name="Content Placeholder 2">
            <a:extLst>
              <a:ext uri="{FF2B5EF4-FFF2-40B4-BE49-F238E27FC236}">
                <a16:creationId xmlns:a16="http://schemas.microsoft.com/office/drawing/2014/main" id="{2B1ACD65-F95C-A349-8DC3-5DA1CABA5645}"/>
              </a:ext>
            </a:extLst>
          </p:cNvPr>
          <p:cNvSpPr>
            <a:spLocks noGrp="1"/>
          </p:cNvSpPr>
          <p:nvPr>
            <p:ph idx="1"/>
          </p:nvPr>
        </p:nvSpPr>
        <p:spPr>
          <a:xfrm>
            <a:off x="797669" y="1892630"/>
            <a:ext cx="11029615" cy="4074147"/>
          </a:xfrm>
        </p:spPr>
        <p:txBody>
          <a:bodyPr>
            <a:normAutofit fontScale="85000" lnSpcReduction="20000"/>
          </a:bodyPr>
          <a:lstStyle/>
          <a:p>
            <a:r>
              <a:rPr lang="en-US"/>
              <a:t> </a:t>
            </a:r>
            <a:r>
              <a:rPr lang="en-US" sz="2400"/>
              <a:t>The American  National  Standards  Institute  (ANSI)  and  the  American  Society  for  Testing  and  Materials  (ASTM)  de</a:t>
            </a:r>
            <a:r>
              <a:rPr lang="en-GB" sz="2400"/>
              <a:t>f</a:t>
            </a:r>
            <a:r>
              <a:rPr lang="en-US" sz="2400"/>
              <a:t>ine  standards  for anesthesia  machines  and  workstations,  and  provide  guidelines  to manufacturers  regarding  their  minimum performance, design characteristics,  and  safety  requirements. </a:t>
            </a:r>
            <a:endParaRPr lang="en-GB" sz="2400"/>
          </a:p>
          <a:p>
            <a:r>
              <a:rPr lang="en-US" sz="2400"/>
              <a:t> Newly  manufactured  workstations  must  have  monitors  that  measure  the  following  parameters: continuous breathing system pressure, exhaled tidal volume, ventilatory  CO2  concentration,  anesthetic  vapor  concentration,  inspired oxygen  concentration,  oxygen  supply  pressure,  arterial  hemoglobin  oxygen  saturation,  arterial  blood  pressure,  and  continuous electrocardiogram.  </a:t>
            </a:r>
            <a:endParaRPr lang="en-GB" sz="2400"/>
          </a:p>
          <a:p>
            <a:endParaRPr lang="en-GB" sz="2400"/>
          </a:p>
          <a:p>
            <a:r>
              <a:rPr lang="en-US" sz="2400"/>
              <a:t>The  anesthesia  workstation  must  have  a  prioritized  alarm  system  that  groups  the  alarms  into  three  categories: high,  medium,  and  low  priority.  These  monitors  and  alarms  may be  enabled  automatically  and  made  to  function  by  turning  on  the anesthesia  workstation,  or  the  monitors  and  alarms  can  be  enabled manually </a:t>
            </a:r>
            <a:r>
              <a:rPr lang="en-GB" sz="2400"/>
              <a:t>.</a:t>
            </a:r>
          </a:p>
          <a:p>
            <a:pPr marL="0" indent="0">
              <a:buNone/>
            </a:pPr>
            <a:endParaRPr lang="en-US"/>
          </a:p>
        </p:txBody>
      </p:sp>
    </p:spTree>
    <p:extLst>
      <p:ext uri="{BB962C8B-B14F-4D97-AF65-F5344CB8AC3E}">
        <p14:creationId xmlns:p14="http://schemas.microsoft.com/office/powerpoint/2010/main" val="3426186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6DF50-F0C4-4649-99B4-6C9A777E0383}"/>
              </a:ext>
            </a:extLst>
          </p:cNvPr>
          <p:cNvSpPr>
            <a:spLocks noGrp="1"/>
          </p:cNvSpPr>
          <p:nvPr>
            <p:ph type="title"/>
          </p:nvPr>
        </p:nvSpPr>
        <p:spPr/>
        <p:txBody>
          <a:bodyPr/>
          <a:lstStyle/>
          <a:p>
            <a:r>
              <a:rPr lang="en-US"/>
              <a:t>GAS SUPPLIES</a:t>
            </a:r>
          </a:p>
        </p:txBody>
      </p:sp>
      <p:sp>
        <p:nvSpPr>
          <p:cNvPr id="3" name="Content Placeholder 2">
            <a:extLst>
              <a:ext uri="{FF2B5EF4-FFF2-40B4-BE49-F238E27FC236}">
                <a16:creationId xmlns:a16="http://schemas.microsoft.com/office/drawing/2014/main" id="{D9BDCAFE-E341-1040-BDD0-C2C0C3A32390}"/>
              </a:ext>
            </a:extLst>
          </p:cNvPr>
          <p:cNvSpPr>
            <a:spLocks noGrp="1"/>
          </p:cNvSpPr>
          <p:nvPr>
            <p:ph idx="1"/>
          </p:nvPr>
        </p:nvSpPr>
        <p:spPr>
          <a:xfrm>
            <a:off x="581191" y="2477541"/>
            <a:ext cx="11029615" cy="3678303"/>
          </a:xfrm>
        </p:spPr>
        <p:txBody>
          <a:bodyPr>
            <a:noAutofit/>
          </a:bodyPr>
          <a:lstStyle/>
          <a:p>
            <a:r>
              <a:rPr lang="en-US"/>
              <a:t> Bulk Supply of Anaesthetic Gases In  the  majority  of  modern  hospitals,  piped  medical gases and vacuum (PMGV) systems have been installed.  These obviate the necessity for holding large numbers of  cylinders in the operating theatre suite. </a:t>
            </a:r>
            <a:endParaRPr lang="en-GB"/>
          </a:p>
          <a:p>
            <a:endParaRPr lang="en-GB"/>
          </a:p>
          <a:p>
            <a:r>
              <a:rPr lang="en-US"/>
              <a:t>Normally,  only a few cylinders are kept in reserve,  attached usually to the anaesthetic machine. The advantages of  the PMGV system are reductions in cost,  in the necessity to transport cylinders and in accidents  caused by  cylinders  becoming  exhausted.  </a:t>
            </a:r>
            <a:endParaRPr lang="en-GB"/>
          </a:p>
          <a:p>
            <a:r>
              <a:rPr lang="en-US"/>
              <a:t>The PMGV services comprise five sections: </a:t>
            </a:r>
            <a:endParaRPr lang="en-GB"/>
          </a:p>
          <a:p>
            <a:pPr marL="0" indent="0">
              <a:buNone/>
            </a:pPr>
            <a:r>
              <a:rPr lang="en-GB"/>
              <a:t> </a:t>
            </a:r>
            <a:r>
              <a:rPr lang="en-US"/>
              <a:t>bulk store</a:t>
            </a:r>
            <a:endParaRPr lang="en-GB"/>
          </a:p>
          <a:p>
            <a:pPr marL="0" indent="0">
              <a:buNone/>
            </a:pPr>
            <a:r>
              <a:rPr lang="en-US"/>
              <a:t> distribution pipelines in the hospital </a:t>
            </a:r>
            <a:endParaRPr lang="en-GB"/>
          </a:p>
          <a:p>
            <a:pPr marL="0" indent="0">
              <a:buNone/>
            </a:pPr>
            <a:r>
              <a:rPr lang="en-GB"/>
              <a:t> </a:t>
            </a:r>
            <a:r>
              <a:rPr lang="en-US"/>
              <a:t>terminal outlets,  situated usually on the walls or ceilings of  the operating theatre suite and other sites</a:t>
            </a:r>
            <a:endParaRPr lang="en-GB"/>
          </a:p>
          <a:p>
            <a:pPr marL="0" indent="0">
              <a:buNone/>
            </a:pPr>
            <a:r>
              <a:rPr lang="en-GB"/>
              <a:t> </a:t>
            </a:r>
            <a:r>
              <a:rPr lang="en-US"/>
              <a:t>flexible hoses connecting the terminal outlets to the anaesthetic machine </a:t>
            </a:r>
            <a:endParaRPr lang="en-GB"/>
          </a:p>
          <a:p>
            <a:pPr marL="0" indent="0">
              <a:buNone/>
            </a:pPr>
            <a:r>
              <a:rPr lang="en-GB"/>
              <a:t> </a:t>
            </a:r>
            <a:r>
              <a:rPr lang="en-US"/>
              <a:t> connections between flexible hoses and anaesthetic machines.</a:t>
            </a:r>
          </a:p>
        </p:txBody>
      </p:sp>
    </p:spTree>
    <p:extLst>
      <p:ext uri="{BB962C8B-B14F-4D97-AF65-F5344CB8AC3E}">
        <p14:creationId xmlns:p14="http://schemas.microsoft.com/office/powerpoint/2010/main" val="599531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489F8-6D7A-9546-83E1-A79DCC8CF136}"/>
              </a:ext>
            </a:extLst>
          </p:cNvPr>
          <p:cNvSpPr>
            <a:spLocks noGrp="1"/>
          </p:cNvSpPr>
          <p:nvPr>
            <p:ph type="title"/>
          </p:nvPr>
        </p:nvSpPr>
        <p:spPr>
          <a:xfrm>
            <a:off x="581191" y="671668"/>
            <a:ext cx="11029616" cy="1013800"/>
          </a:xfrm>
        </p:spPr>
        <p:txBody>
          <a:bodyPr/>
          <a:lstStyle/>
          <a:p>
            <a:r>
              <a:rPr lang="en-US"/>
              <a:t>Bulk Store </a:t>
            </a:r>
            <a:r>
              <a:rPr lang="en-GB"/>
              <a:t>; </a:t>
            </a:r>
            <a:r>
              <a:rPr lang="en-US"/>
              <a:t>Oxygen</a:t>
            </a:r>
            <a:r>
              <a:rPr lang="en-GB"/>
              <a:t> supply </a:t>
            </a:r>
            <a:endParaRPr lang="en-US"/>
          </a:p>
        </p:txBody>
      </p:sp>
      <p:sp>
        <p:nvSpPr>
          <p:cNvPr id="3" name="Content Placeholder 2">
            <a:extLst>
              <a:ext uri="{FF2B5EF4-FFF2-40B4-BE49-F238E27FC236}">
                <a16:creationId xmlns:a16="http://schemas.microsoft.com/office/drawing/2014/main" id="{46E61E4C-E618-454B-B1AB-1004A85AD5F7}"/>
              </a:ext>
            </a:extLst>
          </p:cNvPr>
          <p:cNvSpPr>
            <a:spLocks noGrp="1"/>
          </p:cNvSpPr>
          <p:nvPr>
            <p:ph idx="1"/>
          </p:nvPr>
        </p:nvSpPr>
        <p:spPr>
          <a:xfrm>
            <a:off x="302864" y="2211422"/>
            <a:ext cx="11029615" cy="3678303"/>
          </a:xfrm>
        </p:spPr>
        <p:txBody>
          <a:bodyPr>
            <a:normAutofit fontScale="85000" lnSpcReduction="10000"/>
          </a:bodyPr>
          <a:lstStyle/>
          <a:p>
            <a:r>
              <a:rPr lang="en-US"/>
              <a:t> </a:t>
            </a:r>
            <a:r>
              <a:rPr lang="en-GB"/>
              <a:t>O</a:t>
            </a:r>
            <a:r>
              <a:rPr lang="en-US"/>
              <a:t>xygen may be supplied to the PMGV from a bank of  several oxygen cylinders attached to a manifold. Oxygen cylinder manifolds consist of  two groups of  large cylinders (size J).  The two groups alternate in supplying oxygen to the pipelines.  </a:t>
            </a:r>
            <a:endParaRPr lang="en-GB"/>
          </a:p>
          <a:p>
            <a:r>
              <a:rPr lang="en-US"/>
              <a:t>In both groups,</a:t>
            </a:r>
            <a:r>
              <a:rPr lang="en-GB"/>
              <a:t> </a:t>
            </a:r>
            <a:r>
              <a:rPr lang="en-US"/>
              <a:t>all cylinder valves are  open  so  that they empty simultaneously.  All cylinders have non-return valves. The supply automatically changes from one group to the other when the first group of  cylinders is nearly empty. The changeover also activates an electrical signalling system,  which alerts staff  to change the empty cylinders. </a:t>
            </a:r>
            <a:endParaRPr lang="en-GB"/>
          </a:p>
          <a:p>
            <a:pPr marL="0" indent="0">
              <a:buNone/>
            </a:pPr>
            <a:r>
              <a:rPr lang="en-US"/>
              <a:t>However,  in larger hospitals,  pipeline oxygen originates from a liquid oxygen store.  Liquid oxygen is stored at a temperature of  approximately  −165 °C  at 10.5 bar  – a vacuum insulated evaporator (VIE).</a:t>
            </a:r>
            <a:endParaRPr lang="en-GB"/>
          </a:p>
          <a:p>
            <a:pPr marL="0" indent="0">
              <a:buNone/>
            </a:pPr>
            <a:r>
              <a:rPr lang="en-US"/>
              <a:t>  Some heat passes from the environment through the insulating layer between the two shells of  the flask,  increasing the tendency to evaporation and pressure increase within the chamber. Pressure  is  maintained  constant by transfer of  gaseous oxygen into the pipeline system  (via  a  warming  device).  However,  if  the pressure increases above 17 bar (1700 kPa),  a safety valve opens  and  oxygen runs  to  waste.  When  the  supply of  oxygen resulting from the slow evaporation from the  surface  in  the  VIE  is  inadequate,  the  pressure  decreases and a valve opens to allow liquid oxygen to pass into an evaporator,  from which gas passes into the pipeline system. Liquid oxygen plants are housed some distance away from hospital buildings because of  the risk of fire.  Even when a hospital possesses a liquid oxygen plant,  it is still necessary to hold reserve banks of  oxygen cylinders in case of  supply failure.</a:t>
            </a:r>
          </a:p>
        </p:txBody>
      </p:sp>
    </p:spTree>
    <p:extLst>
      <p:ext uri="{BB962C8B-B14F-4D97-AF65-F5344CB8AC3E}">
        <p14:creationId xmlns:p14="http://schemas.microsoft.com/office/powerpoint/2010/main" val="19392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04D92-95A6-7B45-8943-A547D6D83888}"/>
              </a:ext>
            </a:extLst>
          </p:cNvPr>
          <p:cNvSpPr>
            <a:spLocks noGrp="1"/>
          </p:cNvSpPr>
          <p:nvPr>
            <p:ph type="title"/>
          </p:nvPr>
        </p:nvSpPr>
        <p:spPr/>
        <p:txBody>
          <a:bodyPr/>
          <a:lstStyle/>
          <a:p>
            <a:r>
              <a:rPr lang="en-US"/>
              <a:t>Pipeline supply source</a:t>
            </a:r>
          </a:p>
        </p:txBody>
      </p:sp>
      <p:sp>
        <p:nvSpPr>
          <p:cNvPr id="3" name="Content Placeholder 2">
            <a:extLst>
              <a:ext uri="{FF2B5EF4-FFF2-40B4-BE49-F238E27FC236}">
                <a16:creationId xmlns:a16="http://schemas.microsoft.com/office/drawing/2014/main" id="{3AB679CA-2B4D-CC46-8667-820C9286DE32}"/>
              </a:ext>
            </a:extLst>
          </p:cNvPr>
          <p:cNvSpPr>
            <a:spLocks noGrp="1"/>
          </p:cNvSpPr>
          <p:nvPr>
            <p:ph idx="1"/>
          </p:nvPr>
        </p:nvSpPr>
        <p:spPr>
          <a:xfrm>
            <a:off x="290492" y="3429000"/>
            <a:ext cx="11029615" cy="1556162"/>
          </a:xfrm>
        </p:spPr>
        <p:txBody>
          <a:bodyPr>
            <a:noAutofit/>
          </a:bodyPr>
          <a:lstStyle/>
          <a:p>
            <a:r>
              <a:rPr lang="en-US" sz="2000"/>
              <a:t> Most  hospitals  today  have  a  central  piping  system  to  deliver  medical  gases  including  oxygen,  nitrous  oxide, </a:t>
            </a:r>
            <a:r>
              <a:rPr lang="en-GB" sz="2000"/>
              <a:t> and </a:t>
            </a:r>
            <a:r>
              <a:rPr lang="en-US" sz="2000"/>
              <a:t> air</a:t>
            </a:r>
            <a:r>
              <a:rPr lang="en-GB" sz="2000"/>
              <a:t> </a:t>
            </a:r>
            <a:r>
              <a:rPr lang="en-US" sz="2000"/>
              <a:t>to  outlets  in  the  operating  room.  The  central  piping  system  must supply the correct gases at the appropriate pressure for the anesthesia  workstation  to  function  properly.  </a:t>
            </a:r>
            <a:endParaRPr lang="en-GB" sz="2000"/>
          </a:p>
          <a:p>
            <a:r>
              <a:rPr lang="en-US" sz="2000"/>
              <a:t>The  wall  outlet  connections  for  pipeline  gases  are  gas-speciic. If  they  are  “quick  connect”  </a:t>
            </a:r>
            <a:r>
              <a:rPr lang="en-GB" sz="2000"/>
              <a:t>f</a:t>
            </a:r>
            <a:r>
              <a:rPr lang="en-US" sz="2000"/>
              <a:t>ittings  then  they  are  gas-speciic within  the  same  manufacturer. </a:t>
            </a:r>
            <a:endParaRPr lang="en-GB" sz="2000"/>
          </a:p>
          <a:p>
            <a:r>
              <a:rPr lang="en-US" sz="2000"/>
              <a:t>nationally  standardized  Diameter Index  Safety  System  (DISS)   provides  threaded,  noninterchangeable  connections  for  medical  gas lines,  which  minimizes  the  risk  of  misconnection.  Regardless  of which  type  of  gas-speciic  connector  (DISS  or  “quick  connect”) exists  at  the  wall  end  of  the  hose  conducting  gas  to  the  anesthesia  machine,  the  gas  enters  the  anesthesia  machine  through  DISS inlet  connections .  A  pressure  gauge  measures  the  pipeline  gas  pressure  when  the  machine  is  connected  to a  pipeline  supply.  A  check  valve  is  located  downstream  from  the inlet.  It  prevents  reverse  </a:t>
            </a:r>
            <a:r>
              <a:rPr lang="en-GB" sz="2000"/>
              <a:t>f</a:t>
            </a:r>
            <a:r>
              <a:rPr lang="en-US" sz="2000"/>
              <a:t>low  of  gases  from  the  machine  to  the pipeline or the atmosphere.</a:t>
            </a:r>
          </a:p>
        </p:txBody>
      </p:sp>
    </p:spTree>
    <p:extLst>
      <p:ext uri="{BB962C8B-B14F-4D97-AF65-F5344CB8AC3E}">
        <p14:creationId xmlns:p14="http://schemas.microsoft.com/office/powerpoint/2010/main" val="1545563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E5547-9E56-A548-9775-4D8BEDE8FFCF}"/>
              </a:ext>
            </a:extLst>
          </p:cNvPr>
          <p:cNvSpPr>
            <a:spLocks noGrp="1"/>
          </p:cNvSpPr>
          <p:nvPr>
            <p:ph type="title"/>
          </p:nvPr>
        </p:nvSpPr>
        <p:spPr/>
        <p:txBody>
          <a:bodyPr/>
          <a:lstStyle/>
          <a:p>
            <a:endParaRPr lang="en-US" dirty="0"/>
          </a:p>
        </p:txBody>
      </p:sp>
      <p:pic>
        <p:nvPicPr>
          <p:cNvPr id="4" name="Picture 4">
            <a:extLst>
              <a:ext uri="{FF2B5EF4-FFF2-40B4-BE49-F238E27FC236}">
                <a16:creationId xmlns:a16="http://schemas.microsoft.com/office/drawing/2014/main" id="{6A01D430-83DE-7645-B376-598A75815657}"/>
              </a:ext>
            </a:extLst>
          </p:cNvPr>
          <p:cNvPicPr>
            <a:picLocks noGrp="1" noChangeAspect="1"/>
          </p:cNvPicPr>
          <p:nvPr>
            <p:ph idx="1"/>
          </p:nvPr>
        </p:nvPicPr>
        <p:blipFill>
          <a:blip r:embed="rId2"/>
          <a:stretch>
            <a:fillRect/>
          </a:stretch>
        </p:blipFill>
        <p:spPr>
          <a:xfrm>
            <a:off x="452413" y="880968"/>
            <a:ext cx="5994031" cy="5098241"/>
          </a:xfrm>
          <a:prstGeom prst="rect">
            <a:avLst/>
          </a:prstGeom>
        </p:spPr>
      </p:pic>
      <p:sp>
        <p:nvSpPr>
          <p:cNvPr id="3" name="Up Arrow Callout 2"/>
          <p:cNvSpPr/>
          <p:nvPr/>
        </p:nvSpPr>
        <p:spPr>
          <a:xfrm>
            <a:off x="1111045" y="4011561"/>
            <a:ext cx="2054942" cy="1396181"/>
          </a:xfrm>
          <a:prstGeom prst="upArrowCallout">
            <a:avLst>
              <a:gd name="adj1" fmla="val 17958"/>
              <a:gd name="adj2" fmla="val 25000"/>
              <a:gd name="adj3" fmla="val 25000"/>
              <a:gd name="adj4" fmla="val 501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 of anesthesia machine</a:t>
            </a:r>
          </a:p>
        </p:txBody>
      </p:sp>
      <p:sp>
        <p:nvSpPr>
          <p:cNvPr id="14" name="Rectangle 13">
            <a:extLst>
              <a:ext uri="{FF2B5EF4-FFF2-40B4-BE49-F238E27FC236}">
                <a16:creationId xmlns:a16="http://schemas.microsoft.com/office/drawing/2014/main" id="{FF67BFAE-7F0E-A44C-9F6C-1F1765E1A6FF}"/>
              </a:ext>
            </a:extLst>
          </p:cNvPr>
          <p:cNvSpPr/>
          <p:nvPr/>
        </p:nvSpPr>
        <p:spPr>
          <a:xfrm>
            <a:off x="759527" y="923352"/>
            <a:ext cx="2568038" cy="7926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t>Pipiline supply</a:t>
            </a:r>
            <a:endParaRPr lang="en-US" sz="2400"/>
          </a:p>
        </p:txBody>
      </p:sp>
      <p:pic>
        <p:nvPicPr>
          <p:cNvPr id="1026" name="Picture 2" descr="ÙØªÙØ¬Ø© Ø¨Ø­Ø« Ø§ÙØµÙØ± Ø¹Ù âªanesthesia pipelinesâ¬â"/>
          <p:cNvPicPr>
            <a:picLocks noChangeAspect="1" noChangeArrowheads="1"/>
          </p:cNvPicPr>
          <p:nvPr/>
        </p:nvPicPr>
        <p:blipFill rotWithShape="1">
          <a:blip r:embed="rId3">
            <a:extLst>
              <a:ext uri="{28A0092B-C50C-407E-A947-70E740481C1C}">
                <a14:useLocalDpi xmlns:a14="http://schemas.microsoft.com/office/drawing/2010/main" val="0"/>
              </a:ext>
            </a:extLst>
          </a:blip>
          <a:srcRect l="-1" t="3471" r="18705" b="538"/>
          <a:stretch/>
        </p:blipFill>
        <p:spPr bwMode="auto">
          <a:xfrm>
            <a:off x="6611994" y="880968"/>
            <a:ext cx="5244110" cy="495545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FA682A67-F3BA-C545-984B-F8F9F3DD3B38}"/>
              </a:ext>
            </a:extLst>
          </p:cNvPr>
          <p:cNvSpPr/>
          <p:nvPr/>
        </p:nvSpPr>
        <p:spPr>
          <a:xfrm>
            <a:off x="6829302" y="4856342"/>
            <a:ext cx="1718458" cy="571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Oxygen</a:t>
            </a:r>
            <a:endParaRPr lang="en-US" dirty="0"/>
          </a:p>
        </p:txBody>
      </p:sp>
      <p:sp>
        <p:nvSpPr>
          <p:cNvPr id="12" name="Rectangle 11">
            <a:extLst>
              <a:ext uri="{FF2B5EF4-FFF2-40B4-BE49-F238E27FC236}">
                <a16:creationId xmlns:a16="http://schemas.microsoft.com/office/drawing/2014/main" id="{C2C4A9ED-0628-0845-B041-D4590168635C}"/>
              </a:ext>
            </a:extLst>
          </p:cNvPr>
          <p:cNvSpPr/>
          <p:nvPr/>
        </p:nvSpPr>
        <p:spPr>
          <a:xfrm>
            <a:off x="8801839" y="3795250"/>
            <a:ext cx="1718458" cy="571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Nitrous oxide</a:t>
            </a:r>
            <a:endParaRPr lang="en-US" dirty="0"/>
          </a:p>
        </p:txBody>
      </p:sp>
      <p:sp>
        <p:nvSpPr>
          <p:cNvPr id="13" name="Rectangle 12">
            <a:extLst>
              <a:ext uri="{FF2B5EF4-FFF2-40B4-BE49-F238E27FC236}">
                <a16:creationId xmlns:a16="http://schemas.microsoft.com/office/drawing/2014/main" id="{C2C4A9ED-0628-0845-B041-D4590168635C}"/>
              </a:ext>
            </a:extLst>
          </p:cNvPr>
          <p:cNvSpPr/>
          <p:nvPr/>
        </p:nvSpPr>
        <p:spPr>
          <a:xfrm>
            <a:off x="10913805" y="4530135"/>
            <a:ext cx="942299" cy="5531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Air</a:t>
            </a:r>
            <a:endParaRPr lang="en-US" dirty="0"/>
          </a:p>
        </p:txBody>
      </p:sp>
    </p:spTree>
    <p:extLst>
      <p:ext uri="{BB962C8B-B14F-4D97-AF65-F5344CB8AC3E}">
        <p14:creationId xmlns:p14="http://schemas.microsoft.com/office/powerpoint/2010/main" val="47101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coding of hoses inside or</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1063" y="1977701"/>
            <a:ext cx="7983794" cy="4221544"/>
          </a:xfrm>
          <a:prstGeom prst="rect">
            <a:avLst/>
          </a:prstGeom>
        </p:spPr>
      </p:pic>
      <p:sp>
        <p:nvSpPr>
          <p:cNvPr id="5" name="Rectangle 4">
            <a:extLst>
              <a:ext uri="{FF2B5EF4-FFF2-40B4-BE49-F238E27FC236}">
                <a16:creationId xmlns:a16="http://schemas.microsoft.com/office/drawing/2014/main" id="{FA682A67-F3BA-C545-984B-F8F9F3DD3B38}"/>
              </a:ext>
            </a:extLst>
          </p:cNvPr>
          <p:cNvSpPr/>
          <p:nvPr/>
        </p:nvSpPr>
        <p:spPr>
          <a:xfrm>
            <a:off x="1761063" y="5152103"/>
            <a:ext cx="1336098" cy="3539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Oxygen</a:t>
            </a:r>
            <a:endParaRPr lang="en-US" dirty="0"/>
          </a:p>
        </p:txBody>
      </p:sp>
      <p:sp>
        <p:nvSpPr>
          <p:cNvPr id="7" name="Rectangle 6">
            <a:extLst>
              <a:ext uri="{FF2B5EF4-FFF2-40B4-BE49-F238E27FC236}">
                <a16:creationId xmlns:a16="http://schemas.microsoft.com/office/drawing/2014/main" id="{C2C4A9ED-0628-0845-B041-D4590168635C}"/>
              </a:ext>
            </a:extLst>
          </p:cNvPr>
          <p:cNvSpPr/>
          <p:nvPr/>
        </p:nvSpPr>
        <p:spPr>
          <a:xfrm>
            <a:off x="3293806" y="5152103"/>
            <a:ext cx="1514168" cy="3539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Nitrous oxide</a:t>
            </a:r>
            <a:endParaRPr lang="en-US" dirty="0"/>
          </a:p>
        </p:txBody>
      </p:sp>
      <p:sp>
        <p:nvSpPr>
          <p:cNvPr id="8" name="Rectangle 7">
            <a:extLst>
              <a:ext uri="{FF2B5EF4-FFF2-40B4-BE49-F238E27FC236}">
                <a16:creationId xmlns:a16="http://schemas.microsoft.com/office/drawing/2014/main" id="{C2C4A9ED-0628-0845-B041-D4590168635C}"/>
              </a:ext>
            </a:extLst>
          </p:cNvPr>
          <p:cNvSpPr/>
          <p:nvPr/>
        </p:nvSpPr>
        <p:spPr>
          <a:xfrm>
            <a:off x="5075413" y="5152103"/>
            <a:ext cx="884649" cy="3539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Air</a:t>
            </a:r>
            <a:endParaRPr lang="en-US" dirty="0"/>
          </a:p>
        </p:txBody>
      </p:sp>
      <p:sp>
        <p:nvSpPr>
          <p:cNvPr id="9" name="Rectangle 8">
            <a:extLst>
              <a:ext uri="{FF2B5EF4-FFF2-40B4-BE49-F238E27FC236}">
                <a16:creationId xmlns:a16="http://schemas.microsoft.com/office/drawing/2014/main" id="{C2C4A9ED-0628-0845-B041-D4590168635C}"/>
              </a:ext>
            </a:extLst>
          </p:cNvPr>
          <p:cNvSpPr/>
          <p:nvPr/>
        </p:nvSpPr>
        <p:spPr>
          <a:xfrm>
            <a:off x="6889465" y="4778477"/>
            <a:ext cx="884649" cy="2745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smtClean="0"/>
              <a:t>vacuim</a:t>
            </a:r>
            <a:endParaRPr lang="en-US" dirty="0"/>
          </a:p>
        </p:txBody>
      </p:sp>
      <p:sp>
        <p:nvSpPr>
          <p:cNvPr id="10" name="Rectangle 9">
            <a:extLst>
              <a:ext uri="{FF2B5EF4-FFF2-40B4-BE49-F238E27FC236}">
                <a16:creationId xmlns:a16="http://schemas.microsoft.com/office/drawing/2014/main" id="{C2C4A9ED-0628-0845-B041-D4590168635C}"/>
              </a:ext>
            </a:extLst>
          </p:cNvPr>
          <p:cNvSpPr/>
          <p:nvPr/>
        </p:nvSpPr>
        <p:spPr>
          <a:xfrm>
            <a:off x="8032955" y="4277032"/>
            <a:ext cx="1168855" cy="354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scavenging</a:t>
            </a:r>
            <a:endParaRPr lang="en-US" dirty="0"/>
          </a:p>
        </p:txBody>
      </p:sp>
    </p:spTree>
    <p:extLst>
      <p:ext uri="{BB962C8B-B14F-4D97-AF65-F5344CB8AC3E}">
        <p14:creationId xmlns:p14="http://schemas.microsoft.com/office/powerpoint/2010/main" val="1089542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coding of terminal outlets of gases in or</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1025" y="2645373"/>
            <a:ext cx="11029950" cy="2749941"/>
          </a:xfrm>
          <a:prstGeom prst="rect">
            <a:avLst/>
          </a:prstGeom>
        </p:spPr>
      </p:pic>
    </p:spTree>
    <p:extLst>
      <p:ext uri="{BB962C8B-B14F-4D97-AF65-F5344CB8AC3E}">
        <p14:creationId xmlns:p14="http://schemas.microsoft.com/office/powerpoint/2010/main" val="2976670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CE23AE-035B-424F-A059-DBC7EAAE7942}"/>
              </a:ext>
            </a:extLst>
          </p:cNvPr>
          <p:cNvSpPr>
            <a:spLocks noGrp="1"/>
          </p:cNvSpPr>
          <p:nvPr>
            <p:ph idx="1"/>
          </p:nvPr>
        </p:nvSpPr>
        <p:spPr/>
        <p:txBody>
          <a:bodyPr>
            <a:normAutofit/>
          </a:bodyPr>
          <a:lstStyle/>
          <a:p>
            <a:r>
              <a:rPr lang="en-US"/>
              <a:t>Nitrous Oxide</a:t>
            </a:r>
            <a:endParaRPr lang="en-GB"/>
          </a:p>
          <a:p>
            <a:pPr marL="0" indent="0">
              <a:buNone/>
            </a:pPr>
            <a:r>
              <a:rPr lang="en-US"/>
              <a:t> Nitrous oxide and Entonox may be supplied from banks  of  cylinders connected to manifolds similar to those used for oxygen.</a:t>
            </a:r>
            <a:endParaRPr lang="en-GB"/>
          </a:p>
          <a:p>
            <a:r>
              <a:rPr lang="en-US"/>
              <a:t>Medical Compressed Air </a:t>
            </a:r>
            <a:endParaRPr lang="en-GB"/>
          </a:p>
          <a:p>
            <a:pPr marL="0" indent="0">
              <a:buNone/>
            </a:pPr>
            <a:r>
              <a:rPr lang="en-US"/>
              <a:t>Compressed air is supplied from a bank of  cylinders into  the  PMGV  system.  Air  of  medical  quality  is  required,  as industrial compressed air may contain fine particles of  oil.</a:t>
            </a:r>
            <a:endParaRPr lang="en-GB"/>
          </a:p>
          <a:p>
            <a:r>
              <a:rPr lang="en-US"/>
              <a:t>Piped Medical Vacuum</a:t>
            </a:r>
            <a:r>
              <a:rPr lang="en-GB"/>
              <a:t>: </a:t>
            </a:r>
          </a:p>
          <a:p>
            <a:pPr marL="0" indent="0">
              <a:buNone/>
            </a:pPr>
            <a:r>
              <a:rPr lang="en-US"/>
              <a:t> Piped medical vacuum is provided by large vacuum pumps which discharge via a filter and silencer to a suitable point,  usually at roof  level,  where gases are vented to atmosphere.</a:t>
            </a:r>
          </a:p>
        </p:txBody>
      </p:sp>
      <p:sp>
        <p:nvSpPr>
          <p:cNvPr id="2" name="Title 1">
            <a:extLst>
              <a:ext uri="{FF2B5EF4-FFF2-40B4-BE49-F238E27FC236}">
                <a16:creationId xmlns:a16="http://schemas.microsoft.com/office/drawing/2014/main" id="{C4CC02DE-C923-6540-8422-86AADD7D69EF}"/>
              </a:ext>
            </a:extLst>
          </p:cNvPr>
          <p:cNvSpPr>
            <a:spLocks noGrp="1"/>
          </p:cNvSpPr>
          <p:nvPr>
            <p:ph type="title"/>
          </p:nvPr>
        </p:nvSpPr>
        <p:spPr>
          <a:xfrm>
            <a:off x="581192" y="702156"/>
            <a:ext cx="11029616" cy="1013800"/>
          </a:xfrm>
        </p:spPr>
        <p:txBody>
          <a:bodyPr/>
          <a:lstStyle/>
          <a:p>
            <a:r>
              <a:rPr lang="en-US"/>
              <a:t>Pipeline supply source</a:t>
            </a:r>
          </a:p>
        </p:txBody>
      </p:sp>
    </p:spTree>
    <p:extLst>
      <p:ext uri="{BB962C8B-B14F-4D97-AF65-F5344CB8AC3E}">
        <p14:creationId xmlns:p14="http://schemas.microsoft.com/office/powerpoint/2010/main" val="3952687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A23D5-96CE-1D4D-A62C-12F621F310E0}"/>
              </a:ext>
            </a:extLst>
          </p:cNvPr>
          <p:cNvSpPr>
            <a:spLocks noGrp="1"/>
          </p:cNvSpPr>
          <p:nvPr>
            <p:ph type="title"/>
          </p:nvPr>
        </p:nvSpPr>
        <p:spPr/>
        <p:txBody>
          <a:bodyPr/>
          <a:lstStyle/>
          <a:p>
            <a:r>
              <a:rPr lang="en-US"/>
              <a:t>Terminal Outlets</a:t>
            </a:r>
          </a:p>
        </p:txBody>
      </p:sp>
      <p:sp>
        <p:nvSpPr>
          <p:cNvPr id="3" name="Content Placeholder 2">
            <a:extLst>
              <a:ext uri="{FF2B5EF4-FFF2-40B4-BE49-F238E27FC236}">
                <a16:creationId xmlns:a16="http://schemas.microsoft.com/office/drawing/2014/main" id="{6251A190-A1CE-6442-8C74-55C389FDBC5E}"/>
              </a:ext>
            </a:extLst>
          </p:cNvPr>
          <p:cNvSpPr>
            <a:spLocks noGrp="1"/>
          </p:cNvSpPr>
          <p:nvPr>
            <p:ph idx="1"/>
          </p:nvPr>
        </p:nvSpPr>
        <p:spPr>
          <a:xfrm>
            <a:off x="389455" y="2199052"/>
            <a:ext cx="11029615" cy="3678303"/>
          </a:xfrm>
        </p:spPr>
        <p:txBody>
          <a:bodyPr/>
          <a:lstStyle/>
          <a:p>
            <a:r>
              <a:rPr lang="en-US"/>
              <a:t>Vacuum (coloured yellow) – a vacuum of  at least 53 kPa (400 mmHg) should be maintained at the outlet,  which should be able to take a free flow of air of  at least 40 L</a:t>
            </a:r>
            <a:r>
              <a:rPr lang="en-GB"/>
              <a:t>/</a:t>
            </a:r>
            <a:r>
              <a:rPr lang="en-US"/>
              <a:t> mi</a:t>
            </a:r>
            <a:r>
              <a:rPr lang="en-GB"/>
              <a:t>n</a:t>
            </a:r>
          </a:p>
          <a:p>
            <a:r>
              <a:rPr lang="en-US"/>
              <a:t>Compressed air (coloured white/black) at 4 bar – this is used for anaesthetic breathing systems and ventilators.</a:t>
            </a:r>
            <a:endParaRPr lang="en-GB"/>
          </a:p>
          <a:p>
            <a:r>
              <a:rPr lang="en-US"/>
              <a:t>Air (coloured white/black) at 7 bar – this is to be used only for powering  compressed air tools  and is confined usually to the orthopaedic operating theatre. </a:t>
            </a:r>
            <a:endParaRPr lang="en-GB"/>
          </a:p>
          <a:p>
            <a:r>
              <a:rPr lang="en-US"/>
              <a:t>Nitrous oxide (coloured blue) at 4 bar. </a:t>
            </a:r>
            <a:endParaRPr lang="en-GB"/>
          </a:p>
          <a:p>
            <a:r>
              <a:rPr lang="en-US"/>
              <a:t>Oxygen (coloured white) at 4 bar. </a:t>
            </a:r>
            <a:endParaRPr lang="en-GB"/>
          </a:p>
          <a:p>
            <a:r>
              <a:rPr lang="en-US"/>
              <a:t>Scavenging – there is a variety of  scavenging outlets from the operating theatre.  The passive systems are designed to accept a standard 30-mm connection.</a:t>
            </a:r>
          </a:p>
        </p:txBody>
      </p:sp>
    </p:spTree>
    <p:extLst>
      <p:ext uri="{BB962C8B-B14F-4D97-AF65-F5344CB8AC3E}">
        <p14:creationId xmlns:p14="http://schemas.microsoft.com/office/powerpoint/2010/main" val="3751214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8B04D9-6CB3-0644-88A1-85A79B2D8F10}"/>
              </a:ext>
            </a:extLst>
          </p:cNvPr>
          <p:cNvSpPr>
            <a:spLocks noGrp="1"/>
          </p:cNvSpPr>
          <p:nvPr>
            <p:ph idx="1"/>
          </p:nvPr>
        </p:nvSpPr>
        <p:spPr/>
        <p:txBody>
          <a:bodyPr>
            <a:normAutofit/>
          </a:bodyPr>
          <a:lstStyle/>
          <a:p>
            <a:r>
              <a:rPr lang="en-US" sz="2400"/>
              <a:t>Whenever a new pipeline system has been installed or servicing of  an existing pipeline system has been undertaken,  a designated member of  the pharmacy staff  should test the gas obtained from the sockets, using an oxygen analyser.  Malfunction of  an oxygen/ air mixing device may result in entry of  compressed air into the oxygen pipeline,  rendering an anaesthetic mixture hypoxic.  Because of  this and other potential mishaps,  oxygen analysers should be used routinely during anaesthesia.</a:t>
            </a:r>
          </a:p>
        </p:txBody>
      </p:sp>
      <p:sp>
        <p:nvSpPr>
          <p:cNvPr id="2" name="Title 1">
            <a:extLst>
              <a:ext uri="{FF2B5EF4-FFF2-40B4-BE49-F238E27FC236}">
                <a16:creationId xmlns:a16="http://schemas.microsoft.com/office/drawing/2014/main" id="{862641D6-2B9D-8846-BBD3-BCAA5D2D2292}"/>
              </a:ext>
            </a:extLst>
          </p:cNvPr>
          <p:cNvSpPr>
            <a:spLocks noGrp="1"/>
          </p:cNvSpPr>
          <p:nvPr>
            <p:ph type="title"/>
          </p:nvPr>
        </p:nvSpPr>
        <p:spPr>
          <a:xfrm>
            <a:off x="581192" y="702156"/>
            <a:ext cx="11029616" cy="1013800"/>
          </a:xfrm>
        </p:spPr>
        <p:txBody>
          <a:bodyPr/>
          <a:lstStyle/>
          <a:p>
            <a:r>
              <a:rPr lang="en-US"/>
              <a:t>Terminal Outlets</a:t>
            </a:r>
          </a:p>
        </p:txBody>
      </p:sp>
    </p:spTree>
    <p:extLst>
      <p:ext uri="{BB962C8B-B14F-4D97-AF65-F5344CB8AC3E}">
        <p14:creationId xmlns:p14="http://schemas.microsoft.com/office/powerpoint/2010/main" val="46139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12F98-9A25-7849-8D6B-84E9D4A1C2A3}"/>
              </a:ext>
            </a:extLst>
          </p:cNvPr>
          <p:cNvSpPr>
            <a:spLocks noGrp="1"/>
          </p:cNvSpPr>
          <p:nvPr>
            <p:ph type="title"/>
          </p:nvPr>
        </p:nvSpPr>
        <p:spPr/>
        <p:txBody>
          <a:bodyPr/>
          <a:lstStyle/>
          <a:p>
            <a:r>
              <a:rPr lang="en-US"/>
              <a:t>CYLINDERS</a:t>
            </a:r>
          </a:p>
        </p:txBody>
      </p:sp>
      <p:sp>
        <p:nvSpPr>
          <p:cNvPr id="3" name="Content Placeholder 2">
            <a:extLst>
              <a:ext uri="{FF2B5EF4-FFF2-40B4-BE49-F238E27FC236}">
                <a16:creationId xmlns:a16="http://schemas.microsoft.com/office/drawing/2014/main" id="{88DDB37F-88E1-4E4B-AFD6-03685AFFF9C8}"/>
              </a:ext>
            </a:extLst>
          </p:cNvPr>
          <p:cNvSpPr>
            <a:spLocks noGrp="1"/>
          </p:cNvSpPr>
          <p:nvPr>
            <p:ph idx="1"/>
          </p:nvPr>
        </p:nvSpPr>
        <p:spPr>
          <a:xfrm>
            <a:off x="98757" y="2577054"/>
            <a:ext cx="11029615" cy="3678303"/>
          </a:xfrm>
        </p:spPr>
        <p:txBody>
          <a:bodyPr>
            <a:noAutofit/>
          </a:bodyPr>
          <a:lstStyle/>
          <a:p>
            <a:r>
              <a:rPr lang="en-US"/>
              <a:t> Modern cylinders are constructed from molybdenum steel.  They are checked at intervals by the manufacturer to ensure that they can withstand hydraulic pressures  considerably  in  excess  of  those  to  which  they  are subjected in normal use.  </a:t>
            </a:r>
            <a:endParaRPr lang="en-GB"/>
          </a:p>
          <a:p>
            <a:r>
              <a:rPr lang="en-US"/>
              <a:t>One cylinder in every 100 is cut into strips to test the metal for tensile strength, flattening impact and bend tests.  Medical gas cylinders are tested hydraulically every 5  years and the tests recorded by a mark stamped on the neck of  the cylinder and  this  includes  test  pressure,  dates  of  test  performed, chemical formula of  the cylinder’s content and the tare weight.  Cylinders  may  also  be inspected  endoscopically  or  ultrasonically for cracks  or defects on  their inner surfaces.  Light weight cylinders can be made from aluminium alloy with a fibreglass covering in an epoxy resin matrix. The cylinders are provided in a variety of  sizes (A to J),  and colour-coded according to the gas supplied.  Cylinders attached to the anaesthetic machine are usually size E.  The cylinders comprise a body and a shoulder containing threads into which are fitted a pin index valve block,  a bull-nosed valve or a handwheel valve. The pin index system was devised to prevent interchangeability of  cylinders of  different gases.  Pin index systems are provided for the smaller cylinders of  oxygen and nitrous oxide (and also carbon dioxide) which may be attached to anaesthetic machines.  The pegs on the inlet connection slot into corresponding holes on the cylinder valve.</a:t>
            </a:r>
          </a:p>
        </p:txBody>
      </p:sp>
    </p:spTree>
    <p:extLst>
      <p:ext uri="{BB962C8B-B14F-4D97-AF65-F5344CB8AC3E}">
        <p14:creationId xmlns:p14="http://schemas.microsoft.com/office/powerpoint/2010/main" val="931014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DA7D7-D8F9-6741-9308-C31AA01CB5B8}"/>
              </a:ext>
            </a:extLst>
          </p:cNvPr>
          <p:cNvSpPr>
            <a:spLocks noGrp="1"/>
          </p:cNvSpPr>
          <p:nvPr>
            <p:ph type="title"/>
          </p:nvPr>
        </p:nvSpPr>
        <p:spPr/>
        <p:txBody>
          <a:bodyPr/>
          <a:lstStyle/>
          <a:p>
            <a:r>
              <a:rPr lang="en-US"/>
              <a:t>CYLINDERS</a:t>
            </a:r>
          </a:p>
        </p:txBody>
      </p:sp>
      <p:sp>
        <p:nvSpPr>
          <p:cNvPr id="3" name="Content Placeholder 2">
            <a:extLst>
              <a:ext uri="{FF2B5EF4-FFF2-40B4-BE49-F238E27FC236}">
                <a16:creationId xmlns:a16="http://schemas.microsoft.com/office/drawing/2014/main" id="{E08D70B7-687B-504F-A101-F7DB55CC98ED}"/>
              </a:ext>
            </a:extLst>
          </p:cNvPr>
          <p:cNvSpPr>
            <a:spLocks noGrp="1"/>
          </p:cNvSpPr>
          <p:nvPr>
            <p:ph idx="1"/>
          </p:nvPr>
        </p:nvSpPr>
        <p:spPr>
          <a:xfrm>
            <a:off x="445121" y="987575"/>
            <a:ext cx="11029615" cy="5649797"/>
          </a:xfrm>
        </p:spPr>
        <p:txBody>
          <a:bodyPr>
            <a:normAutofit/>
          </a:bodyPr>
          <a:lstStyle/>
          <a:p>
            <a:r>
              <a:rPr lang="en-US" sz="2400"/>
              <a:t>The colour codes used for medical gas cylinders in the United Kingdom. Different colours are used for some gases in other countries. There is a proposal to harmonize cylinder colours throughout Europe. The body will be painted white and only the shoulders will be colour-coded. The shoulder colours for medical gases will correspond to the current UK colours but will be horizontal rings rather than quarters</a:t>
            </a:r>
            <a:endParaRPr lang="en-GB" sz="2400"/>
          </a:p>
          <a:p>
            <a:r>
              <a:rPr lang="en-US" sz="2400"/>
              <a:t>.Oxygen, air and helium are stored as gases in cylin-ders and the cylinder contents can be estimated from the cylinder pressure. The pressure gradually decreases as the cylinder empties.</a:t>
            </a:r>
          </a:p>
        </p:txBody>
      </p:sp>
    </p:spTree>
    <p:extLst>
      <p:ext uri="{BB962C8B-B14F-4D97-AF65-F5344CB8AC3E}">
        <p14:creationId xmlns:p14="http://schemas.microsoft.com/office/powerpoint/2010/main" val="201752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BADCB-2F3D-5145-8CB2-5FAA90AB5E1A}"/>
              </a:ext>
            </a:extLst>
          </p:cNvPr>
          <p:cNvSpPr>
            <a:spLocks noGrp="1"/>
          </p:cNvSpPr>
          <p:nvPr>
            <p:ph type="title"/>
          </p:nvPr>
        </p:nvSpPr>
        <p:spPr/>
        <p:txBody>
          <a:bodyPr/>
          <a:lstStyle/>
          <a:p>
            <a:r>
              <a:rPr lang="en-US"/>
              <a:t>CYLINDERS</a:t>
            </a:r>
          </a:p>
        </p:txBody>
      </p:sp>
      <p:sp>
        <p:nvSpPr>
          <p:cNvPr id="3" name="Content Placeholder 2">
            <a:extLst>
              <a:ext uri="{FF2B5EF4-FFF2-40B4-BE49-F238E27FC236}">
                <a16:creationId xmlns:a16="http://schemas.microsoft.com/office/drawing/2014/main" id="{34CF376D-E0A3-BE4B-BAE3-1556127A8F4D}"/>
              </a:ext>
            </a:extLst>
          </p:cNvPr>
          <p:cNvSpPr>
            <a:spLocks noGrp="1"/>
          </p:cNvSpPr>
          <p:nvPr>
            <p:ph idx="1"/>
          </p:nvPr>
        </p:nvSpPr>
        <p:spPr/>
        <p:txBody>
          <a:bodyPr>
            <a:normAutofit fontScale="85000" lnSpcReduction="20000"/>
          </a:bodyPr>
          <a:lstStyle/>
          <a:p>
            <a:r>
              <a:rPr lang="en-US" sz="2400"/>
              <a:t>Nitrous oxide and carbon dioxide cylinders contain liquid and vapour and the cylinders are filled to a known filling ratio.  The cylinder pressure  cannot  be  used to  estimate its  contents  because the  pressure  remains  relatively  constant  until  after  all the liquid has evaporated and the cylinder is almost empty,  though cylinder pressure may change slightly due to temperature changes during use. The contents of  nitrous oxide and carbon dioxide cylinders can be estimated from the weight of  the cylinder.</a:t>
            </a:r>
            <a:endParaRPr lang="en-GB" sz="2400"/>
          </a:p>
          <a:p>
            <a:endParaRPr lang="en-GB" sz="2400"/>
          </a:p>
          <a:p>
            <a:r>
              <a:rPr lang="en-US" sz="2400"/>
              <a:t> Nitrous oxide (N2O) can be supplied to the anesthesia machine from the  pipeline  system  at  a  pressure  of  approximately  50  psig  or  from a  backup  E-cylinder  in  the  N2O  hanger  yoke.  N2O  has  a  molecular weight of  44 atomic mass units (AMU) and a boiling point of  88°C at  760  mm Hg (14.7 psia)  pressure.47  The  critical  temperature  (CT) is  the  highest  temperature  at  which  a  gas  can  exist  in  liquid  form. The  CT  of  N2O  is  36.5°C  (critical  pressure:  1,054  psig),  therefore N2O  can  exist  as  a  liquid  at  room  temperature  (20°C</a:t>
            </a:r>
          </a:p>
        </p:txBody>
      </p:sp>
    </p:spTree>
    <p:extLst>
      <p:ext uri="{BB962C8B-B14F-4D97-AF65-F5344CB8AC3E}">
        <p14:creationId xmlns:p14="http://schemas.microsoft.com/office/powerpoint/2010/main" val="1663409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AD7040-E523-C14F-BDE5-A1F22E8ED619}"/>
              </a:ext>
            </a:extLst>
          </p:cNvPr>
          <p:cNvSpPr>
            <a:spLocks noGrp="1"/>
          </p:cNvSpPr>
          <p:nvPr>
            <p:ph idx="1"/>
          </p:nvPr>
        </p:nvSpPr>
        <p:spPr>
          <a:xfrm>
            <a:off x="420483" y="1484417"/>
            <a:ext cx="11004670" cy="4990110"/>
          </a:xfrm>
        </p:spPr>
        <p:txBody>
          <a:bodyPr>
            <a:noAutofit/>
          </a:bodyPr>
          <a:lstStyle/>
          <a:p>
            <a:pPr marL="0" indent="0">
              <a:buNone/>
            </a:pPr>
            <a:r>
              <a:rPr lang="en-US" sz="2000"/>
              <a:t>E- cylinders of  N2O  are  factory-</a:t>
            </a:r>
            <a:r>
              <a:rPr lang="en-GB" sz="2000"/>
              <a:t>f</a:t>
            </a:r>
            <a:r>
              <a:rPr lang="en-US" sz="2000"/>
              <a:t>illed  to  90%  to  95%  capacity  with  liquid  N2O. Above  the  liquid  in  the  tank  is  N2O  vapor.  Because  the  liquid  agent is  in  equilibrium  with  its  vapor  or  gas  phase, the  pressure  exerted  by the  gaseous N2O is its saturated vapor pressure (SVP) at the ambient temperature. At  20°C, the  SVP  of  N2O  is  750  psig. A  full  E-tank  of  N2O  generates  approximately  1,600  L  of  gas  at 1  atm  pressure  at  sea  level  (14.7  psia).  As  long  as  some  liquid  N2O is  present  in  the  tank  and  the  ambient  temperature  remains  at 20°C,  the  pressure  in  the  N2O  tank  will  remain  at  750  psig,  which is  the  SVP  of  N2O  at  20°C.  The  volume  of  N2O  gas  available  from a  tank  therefore  cannot  be  determined  by  reference  to  the  N2O tank  pressure  gauge.  It  is  determined  by  weighing  the  tank  and subtracting  the  weight  of  the  empty  tank  (tare  weight)  to  determine the weight of the contained N2O.   When  the  tank  pressure  is  750  psig from  gas only,  and  the  internal  volume  of  the  E-cylinder  is  4.8  L,  the</a:t>
            </a:r>
            <a:r>
              <a:rPr lang="en-GB" sz="2000"/>
              <a:t> volume  of  N2O  available  at  a  pressure  of  1  atm  (i.e.,  760  mm  Hg or  14.7  psia)  is  250  L.  At  this  point  the  N2O  tank  is  250/1,600,  or 16%,  full.  From  then  on,  as  N2O  continues  to  be  utilized,  the value on the tank pressure gauge will fall.</a:t>
            </a:r>
            <a:endParaRPr lang="en-US" sz="2000"/>
          </a:p>
        </p:txBody>
      </p:sp>
      <p:sp>
        <p:nvSpPr>
          <p:cNvPr id="2" name="Title 1">
            <a:extLst>
              <a:ext uri="{FF2B5EF4-FFF2-40B4-BE49-F238E27FC236}">
                <a16:creationId xmlns:a16="http://schemas.microsoft.com/office/drawing/2014/main" id="{5C2C3A9B-C2AA-DF47-A623-A96BEFC64EBA}"/>
              </a:ext>
            </a:extLst>
          </p:cNvPr>
          <p:cNvSpPr>
            <a:spLocks noGrp="1"/>
          </p:cNvSpPr>
          <p:nvPr>
            <p:ph type="title"/>
          </p:nvPr>
        </p:nvSpPr>
        <p:spPr>
          <a:xfrm>
            <a:off x="581192" y="702156"/>
            <a:ext cx="11029616" cy="1013800"/>
          </a:xfrm>
        </p:spPr>
        <p:txBody>
          <a:bodyPr/>
          <a:lstStyle/>
          <a:p>
            <a:r>
              <a:rPr lang="en-US"/>
              <a:t>CYLINDERS</a:t>
            </a:r>
          </a:p>
        </p:txBody>
      </p:sp>
    </p:spTree>
    <p:extLst>
      <p:ext uri="{BB962C8B-B14F-4D97-AF65-F5344CB8AC3E}">
        <p14:creationId xmlns:p14="http://schemas.microsoft.com/office/powerpoint/2010/main" val="1802776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BBEE5-4662-D941-A15D-72271605D2B9}"/>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A96B7254-DD0B-F249-B3E6-FEC3E5923200}"/>
              </a:ext>
            </a:extLst>
          </p:cNvPr>
          <p:cNvPicPr>
            <a:picLocks noGrp="1" noChangeAspect="1"/>
          </p:cNvPicPr>
          <p:nvPr>
            <p:ph idx="1"/>
          </p:nvPr>
        </p:nvPicPr>
        <p:blipFill>
          <a:blip r:embed="rId2"/>
          <a:stretch>
            <a:fillRect/>
          </a:stretch>
        </p:blipFill>
        <p:spPr>
          <a:xfrm>
            <a:off x="581192" y="1150422"/>
            <a:ext cx="11029615" cy="5005422"/>
          </a:xfrm>
          <a:prstGeom prst="rect">
            <a:avLst/>
          </a:prstGeom>
        </p:spPr>
      </p:pic>
    </p:spTree>
    <p:extLst>
      <p:ext uri="{BB962C8B-B14F-4D97-AF65-F5344CB8AC3E}">
        <p14:creationId xmlns:p14="http://schemas.microsoft.com/office/powerpoint/2010/main" val="697901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1192" y="1209055"/>
            <a:ext cx="11029616" cy="5457215"/>
          </a:xfrm>
        </p:spPr>
      </p:pic>
    </p:spTree>
    <p:extLst>
      <p:ext uri="{BB962C8B-B14F-4D97-AF65-F5344CB8AC3E}">
        <p14:creationId xmlns:p14="http://schemas.microsoft.com/office/powerpoint/2010/main" val="150432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2EBE0-780C-7A44-A356-63E48E32C969}"/>
              </a:ext>
            </a:extLst>
          </p:cNvPr>
          <p:cNvSpPr>
            <a:spLocks noGrp="1"/>
          </p:cNvSpPr>
          <p:nvPr>
            <p:ph type="title"/>
          </p:nvPr>
        </p:nvSpPr>
        <p:spPr/>
        <p:txBody>
          <a:bodyPr/>
          <a:lstStyle/>
          <a:p>
            <a:r>
              <a:rPr lang="en-US" dirty="0"/>
              <a:t>Gas cylinders –color coding systems – us vs </a:t>
            </a:r>
            <a:r>
              <a:rPr lang="en-US" dirty="0" err="1"/>
              <a:t>uk</a:t>
            </a:r>
            <a:endParaRPr lang="en-US" dirty="0"/>
          </a:p>
        </p:txBody>
      </p:sp>
      <p:pic>
        <p:nvPicPr>
          <p:cNvPr id="4" name="Picture 4">
            <a:extLst>
              <a:ext uri="{FF2B5EF4-FFF2-40B4-BE49-F238E27FC236}">
                <a16:creationId xmlns:a16="http://schemas.microsoft.com/office/drawing/2014/main" id="{37F08FED-089C-7743-BABD-14F813F7215B}"/>
              </a:ext>
            </a:extLst>
          </p:cNvPr>
          <p:cNvPicPr>
            <a:picLocks noGrp="1" noChangeAspect="1"/>
          </p:cNvPicPr>
          <p:nvPr>
            <p:ph idx="1"/>
          </p:nvPr>
        </p:nvPicPr>
        <p:blipFill>
          <a:blip r:embed="rId2"/>
          <a:stretch>
            <a:fillRect/>
          </a:stretch>
        </p:blipFill>
        <p:spPr>
          <a:xfrm>
            <a:off x="482870" y="1715956"/>
            <a:ext cx="10935399" cy="4778361"/>
          </a:xfrm>
          <a:prstGeom prst="rect">
            <a:avLst/>
          </a:prstGeom>
        </p:spPr>
      </p:pic>
      <p:sp>
        <p:nvSpPr>
          <p:cNvPr id="3" name="Rectangle 2"/>
          <p:cNvSpPr/>
          <p:nvPr/>
        </p:nvSpPr>
        <p:spPr>
          <a:xfrm>
            <a:off x="1342663" y="1715956"/>
            <a:ext cx="1141164" cy="367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cylinder</a:t>
            </a:r>
          </a:p>
        </p:txBody>
      </p:sp>
    </p:spTree>
    <p:extLst>
      <p:ext uri="{BB962C8B-B14F-4D97-AF65-F5344CB8AC3E}">
        <p14:creationId xmlns:p14="http://schemas.microsoft.com/office/powerpoint/2010/main" val="2796889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C7FDA-3AE6-1F49-A620-3A783DBCB236}"/>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1012368E-E5D4-714A-84CD-4DD173E1F444}"/>
              </a:ext>
            </a:extLst>
          </p:cNvPr>
          <p:cNvPicPr>
            <a:picLocks noGrp="1" noChangeAspect="1"/>
          </p:cNvPicPr>
          <p:nvPr>
            <p:ph idx="1"/>
          </p:nvPr>
        </p:nvPicPr>
        <p:blipFill>
          <a:blip r:embed="rId2"/>
          <a:stretch>
            <a:fillRect/>
          </a:stretch>
        </p:blipFill>
        <p:spPr>
          <a:xfrm>
            <a:off x="581192" y="960390"/>
            <a:ext cx="11029615" cy="5195454"/>
          </a:xfrm>
          <a:prstGeom prst="rect">
            <a:avLst/>
          </a:prstGeom>
        </p:spPr>
      </p:pic>
    </p:spTree>
    <p:extLst>
      <p:ext uri="{BB962C8B-B14F-4D97-AF65-F5344CB8AC3E}">
        <p14:creationId xmlns:p14="http://schemas.microsoft.com/office/powerpoint/2010/main" val="1002576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B320D-8BC3-4B4C-A87B-748F2FE42C1A}"/>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DEBBC892-0B40-3D4D-A2D7-F4FBD01C0CF2}"/>
              </a:ext>
            </a:extLst>
          </p:cNvPr>
          <p:cNvPicPr>
            <a:picLocks noGrp="1" noChangeAspect="1"/>
          </p:cNvPicPr>
          <p:nvPr>
            <p:ph idx="1"/>
          </p:nvPr>
        </p:nvPicPr>
        <p:blipFill>
          <a:blip r:embed="rId2"/>
          <a:stretch>
            <a:fillRect/>
          </a:stretch>
        </p:blipFill>
        <p:spPr>
          <a:xfrm>
            <a:off x="581192" y="841168"/>
            <a:ext cx="11264444" cy="5653149"/>
          </a:xfrm>
          <a:prstGeom prst="rect">
            <a:avLst/>
          </a:prstGeom>
        </p:spPr>
      </p:pic>
      <p:sp>
        <p:nvSpPr>
          <p:cNvPr id="5" name="Up Arrow Callout 4"/>
          <p:cNvSpPr/>
          <p:nvPr/>
        </p:nvSpPr>
        <p:spPr>
          <a:xfrm>
            <a:off x="3460831" y="2556572"/>
            <a:ext cx="1840374" cy="2222339"/>
          </a:xfrm>
          <a:prstGeom prst="upArrowCallout">
            <a:avLst>
              <a:gd name="adj1" fmla="val 14937"/>
              <a:gd name="adj2" fmla="val 25000"/>
              <a:gd name="adj3" fmla="val 25000"/>
              <a:gd name="adj4" fmla="val 52477"/>
            </a:avLst>
          </a:prstGeom>
          <a:solidFill>
            <a:schemeClr val="accent2">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Pin index safety system</a:t>
            </a:r>
          </a:p>
        </p:txBody>
      </p:sp>
      <p:sp>
        <p:nvSpPr>
          <p:cNvPr id="9" name="Right Arrow Callout 8"/>
          <p:cNvSpPr/>
          <p:nvPr/>
        </p:nvSpPr>
        <p:spPr>
          <a:xfrm>
            <a:off x="7037408" y="3472405"/>
            <a:ext cx="2199189" cy="1655180"/>
          </a:xfrm>
          <a:prstGeom prst="rightArrowCallout">
            <a:avLst/>
          </a:prstGeom>
          <a:solidFill>
            <a:schemeClr val="accent1">
              <a:alpha val="5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Pin index safety system </a:t>
            </a:r>
          </a:p>
        </p:txBody>
      </p:sp>
    </p:spTree>
    <p:extLst>
      <p:ext uri="{BB962C8B-B14F-4D97-AF65-F5344CB8AC3E}">
        <p14:creationId xmlns:p14="http://schemas.microsoft.com/office/powerpoint/2010/main" val="94081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3E3C3-8D46-C247-B602-21A60E825D2B}"/>
              </a:ext>
            </a:extLst>
          </p:cNvPr>
          <p:cNvSpPr>
            <a:spLocks noGrp="1"/>
          </p:cNvSpPr>
          <p:nvPr>
            <p:ph type="title"/>
          </p:nvPr>
        </p:nvSpPr>
        <p:spPr/>
        <p:txBody>
          <a:bodyPr/>
          <a:lstStyle/>
          <a:p>
            <a:r>
              <a:rPr lang="en-US"/>
              <a:t>THE ANAESTHETIC MACHINE </a:t>
            </a:r>
          </a:p>
        </p:txBody>
      </p:sp>
      <p:sp>
        <p:nvSpPr>
          <p:cNvPr id="3" name="Content Placeholder 2">
            <a:extLst>
              <a:ext uri="{FF2B5EF4-FFF2-40B4-BE49-F238E27FC236}">
                <a16:creationId xmlns:a16="http://schemas.microsoft.com/office/drawing/2014/main" id="{6AC71C38-83A6-A147-B3B8-7105E35068ED}"/>
              </a:ext>
            </a:extLst>
          </p:cNvPr>
          <p:cNvSpPr>
            <a:spLocks noGrp="1"/>
          </p:cNvSpPr>
          <p:nvPr>
            <p:ph idx="1"/>
          </p:nvPr>
        </p:nvSpPr>
        <p:spPr>
          <a:xfrm>
            <a:off x="581192" y="2180496"/>
            <a:ext cx="11029615" cy="3975348"/>
          </a:xfrm>
        </p:spPr>
        <p:txBody>
          <a:bodyPr>
            <a:noAutofit/>
          </a:bodyPr>
          <a:lstStyle/>
          <a:p>
            <a:r>
              <a:rPr lang="en-US" sz="2400"/>
              <a:t>The anaesthetic machine comprises: </a:t>
            </a:r>
            <a:endParaRPr lang="en-GB" sz="2400"/>
          </a:p>
          <a:p>
            <a:r>
              <a:rPr lang="en-US" sz="2400"/>
              <a:t>a means of  supplying gases either from attached cylinders or from piped medical supplies via appropriate unions on the machine </a:t>
            </a:r>
            <a:endParaRPr lang="en-GB" sz="2400"/>
          </a:p>
          <a:p>
            <a:r>
              <a:rPr lang="en-US" sz="2400"/>
              <a:t>methods of  measuring flow rate of  gases </a:t>
            </a:r>
            <a:endParaRPr lang="en-GB" sz="2400"/>
          </a:p>
          <a:p>
            <a:r>
              <a:rPr lang="en-US" sz="2400"/>
              <a:t>  apparatus for vaporizing volatile anaesthetic agents</a:t>
            </a:r>
            <a:endParaRPr lang="en-GB" sz="2400"/>
          </a:p>
          <a:p>
            <a:r>
              <a:rPr lang="en-US" sz="2400"/>
              <a:t> breathing systems and a ventilator for delivery of  gases and vapours from the machine to the patient </a:t>
            </a:r>
            <a:endParaRPr lang="en-GB" sz="2400"/>
          </a:p>
          <a:p>
            <a:r>
              <a:rPr lang="en-US" sz="2400"/>
              <a:t>apparatus for scavenging anaesthetic gases in order to minimize environmental pollution.</a:t>
            </a:r>
          </a:p>
        </p:txBody>
      </p:sp>
    </p:spTree>
    <p:extLst>
      <p:ext uri="{BB962C8B-B14F-4D97-AF65-F5344CB8AC3E}">
        <p14:creationId xmlns:p14="http://schemas.microsoft.com/office/powerpoint/2010/main" val="1047886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3970A-2145-8F41-A012-049F756C49A1}"/>
              </a:ext>
            </a:extLst>
          </p:cNvPr>
          <p:cNvSpPr>
            <a:spLocks noGrp="1"/>
          </p:cNvSpPr>
          <p:nvPr>
            <p:ph type="title"/>
          </p:nvPr>
        </p:nvSpPr>
        <p:spPr>
          <a:xfrm>
            <a:off x="445120" y="751636"/>
            <a:ext cx="11029616" cy="1013800"/>
          </a:xfrm>
        </p:spPr>
        <p:txBody>
          <a:bodyPr/>
          <a:lstStyle/>
          <a:p>
            <a:r>
              <a:rPr lang="en-US"/>
              <a:t>Supply of Gases</a:t>
            </a:r>
          </a:p>
        </p:txBody>
      </p:sp>
      <p:sp>
        <p:nvSpPr>
          <p:cNvPr id="3" name="Content Placeholder 2">
            <a:extLst>
              <a:ext uri="{FF2B5EF4-FFF2-40B4-BE49-F238E27FC236}">
                <a16:creationId xmlns:a16="http://schemas.microsoft.com/office/drawing/2014/main" id="{5F788A75-DD43-884F-A756-3EEF3200DEF8}"/>
              </a:ext>
            </a:extLst>
          </p:cNvPr>
          <p:cNvSpPr>
            <a:spLocks noGrp="1"/>
          </p:cNvSpPr>
          <p:nvPr>
            <p:ph idx="1"/>
          </p:nvPr>
        </p:nvSpPr>
        <p:spPr/>
        <p:txBody>
          <a:bodyPr>
            <a:noAutofit/>
          </a:bodyPr>
          <a:lstStyle/>
          <a:p>
            <a:r>
              <a:rPr lang="en-US" sz="2400" dirty="0"/>
              <a:t> In the UK,  gases are supplied at a pipeline pressure of 4 bar (400 </a:t>
            </a:r>
            <a:r>
              <a:rPr lang="en-US" sz="2400" dirty="0" err="1"/>
              <a:t>kPa</a:t>
            </a:r>
            <a:r>
              <a:rPr lang="en-US" sz="2400" dirty="0"/>
              <a:t>, 60 psig) and this pressure is transferred directly to the bank of  flowmeters and back bar of  the </a:t>
            </a:r>
            <a:r>
              <a:rPr lang="en-US" sz="2400" dirty="0" err="1"/>
              <a:t>anaesthetic</a:t>
            </a:r>
            <a:r>
              <a:rPr lang="en-US" sz="2400" dirty="0"/>
              <a:t> machine.  Flexible </a:t>
            </a:r>
            <a:r>
              <a:rPr lang="en-US" sz="2400" dirty="0" err="1"/>
              <a:t>colour</a:t>
            </a:r>
            <a:r>
              <a:rPr lang="en-US" sz="2400" dirty="0"/>
              <a:t>-coded hoses connect the pipeline outlets to the </a:t>
            </a:r>
            <a:r>
              <a:rPr lang="en-US" sz="2400" dirty="0" err="1"/>
              <a:t>anaesthetic</a:t>
            </a:r>
            <a:r>
              <a:rPr lang="en-US" sz="2400" dirty="0"/>
              <a:t> machine. The </a:t>
            </a:r>
            <a:r>
              <a:rPr lang="en-US" sz="2400" dirty="0" err="1"/>
              <a:t>anaesthetic</a:t>
            </a:r>
            <a:r>
              <a:rPr lang="en-US" sz="2400" dirty="0"/>
              <a:t> machine end of  the hoses should be permanently fixed using a nut and liner union where the thread is gas-specific and non- interchangeable. The  non-interchangeable screw  thread  (NIST)  is the British Standard.  </a:t>
            </a:r>
          </a:p>
          <a:p>
            <a:r>
              <a:rPr lang="en-US" sz="2400" dirty="0"/>
              <a:t>In the unites states gases are supplied at a pipeline pressure of ( 50-55 psig )</a:t>
            </a:r>
            <a:br>
              <a:rPr lang="en-US" sz="2400" dirty="0"/>
            </a:br>
            <a:r>
              <a:rPr lang="en-US" sz="2400" dirty="0"/>
              <a:t>and the cylinders pressure is regulated to approximately 45 psig </a:t>
            </a:r>
            <a:br>
              <a:rPr lang="en-US" sz="2400" dirty="0"/>
            </a:br>
            <a:endParaRPr lang="en-US" sz="2400" dirty="0"/>
          </a:p>
        </p:txBody>
      </p:sp>
    </p:spTree>
    <p:extLst>
      <p:ext uri="{BB962C8B-B14F-4D97-AF65-F5344CB8AC3E}">
        <p14:creationId xmlns:p14="http://schemas.microsoft.com/office/powerpoint/2010/main" val="1609789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B2F78-CAE5-A347-BDFC-F2AA45BE07AB}"/>
              </a:ext>
            </a:extLst>
          </p:cNvPr>
          <p:cNvSpPr>
            <a:spLocks noGrp="1"/>
          </p:cNvSpPr>
          <p:nvPr>
            <p:ph type="title"/>
          </p:nvPr>
        </p:nvSpPr>
        <p:spPr/>
        <p:txBody>
          <a:bodyPr/>
          <a:lstStyle/>
          <a:p>
            <a:r>
              <a:rPr lang="en-GB"/>
              <a:t>Pressure gauges and peessure  regulators</a:t>
            </a:r>
            <a:endParaRPr lang="en-US"/>
          </a:p>
        </p:txBody>
      </p:sp>
      <p:sp>
        <p:nvSpPr>
          <p:cNvPr id="3" name="Content Placeholder 2">
            <a:extLst>
              <a:ext uri="{FF2B5EF4-FFF2-40B4-BE49-F238E27FC236}">
                <a16:creationId xmlns:a16="http://schemas.microsoft.com/office/drawing/2014/main" id="{DF4EFCA3-AE79-BB4E-A4EC-F9C8CCF48B83}"/>
              </a:ext>
            </a:extLst>
          </p:cNvPr>
          <p:cNvSpPr>
            <a:spLocks noGrp="1"/>
          </p:cNvSpPr>
          <p:nvPr>
            <p:ph idx="1"/>
          </p:nvPr>
        </p:nvSpPr>
        <p:spPr/>
        <p:txBody>
          <a:bodyPr>
            <a:noAutofit/>
          </a:bodyPr>
          <a:lstStyle/>
          <a:p>
            <a:r>
              <a:rPr lang="en-US" sz="2000"/>
              <a:t>Pressure  gauges  measure  the  pressure  in  the  cylinders or pipeline.  Anaesthetic machines have pressure gauges for oxygen,  air and nitrous oxide.  These are mounted usually on the front panel of  the anaesthetic machine. </a:t>
            </a:r>
            <a:endParaRPr lang="en-GB" sz="2000"/>
          </a:p>
          <a:p>
            <a:endParaRPr lang="en-GB" sz="2000"/>
          </a:p>
          <a:p>
            <a:r>
              <a:rPr lang="en-US" sz="2000"/>
              <a:t>Pressure Regulators </a:t>
            </a:r>
            <a:r>
              <a:rPr lang="ar-SA" sz="2000"/>
              <a:t>:</a:t>
            </a:r>
            <a:r>
              <a:rPr lang="en-US" sz="2000"/>
              <a:t>Pressure regulators are used on anaesthetic machines for three purposes: </a:t>
            </a:r>
            <a:endParaRPr lang="en-GB" sz="2000"/>
          </a:p>
          <a:p>
            <a:r>
              <a:rPr lang="en-US" sz="2000"/>
              <a:t>to reduce the high pressure of  gas in a cylinder to a safe working level</a:t>
            </a:r>
            <a:endParaRPr lang="en-GB" sz="2000"/>
          </a:p>
          <a:p>
            <a:r>
              <a:rPr lang="en-US" sz="2000"/>
              <a:t>to prevent damage to equipment on the anaesthetic machine,  e.g.  flow control valves</a:t>
            </a:r>
            <a:endParaRPr lang="en-GB" sz="2000"/>
          </a:p>
          <a:p>
            <a:r>
              <a:rPr lang="en-US" sz="2000"/>
              <a:t>  as the contents of  the cylinder are used,  the pressure within the cylinder decreases and the regulating mechanism maintains a constant outlet pressure,  obviating the necessity to make continuous adjustments to the flowmeter controls</a:t>
            </a:r>
          </a:p>
        </p:txBody>
      </p:sp>
    </p:spTree>
    <p:extLst>
      <p:ext uri="{BB962C8B-B14F-4D97-AF65-F5344CB8AC3E}">
        <p14:creationId xmlns:p14="http://schemas.microsoft.com/office/powerpoint/2010/main" val="2537433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C8788-993F-6942-A1E4-80CB019627F6}"/>
              </a:ext>
            </a:extLst>
          </p:cNvPr>
          <p:cNvSpPr>
            <a:spLocks noGrp="1"/>
          </p:cNvSpPr>
          <p:nvPr>
            <p:ph type="title"/>
          </p:nvPr>
        </p:nvSpPr>
        <p:spPr/>
        <p:txBody>
          <a:bodyPr/>
          <a:lstStyle/>
          <a:p>
            <a:r>
              <a:rPr lang="en-US"/>
              <a:t>Flowmeters</a:t>
            </a:r>
          </a:p>
        </p:txBody>
      </p:sp>
      <p:sp>
        <p:nvSpPr>
          <p:cNvPr id="3" name="Content Placeholder 2">
            <a:extLst>
              <a:ext uri="{FF2B5EF4-FFF2-40B4-BE49-F238E27FC236}">
                <a16:creationId xmlns:a16="http://schemas.microsoft.com/office/drawing/2014/main" id="{09F4D739-12F2-E241-AB16-B87C42D1C043}"/>
              </a:ext>
            </a:extLst>
          </p:cNvPr>
          <p:cNvSpPr>
            <a:spLocks noGrp="1"/>
          </p:cNvSpPr>
          <p:nvPr>
            <p:ph idx="1"/>
          </p:nvPr>
        </p:nvSpPr>
        <p:spPr>
          <a:xfrm>
            <a:off x="581192" y="2477541"/>
            <a:ext cx="11029615" cy="3678303"/>
          </a:xfrm>
        </p:spPr>
        <p:txBody>
          <a:bodyPr>
            <a:noAutofit/>
          </a:bodyPr>
          <a:lstStyle/>
          <a:p>
            <a:r>
              <a:rPr lang="en-US" sz="2400"/>
              <a:t>The  </a:t>
            </a:r>
            <a:r>
              <a:rPr lang="en-GB" sz="2400"/>
              <a:t>f</a:t>
            </a:r>
            <a:r>
              <a:rPr lang="en-US" sz="2400"/>
              <a:t>lowmeter  assembly</a:t>
            </a:r>
            <a:r>
              <a:rPr lang="en-GB" sz="2400"/>
              <a:t>.</a:t>
            </a:r>
            <a:r>
              <a:rPr lang="en-US" sz="2400"/>
              <a:t> precisely  controls  and  measures  gas  </a:t>
            </a:r>
            <a:r>
              <a:rPr lang="en-GB" sz="2400"/>
              <a:t>f</a:t>
            </a:r>
            <a:r>
              <a:rPr lang="en-US" sz="2400"/>
              <a:t>low  to  the  common  gas  outlet.  With  traditional  glass </a:t>
            </a:r>
            <a:r>
              <a:rPr lang="en-GB" sz="2400"/>
              <a:t>f</a:t>
            </a:r>
            <a:r>
              <a:rPr lang="en-US" sz="2400"/>
              <a:t>lowmeter  assemblies,  the  </a:t>
            </a:r>
            <a:r>
              <a:rPr lang="en-GB" sz="2400"/>
              <a:t>f</a:t>
            </a:r>
            <a:r>
              <a:rPr lang="en-US" sz="2400"/>
              <a:t>low  control  needle  valve  regulates the  amount  of  </a:t>
            </a:r>
            <a:r>
              <a:rPr lang="en-GB" sz="2400"/>
              <a:t>f</a:t>
            </a:r>
            <a:r>
              <a:rPr lang="en-US" sz="2400"/>
              <a:t>low  that  enters  a  tapered,  transparent  </a:t>
            </a:r>
            <a:r>
              <a:rPr lang="en-GB" sz="2400"/>
              <a:t>f</a:t>
            </a:r>
            <a:r>
              <a:rPr lang="en-US" sz="2400"/>
              <a:t>low  tube known  as  a  Thorpe  tube.  The  tube  is  tapered  such  that  it  has  a small  cross-sectional  area  at  its  lower  (low  </a:t>
            </a:r>
            <a:r>
              <a:rPr lang="en-GB" sz="2400"/>
              <a:t>f</a:t>
            </a:r>
            <a:r>
              <a:rPr lang="en-US" sz="2400"/>
              <a:t>low)  end,  and  a  larger cross-sectional  area  at  its  upper  (high  </a:t>
            </a:r>
            <a:r>
              <a:rPr lang="en-GB" sz="2400"/>
              <a:t>f</a:t>
            </a:r>
            <a:r>
              <a:rPr lang="en-US" sz="2400"/>
              <a:t>low)  end.  A  mobile  indicator  </a:t>
            </a:r>
            <a:r>
              <a:rPr lang="en-GB" sz="2400"/>
              <a:t>f</a:t>
            </a:r>
            <a:r>
              <a:rPr lang="en-US" sz="2400"/>
              <a:t>loat  inside  the  </a:t>
            </a:r>
            <a:r>
              <a:rPr lang="en-GB" sz="2400"/>
              <a:t>f</a:t>
            </a:r>
            <a:r>
              <a:rPr lang="en-US" sz="2400"/>
              <a:t>low  tube  indicates  the  amount  of  </a:t>
            </a:r>
            <a:r>
              <a:rPr lang="en-GB" sz="2400"/>
              <a:t>f</a:t>
            </a:r>
            <a:r>
              <a:rPr lang="en-US" sz="2400"/>
              <a:t>low  passing through  the  associated  </a:t>
            </a:r>
            <a:r>
              <a:rPr lang="en-GB" sz="2400"/>
              <a:t>f</a:t>
            </a:r>
            <a:r>
              <a:rPr lang="en-US" sz="2400"/>
              <a:t>low  control  valve.  The  quantity  of  </a:t>
            </a:r>
            <a:r>
              <a:rPr lang="en-GB" sz="2400"/>
              <a:t>f</a:t>
            </a:r>
            <a:r>
              <a:rPr lang="en-US" sz="2400"/>
              <a:t>low is  indicated  on  a  scale  associated  with  the  </a:t>
            </a:r>
            <a:r>
              <a:rPr lang="en-GB" sz="2400"/>
              <a:t>f</a:t>
            </a:r>
            <a:r>
              <a:rPr lang="en-US" sz="2400"/>
              <a:t>low  tube.  Some newer  anesthesia  workstations  have  now  replaced  the  conventional  glass  </a:t>
            </a:r>
            <a:r>
              <a:rPr lang="en-GB" sz="2400"/>
              <a:t>flow</a:t>
            </a:r>
            <a:r>
              <a:rPr lang="en-US" sz="2400"/>
              <a:t>  tubes  with  electronic  </a:t>
            </a:r>
            <a:r>
              <a:rPr lang="en-GB" sz="2400"/>
              <a:t>fl</a:t>
            </a:r>
            <a:r>
              <a:rPr lang="en-US" sz="2400"/>
              <a:t>ow  sensors  that  measure the  </a:t>
            </a:r>
            <a:r>
              <a:rPr lang="en-GB" sz="2400"/>
              <a:t>f</a:t>
            </a:r>
            <a:r>
              <a:rPr lang="en-US" sz="2400"/>
              <a:t>low  of  the  individual  gases.  The  </a:t>
            </a:r>
            <a:r>
              <a:rPr lang="en-GB" sz="2400"/>
              <a:t>f</a:t>
            </a:r>
            <a:r>
              <a:rPr lang="en-US" sz="2400"/>
              <a:t>low  rate  data  are  then  presented  in  numerical  format,  graphical  format,  or  a  combination of  the  two. </a:t>
            </a:r>
          </a:p>
        </p:txBody>
      </p:sp>
    </p:spTree>
    <p:extLst>
      <p:ext uri="{BB962C8B-B14F-4D97-AF65-F5344CB8AC3E}">
        <p14:creationId xmlns:p14="http://schemas.microsoft.com/office/powerpoint/2010/main" val="2275591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BAEB-70CB-B141-B430-496A6CC0A2F7}"/>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4E15EC6B-4D75-9D46-8F9D-12038EBBE813}"/>
              </a:ext>
            </a:extLst>
          </p:cNvPr>
          <p:cNvPicPr>
            <a:picLocks noGrp="1" noChangeAspect="1"/>
          </p:cNvPicPr>
          <p:nvPr>
            <p:ph idx="1"/>
          </p:nvPr>
        </p:nvPicPr>
        <p:blipFill>
          <a:blip r:embed="rId2"/>
          <a:stretch>
            <a:fillRect/>
          </a:stretch>
        </p:blipFill>
        <p:spPr>
          <a:xfrm>
            <a:off x="581192" y="540574"/>
            <a:ext cx="4344612" cy="6073734"/>
          </a:xfrm>
          <a:prstGeom prst="rect">
            <a:avLst/>
          </a:prstGeom>
        </p:spPr>
      </p:pic>
      <p:pic>
        <p:nvPicPr>
          <p:cNvPr id="10" name="Picture 10">
            <a:extLst>
              <a:ext uri="{FF2B5EF4-FFF2-40B4-BE49-F238E27FC236}">
                <a16:creationId xmlns:a16="http://schemas.microsoft.com/office/drawing/2014/main" id="{B5C78366-48CC-1A43-B4DF-6DF8AB2E59D5}"/>
              </a:ext>
            </a:extLst>
          </p:cNvPr>
          <p:cNvPicPr>
            <a:picLocks noChangeAspect="1"/>
          </p:cNvPicPr>
          <p:nvPr/>
        </p:nvPicPr>
        <p:blipFill>
          <a:blip r:embed="rId3"/>
          <a:stretch>
            <a:fillRect/>
          </a:stretch>
        </p:blipFill>
        <p:spPr>
          <a:xfrm>
            <a:off x="8733311" y="3147208"/>
            <a:ext cx="3320919" cy="3467100"/>
          </a:xfrm>
          <a:prstGeom prst="rect">
            <a:avLst/>
          </a:prstGeom>
        </p:spPr>
      </p:pic>
      <p:pic>
        <p:nvPicPr>
          <p:cNvPr id="13" name="Picture 8">
            <a:extLst>
              <a:ext uri="{FF2B5EF4-FFF2-40B4-BE49-F238E27FC236}">
                <a16:creationId xmlns:a16="http://schemas.microsoft.com/office/drawing/2014/main" id="{27DBDF85-B45F-EB42-922E-BB436A8F7952}"/>
              </a:ext>
            </a:extLst>
          </p:cNvPr>
          <p:cNvPicPr>
            <a:picLocks noChangeAspect="1"/>
          </p:cNvPicPr>
          <p:nvPr/>
        </p:nvPicPr>
        <p:blipFill>
          <a:blip r:embed="rId4"/>
          <a:stretch>
            <a:fillRect/>
          </a:stretch>
        </p:blipFill>
        <p:spPr>
          <a:xfrm>
            <a:off x="5053307" y="702156"/>
            <a:ext cx="4236660" cy="3850052"/>
          </a:xfrm>
          <a:prstGeom prst="rect">
            <a:avLst/>
          </a:prstGeom>
        </p:spPr>
      </p:pic>
    </p:spTree>
    <p:extLst>
      <p:ext uri="{BB962C8B-B14F-4D97-AF65-F5344CB8AC3E}">
        <p14:creationId xmlns:p14="http://schemas.microsoft.com/office/powerpoint/2010/main" val="1040228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85445-1165-ED4B-81F8-C68D680D8E91}"/>
              </a:ext>
            </a:extLst>
          </p:cNvPr>
          <p:cNvSpPr>
            <a:spLocks noGrp="1"/>
          </p:cNvSpPr>
          <p:nvPr>
            <p:ph type="title"/>
          </p:nvPr>
        </p:nvSpPr>
        <p:spPr/>
        <p:txBody>
          <a:bodyPr/>
          <a:lstStyle/>
          <a:p>
            <a:r>
              <a:rPr lang="en-US"/>
              <a:t>Problems with Flowmeters</a:t>
            </a:r>
          </a:p>
        </p:txBody>
      </p:sp>
      <p:sp>
        <p:nvSpPr>
          <p:cNvPr id="3" name="Content Placeholder 2">
            <a:extLst>
              <a:ext uri="{FF2B5EF4-FFF2-40B4-BE49-F238E27FC236}">
                <a16:creationId xmlns:a16="http://schemas.microsoft.com/office/drawing/2014/main" id="{A78FFAFE-0BC7-3B43-91FB-734B30A84D56}"/>
              </a:ext>
            </a:extLst>
          </p:cNvPr>
          <p:cNvSpPr>
            <a:spLocks noGrp="1"/>
          </p:cNvSpPr>
          <p:nvPr>
            <p:ph idx="1"/>
          </p:nvPr>
        </p:nvSpPr>
        <p:spPr>
          <a:xfrm>
            <a:off x="581192" y="1982736"/>
            <a:ext cx="11029615" cy="3678303"/>
          </a:xfrm>
        </p:spPr>
        <p:txBody>
          <a:bodyPr anchor="t"/>
          <a:lstStyle/>
          <a:p>
            <a:r>
              <a:rPr lang="en-US"/>
              <a:t> Non-vertical tube.  This causes a change in shape of  the annulus and therefore variation in flow. If  the  bobbin  touches  the  side  of  the  tube,  resulting friction causes an even more inaccurate reading. </a:t>
            </a:r>
            <a:endParaRPr lang="ar-SA"/>
          </a:p>
          <a:p>
            <a:r>
              <a:rPr lang="en-US"/>
              <a:t>Static electricity.  This may cause inaccuracy (by as much as 35%) and sticking of  the bobbin,  especially at low flows.  This may be reduced by coating the inside of  the tube with a transparent film of  gold or tin. </a:t>
            </a:r>
            <a:endParaRPr lang="ar-SA"/>
          </a:p>
          <a:p>
            <a:r>
              <a:rPr lang="en-US"/>
              <a:t>Dirt  on the bobbin may cause sticking or alteration in size of  the annulus and therefore inaccuracies. </a:t>
            </a:r>
            <a:endParaRPr lang="ar-SA"/>
          </a:p>
          <a:p>
            <a:r>
              <a:rPr lang="en-US"/>
              <a:t>Back-pressure.  Changes in accuracy may be produced by back-pressure.  For example,  the Manley ventilator may exert a back-pressure and depress the bobbin;  there may be as much as 10% more gas flow than that indicated on the flowmeter.  Similar problems may be produced by the insertion of  any equipment which restricts flow downstream,  e.g.  Selectatec head,  vaporizer. </a:t>
            </a:r>
            <a:endParaRPr lang="ar-SA"/>
          </a:p>
          <a:p>
            <a:r>
              <a:rPr lang="en-US"/>
              <a:t>Leakage.  This results usually from defects in the top sealing washer of  a flowmeter.</a:t>
            </a:r>
          </a:p>
        </p:txBody>
      </p:sp>
    </p:spTree>
    <p:extLst>
      <p:ext uri="{BB962C8B-B14F-4D97-AF65-F5344CB8AC3E}">
        <p14:creationId xmlns:p14="http://schemas.microsoft.com/office/powerpoint/2010/main" val="692935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3469D-D87A-F14B-B7CE-257CE659A2A7}"/>
              </a:ext>
            </a:extLst>
          </p:cNvPr>
          <p:cNvSpPr>
            <a:spLocks noGrp="1"/>
          </p:cNvSpPr>
          <p:nvPr>
            <p:ph type="title"/>
          </p:nvPr>
        </p:nvSpPr>
        <p:spPr/>
        <p:txBody>
          <a:bodyPr/>
          <a:lstStyle/>
          <a:p>
            <a:r>
              <a:rPr lang="ar-SA"/>
              <a:t>Flowmeters</a:t>
            </a:r>
            <a:endParaRPr lang="en-US"/>
          </a:p>
        </p:txBody>
      </p:sp>
      <p:sp>
        <p:nvSpPr>
          <p:cNvPr id="3" name="Content Placeholder 2">
            <a:extLst>
              <a:ext uri="{FF2B5EF4-FFF2-40B4-BE49-F238E27FC236}">
                <a16:creationId xmlns:a16="http://schemas.microsoft.com/office/drawing/2014/main" id="{052DC039-2CD4-314C-A7C0-E66B8C3260D0}"/>
              </a:ext>
            </a:extLst>
          </p:cNvPr>
          <p:cNvSpPr>
            <a:spLocks noGrp="1"/>
          </p:cNvSpPr>
          <p:nvPr>
            <p:ph idx="1"/>
          </p:nvPr>
        </p:nvSpPr>
        <p:spPr>
          <a:xfrm>
            <a:off x="327606" y="1320112"/>
            <a:ext cx="6599667" cy="5174206"/>
          </a:xfrm>
        </p:spPr>
        <p:txBody>
          <a:bodyPr/>
          <a:lstStyle/>
          <a:p>
            <a:r>
              <a:rPr lang="en-US"/>
              <a:t>It is unfortunate that,  in the UK,  the standard position of  the oxygen flowmeters is on the left followed by either nitrous oxide or air (if  all three gases are supplied).  On several recorded occasions,  patients have suffered damage from hypoxia because of  leakage from a broken flowmeter tube in this type of  arrangement, as oxygen,  being at the upstream end,  passes out to the atmosphere through any leak.  This problem is reduced if  the oxygen flowmeter is placed downstream (i.e.  on the right-hand side of  the bank of  flowmeters) as is standard practice in the USA.  In the UK,  this problem is  now  avoided  by  designing  the  outlet  from  the  oxygen flowmeter to enter the back bar downstream from the  outlets  of  other  flowmeters</a:t>
            </a:r>
            <a:r>
              <a:rPr lang="ar-SA"/>
              <a:t>.</a:t>
            </a:r>
            <a:endParaRPr lang="en-US"/>
          </a:p>
        </p:txBody>
      </p:sp>
      <p:pic>
        <p:nvPicPr>
          <p:cNvPr id="4" name="Picture 4">
            <a:extLst>
              <a:ext uri="{FF2B5EF4-FFF2-40B4-BE49-F238E27FC236}">
                <a16:creationId xmlns:a16="http://schemas.microsoft.com/office/drawing/2014/main" id="{ED672592-AD9C-634C-ACB0-FF9277E7A80A}"/>
              </a:ext>
            </a:extLst>
          </p:cNvPr>
          <p:cNvPicPr>
            <a:picLocks noChangeAspect="1"/>
          </p:cNvPicPr>
          <p:nvPr/>
        </p:nvPicPr>
        <p:blipFill>
          <a:blip r:embed="rId2"/>
          <a:stretch>
            <a:fillRect/>
          </a:stretch>
        </p:blipFill>
        <p:spPr>
          <a:xfrm>
            <a:off x="7180859" y="986669"/>
            <a:ext cx="4592814" cy="5418667"/>
          </a:xfrm>
          <a:prstGeom prst="rect">
            <a:avLst/>
          </a:prstGeom>
        </p:spPr>
      </p:pic>
    </p:spTree>
    <p:extLst>
      <p:ext uri="{BB962C8B-B14F-4D97-AF65-F5344CB8AC3E}">
        <p14:creationId xmlns:p14="http://schemas.microsoft.com/office/powerpoint/2010/main" val="731811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36EB1-76E7-FA4A-BE20-A180460DAA3B}"/>
              </a:ext>
            </a:extLst>
          </p:cNvPr>
          <p:cNvSpPr>
            <a:spLocks noGrp="1"/>
          </p:cNvSpPr>
          <p:nvPr>
            <p:ph type="title"/>
          </p:nvPr>
        </p:nvSpPr>
        <p:spPr/>
        <p:txBody>
          <a:bodyPr/>
          <a:lstStyle/>
          <a:p>
            <a:endParaRPr lang="en-US"/>
          </a:p>
        </p:txBody>
      </p:sp>
      <p:pic>
        <p:nvPicPr>
          <p:cNvPr id="6" name="Picture 6">
            <a:extLst>
              <a:ext uri="{FF2B5EF4-FFF2-40B4-BE49-F238E27FC236}">
                <a16:creationId xmlns:a16="http://schemas.microsoft.com/office/drawing/2014/main" id="{1C16D72A-F642-3446-9EA4-5B8AD129D349}"/>
              </a:ext>
            </a:extLst>
          </p:cNvPr>
          <p:cNvPicPr>
            <a:picLocks noChangeAspect="1"/>
          </p:cNvPicPr>
          <p:nvPr/>
        </p:nvPicPr>
        <p:blipFill>
          <a:blip r:embed="rId2"/>
          <a:stretch>
            <a:fillRect/>
          </a:stretch>
        </p:blipFill>
        <p:spPr>
          <a:xfrm>
            <a:off x="6221971" y="565138"/>
            <a:ext cx="5623665" cy="5100381"/>
          </a:xfrm>
          <a:prstGeom prst="rect">
            <a:avLst/>
          </a:prstGeom>
        </p:spPr>
      </p:pic>
      <p:sp>
        <p:nvSpPr>
          <p:cNvPr id="9" name="Content Placeholder 8">
            <a:extLst>
              <a:ext uri="{FF2B5EF4-FFF2-40B4-BE49-F238E27FC236}">
                <a16:creationId xmlns:a16="http://schemas.microsoft.com/office/drawing/2014/main" id="{64F819F1-2ECD-B945-B429-DE495252D5B9}"/>
              </a:ext>
            </a:extLst>
          </p:cNvPr>
          <p:cNvSpPr>
            <a:spLocks noGrp="1"/>
          </p:cNvSpPr>
          <p:nvPr>
            <p:ph idx="1"/>
          </p:nvPr>
        </p:nvSpPr>
        <p:spPr/>
        <p:txBody>
          <a:bodyPr/>
          <a:lstStyle/>
          <a:p>
            <a:endParaRPr lang="en-US"/>
          </a:p>
        </p:txBody>
      </p:sp>
      <p:pic>
        <p:nvPicPr>
          <p:cNvPr id="11" name="Picture 4">
            <a:extLst>
              <a:ext uri="{FF2B5EF4-FFF2-40B4-BE49-F238E27FC236}">
                <a16:creationId xmlns:a16="http://schemas.microsoft.com/office/drawing/2014/main" id="{763CB39C-353C-A148-A20E-A7A96A902B6C}"/>
              </a:ext>
            </a:extLst>
          </p:cNvPr>
          <p:cNvPicPr>
            <a:picLocks noChangeAspect="1"/>
          </p:cNvPicPr>
          <p:nvPr/>
        </p:nvPicPr>
        <p:blipFill>
          <a:blip r:embed="rId3"/>
          <a:stretch>
            <a:fillRect/>
          </a:stretch>
        </p:blipFill>
        <p:spPr>
          <a:xfrm>
            <a:off x="581192" y="565138"/>
            <a:ext cx="5640779" cy="5384893"/>
          </a:xfrm>
          <a:prstGeom prst="rect">
            <a:avLst/>
          </a:prstGeom>
        </p:spPr>
      </p:pic>
    </p:spTree>
    <p:extLst>
      <p:ext uri="{BB962C8B-B14F-4D97-AF65-F5344CB8AC3E}">
        <p14:creationId xmlns:p14="http://schemas.microsoft.com/office/powerpoint/2010/main" val="11083348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1CC6DB-BC61-1441-86DF-F4894675CC5A}"/>
              </a:ext>
            </a:extLst>
          </p:cNvPr>
          <p:cNvSpPr>
            <a:spLocks noGrp="1"/>
          </p:cNvSpPr>
          <p:nvPr>
            <p:ph idx="1"/>
          </p:nvPr>
        </p:nvSpPr>
        <p:spPr>
          <a:xfrm>
            <a:off x="581193" y="1475399"/>
            <a:ext cx="3476210" cy="4895218"/>
          </a:xfrm>
        </p:spPr>
        <p:txBody>
          <a:bodyPr/>
          <a:lstStyle/>
          <a:p>
            <a:r>
              <a:rPr lang="en-US"/>
              <a:t>Linked Flowmeters</a:t>
            </a:r>
            <a:endParaRPr lang="en-GB"/>
          </a:p>
          <a:p>
            <a:pPr marL="0" indent="0">
              <a:buNone/>
            </a:pPr>
            <a:r>
              <a:rPr lang="en-US"/>
              <a:t> The majority of  modern anaesthetic machines such  possess a mechanical linkage between the nitrous oxide and oxygen flowmeters. This causes the nitrous oxide flow  to decrease if  the oxygen  flowmeter  is  adjusted  to  give  less  than  25–30% O2</a:t>
            </a:r>
            <a:r>
              <a:rPr lang="en-GB"/>
              <a:t>.</a:t>
            </a:r>
            <a:endParaRPr lang="en-US"/>
          </a:p>
        </p:txBody>
      </p:sp>
      <p:pic>
        <p:nvPicPr>
          <p:cNvPr id="4" name="Picture 4">
            <a:extLst>
              <a:ext uri="{FF2B5EF4-FFF2-40B4-BE49-F238E27FC236}">
                <a16:creationId xmlns:a16="http://schemas.microsoft.com/office/drawing/2014/main" id="{C5A796A3-532B-F742-9F19-7224FBDFF49C}"/>
              </a:ext>
            </a:extLst>
          </p:cNvPr>
          <p:cNvPicPr>
            <a:picLocks noChangeAspect="1"/>
          </p:cNvPicPr>
          <p:nvPr/>
        </p:nvPicPr>
        <p:blipFill>
          <a:blip r:embed="rId2"/>
          <a:stretch>
            <a:fillRect/>
          </a:stretch>
        </p:blipFill>
        <p:spPr>
          <a:xfrm>
            <a:off x="4176961" y="1954355"/>
            <a:ext cx="7915275" cy="3295650"/>
          </a:xfrm>
          <a:prstGeom prst="rect">
            <a:avLst/>
          </a:prstGeom>
        </p:spPr>
      </p:pic>
    </p:spTree>
    <p:extLst>
      <p:ext uri="{BB962C8B-B14F-4D97-AF65-F5344CB8AC3E}">
        <p14:creationId xmlns:p14="http://schemas.microsoft.com/office/powerpoint/2010/main" val="2736586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F2FFF-AF0B-C549-9F54-B822048D1574}"/>
              </a:ext>
            </a:extLst>
          </p:cNvPr>
          <p:cNvSpPr>
            <a:spLocks noGrp="1"/>
          </p:cNvSpPr>
          <p:nvPr>
            <p:ph type="title"/>
          </p:nvPr>
        </p:nvSpPr>
        <p:spPr/>
        <p:txBody>
          <a:bodyPr/>
          <a:lstStyle/>
          <a:p>
            <a:r>
              <a:rPr lang="en-GB"/>
              <a:t>Oxygen flush valve</a:t>
            </a:r>
            <a:endParaRPr lang="en-US"/>
          </a:p>
        </p:txBody>
      </p:sp>
      <p:sp>
        <p:nvSpPr>
          <p:cNvPr id="3" name="Content Placeholder 2">
            <a:extLst>
              <a:ext uri="{FF2B5EF4-FFF2-40B4-BE49-F238E27FC236}">
                <a16:creationId xmlns:a16="http://schemas.microsoft.com/office/drawing/2014/main" id="{A9685DC2-F229-6841-A426-AAD40EC93551}"/>
              </a:ext>
            </a:extLst>
          </p:cNvPr>
          <p:cNvSpPr>
            <a:spLocks noGrp="1"/>
          </p:cNvSpPr>
          <p:nvPr>
            <p:ph idx="1"/>
          </p:nvPr>
        </p:nvSpPr>
        <p:spPr/>
        <p:txBody>
          <a:bodyPr>
            <a:normAutofit/>
          </a:bodyPr>
          <a:lstStyle/>
          <a:p>
            <a:r>
              <a:rPr lang="en-US" sz="2400"/>
              <a:t>The emergency oxygen flush is a non-locking button which, when pressed, delivers pure oxygen from the anaesthetic outlet.  On modern anaesthetic machines,  the emergency  oxygen  flush  lever is  situated  downstream from the flowmeters and vaporizers.  A flow of  about 35–</a:t>
            </a:r>
            <a:r>
              <a:rPr lang="en-GB" sz="2400"/>
              <a:t>7</a:t>
            </a:r>
            <a:r>
              <a:rPr lang="en-US" sz="2400"/>
              <a:t>5 L </a:t>
            </a:r>
            <a:r>
              <a:rPr lang="en-GB" sz="2400"/>
              <a:t>/</a:t>
            </a:r>
            <a:r>
              <a:rPr lang="en-US" sz="2400"/>
              <a:t>min at pipeline pressure</a:t>
            </a:r>
            <a:r>
              <a:rPr lang="en-GB" sz="2400"/>
              <a:t> (45-50 psig),</a:t>
            </a:r>
            <a:r>
              <a:rPr lang="en-US" sz="2400"/>
              <a:t> is delivered. This may lead to dilution of  the anaesthetic mixture with excess oxygen if  the emergency oxygen tap is opened partially by mistake and may result in awareness.  There is also a risk of  barotrauma if  the high pressure is accidentally delivered directly to the patient’s lungs.</a:t>
            </a:r>
          </a:p>
        </p:txBody>
      </p:sp>
    </p:spTree>
    <p:extLst>
      <p:ext uri="{BB962C8B-B14F-4D97-AF65-F5344CB8AC3E}">
        <p14:creationId xmlns:p14="http://schemas.microsoft.com/office/powerpoint/2010/main" val="20755516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A2016-1D37-8D4D-895D-D9D9047ACE67}"/>
              </a:ext>
            </a:extLst>
          </p:cNvPr>
          <p:cNvSpPr>
            <a:spLocks noGrp="1"/>
          </p:cNvSpPr>
          <p:nvPr>
            <p:ph type="title"/>
          </p:nvPr>
        </p:nvSpPr>
        <p:spPr/>
        <p:txBody>
          <a:bodyPr/>
          <a:lstStyle/>
          <a:p>
            <a:r>
              <a:rPr lang="en-GB"/>
              <a:t>Vaporizers</a:t>
            </a:r>
            <a:endParaRPr lang="en-US"/>
          </a:p>
        </p:txBody>
      </p:sp>
      <p:sp>
        <p:nvSpPr>
          <p:cNvPr id="3" name="Content Placeholder 2">
            <a:extLst>
              <a:ext uri="{FF2B5EF4-FFF2-40B4-BE49-F238E27FC236}">
                <a16:creationId xmlns:a16="http://schemas.microsoft.com/office/drawing/2014/main" id="{DCF00100-A8E5-3F44-BB5A-3325666B04FD}"/>
              </a:ext>
            </a:extLst>
          </p:cNvPr>
          <p:cNvSpPr>
            <a:spLocks noGrp="1"/>
          </p:cNvSpPr>
          <p:nvPr>
            <p:ph idx="1"/>
          </p:nvPr>
        </p:nvSpPr>
        <p:spPr>
          <a:xfrm>
            <a:off x="581193" y="2180496"/>
            <a:ext cx="5514808" cy="3678303"/>
          </a:xfrm>
        </p:spPr>
        <p:txBody>
          <a:bodyPr/>
          <a:lstStyle/>
          <a:p>
            <a:r>
              <a:rPr lang="en-US" dirty="0" err="1"/>
              <a:t>Drawover</a:t>
            </a:r>
            <a:r>
              <a:rPr lang="en-US" dirty="0"/>
              <a:t> vaporizers: .  These have a very low resistance to gas flow and can be used in spontaneously breathing patient, like emergency use in the field (e.g.  Oxford miniature vaporizer; OMV) </a:t>
            </a:r>
          </a:p>
        </p:txBody>
      </p:sp>
      <p:pic>
        <p:nvPicPr>
          <p:cNvPr id="4" name="Picture 4">
            <a:extLst>
              <a:ext uri="{FF2B5EF4-FFF2-40B4-BE49-F238E27FC236}">
                <a16:creationId xmlns:a16="http://schemas.microsoft.com/office/drawing/2014/main" id="{4468BB87-264C-364C-8077-498307D7096A}"/>
              </a:ext>
            </a:extLst>
          </p:cNvPr>
          <p:cNvPicPr>
            <a:picLocks noChangeAspect="1"/>
          </p:cNvPicPr>
          <p:nvPr/>
        </p:nvPicPr>
        <p:blipFill>
          <a:blip r:embed="rId2"/>
          <a:stretch>
            <a:fillRect/>
          </a:stretch>
        </p:blipFill>
        <p:spPr>
          <a:xfrm>
            <a:off x="6538658" y="999201"/>
            <a:ext cx="4310138" cy="5418667"/>
          </a:xfrm>
          <a:prstGeom prst="rect">
            <a:avLst/>
          </a:prstGeom>
        </p:spPr>
      </p:pic>
    </p:spTree>
    <p:extLst>
      <p:ext uri="{BB962C8B-B14F-4D97-AF65-F5344CB8AC3E}">
        <p14:creationId xmlns:p14="http://schemas.microsoft.com/office/powerpoint/2010/main" val="37499835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E2F0A3-D44B-914B-A814-B2FE725D0935}"/>
              </a:ext>
            </a:extLst>
          </p:cNvPr>
          <p:cNvSpPr>
            <a:spLocks noGrp="1"/>
          </p:cNvSpPr>
          <p:nvPr>
            <p:ph idx="1"/>
          </p:nvPr>
        </p:nvSpPr>
        <p:spPr>
          <a:xfrm>
            <a:off x="333790" y="1500139"/>
            <a:ext cx="4700853" cy="4437523"/>
          </a:xfrm>
        </p:spPr>
        <p:txBody>
          <a:bodyPr>
            <a:normAutofit/>
          </a:bodyPr>
          <a:lstStyle/>
          <a:p>
            <a:r>
              <a:rPr lang="en-US" sz="2400"/>
              <a:t>Plenum vaporizers.  These are intended for unidirectional gas flow,  have a relatively high resistance to flow and are unsuitable for use either as drawover vaporizers or in a circle system.  Examples include the  ‘TEC’  type in which there is a variable bypass flow</a:t>
            </a:r>
            <a:r>
              <a:rPr lang="en-GB" sz="2400"/>
              <a:t>.</a:t>
            </a:r>
            <a:endParaRPr lang="en-US" sz="2400"/>
          </a:p>
        </p:txBody>
      </p:sp>
      <p:pic>
        <p:nvPicPr>
          <p:cNvPr id="4" name="Picture 4">
            <a:extLst>
              <a:ext uri="{FF2B5EF4-FFF2-40B4-BE49-F238E27FC236}">
                <a16:creationId xmlns:a16="http://schemas.microsoft.com/office/drawing/2014/main" id="{FDA0EBA0-5EEA-7743-A35D-E93ED50CA672}"/>
              </a:ext>
            </a:extLst>
          </p:cNvPr>
          <p:cNvPicPr>
            <a:picLocks noChangeAspect="1"/>
          </p:cNvPicPr>
          <p:nvPr/>
        </p:nvPicPr>
        <p:blipFill>
          <a:blip r:embed="rId2"/>
          <a:stretch>
            <a:fillRect/>
          </a:stretch>
        </p:blipFill>
        <p:spPr>
          <a:xfrm>
            <a:off x="6492282" y="702156"/>
            <a:ext cx="3660887" cy="3645107"/>
          </a:xfrm>
          <a:prstGeom prst="rect">
            <a:avLst/>
          </a:prstGeom>
        </p:spPr>
      </p:pic>
      <p:pic>
        <p:nvPicPr>
          <p:cNvPr id="6" name="Picture 6">
            <a:extLst>
              <a:ext uri="{FF2B5EF4-FFF2-40B4-BE49-F238E27FC236}">
                <a16:creationId xmlns:a16="http://schemas.microsoft.com/office/drawing/2014/main" id="{537B5C13-D8E9-084F-B950-05BE77473A9B}"/>
              </a:ext>
            </a:extLst>
          </p:cNvPr>
          <p:cNvPicPr>
            <a:picLocks noChangeAspect="1"/>
          </p:cNvPicPr>
          <p:nvPr/>
        </p:nvPicPr>
        <p:blipFill>
          <a:blip r:embed="rId3"/>
          <a:stretch>
            <a:fillRect/>
          </a:stretch>
        </p:blipFill>
        <p:spPr>
          <a:xfrm>
            <a:off x="5034644" y="4156364"/>
            <a:ext cx="7042726" cy="2427191"/>
          </a:xfrm>
          <a:prstGeom prst="rect">
            <a:avLst/>
          </a:prstGeom>
        </p:spPr>
      </p:pic>
      <p:sp>
        <p:nvSpPr>
          <p:cNvPr id="2" name="Title 1">
            <a:extLst>
              <a:ext uri="{FF2B5EF4-FFF2-40B4-BE49-F238E27FC236}">
                <a16:creationId xmlns:a16="http://schemas.microsoft.com/office/drawing/2014/main" id="{C855D101-2804-7244-826C-CB8644F74989}"/>
              </a:ext>
            </a:extLst>
          </p:cNvPr>
          <p:cNvSpPr>
            <a:spLocks noGrp="1"/>
          </p:cNvSpPr>
          <p:nvPr>
            <p:ph type="title"/>
          </p:nvPr>
        </p:nvSpPr>
        <p:spPr>
          <a:xfrm>
            <a:off x="581192" y="702156"/>
            <a:ext cx="11029616" cy="1013800"/>
          </a:xfrm>
        </p:spPr>
        <p:txBody>
          <a:bodyPr/>
          <a:lstStyle/>
          <a:p>
            <a:r>
              <a:rPr lang="en-GB"/>
              <a:t>Vaporizers</a:t>
            </a:r>
            <a:endParaRPr lang="en-US"/>
          </a:p>
        </p:txBody>
      </p:sp>
    </p:spTree>
    <p:extLst>
      <p:ext uri="{BB962C8B-B14F-4D97-AF65-F5344CB8AC3E}">
        <p14:creationId xmlns:p14="http://schemas.microsoft.com/office/powerpoint/2010/main" val="35980409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1B8A6-9EFF-5641-95A0-0E84478588DD}"/>
              </a:ext>
            </a:extLst>
          </p:cNvPr>
          <p:cNvSpPr>
            <a:spLocks noGrp="1"/>
          </p:cNvSpPr>
          <p:nvPr>
            <p:ph type="title"/>
          </p:nvPr>
        </p:nvSpPr>
        <p:spPr/>
        <p:txBody>
          <a:bodyPr/>
          <a:lstStyle/>
          <a:p>
            <a:r>
              <a:rPr lang="en-US"/>
              <a:t>variable Bypass vaporizers</a:t>
            </a:r>
          </a:p>
        </p:txBody>
      </p:sp>
      <p:sp>
        <p:nvSpPr>
          <p:cNvPr id="3" name="Content Placeholder 2">
            <a:extLst>
              <a:ext uri="{FF2B5EF4-FFF2-40B4-BE49-F238E27FC236}">
                <a16:creationId xmlns:a16="http://schemas.microsoft.com/office/drawing/2014/main" id="{4DDE7DA2-1522-0C40-9E98-C14F33296606}"/>
              </a:ext>
            </a:extLst>
          </p:cNvPr>
          <p:cNvSpPr>
            <a:spLocks noGrp="1"/>
          </p:cNvSpPr>
          <p:nvPr>
            <p:ph idx="1"/>
          </p:nvPr>
        </p:nvSpPr>
        <p:spPr>
          <a:xfrm>
            <a:off x="581192" y="2090552"/>
            <a:ext cx="11029615" cy="4354285"/>
          </a:xfrm>
        </p:spPr>
        <p:txBody>
          <a:bodyPr>
            <a:noAutofit/>
          </a:bodyPr>
          <a:lstStyle/>
          <a:p>
            <a:r>
              <a:rPr lang="en-US" sz="1600" b="1"/>
              <a:t> The  GE-Datex-Ohmeda  Tec  4,  Tec  5,  and  Tec  7,  as  well  as  the Dräger Vapor 19.n and 2000 series, vaporizers are classiied as variable  bypass,  low-over,  temperature-compensated,  agent- speciic, out-of-breathing  circuit  vaporizers. </a:t>
            </a:r>
            <a:endParaRPr lang="en-GB" sz="1600" b="1"/>
          </a:p>
          <a:p>
            <a:r>
              <a:rPr lang="en-US" sz="1600" b="1"/>
              <a:t> Variable  bypass  refers  to  the method  for  regulating  the  anesthetic  agent  concentration  output from  the  vaporizer.  As  fresh  gas  from  the  machine  lowmeters enters  the  vaporizer  inlet,  the  concentration  control  dial    setting determines  the  ratio  of  incoming gas that lows through the bypass chamber  to  that  entering  the  vaporizing  chamber  (sump).  </a:t>
            </a:r>
            <a:endParaRPr lang="en-GB" sz="1600" b="1"/>
          </a:p>
          <a:p>
            <a:r>
              <a:rPr lang="en-US" sz="1600" b="1"/>
              <a:t>The gas  channeled  through  the  vaporizing  chamber  lows  over  a  wick system  saturated  with  the  liquid  anesthetic  and  subsequently  also becomes saturated with vapor.</a:t>
            </a:r>
            <a:endParaRPr lang="en-GB" sz="1600" b="1"/>
          </a:p>
          <a:p>
            <a:r>
              <a:rPr lang="en-US" sz="1600" b="1"/>
              <a:t>Thus</a:t>
            </a:r>
            <a:r>
              <a:rPr lang="en-GB" sz="1600" b="1"/>
              <a:t> fl</a:t>
            </a:r>
            <a:r>
              <a:rPr lang="en-US" sz="1600" b="1"/>
              <a:t>ow-over refers to the method of  vaporization  and  is  in  contrast  to  a  bubble-through  system  that is  used  in  now-obsolete  measured  low  vaporizers  (e.g.,  Copper Kettle,  Verni-Trol). </a:t>
            </a:r>
            <a:endParaRPr lang="en-GB" sz="1600" b="1"/>
          </a:p>
          <a:p>
            <a:r>
              <a:rPr lang="en-US" sz="1600" b="1"/>
              <a:t> The temperature  compensated</a:t>
            </a:r>
            <a:r>
              <a:rPr lang="en-GB" sz="1600" b="1"/>
              <a:t> vaporizers:</a:t>
            </a:r>
            <a:r>
              <a:rPr lang="en-US" sz="1600" b="1"/>
              <a:t> Each  is  equipped  with  an  automated temperature-compensating  device  that  helps  maintain  a  constant vapor  concentration  output  for  a  given  concentration  dial  setting, and over a wide range of operating temperatures.  These  vaporizers are  agent  speciic  because  each  is  designed  to  accommodate  a  single anesthetic  agent,  and  out-of-circuit,  that  is,  physically  located  outside  of  the  breathing  circuit.  Variable  bypass  vaporizers  are  used to  deliver  halothane,  en</a:t>
            </a:r>
            <a:r>
              <a:rPr lang="en-GB" sz="1600" b="1"/>
              <a:t>f</a:t>
            </a:r>
            <a:r>
              <a:rPr lang="en-US" sz="1600" b="1"/>
              <a:t>lurane,  iso</a:t>
            </a:r>
            <a:r>
              <a:rPr lang="en-GB" sz="1600" b="1"/>
              <a:t>f</a:t>
            </a:r>
            <a:r>
              <a:rPr lang="en-US" sz="1600" b="1"/>
              <a:t>lurane,  and  sevo</a:t>
            </a:r>
            <a:r>
              <a:rPr lang="en-GB" sz="1600" b="1"/>
              <a:t>f</a:t>
            </a:r>
            <a:r>
              <a:rPr lang="en-US" sz="1600" b="1"/>
              <a:t>lurane,  but not  des</a:t>
            </a:r>
            <a:r>
              <a:rPr lang="en-GB" sz="1600" b="1"/>
              <a:t>f</a:t>
            </a:r>
            <a:r>
              <a:rPr lang="en-US" sz="1600" b="1"/>
              <a:t>lurane.</a:t>
            </a:r>
          </a:p>
        </p:txBody>
      </p:sp>
    </p:spTree>
    <p:extLst>
      <p:ext uri="{BB962C8B-B14F-4D97-AF65-F5344CB8AC3E}">
        <p14:creationId xmlns:p14="http://schemas.microsoft.com/office/powerpoint/2010/main" val="35341648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33B78-F3BA-BF42-AB3F-0B56B26E4638}"/>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A638B77E-B478-944A-87CA-0F7B093C879C}"/>
              </a:ext>
            </a:extLst>
          </p:cNvPr>
          <p:cNvPicPr>
            <a:picLocks noGrp="1" noChangeAspect="1"/>
          </p:cNvPicPr>
          <p:nvPr>
            <p:ph idx="1"/>
          </p:nvPr>
        </p:nvPicPr>
        <p:blipFill>
          <a:blip r:embed="rId2"/>
          <a:stretch>
            <a:fillRect/>
          </a:stretch>
        </p:blipFill>
        <p:spPr>
          <a:xfrm>
            <a:off x="667986" y="1088571"/>
            <a:ext cx="10774383" cy="5381007"/>
          </a:xfrm>
          <a:prstGeom prst="rect">
            <a:avLst/>
          </a:prstGeom>
        </p:spPr>
      </p:pic>
    </p:spTree>
    <p:extLst>
      <p:ext uri="{BB962C8B-B14F-4D97-AF65-F5344CB8AC3E}">
        <p14:creationId xmlns:p14="http://schemas.microsoft.com/office/powerpoint/2010/main" val="941734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91B91-B635-334E-8839-16E312B6DA24}"/>
              </a:ext>
            </a:extLst>
          </p:cNvPr>
          <p:cNvSpPr>
            <a:spLocks noGrp="1"/>
          </p:cNvSpPr>
          <p:nvPr>
            <p:ph type="title"/>
          </p:nvPr>
        </p:nvSpPr>
        <p:spPr/>
        <p:txBody>
          <a:bodyPr/>
          <a:lstStyle/>
          <a:p>
            <a:r>
              <a:rPr lang="en-GB"/>
              <a:t>Desflurane  vaporizer</a:t>
            </a:r>
            <a:endParaRPr lang="en-US"/>
          </a:p>
        </p:txBody>
      </p:sp>
      <p:sp>
        <p:nvSpPr>
          <p:cNvPr id="3" name="Content Placeholder 2">
            <a:extLst>
              <a:ext uri="{FF2B5EF4-FFF2-40B4-BE49-F238E27FC236}">
                <a16:creationId xmlns:a16="http://schemas.microsoft.com/office/drawing/2014/main" id="{799E2F1D-17CC-4947-A3F5-4E823BE7926B}"/>
              </a:ext>
            </a:extLst>
          </p:cNvPr>
          <p:cNvSpPr>
            <a:spLocks noGrp="1"/>
          </p:cNvSpPr>
          <p:nvPr>
            <p:ph idx="1"/>
          </p:nvPr>
        </p:nvSpPr>
        <p:spPr>
          <a:xfrm>
            <a:off x="302865" y="1345513"/>
            <a:ext cx="11029615" cy="4810331"/>
          </a:xfrm>
        </p:spPr>
        <p:txBody>
          <a:bodyPr>
            <a:normAutofit/>
          </a:bodyPr>
          <a:lstStyle/>
          <a:p>
            <a:r>
              <a:rPr lang="en-US" sz="2400"/>
              <a:t>Desflurane presents a particular challenge because it has a saturated vapour pressure of  664 mmHg (89 kPa) at  20 °C and a boiling point of  23.5 °C.  In order to combat this problem,  a new vaporizer,  the TEC 6,  was developed. It is heated electrically to 39 °C with  a pressure of 1550 mmHg  (approx.  2 bar).  The vaporizer  has  electronic monitors of  vaporizer function and alarms. The FGF does not enter the vaporization chamber. Instead,  desflurane vapour enters into the path of  the FGF.  A percentage control dial regulates the flow of desflurane vapour into the FGF.  The dial calibration is from 1% to 18%.  The vaporizer has a back-up 9 volt battery in case of  mains failure. </a:t>
            </a:r>
          </a:p>
        </p:txBody>
      </p:sp>
    </p:spTree>
    <p:extLst>
      <p:ext uri="{BB962C8B-B14F-4D97-AF65-F5344CB8AC3E}">
        <p14:creationId xmlns:p14="http://schemas.microsoft.com/office/powerpoint/2010/main" val="27355772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3F1F7-C3EF-C345-8433-0F17B7E84278}"/>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EBD90754-BB63-BA48-A755-0834BC8AFF63}"/>
              </a:ext>
            </a:extLst>
          </p:cNvPr>
          <p:cNvPicPr>
            <a:picLocks noGrp="1" noChangeAspect="1"/>
          </p:cNvPicPr>
          <p:nvPr>
            <p:ph idx="1"/>
          </p:nvPr>
        </p:nvPicPr>
        <p:blipFill>
          <a:blip r:embed="rId2"/>
          <a:stretch>
            <a:fillRect/>
          </a:stretch>
        </p:blipFill>
        <p:spPr>
          <a:xfrm>
            <a:off x="581192" y="530452"/>
            <a:ext cx="4820668" cy="6205153"/>
          </a:xfrm>
          <a:prstGeom prst="rect">
            <a:avLst/>
          </a:prstGeom>
        </p:spPr>
      </p:pic>
      <p:pic>
        <p:nvPicPr>
          <p:cNvPr id="6" name="Picture 6">
            <a:extLst>
              <a:ext uri="{FF2B5EF4-FFF2-40B4-BE49-F238E27FC236}">
                <a16:creationId xmlns:a16="http://schemas.microsoft.com/office/drawing/2014/main" id="{34D0ED35-922B-864E-BB16-57B72240AA9D}"/>
              </a:ext>
            </a:extLst>
          </p:cNvPr>
          <p:cNvPicPr>
            <a:picLocks noChangeAspect="1"/>
          </p:cNvPicPr>
          <p:nvPr/>
        </p:nvPicPr>
        <p:blipFill>
          <a:blip r:embed="rId3"/>
          <a:stretch>
            <a:fillRect/>
          </a:stretch>
        </p:blipFill>
        <p:spPr>
          <a:xfrm>
            <a:off x="4684846" y="853538"/>
            <a:ext cx="6831746" cy="5474009"/>
          </a:xfrm>
          <a:prstGeom prst="rect">
            <a:avLst/>
          </a:prstGeom>
        </p:spPr>
      </p:pic>
    </p:spTree>
    <p:extLst>
      <p:ext uri="{BB962C8B-B14F-4D97-AF65-F5344CB8AC3E}">
        <p14:creationId xmlns:p14="http://schemas.microsoft.com/office/powerpoint/2010/main" val="1530969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7DF7A-B78A-AF4E-9BE8-3774C9896B48}"/>
              </a:ext>
            </a:extLst>
          </p:cNvPr>
          <p:cNvSpPr>
            <a:spLocks noGrp="1"/>
          </p:cNvSpPr>
          <p:nvPr>
            <p:ph type="title"/>
          </p:nvPr>
        </p:nvSpPr>
        <p:spPr/>
        <p:txBody>
          <a:bodyPr/>
          <a:lstStyle/>
          <a:p>
            <a:r>
              <a:rPr lang="en-GB"/>
              <a:t>Anesthesia breathing Circuits</a:t>
            </a:r>
            <a:endParaRPr lang="en-US"/>
          </a:p>
        </p:txBody>
      </p:sp>
      <p:sp>
        <p:nvSpPr>
          <p:cNvPr id="3" name="Content Placeholder 2">
            <a:extLst>
              <a:ext uri="{FF2B5EF4-FFF2-40B4-BE49-F238E27FC236}">
                <a16:creationId xmlns:a16="http://schemas.microsoft.com/office/drawing/2014/main" id="{DFEC0F77-210F-6E45-9BD4-F811AEC8F777}"/>
              </a:ext>
            </a:extLst>
          </p:cNvPr>
          <p:cNvSpPr>
            <a:spLocks noGrp="1"/>
          </p:cNvSpPr>
          <p:nvPr>
            <p:ph idx="1"/>
          </p:nvPr>
        </p:nvSpPr>
        <p:spPr>
          <a:xfrm>
            <a:off x="665309" y="1926248"/>
            <a:ext cx="9772606" cy="4548855"/>
          </a:xfrm>
        </p:spPr>
        <p:txBody>
          <a:bodyPr>
            <a:normAutofit/>
          </a:bodyPr>
          <a:lstStyle/>
          <a:p>
            <a:r>
              <a:rPr lang="en-US" sz="2400" dirty="0"/>
              <a:t>The delivery system which conducts </a:t>
            </a:r>
            <a:r>
              <a:rPr lang="en-US" sz="2400" dirty="0" err="1"/>
              <a:t>anaesthetic</a:t>
            </a:r>
            <a:r>
              <a:rPr lang="en-US" sz="2400" dirty="0"/>
              <a:t> gases from  the  machine  to  the patient is  termed  colloquially a  ‘circuit’  but is described more accurately as a breathing system.  Terms such as  ‘open circuits’,  ‘semi-open circuits’  or  ‘semi-closed circuits’  should be avoided. The  ‘closed circuit’  or circle system is the only true circuit,  as </a:t>
            </a:r>
            <a:r>
              <a:rPr lang="en-US" sz="2400" dirty="0" err="1"/>
              <a:t>anaesthetic</a:t>
            </a:r>
            <a:r>
              <a:rPr lang="en-US" sz="2400" dirty="0"/>
              <a:t> gases are recycled</a:t>
            </a:r>
            <a:r>
              <a:rPr lang="en-US" sz="2400"/>
              <a:t>. </a:t>
            </a:r>
            <a:endParaRPr lang="en-GB" sz="2400"/>
          </a:p>
          <a:p>
            <a:endParaRPr lang="en-GB" sz="2400"/>
          </a:p>
          <a:p>
            <a:r>
              <a:rPr lang="en-GB" sz="2400"/>
              <a:t>Breathing circuits : </a:t>
            </a:r>
          </a:p>
          <a:p>
            <a:pPr>
              <a:buFont typeface="Arial" panose="020B0604020202020204" pitchFamily="34" charset="0"/>
              <a:buChar char="•"/>
            </a:pPr>
            <a:r>
              <a:rPr lang="en-GB" sz="2400"/>
              <a:t>Mapilson breathing system</a:t>
            </a:r>
          </a:p>
          <a:p>
            <a:pPr>
              <a:buFont typeface="Arial" panose="020B0604020202020204" pitchFamily="34" charset="0"/>
              <a:buChar char="•"/>
            </a:pPr>
            <a:r>
              <a:rPr lang="en-GB" sz="2400"/>
              <a:t>Circle system </a:t>
            </a:r>
            <a:endParaRPr lang="en-GB" sz="2400" dirty="0"/>
          </a:p>
          <a:p>
            <a:endParaRPr lang="en-US" sz="2400" dirty="0"/>
          </a:p>
        </p:txBody>
      </p:sp>
    </p:spTree>
    <p:extLst>
      <p:ext uri="{BB962C8B-B14F-4D97-AF65-F5344CB8AC3E}">
        <p14:creationId xmlns:p14="http://schemas.microsoft.com/office/powerpoint/2010/main" val="5776180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9FED8-4D13-144A-901C-07C9E2DDC887}"/>
              </a:ext>
            </a:extLst>
          </p:cNvPr>
          <p:cNvSpPr>
            <a:spLocks noGrp="1"/>
          </p:cNvSpPr>
          <p:nvPr>
            <p:ph type="title"/>
          </p:nvPr>
        </p:nvSpPr>
        <p:spPr/>
        <p:txBody>
          <a:bodyPr/>
          <a:lstStyle/>
          <a:p>
            <a:r>
              <a:rPr lang="en-GB"/>
              <a:t>Componants and </a:t>
            </a:r>
            <a:r>
              <a:rPr lang="en-US"/>
              <a:t>Classification </a:t>
            </a:r>
            <a:r>
              <a:rPr lang="en-US" dirty="0"/>
              <a:t>of </a:t>
            </a:r>
            <a:r>
              <a:rPr lang="en-US" b="1" dirty="0" err="1"/>
              <a:t>mapilson</a:t>
            </a:r>
            <a:r>
              <a:rPr lang="en-US" dirty="0"/>
              <a:t> Breathing Systems</a:t>
            </a:r>
          </a:p>
        </p:txBody>
      </p:sp>
      <p:sp>
        <p:nvSpPr>
          <p:cNvPr id="3" name="Content Placeholder 2">
            <a:extLst>
              <a:ext uri="{FF2B5EF4-FFF2-40B4-BE49-F238E27FC236}">
                <a16:creationId xmlns:a16="http://schemas.microsoft.com/office/drawing/2014/main" id="{C4B1DD3A-C5C8-5842-934F-A9E746E6C7C0}"/>
              </a:ext>
            </a:extLst>
          </p:cNvPr>
          <p:cNvSpPr>
            <a:spLocks noGrp="1"/>
          </p:cNvSpPr>
          <p:nvPr>
            <p:ph idx="1"/>
          </p:nvPr>
        </p:nvSpPr>
        <p:spPr>
          <a:xfrm>
            <a:off x="723449" y="1727337"/>
            <a:ext cx="5783239" cy="4428507"/>
          </a:xfrm>
        </p:spPr>
        <p:txBody>
          <a:bodyPr/>
          <a:lstStyle/>
          <a:p>
            <a:r>
              <a:rPr lang="en-GB"/>
              <a:t>Components : (breathing tube, fresh gas inlet, adjustable pressure-limiting [APL] valve, and reservoir bag)</a:t>
            </a:r>
          </a:p>
          <a:p>
            <a:r>
              <a:rPr lang="en-US"/>
              <a:t>In </a:t>
            </a:r>
            <a:r>
              <a:rPr lang="en-US" dirty="0"/>
              <a:t>1954,  </a:t>
            </a:r>
            <a:r>
              <a:rPr lang="en-US" dirty="0" err="1"/>
              <a:t>Mapleson</a:t>
            </a:r>
            <a:r>
              <a:rPr lang="en-US" dirty="0"/>
              <a:t> classified </a:t>
            </a:r>
            <a:r>
              <a:rPr lang="en-US" dirty="0" err="1"/>
              <a:t>anaesthetic</a:t>
            </a:r>
            <a:r>
              <a:rPr lang="en-US" dirty="0"/>
              <a:t> breathing systems into five types </a:t>
            </a:r>
            <a:r>
              <a:rPr lang="en-GB" dirty="0"/>
              <a:t>,</a:t>
            </a:r>
            <a:r>
              <a:rPr lang="en-US" dirty="0"/>
              <a:t>  the </a:t>
            </a:r>
            <a:r>
              <a:rPr lang="en-US" dirty="0" err="1"/>
              <a:t>Mapleson</a:t>
            </a:r>
            <a:r>
              <a:rPr lang="en-US" dirty="0"/>
              <a:t> E  system  was  modified  subsequently  by  Rees,  but is classified as the </a:t>
            </a:r>
            <a:r>
              <a:rPr lang="en-US" dirty="0" err="1"/>
              <a:t>Mapleson</a:t>
            </a:r>
            <a:r>
              <a:rPr lang="en-US" dirty="0"/>
              <a:t> F system.  The systems differ considerably in their  ‘efficiency’,  which is measured in terms of  the fresh gas flow (FGF) rate required  to  prevent  rebreathing  of  alveolar  gas  during ventilation</a:t>
            </a:r>
          </a:p>
        </p:txBody>
      </p:sp>
      <p:pic>
        <p:nvPicPr>
          <p:cNvPr id="4" name="Picture 4">
            <a:extLst>
              <a:ext uri="{FF2B5EF4-FFF2-40B4-BE49-F238E27FC236}">
                <a16:creationId xmlns:a16="http://schemas.microsoft.com/office/drawing/2014/main" id="{27C0B0FD-7803-6E42-8C77-B2E92B62135D}"/>
              </a:ext>
            </a:extLst>
          </p:cNvPr>
          <p:cNvPicPr>
            <a:picLocks noChangeAspect="1"/>
          </p:cNvPicPr>
          <p:nvPr/>
        </p:nvPicPr>
        <p:blipFill>
          <a:blip r:embed="rId2"/>
          <a:stretch>
            <a:fillRect/>
          </a:stretch>
        </p:blipFill>
        <p:spPr>
          <a:xfrm>
            <a:off x="7879164" y="1715956"/>
            <a:ext cx="3490426" cy="4742717"/>
          </a:xfrm>
          <a:prstGeom prst="rect">
            <a:avLst/>
          </a:prstGeom>
        </p:spPr>
      </p:pic>
    </p:spTree>
    <p:extLst>
      <p:ext uri="{BB962C8B-B14F-4D97-AF65-F5344CB8AC3E}">
        <p14:creationId xmlns:p14="http://schemas.microsoft.com/office/powerpoint/2010/main" val="1998825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264D4-110F-D541-90F5-AF219F23686C}"/>
              </a:ext>
            </a:extLst>
          </p:cNvPr>
          <p:cNvSpPr>
            <a:spLocks noGrp="1"/>
          </p:cNvSpPr>
          <p:nvPr>
            <p:ph type="title"/>
          </p:nvPr>
        </p:nvSpPr>
        <p:spPr/>
        <p:txBody>
          <a:bodyPr/>
          <a:lstStyle/>
          <a:p>
            <a:r>
              <a:rPr lang="en-US"/>
              <a:t>Mapleson</a:t>
            </a:r>
            <a:r>
              <a:rPr lang="en-GB"/>
              <a:t>  (</a:t>
            </a:r>
            <a:r>
              <a:rPr lang="en-US"/>
              <a:t> A</a:t>
            </a:r>
            <a:r>
              <a:rPr lang="en-GB"/>
              <a:t> ) </a:t>
            </a:r>
            <a:r>
              <a:rPr lang="en-US"/>
              <a:t> Systems</a:t>
            </a:r>
          </a:p>
        </p:txBody>
      </p:sp>
      <p:sp>
        <p:nvSpPr>
          <p:cNvPr id="3" name="Content Placeholder 2">
            <a:extLst>
              <a:ext uri="{FF2B5EF4-FFF2-40B4-BE49-F238E27FC236}">
                <a16:creationId xmlns:a16="http://schemas.microsoft.com/office/drawing/2014/main" id="{76760DEA-D264-6447-AC1F-2053F467B940}"/>
              </a:ext>
            </a:extLst>
          </p:cNvPr>
          <p:cNvSpPr>
            <a:spLocks noGrp="1"/>
          </p:cNvSpPr>
          <p:nvPr>
            <p:ph idx="1"/>
          </p:nvPr>
        </p:nvSpPr>
        <p:spPr>
          <a:xfrm>
            <a:off x="581193" y="2180496"/>
            <a:ext cx="3946276" cy="3678303"/>
          </a:xfrm>
        </p:spPr>
        <p:txBody>
          <a:bodyPr/>
          <a:lstStyle/>
          <a:p>
            <a:r>
              <a:rPr lang="en-US"/>
              <a:t>The most commonly used version is the Magill attachment.  The corrugated hose should be of  adequate length (usually approximately 110 cm).  It is the most efficient system during spontaneous ventilation,  but one of  the least efficient when ventilation is controlled. During spontaneous ventilation</a:t>
            </a:r>
            <a:r>
              <a:rPr lang="en-GB"/>
              <a:t>,</a:t>
            </a:r>
            <a:r>
              <a:rPr lang="en-US"/>
              <a:t> there are three phases in the ventilatory cycle:  inspiratory, expiratory and the expiratory pause.  </a:t>
            </a:r>
          </a:p>
        </p:txBody>
      </p:sp>
      <p:pic>
        <p:nvPicPr>
          <p:cNvPr id="4" name="Picture 4">
            <a:extLst>
              <a:ext uri="{FF2B5EF4-FFF2-40B4-BE49-F238E27FC236}">
                <a16:creationId xmlns:a16="http://schemas.microsoft.com/office/drawing/2014/main" id="{A5052AC5-E3D7-7A4C-8F71-0A63C150844C}"/>
              </a:ext>
            </a:extLst>
          </p:cNvPr>
          <p:cNvPicPr>
            <a:picLocks noChangeAspect="1"/>
          </p:cNvPicPr>
          <p:nvPr/>
        </p:nvPicPr>
        <p:blipFill>
          <a:blip r:embed="rId2"/>
          <a:stretch>
            <a:fillRect/>
          </a:stretch>
        </p:blipFill>
        <p:spPr>
          <a:xfrm>
            <a:off x="6096000" y="702157"/>
            <a:ext cx="4220688" cy="6155844"/>
          </a:xfrm>
          <a:prstGeom prst="rect">
            <a:avLst/>
          </a:prstGeom>
        </p:spPr>
      </p:pic>
    </p:spTree>
    <p:extLst>
      <p:ext uri="{BB962C8B-B14F-4D97-AF65-F5344CB8AC3E}">
        <p14:creationId xmlns:p14="http://schemas.microsoft.com/office/powerpoint/2010/main" val="42084936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A1352-0A00-6144-9A6E-8C5EDA1B04E6}"/>
              </a:ext>
            </a:extLst>
          </p:cNvPr>
          <p:cNvSpPr>
            <a:spLocks noGrp="1"/>
          </p:cNvSpPr>
          <p:nvPr>
            <p:ph type="title"/>
          </p:nvPr>
        </p:nvSpPr>
        <p:spPr/>
        <p:txBody>
          <a:bodyPr/>
          <a:lstStyle/>
          <a:p>
            <a:r>
              <a:rPr lang="en-US"/>
              <a:t>Mapleson</a:t>
            </a:r>
            <a:r>
              <a:rPr lang="en-GB"/>
              <a:t>  (</a:t>
            </a:r>
            <a:r>
              <a:rPr lang="en-US"/>
              <a:t> A</a:t>
            </a:r>
            <a:r>
              <a:rPr lang="en-GB"/>
              <a:t> ) </a:t>
            </a:r>
            <a:r>
              <a:rPr lang="en-US"/>
              <a:t> Systems</a:t>
            </a:r>
            <a:r>
              <a:rPr lang="en-GB"/>
              <a:t>  </a:t>
            </a:r>
            <a:endParaRPr lang="en-US"/>
          </a:p>
        </p:txBody>
      </p:sp>
      <p:pic>
        <p:nvPicPr>
          <p:cNvPr id="4" name="Picture 4">
            <a:extLst>
              <a:ext uri="{FF2B5EF4-FFF2-40B4-BE49-F238E27FC236}">
                <a16:creationId xmlns:a16="http://schemas.microsoft.com/office/drawing/2014/main" id="{ED973855-ECA0-D54E-9909-899D8064A991}"/>
              </a:ext>
            </a:extLst>
          </p:cNvPr>
          <p:cNvPicPr>
            <a:picLocks noGrp="1" noChangeAspect="1"/>
          </p:cNvPicPr>
          <p:nvPr>
            <p:ph idx="1"/>
          </p:nvPr>
        </p:nvPicPr>
        <p:blipFill>
          <a:blip r:embed="rId2"/>
          <a:stretch>
            <a:fillRect/>
          </a:stretch>
        </p:blipFill>
        <p:spPr>
          <a:xfrm>
            <a:off x="6246916" y="1864398"/>
            <a:ext cx="4334215" cy="4798955"/>
          </a:xfrm>
          <a:prstGeom prst="rect">
            <a:avLst/>
          </a:prstGeom>
        </p:spPr>
      </p:pic>
      <p:sp>
        <p:nvSpPr>
          <p:cNvPr id="7" name="TextBox 6">
            <a:extLst>
              <a:ext uri="{FF2B5EF4-FFF2-40B4-BE49-F238E27FC236}">
                <a16:creationId xmlns:a16="http://schemas.microsoft.com/office/drawing/2014/main" id="{8FC00524-A5D2-8841-83C8-8C63538498F5}"/>
              </a:ext>
            </a:extLst>
          </p:cNvPr>
          <p:cNvSpPr txBox="1"/>
          <p:nvPr/>
        </p:nvSpPr>
        <p:spPr>
          <a:xfrm>
            <a:off x="1342159" y="2270500"/>
            <a:ext cx="3902776" cy="3785652"/>
          </a:xfrm>
          <a:prstGeom prst="rect">
            <a:avLst/>
          </a:prstGeom>
          <a:noFill/>
        </p:spPr>
        <p:txBody>
          <a:bodyPr wrap="square">
            <a:spAutoFit/>
          </a:bodyPr>
          <a:lstStyle/>
          <a:p>
            <a:r>
              <a:rPr lang="en-US" sz="2400"/>
              <a:t>The major disadvantage of  the Magill attachment during surgery is that the spill valve is attached close to the mask.  This makes the system heavy,  particularly when a scavenging system is used,  and it is inconvenient if  the valve is in this position during surgery of  the head or neck. </a:t>
            </a:r>
          </a:p>
        </p:txBody>
      </p:sp>
    </p:spTree>
    <p:extLst>
      <p:ext uri="{BB962C8B-B14F-4D97-AF65-F5344CB8AC3E}">
        <p14:creationId xmlns:p14="http://schemas.microsoft.com/office/powerpoint/2010/main" val="3956574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BB6B2-457F-824B-8428-0BDED9C40DF6}"/>
              </a:ext>
            </a:extLst>
          </p:cNvPr>
          <p:cNvSpPr>
            <a:spLocks noGrp="1"/>
          </p:cNvSpPr>
          <p:nvPr>
            <p:ph type="title"/>
          </p:nvPr>
        </p:nvSpPr>
        <p:spPr/>
        <p:txBody>
          <a:bodyPr/>
          <a:lstStyle/>
          <a:p>
            <a:r>
              <a:rPr lang="en-GB"/>
              <a:t>The lack system</a:t>
            </a:r>
            <a:endParaRPr lang="en-US"/>
          </a:p>
        </p:txBody>
      </p:sp>
      <p:sp>
        <p:nvSpPr>
          <p:cNvPr id="3" name="Content Placeholder 2">
            <a:extLst>
              <a:ext uri="{FF2B5EF4-FFF2-40B4-BE49-F238E27FC236}">
                <a16:creationId xmlns:a16="http://schemas.microsoft.com/office/drawing/2014/main" id="{69D76D9B-31E9-5146-AC4B-7AB6750044A8}"/>
              </a:ext>
            </a:extLst>
          </p:cNvPr>
          <p:cNvSpPr>
            <a:spLocks noGrp="1"/>
          </p:cNvSpPr>
          <p:nvPr>
            <p:ph idx="1"/>
          </p:nvPr>
        </p:nvSpPr>
        <p:spPr>
          <a:xfrm>
            <a:off x="581193" y="2180496"/>
            <a:ext cx="4713224" cy="3678303"/>
          </a:xfrm>
        </p:spPr>
        <p:txBody>
          <a:bodyPr/>
          <a:lstStyle/>
          <a:p>
            <a:r>
              <a:rPr lang="en-US"/>
              <a:t>The Lack system is a modification of  the Mapleson  A system with a coaxial arrangement of  tubing.  This permits  positioning of  the  spill  valve  at  the  proximal  end  of  the  system. The inner tube must be of  sufficiently wide bore to allow the patient to exhale with minimal resistance. The Lack system is not quite as efficient as the Magill attachment.</a:t>
            </a:r>
          </a:p>
        </p:txBody>
      </p:sp>
      <p:pic>
        <p:nvPicPr>
          <p:cNvPr id="4" name="Picture 4">
            <a:extLst>
              <a:ext uri="{FF2B5EF4-FFF2-40B4-BE49-F238E27FC236}">
                <a16:creationId xmlns:a16="http://schemas.microsoft.com/office/drawing/2014/main" id="{06DDD399-4375-414F-9F96-62D2BE03D002}"/>
              </a:ext>
            </a:extLst>
          </p:cNvPr>
          <p:cNvPicPr>
            <a:picLocks noChangeAspect="1"/>
          </p:cNvPicPr>
          <p:nvPr/>
        </p:nvPicPr>
        <p:blipFill>
          <a:blip r:embed="rId2"/>
          <a:stretch>
            <a:fillRect/>
          </a:stretch>
        </p:blipFill>
        <p:spPr>
          <a:xfrm>
            <a:off x="6858001" y="957386"/>
            <a:ext cx="4286250" cy="4695825"/>
          </a:xfrm>
          <a:prstGeom prst="rect">
            <a:avLst/>
          </a:prstGeom>
        </p:spPr>
      </p:pic>
    </p:spTree>
    <p:extLst>
      <p:ext uri="{BB962C8B-B14F-4D97-AF65-F5344CB8AC3E}">
        <p14:creationId xmlns:p14="http://schemas.microsoft.com/office/powerpoint/2010/main" val="39881489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14E0D-FDD2-ED48-B6D7-D02EEF5624B7}"/>
              </a:ext>
            </a:extLst>
          </p:cNvPr>
          <p:cNvSpPr>
            <a:spLocks noGrp="1"/>
          </p:cNvSpPr>
          <p:nvPr>
            <p:ph type="title"/>
          </p:nvPr>
        </p:nvSpPr>
        <p:spPr/>
        <p:txBody>
          <a:bodyPr/>
          <a:lstStyle/>
          <a:p>
            <a:r>
              <a:rPr lang="en-US"/>
              <a:t>Mapleson B and C Systems </a:t>
            </a:r>
          </a:p>
        </p:txBody>
      </p:sp>
      <p:sp>
        <p:nvSpPr>
          <p:cNvPr id="3" name="Content Placeholder 2">
            <a:extLst>
              <a:ext uri="{FF2B5EF4-FFF2-40B4-BE49-F238E27FC236}">
                <a16:creationId xmlns:a16="http://schemas.microsoft.com/office/drawing/2014/main" id="{A557DF83-F5A2-8141-BB9F-40597B915AB7}"/>
              </a:ext>
            </a:extLst>
          </p:cNvPr>
          <p:cNvSpPr>
            <a:spLocks noGrp="1"/>
          </p:cNvSpPr>
          <p:nvPr>
            <p:ph idx="1"/>
          </p:nvPr>
        </p:nvSpPr>
        <p:spPr/>
        <p:txBody>
          <a:bodyPr>
            <a:normAutofit/>
          </a:bodyPr>
          <a:lstStyle/>
          <a:p>
            <a:r>
              <a:rPr lang="en-US" sz="2400" dirty="0"/>
              <a:t>These systems cause mixing of  alveolar and fresh gas during spontaneous or controlled ventilation.  Very high FGF rates are required to prevent rebreathing.  </a:t>
            </a:r>
          </a:p>
          <a:p>
            <a:r>
              <a:rPr lang="en-US" sz="2400" dirty="0"/>
              <a:t>They are not used nowadays in anesthesia practice.</a:t>
            </a:r>
          </a:p>
        </p:txBody>
      </p:sp>
    </p:spTree>
    <p:extLst>
      <p:ext uri="{BB962C8B-B14F-4D97-AF65-F5344CB8AC3E}">
        <p14:creationId xmlns:p14="http://schemas.microsoft.com/office/powerpoint/2010/main" val="12000587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C783E-F6A8-E94E-AE7F-C2CE9D76F20D}"/>
              </a:ext>
            </a:extLst>
          </p:cNvPr>
          <p:cNvSpPr>
            <a:spLocks noGrp="1"/>
          </p:cNvSpPr>
          <p:nvPr>
            <p:ph type="title"/>
          </p:nvPr>
        </p:nvSpPr>
        <p:spPr/>
        <p:txBody>
          <a:bodyPr/>
          <a:lstStyle/>
          <a:p>
            <a:r>
              <a:rPr lang="en-US"/>
              <a:t>Mapleson D System </a:t>
            </a:r>
          </a:p>
        </p:txBody>
      </p:sp>
      <p:sp>
        <p:nvSpPr>
          <p:cNvPr id="3" name="Content Placeholder 2">
            <a:extLst>
              <a:ext uri="{FF2B5EF4-FFF2-40B4-BE49-F238E27FC236}">
                <a16:creationId xmlns:a16="http://schemas.microsoft.com/office/drawing/2014/main" id="{5080C183-DBDD-1042-B9C4-88AA3D691202}"/>
              </a:ext>
            </a:extLst>
          </p:cNvPr>
          <p:cNvSpPr>
            <a:spLocks noGrp="1"/>
          </p:cNvSpPr>
          <p:nvPr>
            <p:ph idx="1"/>
          </p:nvPr>
        </p:nvSpPr>
        <p:spPr>
          <a:xfrm>
            <a:off x="457491" y="1589848"/>
            <a:ext cx="11029615" cy="4743658"/>
          </a:xfrm>
        </p:spPr>
        <p:txBody>
          <a:bodyPr>
            <a:normAutofit/>
          </a:bodyPr>
          <a:lstStyle/>
          <a:p>
            <a:r>
              <a:rPr lang="en-US" sz="2400"/>
              <a:t>The Mapleson D arrangement is inefficient during spontaneous breathing </a:t>
            </a:r>
            <a:r>
              <a:rPr lang="en-GB" sz="2400"/>
              <a:t>.</a:t>
            </a:r>
            <a:r>
              <a:rPr lang="en-US" sz="2400"/>
              <a:t>During expiration,  exhaled gas and fresh gas mix in the corrugated  tube  and  travel  towards  the  reservoir  bag . When the reservoir bag is full,  the pressure in the system increases,  the spill valve opens and a  mixture of  fresh and exhaled  gas is  vented;  this includes the dead space gas,  which reaches the reservoir bag first</a:t>
            </a:r>
            <a:r>
              <a:rPr lang="en-GB" sz="2400"/>
              <a:t>. </a:t>
            </a:r>
          </a:p>
          <a:p>
            <a:r>
              <a:rPr lang="en-US" sz="2400"/>
              <a:t> Although fresh gas pushes alveolar gas towards the valve during the expiratory pause,  a mixture of  alveolar and fresh gases is inhaled from the corrugated tube unless the FGF rate is at least twice as great as the patient’s minute volume</a:t>
            </a:r>
            <a:r>
              <a:rPr lang="en-GB" sz="2400"/>
              <a:t>, </a:t>
            </a:r>
            <a:r>
              <a:rPr lang="en-US" sz="2400"/>
              <a:t> i.e.  at least 12 L</a:t>
            </a:r>
            <a:r>
              <a:rPr lang="en-GB" sz="2400"/>
              <a:t>/</a:t>
            </a:r>
            <a:r>
              <a:rPr lang="en-US" sz="2400"/>
              <a:t> min in the adult</a:t>
            </a:r>
            <a:r>
              <a:rPr lang="en-GB" sz="2400"/>
              <a:t>.</a:t>
            </a:r>
            <a:endParaRPr lang="en-US" sz="2400"/>
          </a:p>
        </p:txBody>
      </p:sp>
    </p:spTree>
    <p:extLst>
      <p:ext uri="{BB962C8B-B14F-4D97-AF65-F5344CB8AC3E}">
        <p14:creationId xmlns:p14="http://schemas.microsoft.com/office/powerpoint/2010/main" val="7724370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B3560-546E-6A44-9478-D1F4B950D098}"/>
              </a:ext>
            </a:extLst>
          </p:cNvPr>
          <p:cNvSpPr>
            <a:spLocks noGrp="1"/>
          </p:cNvSpPr>
          <p:nvPr>
            <p:ph type="title"/>
          </p:nvPr>
        </p:nvSpPr>
        <p:spPr/>
        <p:txBody>
          <a:bodyPr/>
          <a:lstStyle/>
          <a:p>
            <a:r>
              <a:rPr lang="en-GB"/>
              <a:t>Mapilson d and bain coaxial system</a:t>
            </a:r>
            <a:endParaRPr lang="en-US"/>
          </a:p>
        </p:txBody>
      </p:sp>
      <p:sp>
        <p:nvSpPr>
          <p:cNvPr id="3" name="Content Placeholder 2">
            <a:extLst>
              <a:ext uri="{FF2B5EF4-FFF2-40B4-BE49-F238E27FC236}">
                <a16:creationId xmlns:a16="http://schemas.microsoft.com/office/drawing/2014/main" id="{D1750D71-848A-A747-B345-C6CB0192EE49}"/>
              </a:ext>
            </a:extLst>
          </p:cNvPr>
          <p:cNvSpPr>
            <a:spLocks noGrp="1"/>
          </p:cNvSpPr>
          <p:nvPr>
            <p:ph idx="1"/>
          </p:nvPr>
        </p:nvSpPr>
        <p:spPr>
          <a:xfrm>
            <a:off x="377086" y="2190294"/>
            <a:ext cx="9197395" cy="3678303"/>
          </a:xfrm>
        </p:spPr>
        <p:txBody>
          <a:bodyPr>
            <a:normAutofit/>
          </a:bodyPr>
          <a:lstStyle/>
          <a:p>
            <a:r>
              <a:rPr lang="en-US"/>
              <a:t> </a:t>
            </a:r>
            <a:r>
              <a:rPr lang="en-GB"/>
              <a:t>I</a:t>
            </a:r>
            <a:r>
              <a:rPr lang="en-US"/>
              <a:t>n some patients, an FGF rate of  250 mL kg–1 min–1  is required to prevent rebreathing. However,  the Mapleson D system is more efficient than the Mapleson  A during controlled ventilation </a:t>
            </a:r>
            <a:r>
              <a:rPr lang="en-GB"/>
              <a:t>,</a:t>
            </a:r>
            <a:r>
              <a:rPr lang="en-US"/>
              <a:t>especially if  an expiratory pause is incorporated into the ventilatory  cycle.</a:t>
            </a:r>
            <a:endParaRPr lang="en-GB"/>
          </a:p>
          <a:p>
            <a:pPr marL="0" indent="0">
              <a:buNone/>
            </a:pPr>
            <a:r>
              <a:rPr lang="en-US"/>
              <a:t> </a:t>
            </a:r>
            <a:endParaRPr lang="en-GB"/>
          </a:p>
          <a:p>
            <a:pPr marL="0" indent="0">
              <a:buNone/>
            </a:pPr>
            <a:r>
              <a:rPr lang="en-US"/>
              <a:t>The Bain coaxial system is the most commonly used version of  the Mapleson D system. FGF is supplied through a narrow inner tube.  This tube  may  become  disconnected,  resulting  in  hypoxaemia  and  hypercapnia.  Before  use,  the  system  should be tested by occluding the distal end of  the inner tube transiently with a finger or the plunger of  a 2-mL syringe;  there should be a reduction in the flow  meter bobbin reading during occlusion and an audible release of  pressure when occlusion is discontinued. Movement of  the reservoir bag during anaesthesia does not necessarily indicate that fresh gas is being delivered to the patient.</a:t>
            </a:r>
          </a:p>
        </p:txBody>
      </p:sp>
      <p:pic>
        <p:nvPicPr>
          <p:cNvPr id="4" name="Picture 4">
            <a:extLst>
              <a:ext uri="{FF2B5EF4-FFF2-40B4-BE49-F238E27FC236}">
                <a16:creationId xmlns:a16="http://schemas.microsoft.com/office/drawing/2014/main" id="{89CF6D7B-0547-4E4A-B569-5920E8A69A7B}"/>
              </a:ext>
            </a:extLst>
          </p:cNvPr>
          <p:cNvPicPr>
            <a:picLocks noChangeAspect="1"/>
          </p:cNvPicPr>
          <p:nvPr/>
        </p:nvPicPr>
        <p:blipFill>
          <a:blip r:embed="rId2"/>
          <a:stretch>
            <a:fillRect/>
          </a:stretch>
        </p:blipFill>
        <p:spPr>
          <a:xfrm>
            <a:off x="9574481" y="2380939"/>
            <a:ext cx="2036327" cy="3774905"/>
          </a:xfrm>
          <a:prstGeom prst="rect">
            <a:avLst/>
          </a:prstGeom>
        </p:spPr>
      </p:pic>
    </p:spTree>
    <p:extLst>
      <p:ext uri="{BB962C8B-B14F-4D97-AF65-F5344CB8AC3E}">
        <p14:creationId xmlns:p14="http://schemas.microsoft.com/office/powerpoint/2010/main" val="15259454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EB1C9-CBC4-7B4A-94E5-8DB7C84D17B6}"/>
              </a:ext>
            </a:extLst>
          </p:cNvPr>
          <p:cNvSpPr>
            <a:spLocks noGrp="1"/>
          </p:cNvSpPr>
          <p:nvPr>
            <p:ph type="title"/>
          </p:nvPr>
        </p:nvSpPr>
        <p:spPr/>
        <p:txBody>
          <a:bodyPr/>
          <a:lstStyle/>
          <a:p>
            <a:r>
              <a:rPr lang="en-US"/>
              <a:t>Mapleson </a:t>
            </a:r>
            <a:r>
              <a:rPr lang="en-GB"/>
              <a:t>E System</a:t>
            </a:r>
            <a:endParaRPr lang="en-US"/>
          </a:p>
        </p:txBody>
      </p:sp>
      <p:sp>
        <p:nvSpPr>
          <p:cNvPr id="3" name="Content Placeholder 2">
            <a:extLst>
              <a:ext uri="{FF2B5EF4-FFF2-40B4-BE49-F238E27FC236}">
                <a16:creationId xmlns:a16="http://schemas.microsoft.com/office/drawing/2014/main" id="{98824DBA-C9B6-B44E-81E2-4CFF262EE52A}"/>
              </a:ext>
            </a:extLst>
          </p:cNvPr>
          <p:cNvSpPr>
            <a:spLocks noGrp="1"/>
          </p:cNvSpPr>
          <p:nvPr>
            <p:ph idx="1"/>
          </p:nvPr>
        </p:nvSpPr>
        <p:spPr>
          <a:xfrm>
            <a:off x="1122539" y="2696687"/>
            <a:ext cx="9946922" cy="3278086"/>
          </a:xfrm>
        </p:spPr>
        <p:txBody>
          <a:bodyPr>
            <a:noAutofit/>
          </a:bodyPr>
          <a:lstStyle/>
          <a:p>
            <a:r>
              <a:rPr lang="en-US" sz="2000"/>
              <a:t>The Mapleson E system,  or  Ayre’s T-piece,  has virtually no resistance to expiration and was used extensively in paediatric anaesthesia before the advantages of  continuous positive airways pressure (CPAP) were recognized.  It functions in a manner similar to the Mapleson D system in that the corrugated tube fills with a mixture of  exhaled and fresh gas during expiration and with fresh gas during the expiratory pause.  Rebreathing is prevented if  the FGF rate is 2.5–3 times the patient’s minute volume.  If the volume of  the corrugated tube is less than the patient’s tidal volume,  some air may be inhaled at the end of  inspiration;  consequently,  an FGF rate of at  least  4 L</a:t>
            </a:r>
            <a:r>
              <a:rPr lang="en-GB" sz="2000"/>
              <a:t>/</a:t>
            </a:r>
            <a:r>
              <a:rPr lang="en-US" sz="2000"/>
              <a:t> min  is  recommended  with  a  paediatric Mapleson E system. During spontaneous ventilation,  there is no indication of  the presence,  or the adequacy of  ventilation.  It is possible to attach a visual indicator,  such as a piece of  tissue paper or a feather,  at the end of  the corrugated tube,  but this is not very satisfactory.</a:t>
            </a:r>
          </a:p>
        </p:txBody>
      </p:sp>
    </p:spTree>
    <p:extLst>
      <p:ext uri="{BB962C8B-B14F-4D97-AF65-F5344CB8AC3E}">
        <p14:creationId xmlns:p14="http://schemas.microsoft.com/office/powerpoint/2010/main" val="15947757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6601A-079C-A040-AC8E-2B428C6FEF01}"/>
              </a:ext>
            </a:extLst>
          </p:cNvPr>
          <p:cNvSpPr>
            <a:spLocks noGrp="1"/>
          </p:cNvSpPr>
          <p:nvPr>
            <p:ph type="title"/>
          </p:nvPr>
        </p:nvSpPr>
        <p:spPr/>
        <p:txBody>
          <a:bodyPr/>
          <a:lstStyle/>
          <a:p>
            <a:r>
              <a:rPr lang="en-GB"/>
              <a:t>Mapelson f system</a:t>
            </a:r>
            <a:endParaRPr lang="en-US"/>
          </a:p>
        </p:txBody>
      </p:sp>
      <p:sp>
        <p:nvSpPr>
          <p:cNvPr id="3" name="Content Placeholder 2">
            <a:extLst>
              <a:ext uri="{FF2B5EF4-FFF2-40B4-BE49-F238E27FC236}">
                <a16:creationId xmlns:a16="http://schemas.microsoft.com/office/drawing/2014/main" id="{C5A21C45-75D5-7C42-BC52-30910831F7D3}"/>
              </a:ext>
            </a:extLst>
          </p:cNvPr>
          <p:cNvSpPr>
            <a:spLocks noGrp="1"/>
          </p:cNvSpPr>
          <p:nvPr>
            <p:ph idx="1"/>
          </p:nvPr>
        </p:nvSpPr>
        <p:spPr>
          <a:xfrm>
            <a:off x="284309" y="2477541"/>
            <a:ext cx="7583094" cy="3678303"/>
          </a:xfrm>
        </p:spPr>
        <p:txBody>
          <a:bodyPr>
            <a:normAutofit fontScale="85000" lnSpcReduction="20000"/>
          </a:bodyPr>
          <a:lstStyle/>
          <a:p>
            <a:r>
              <a:rPr lang="en-US"/>
              <a:t>The Mapleson F system,  or</a:t>
            </a:r>
            <a:r>
              <a:rPr lang="en-GB"/>
              <a:t> jackson</a:t>
            </a:r>
            <a:r>
              <a:rPr lang="en-US"/>
              <a:t> Rees’  modification of the  Ayre’s T-piece,  includes an open-ended bag attached  to the end  of  the corrugated tube.  This confers several advantages: </a:t>
            </a:r>
            <a:endParaRPr lang="en-GB"/>
          </a:p>
          <a:p>
            <a:r>
              <a:rPr lang="en-US"/>
              <a:t>  It provides visual evidence of  breathing during spontaneous ventilation. </a:t>
            </a:r>
            <a:endParaRPr lang="en-GB"/>
          </a:p>
          <a:p>
            <a:r>
              <a:rPr lang="en-US"/>
              <a:t>By occluding the open end of  the bag temporarily,  it is possible to confirm that fresh gas is entering the system. </a:t>
            </a:r>
            <a:endParaRPr lang="en-GB"/>
          </a:p>
          <a:p>
            <a:r>
              <a:rPr lang="en-US"/>
              <a:t>It provides a degree of  CPAP during spontaneous ventilation and positive end-expiratory pressure (PEEP) during IPPV. </a:t>
            </a:r>
            <a:endParaRPr lang="en-GB"/>
          </a:p>
          <a:p>
            <a:r>
              <a:rPr lang="en-US"/>
              <a:t>It provides a convenient method of  assisting or controlling ventilation.  </a:t>
            </a:r>
            <a:endParaRPr lang="en-GB"/>
          </a:p>
          <a:p>
            <a:r>
              <a:rPr lang="en-US"/>
              <a:t>The open end of  the reservoir bag  is occluded between the  fourth and fifth fingers and the bag is squeezed between the thumb and index finger;  the fourth and fifth fingers are relaxed during expiration to allow gas to escape  from  the  bag.  It  is possible with  experience to assess (approximately) the inflation pressure and to detect changes in lung and chest wall compliance. However, one main disadvantage of  the Mapleson F system is that efficient scavenging is unsatisfactory and is non-standard.</a:t>
            </a:r>
          </a:p>
        </p:txBody>
      </p:sp>
      <p:pic>
        <p:nvPicPr>
          <p:cNvPr id="4" name="Picture 4">
            <a:extLst>
              <a:ext uri="{FF2B5EF4-FFF2-40B4-BE49-F238E27FC236}">
                <a16:creationId xmlns:a16="http://schemas.microsoft.com/office/drawing/2014/main" id="{96D6B51B-27DE-4547-A33D-A1169C1CC781}"/>
              </a:ext>
            </a:extLst>
          </p:cNvPr>
          <p:cNvPicPr>
            <a:picLocks noChangeAspect="1"/>
          </p:cNvPicPr>
          <p:nvPr/>
        </p:nvPicPr>
        <p:blipFill>
          <a:blip r:embed="rId2"/>
          <a:stretch>
            <a:fillRect/>
          </a:stretch>
        </p:blipFill>
        <p:spPr>
          <a:xfrm>
            <a:off x="8171377" y="1969050"/>
            <a:ext cx="3736314" cy="4364457"/>
          </a:xfrm>
          <a:prstGeom prst="rect">
            <a:avLst/>
          </a:prstGeom>
        </p:spPr>
      </p:pic>
    </p:spTree>
    <p:extLst>
      <p:ext uri="{BB962C8B-B14F-4D97-AF65-F5344CB8AC3E}">
        <p14:creationId xmlns:p14="http://schemas.microsoft.com/office/powerpoint/2010/main" val="33721887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C7DEB637-B450-AD44-8B37-F96ABEDB2989}"/>
              </a:ext>
            </a:extLst>
          </p:cNvPr>
          <p:cNvPicPr>
            <a:picLocks noGrp="1" noChangeAspect="1"/>
          </p:cNvPicPr>
          <p:nvPr>
            <p:ph idx="1"/>
          </p:nvPr>
        </p:nvPicPr>
        <p:blipFill>
          <a:blip r:embed="rId2"/>
          <a:stretch>
            <a:fillRect/>
          </a:stretch>
        </p:blipFill>
        <p:spPr>
          <a:xfrm>
            <a:off x="1354427" y="1048335"/>
            <a:ext cx="9483146" cy="5809665"/>
          </a:xfrm>
          <a:prstGeom prst="rect">
            <a:avLst/>
          </a:prstGeom>
        </p:spPr>
      </p:pic>
      <p:sp>
        <p:nvSpPr>
          <p:cNvPr id="7" name="Title 6">
            <a:extLst>
              <a:ext uri="{FF2B5EF4-FFF2-40B4-BE49-F238E27FC236}">
                <a16:creationId xmlns:a16="http://schemas.microsoft.com/office/drawing/2014/main" id="{2365E900-1793-B94C-A921-8EE1EB8DEA41}"/>
              </a:ext>
            </a:extLst>
          </p:cNvPr>
          <p:cNvSpPr>
            <a:spLocks noGrp="1"/>
          </p:cNvSpPr>
          <p:nvPr>
            <p:ph type="title"/>
          </p:nvPr>
        </p:nvSpPr>
        <p:spPr>
          <a:xfrm>
            <a:off x="581192" y="702156"/>
            <a:ext cx="11029616" cy="435896"/>
          </a:xfrm>
        </p:spPr>
        <p:txBody>
          <a:bodyPr>
            <a:normAutofit fontScale="90000"/>
          </a:bodyPr>
          <a:lstStyle/>
          <a:p>
            <a:r>
              <a:rPr lang="en-GB"/>
              <a:t>Mapilson circuits </a:t>
            </a:r>
            <a:endParaRPr lang="en-US"/>
          </a:p>
        </p:txBody>
      </p:sp>
    </p:spTree>
    <p:extLst>
      <p:ext uri="{BB962C8B-B14F-4D97-AF65-F5344CB8AC3E}">
        <p14:creationId xmlns:p14="http://schemas.microsoft.com/office/powerpoint/2010/main" val="7830509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1B3BA-C9D7-E54F-966E-88C8BF493D32}"/>
              </a:ext>
            </a:extLst>
          </p:cNvPr>
          <p:cNvSpPr>
            <a:spLocks noGrp="1"/>
          </p:cNvSpPr>
          <p:nvPr>
            <p:ph type="title"/>
          </p:nvPr>
        </p:nvSpPr>
        <p:spPr/>
        <p:txBody>
          <a:bodyPr/>
          <a:lstStyle/>
          <a:p>
            <a:r>
              <a:rPr lang="en-GB"/>
              <a:t>Circle system </a:t>
            </a:r>
            <a:endParaRPr lang="en-US"/>
          </a:p>
        </p:txBody>
      </p:sp>
      <p:sp>
        <p:nvSpPr>
          <p:cNvPr id="3" name="Content Placeholder 2">
            <a:extLst>
              <a:ext uri="{FF2B5EF4-FFF2-40B4-BE49-F238E27FC236}">
                <a16:creationId xmlns:a16="http://schemas.microsoft.com/office/drawing/2014/main" id="{13B661F3-6A4D-E34E-BEAF-9CAC0434EAA6}"/>
              </a:ext>
            </a:extLst>
          </p:cNvPr>
          <p:cNvSpPr>
            <a:spLocks noGrp="1"/>
          </p:cNvSpPr>
          <p:nvPr>
            <p:ph idx="1"/>
          </p:nvPr>
        </p:nvSpPr>
        <p:spPr>
          <a:xfrm>
            <a:off x="680154" y="2186021"/>
            <a:ext cx="4403970" cy="4142843"/>
          </a:xfrm>
        </p:spPr>
        <p:txBody>
          <a:bodyPr>
            <a:normAutofit lnSpcReduction="10000"/>
          </a:bodyPr>
          <a:lstStyle/>
          <a:p>
            <a:r>
              <a:rPr lang="en-GB"/>
              <a:t>The components of a circle system include: </a:t>
            </a:r>
          </a:p>
          <a:p>
            <a:pPr marL="0" indent="0">
              <a:buNone/>
            </a:pPr>
            <a:r>
              <a:rPr lang="en-GB"/>
              <a:t>(1) a CO</a:t>
            </a:r>
            <a:r>
              <a:rPr lang="en-GB" baseline="-25000"/>
              <a:t>2</a:t>
            </a:r>
            <a:r>
              <a:rPr lang="en-GB"/>
              <a:t> absorber containing CO</a:t>
            </a:r>
            <a:r>
              <a:rPr lang="en-GB" baseline="-25000"/>
              <a:t>2</a:t>
            </a:r>
            <a:r>
              <a:rPr lang="en-GB"/>
              <a:t> absorbent</a:t>
            </a:r>
          </a:p>
          <a:p>
            <a:pPr marL="0" indent="0">
              <a:buNone/>
            </a:pPr>
            <a:r>
              <a:rPr lang="en-GB"/>
              <a:t>(2) a fresh gas inlet</a:t>
            </a:r>
          </a:p>
          <a:p>
            <a:pPr marL="0" indent="0">
              <a:buNone/>
            </a:pPr>
            <a:r>
              <a:rPr lang="en-GB"/>
              <a:t>(3) an inspiratory unidirectional valve and inspiratory breathing tube</a:t>
            </a:r>
          </a:p>
          <a:p>
            <a:pPr marL="0" indent="0">
              <a:buNone/>
            </a:pPr>
            <a:r>
              <a:rPr lang="en-GB"/>
              <a:t>(4) a Y-connector</a:t>
            </a:r>
          </a:p>
          <a:p>
            <a:pPr marL="0" indent="0">
              <a:buNone/>
            </a:pPr>
            <a:r>
              <a:rPr lang="en-GB"/>
              <a:t>(5) an expiratory unidirectional valve and expiratory breathing tube</a:t>
            </a:r>
          </a:p>
          <a:p>
            <a:pPr marL="0" indent="0">
              <a:buNone/>
            </a:pPr>
            <a:r>
              <a:rPr lang="en-GB"/>
              <a:t>(6) an APL valve</a:t>
            </a:r>
          </a:p>
          <a:p>
            <a:pPr marL="0" indent="0">
              <a:buNone/>
            </a:pPr>
            <a:r>
              <a:rPr lang="en-GB"/>
              <a:t>(7) a reservoir bag.</a:t>
            </a:r>
            <a:endParaRPr lang="en-US"/>
          </a:p>
        </p:txBody>
      </p:sp>
      <p:pic>
        <p:nvPicPr>
          <p:cNvPr id="4" name="Picture 4">
            <a:extLst>
              <a:ext uri="{FF2B5EF4-FFF2-40B4-BE49-F238E27FC236}">
                <a16:creationId xmlns:a16="http://schemas.microsoft.com/office/drawing/2014/main" id="{AB30C6C2-F07C-CF49-82E5-279F438C1956}"/>
              </a:ext>
            </a:extLst>
          </p:cNvPr>
          <p:cNvPicPr>
            <a:picLocks noChangeAspect="1"/>
          </p:cNvPicPr>
          <p:nvPr/>
        </p:nvPicPr>
        <p:blipFill>
          <a:blip r:embed="rId2"/>
          <a:stretch>
            <a:fillRect/>
          </a:stretch>
        </p:blipFill>
        <p:spPr>
          <a:xfrm>
            <a:off x="4836722" y="2490554"/>
            <a:ext cx="6484236" cy="3533775"/>
          </a:xfrm>
          <a:prstGeom prst="rect">
            <a:avLst/>
          </a:prstGeom>
        </p:spPr>
      </p:pic>
    </p:spTree>
    <p:extLst>
      <p:ext uri="{BB962C8B-B14F-4D97-AF65-F5344CB8AC3E}">
        <p14:creationId xmlns:p14="http://schemas.microsoft.com/office/powerpoint/2010/main" val="40518976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71CF-4E76-FA45-A126-9E0F4BE837FC}"/>
              </a:ext>
            </a:extLst>
          </p:cNvPr>
          <p:cNvSpPr>
            <a:spLocks noGrp="1"/>
          </p:cNvSpPr>
          <p:nvPr>
            <p:ph type="title"/>
          </p:nvPr>
        </p:nvSpPr>
        <p:spPr/>
        <p:txBody>
          <a:bodyPr/>
          <a:lstStyle/>
          <a:p>
            <a:r>
              <a:rPr lang="en-US"/>
              <a:t>Circle System</a:t>
            </a:r>
          </a:p>
        </p:txBody>
      </p:sp>
      <p:sp>
        <p:nvSpPr>
          <p:cNvPr id="3" name="Content Placeholder 2">
            <a:extLst>
              <a:ext uri="{FF2B5EF4-FFF2-40B4-BE49-F238E27FC236}">
                <a16:creationId xmlns:a16="http://schemas.microsoft.com/office/drawing/2014/main" id="{82728E19-0F10-EA48-8CAB-1C3B75C8D19E}"/>
              </a:ext>
            </a:extLst>
          </p:cNvPr>
          <p:cNvSpPr>
            <a:spLocks noGrp="1"/>
          </p:cNvSpPr>
          <p:nvPr>
            <p:ph idx="1"/>
          </p:nvPr>
        </p:nvSpPr>
        <p:spPr>
          <a:xfrm>
            <a:off x="426566" y="1209056"/>
            <a:ext cx="11029615" cy="5334743"/>
          </a:xfrm>
        </p:spPr>
        <p:txBody>
          <a:bodyPr>
            <a:normAutofit/>
          </a:bodyPr>
          <a:lstStyle/>
          <a:p>
            <a:r>
              <a:rPr lang="en-US" sz="2400"/>
              <a:t>This system has replaced the  ‘to-and-fro’  system.  The soda lime canister is mounted on the anaesthetic machine,  and inspiratory and expiratory corrugated tubing conducts gas to and from the patient. The system incorporates a reservoir bag and spill valve and two low-resistance one-way valves to ensure unidirectional  movement of  ga</a:t>
            </a:r>
            <a:r>
              <a:rPr lang="en-GB" sz="2400"/>
              <a:t>s. </a:t>
            </a:r>
            <a:r>
              <a:rPr lang="en-US" sz="2400"/>
              <a:t>These valves are normally mounted in glass domes so that they may be observed to be functioning correctly.  The spill valve may be mounted close to the patient or beside the absorber;  during surgery to the head or neck,  it is more convenient to  use a valve near the  absorber.  Fresh  gas enters  the  system  between  the absorber  and  the  inspiratory tubing.</a:t>
            </a:r>
          </a:p>
        </p:txBody>
      </p:sp>
    </p:spTree>
    <p:extLst>
      <p:ext uri="{BB962C8B-B14F-4D97-AF65-F5344CB8AC3E}">
        <p14:creationId xmlns:p14="http://schemas.microsoft.com/office/powerpoint/2010/main" val="19652577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D77E8-2C38-ED46-AB4A-AA08AD1EDF1A}"/>
              </a:ext>
            </a:extLst>
          </p:cNvPr>
          <p:cNvSpPr>
            <a:spLocks noGrp="1"/>
          </p:cNvSpPr>
          <p:nvPr>
            <p:ph type="title"/>
          </p:nvPr>
        </p:nvSpPr>
        <p:spPr/>
        <p:txBody>
          <a:bodyPr/>
          <a:lstStyle/>
          <a:p>
            <a:r>
              <a:rPr lang="en-US" sz="2800"/>
              <a:t>Adjustable Pressure-Limiting Valve </a:t>
            </a:r>
            <a:endParaRPr lang="en-US"/>
          </a:p>
        </p:txBody>
      </p:sp>
      <p:sp>
        <p:nvSpPr>
          <p:cNvPr id="3" name="Content Placeholder 2">
            <a:extLst>
              <a:ext uri="{FF2B5EF4-FFF2-40B4-BE49-F238E27FC236}">
                <a16:creationId xmlns:a16="http://schemas.microsoft.com/office/drawing/2014/main" id="{21ECBBFA-E996-B84A-A79A-94D6761B901E}"/>
              </a:ext>
            </a:extLst>
          </p:cNvPr>
          <p:cNvSpPr>
            <a:spLocks noGrp="1"/>
          </p:cNvSpPr>
          <p:nvPr>
            <p:ph idx="1"/>
          </p:nvPr>
        </p:nvSpPr>
        <p:spPr>
          <a:xfrm>
            <a:off x="581192" y="2180496"/>
            <a:ext cx="5764685" cy="4078790"/>
          </a:xfrm>
        </p:spPr>
        <p:txBody>
          <a:bodyPr/>
          <a:lstStyle/>
          <a:p>
            <a:r>
              <a:rPr lang="en-US" sz="1800"/>
              <a:t>Most breathing systems incorporate an adjustable pressure-limiting valve (APL valve,  spill valve,  ‘popoff’  valve,  expiratory valve),  which is designed to vent gas  when there is  a positive  pressure within  the system. During spontaneous ventilation,  the valve opens when the patient generates a positive pressure within the system during expiration;  during positive pressure ventilation,  the valve is adjusted to produce a controlled leak during the inspiratory phase.</a:t>
            </a:r>
            <a:endParaRPr lang="en-US"/>
          </a:p>
        </p:txBody>
      </p:sp>
      <p:pic>
        <p:nvPicPr>
          <p:cNvPr id="5" name="Picture 4">
            <a:extLst>
              <a:ext uri="{FF2B5EF4-FFF2-40B4-BE49-F238E27FC236}">
                <a16:creationId xmlns:a16="http://schemas.microsoft.com/office/drawing/2014/main" id="{C9E082A4-A958-1D46-8921-A5C4A937A832}"/>
              </a:ext>
            </a:extLst>
          </p:cNvPr>
          <p:cNvPicPr>
            <a:picLocks noChangeAspect="1"/>
          </p:cNvPicPr>
          <p:nvPr/>
        </p:nvPicPr>
        <p:blipFill>
          <a:blip r:embed="rId2"/>
          <a:stretch>
            <a:fillRect/>
          </a:stretch>
        </p:blipFill>
        <p:spPr>
          <a:xfrm>
            <a:off x="8312727" y="1066029"/>
            <a:ext cx="2469282" cy="5418667"/>
          </a:xfrm>
          <a:prstGeom prst="rect">
            <a:avLst/>
          </a:prstGeom>
        </p:spPr>
      </p:pic>
    </p:spTree>
    <p:extLst>
      <p:ext uri="{BB962C8B-B14F-4D97-AF65-F5344CB8AC3E}">
        <p14:creationId xmlns:p14="http://schemas.microsoft.com/office/powerpoint/2010/main" val="22230172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3E0AC-1225-144C-84F6-82ED3C2414A7}"/>
              </a:ext>
            </a:extLst>
          </p:cNvPr>
          <p:cNvSpPr>
            <a:spLocks noGrp="1"/>
          </p:cNvSpPr>
          <p:nvPr>
            <p:ph type="title"/>
          </p:nvPr>
        </p:nvSpPr>
        <p:spPr/>
        <p:txBody>
          <a:bodyPr/>
          <a:lstStyle/>
          <a:p>
            <a:r>
              <a:rPr lang="en-US"/>
              <a:t>CO2  AbSORbENTS</a:t>
            </a:r>
          </a:p>
        </p:txBody>
      </p:sp>
      <p:sp>
        <p:nvSpPr>
          <p:cNvPr id="3" name="Content Placeholder 2">
            <a:extLst>
              <a:ext uri="{FF2B5EF4-FFF2-40B4-BE49-F238E27FC236}">
                <a16:creationId xmlns:a16="http://schemas.microsoft.com/office/drawing/2014/main" id="{F412B408-EACA-3549-93C8-A74D70362C82}"/>
              </a:ext>
            </a:extLst>
          </p:cNvPr>
          <p:cNvSpPr>
            <a:spLocks noGrp="1"/>
          </p:cNvSpPr>
          <p:nvPr>
            <p:ph idx="1"/>
          </p:nvPr>
        </p:nvSpPr>
        <p:spPr>
          <a:xfrm>
            <a:off x="1286494" y="2622468"/>
            <a:ext cx="10324313" cy="3236331"/>
          </a:xfrm>
        </p:spPr>
        <p:txBody>
          <a:bodyPr>
            <a:noAutofit/>
          </a:bodyPr>
          <a:lstStyle/>
          <a:p>
            <a:r>
              <a:rPr lang="en-US"/>
              <a:t>Different  anesthesia  breathing  systems  eliminate  CO2  with varying  degrees  of  eficiency.  The  closed  and  semiclosed  circle systems  both  require  that  CO2  be  absorbed  from  the  exhaled  gases to  avoid  hypercapnea. </a:t>
            </a:r>
            <a:endParaRPr lang="en-GB"/>
          </a:p>
          <a:p>
            <a:r>
              <a:rPr lang="en-US"/>
              <a:t> If  one  could  design  an  ideal  CO2  absorbent,  its  characteristics  would  include  lack  of  reactivity  with  common  anesthetics,  lack  of  toxicity,  low  resistance  to  gas  low,  low cost, ease of handling, and eficiency in CO2  absorption. The absorber Canister On  many  anesthesia  machines,  the  absorber  canister   is  composed  of  two  clear  plastic  canisters  arranged  in  series. The  canisters  can  be  illed  either  with  loose  bulk  absorbent  or  with absorbent  supplied  by  the  factory  in  preilled  plastic  disposable cartridges  called  prepacks.  Free  granules  from  bulk  absorbent  can create  a  clinically  signi</a:t>
            </a:r>
            <a:r>
              <a:rPr lang="en-GB"/>
              <a:t>f</a:t>
            </a:r>
            <a:r>
              <a:rPr lang="en-US"/>
              <a:t>icant  leak  if  they  lodge  between  the  clear plastic  canister  and  the  O-ring  gasket  of  the  absorber,  or  between other  joints  in  the  circuit.</a:t>
            </a:r>
            <a:endParaRPr lang="en-GB"/>
          </a:p>
          <a:p>
            <a:r>
              <a:rPr lang="en-US"/>
              <a:t>  Leaks  have  also  been  caused  by  defective  prepacks,  which  were  larger  than  factory  speciications. Prepacks  can  also  cause  total  obstruction  of  the  circle  system  if the  clear  plastic  shipping  wrapper  is  not  removed  prior  to  use. Contemporary  workstations  from  GE  Healthcare  and  Dräger  use proprietary  CO2  absorbent  canisters  that  allow  exchange  of  the canisters while maintaining the breathing circuit integrity.</a:t>
            </a:r>
          </a:p>
        </p:txBody>
      </p:sp>
    </p:spTree>
    <p:extLst>
      <p:ext uri="{BB962C8B-B14F-4D97-AF65-F5344CB8AC3E}">
        <p14:creationId xmlns:p14="http://schemas.microsoft.com/office/powerpoint/2010/main" val="182588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97335B-9471-2A44-A603-E9CB0B0E98C5}"/>
              </a:ext>
            </a:extLst>
          </p:cNvPr>
          <p:cNvSpPr>
            <a:spLocks noGrp="1"/>
          </p:cNvSpPr>
          <p:nvPr>
            <p:ph idx="1"/>
          </p:nvPr>
        </p:nvSpPr>
        <p:spPr>
          <a:xfrm>
            <a:off x="395640" y="1450657"/>
            <a:ext cx="3958646" cy="4833369"/>
          </a:xfrm>
        </p:spPr>
        <p:txBody>
          <a:bodyPr>
            <a:normAutofit/>
          </a:bodyPr>
          <a:lstStyle/>
          <a:p>
            <a:r>
              <a:rPr lang="en-US" sz="2000" b="1"/>
              <a:t>Chemistry of absorbents</a:t>
            </a:r>
            <a:r>
              <a:rPr lang="en-US" sz="2000"/>
              <a:t> </a:t>
            </a:r>
            <a:r>
              <a:rPr lang="en-GB" sz="2000"/>
              <a:t>:</a:t>
            </a:r>
            <a:r>
              <a:rPr lang="en-US" sz="2000"/>
              <a:t>Several  formulations  of  CO2  absorbents  are  available  today, including  soda  lime,  and  calcium  hydroxide  lime  (Amsorb®).  Of these  agents,  the  most  commonly  used  is  soda  lime.</a:t>
            </a:r>
            <a:r>
              <a:rPr lang="en-GB" sz="2000"/>
              <a:t> </a:t>
            </a:r>
          </a:p>
          <a:p>
            <a:r>
              <a:rPr lang="en-US" sz="2000"/>
              <a:t> All  serve to  remove  CO2  from  the  breathing  circuit  with  varying  degrees of eficiency.</a:t>
            </a:r>
          </a:p>
        </p:txBody>
      </p:sp>
      <p:sp>
        <p:nvSpPr>
          <p:cNvPr id="5" name="Title 1">
            <a:extLst>
              <a:ext uri="{FF2B5EF4-FFF2-40B4-BE49-F238E27FC236}">
                <a16:creationId xmlns:a16="http://schemas.microsoft.com/office/drawing/2014/main" id="{1C041692-1629-2D44-AAF0-6E29F976FED8}"/>
              </a:ext>
            </a:extLst>
          </p:cNvPr>
          <p:cNvSpPr txBox="1">
            <a:spLocks noGrp="1"/>
          </p:cNvSpPr>
          <p:nvPr>
            <p:ph type="title"/>
          </p:nvPr>
        </p:nvSpPr>
        <p:spPr>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CO2  AbSORbENTS</a:t>
            </a:r>
          </a:p>
        </p:txBody>
      </p:sp>
      <p:sp>
        <p:nvSpPr>
          <p:cNvPr id="7" name="TextBox 6">
            <a:extLst>
              <a:ext uri="{FF2B5EF4-FFF2-40B4-BE49-F238E27FC236}">
                <a16:creationId xmlns:a16="http://schemas.microsoft.com/office/drawing/2014/main" id="{802F9FD2-007A-FE4D-94F3-28156D939004}"/>
              </a:ext>
            </a:extLst>
          </p:cNvPr>
          <p:cNvSpPr txBox="1"/>
          <p:nvPr/>
        </p:nvSpPr>
        <p:spPr>
          <a:xfrm>
            <a:off x="7746177" y="1974515"/>
            <a:ext cx="4278826" cy="4401205"/>
          </a:xfrm>
          <a:prstGeom prst="rect">
            <a:avLst/>
          </a:prstGeom>
          <a:noFill/>
        </p:spPr>
        <p:txBody>
          <a:bodyPr wrap="square">
            <a:spAutoFit/>
          </a:bodyPr>
          <a:lstStyle/>
          <a:p>
            <a:r>
              <a:rPr lang="en-US" sz="2000" b="1"/>
              <a:t>absorptive Capacity</a:t>
            </a:r>
            <a:endParaRPr lang="en-GB" sz="2000" b="1"/>
          </a:p>
          <a:p>
            <a:r>
              <a:rPr lang="en-US" sz="2000"/>
              <a:t> The  maximum  amount  of  CO2  that  can  be  absorbed  by  soda lime  is  26  L  of  CO2  per  100  g  of  absorbent. The  absorptive  capacity  of  calcium  hydroxide  lime  is  signi</a:t>
            </a:r>
            <a:r>
              <a:rPr lang="en-GB" sz="2000"/>
              <a:t>f</a:t>
            </a:r>
            <a:r>
              <a:rPr lang="en-US" sz="2000"/>
              <a:t>icantly  less</a:t>
            </a:r>
            <a:r>
              <a:rPr lang="en-GB" sz="2000"/>
              <a:t> </a:t>
            </a:r>
            <a:r>
              <a:rPr lang="en-US" sz="2000"/>
              <a:t>and  has  been reported  at  10.2  L  per  100  g  of  absorbent</a:t>
            </a:r>
            <a:r>
              <a:rPr lang="en-GB" sz="2000"/>
              <a:t>, also it does not produce compound A when  sevoflurane is used </a:t>
            </a:r>
            <a:r>
              <a:rPr lang="en-US" sz="2000"/>
              <a:t>. However,  as  previously  mentioned,  absorptive  capacity  is  the  product  of  both available  chemical  reactivity  and  physical  (granule)  availability. </a:t>
            </a:r>
          </a:p>
        </p:txBody>
      </p:sp>
      <p:pic>
        <p:nvPicPr>
          <p:cNvPr id="10" name="Picture 10">
            <a:extLst>
              <a:ext uri="{FF2B5EF4-FFF2-40B4-BE49-F238E27FC236}">
                <a16:creationId xmlns:a16="http://schemas.microsoft.com/office/drawing/2014/main" id="{78C1F672-E9D8-344A-B2C3-30BD133EC936}"/>
              </a:ext>
            </a:extLst>
          </p:cNvPr>
          <p:cNvPicPr>
            <a:picLocks noChangeAspect="1"/>
          </p:cNvPicPr>
          <p:nvPr/>
        </p:nvPicPr>
        <p:blipFill>
          <a:blip r:embed="rId2"/>
          <a:stretch>
            <a:fillRect/>
          </a:stretch>
        </p:blipFill>
        <p:spPr>
          <a:xfrm>
            <a:off x="4354286" y="2107165"/>
            <a:ext cx="2972643" cy="3785652"/>
          </a:xfrm>
          <a:prstGeom prst="rect">
            <a:avLst/>
          </a:prstGeom>
        </p:spPr>
      </p:pic>
    </p:spTree>
    <p:extLst>
      <p:ext uri="{BB962C8B-B14F-4D97-AF65-F5344CB8AC3E}">
        <p14:creationId xmlns:p14="http://schemas.microsoft.com/office/powerpoint/2010/main" val="11685341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B60E84-2029-E54B-B848-EEB477E28A7B}"/>
              </a:ext>
            </a:extLst>
          </p:cNvPr>
          <p:cNvSpPr>
            <a:spLocks noGrp="1"/>
          </p:cNvSpPr>
          <p:nvPr>
            <p:ph idx="1"/>
          </p:nvPr>
        </p:nvSpPr>
        <p:spPr>
          <a:xfrm>
            <a:off x="408010" y="1209056"/>
            <a:ext cx="10588831" cy="5374821"/>
          </a:xfrm>
        </p:spPr>
        <p:txBody>
          <a:bodyPr>
            <a:noAutofit/>
          </a:bodyPr>
          <a:lstStyle/>
          <a:p>
            <a:pPr marL="0" indent="0">
              <a:buNone/>
            </a:pPr>
            <a:endParaRPr lang="en-GB"/>
          </a:p>
          <a:p>
            <a:r>
              <a:rPr lang="en-US"/>
              <a:t>Ethyl  violet  is  the  pH  indicator  added  to  soda  lime  to  help  assess the  functional  integrity  of  the  absorbent. </a:t>
            </a:r>
            <a:endParaRPr lang="en-GB"/>
          </a:p>
          <a:p>
            <a:r>
              <a:rPr lang="en-US"/>
              <a:t> This  compound  is  a substituted  triphenylmethane  dye </a:t>
            </a:r>
            <a:r>
              <a:rPr lang="en-GB"/>
              <a:t>, </a:t>
            </a:r>
            <a:r>
              <a:rPr lang="en-US"/>
              <a:t>Ethyl  violet  changes  from  colorless  to  violet  in  color  when  the pH  of  the  absorbent  decreases  as  a  result  of  CO2  absorption. </a:t>
            </a:r>
            <a:endParaRPr lang="en-GB"/>
          </a:p>
          <a:p>
            <a:r>
              <a:rPr lang="en-US"/>
              <a:t> Unfortunately,  in some  circumstances  ethyl  violet  may  not  always  be  a  reliable indicator  of  the  functional  status  of  absorbent.  For  example, prolonged  exposure  of  ethyl  violet  to  luorescent  lights  can  produce  photodeactivation  of  this  dye.</a:t>
            </a:r>
            <a:endParaRPr lang="en-GB"/>
          </a:p>
          <a:p>
            <a:pPr marL="0" indent="0">
              <a:buNone/>
            </a:pPr>
            <a:r>
              <a:rPr lang="en-US"/>
              <a:t>Although  a  diagnosis  of  depletion  of  CO2  absorbent  capability can  be  made  by  observation  of  clinical  signs,  the  most  sensitive indicator  of  this  problem  is  capnography.  If  the  end-expiratory level  of  exhaled  CO2  is  increased,  and  the  inspiratory  level  is greater  than  zero,  then  exhaustion  of  the  CO2  absorbent  must  be pursued as a possible cause.</a:t>
            </a:r>
          </a:p>
        </p:txBody>
      </p:sp>
      <p:sp>
        <p:nvSpPr>
          <p:cNvPr id="5" name="Title 1">
            <a:extLst>
              <a:ext uri="{FF2B5EF4-FFF2-40B4-BE49-F238E27FC236}">
                <a16:creationId xmlns:a16="http://schemas.microsoft.com/office/drawing/2014/main" id="{2EEB9A7D-4083-864A-A11F-8557A18C418C}"/>
              </a:ext>
            </a:extLst>
          </p:cNvPr>
          <p:cNvSpPr txBox="1">
            <a:spLocks noGrp="1"/>
          </p:cNvSpPr>
          <p:nvPr>
            <p:ph type="title"/>
          </p:nvPr>
        </p:nvSpPr>
        <p:spPr>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CO2  AbSORbENTS</a:t>
            </a:r>
            <a:r>
              <a:rPr lang="en-GB"/>
              <a:t>: indicators</a:t>
            </a:r>
            <a:endParaRPr lang="en-US"/>
          </a:p>
        </p:txBody>
      </p:sp>
    </p:spTree>
    <p:extLst>
      <p:ext uri="{BB962C8B-B14F-4D97-AF65-F5344CB8AC3E}">
        <p14:creationId xmlns:p14="http://schemas.microsoft.com/office/powerpoint/2010/main" val="10169596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a:extLst>
              <a:ext uri="{FF2B5EF4-FFF2-40B4-BE49-F238E27FC236}">
                <a16:creationId xmlns:a16="http://schemas.microsoft.com/office/drawing/2014/main" id="{F3DECD4D-1F41-EC4A-AB9D-EABB514B090D}"/>
              </a:ext>
            </a:extLst>
          </p:cNvPr>
          <p:cNvPicPr>
            <a:picLocks noGrp="1" noChangeAspect="1"/>
          </p:cNvPicPr>
          <p:nvPr>
            <p:ph idx="1"/>
          </p:nvPr>
        </p:nvPicPr>
        <p:blipFill>
          <a:blip r:embed="rId2"/>
          <a:stretch>
            <a:fillRect/>
          </a:stretch>
        </p:blipFill>
        <p:spPr>
          <a:xfrm>
            <a:off x="6710795" y="1968428"/>
            <a:ext cx="5340981" cy="4498645"/>
          </a:xfrm>
          <a:prstGeom prst="rect">
            <a:avLst/>
          </a:prstGeom>
        </p:spPr>
      </p:pic>
      <p:sp>
        <p:nvSpPr>
          <p:cNvPr id="9" name="TextBox 8">
            <a:extLst>
              <a:ext uri="{FF2B5EF4-FFF2-40B4-BE49-F238E27FC236}">
                <a16:creationId xmlns:a16="http://schemas.microsoft.com/office/drawing/2014/main" id="{1DE18687-2A0F-B440-B6A8-54DBE713DDB8}"/>
              </a:ext>
            </a:extLst>
          </p:cNvPr>
          <p:cNvSpPr txBox="1"/>
          <p:nvPr/>
        </p:nvSpPr>
        <p:spPr>
          <a:xfrm>
            <a:off x="612321" y="1968428"/>
            <a:ext cx="6098474" cy="4247317"/>
          </a:xfrm>
          <a:prstGeom prst="rect">
            <a:avLst/>
          </a:prstGeom>
          <a:noFill/>
        </p:spPr>
        <p:txBody>
          <a:bodyPr wrap="square">
            <a:spAutoFit/>
          </a:bodyPr>
          <a:lstStyle/>
          <a:p>
            <a:r>
              <a:rPr lang="en-GB"/>
              <a:t>Th</a:t>
            </a:r>
            <a:r>
              <a:rPr lang="en-US" sz="1800"/>
              <a:t>e absorbent  appears  white  even  though  it  may  have  a  reduced pH  and  its  absorptive  capacity  has  been  exhausted.</a:t>
            </a:r>
            <a:r>
              <a:rPr lang="en-GB" sz="1800"/>
              <a:t> </a:t>
            </a:r>
            <a:r>
              <a:rPr lang="en-US" sz="1800"/>
              <a:t>Even  in the  absence  of  color  changes,  clinical  signs  that  the  CO2  absorbent  is  exhausted  include</a:t>
            </a:r>
            <a:endParaRPr lang="en-GB" sz="1800"/>
          </a:p>
          <a:p>
            <a:pPr marL="0" indent="0">
              <a:buNone/>
            </a:pPr>
            <a:r>
              <a:rPr lang="en-US" sz="1800"/>
              <a:t>1.  Increased  spontaneous  respiratory  rate  (requires  that  no  neuromuscular blocking drug be used)</a:t>
            </a:r>
            <a:endParaRPr lang="en-GB" sz="1800"/>
          </a:p>
          <a:p>
            <a:pPr marL="0" indent="0">
              <a:buNone/>
            </a:pPr>
            <a:r>
              <a:rPr lang="en-US" sz="1800"/>
              <a:t>2.  Initial  increase  in  blood  pressure  and  heart  rate,  followed later by a decrease in both </a:t>
            </a:r>
            <a:endParaRPr lang="en-GB" sz="1800"/>
          </a:p>
          <a:p>
            <a:pPr marL="0" indent="0">
              <a:buNone/>
            </a:pPr>
            <a:r>
              <a:rPr lang="en-GB" sz="1800"/>
              <a:t>3.</a:t>
            </a:r>
            <a:r>
              <a:rPr lang="en-US" sz="1800"/>
              <a:t>Increased  sympathetic  drive:  skin  lushing,  sweating,  tachydysrhythmia,  hypermetabolic  state  (increased  CO2  production; must rule out malignant hyperthermia) </a:t>
            </a:r>
            <a:endParaRPr lang="en-GB" sz="1800"/>
          </a:p>
          <a:p>
            <a:pPr marL="0" indent="0">
              <a:buNone/>
            </a:pPr>
            <a:r>
              <a:rPr lang="en-GB" sz="1800"/>
              <a:t>4. </a:t>
            </a:r>
            <a:r>
              <a:rPr lang="en-US" sz="1800"/>
              <a:t>Respiratory  acidosis  as  evidenced  by  arterial  blood  gas  analysis</a:t>
            </a:r>
            <a:endParaRPr lang="en-GB" sz="1800"/>
          </a:p>
          <a:p>
            <a:pPr marL="0" indent="0">
              <a:buNone/>
            </a:pPr>
            <a:r>
              <a:rPr lang="en-GB" sz="1800"/>
              <a:t>5.</a:t>
            </a:r>
            <a:r>
              <a:rPr lang="en-US" sz="1800"/>
              <a:t>Increased  surgical  bleeding—due  to  both  hypertension  and coagulopathy </a:t>
            </a:r>
            <a:endParaRPr lang="en-GB" sz="1800"/>
          </a:p>
        </p:txBody>
      </p:sp>
    </p:spTree>
    <p:extLst>
      <p:ext uri="{BB962C8B-B14F-4D97-AF65-F5344CB8AC3E}">
        <p14:creationId xmlns:p14="http://schemas.microsoft.com/office/powerpoint/2010/main" val="18677114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4B482-77BB-BB40-B392-5E952FF214A9}"/>
              </a:ext>
            </a:extLst>
          </p:cNvPr>
          <p:cNvSpPr>
            <a:spLocks noGrp="1"/>
          </p:cNvSpPr>
          <p:nvPr>
            <p:ph type="title"/>
          </p:nvPr>
        </p:nvSpPr>
        <p:spPr>
          <a:xfrm>
            <a:off x="581191" y="652676"/>
            <a:ext cx="11029616" cy="1013800"/>
          </a:xfrm>
        </p:spPr>
        <p:txBody>
          <a:bodyPr/>
          <a:lstStyle/>
          <a:p>
            <a:r>
              <a:rPr lang="en-US"/>
              <a:t>Soda Lime</a:t>
            </a:r>
          </a:p>
        </p:txBody>
      </p:sp>
      <p:sp>
        <p:nvSpPr>
          <p:cNvPr id="3" name="Content Placeholder 2">
            <a:extLst>
              <a:ext uri="{FF2B5EF4-FFF2-40B4-BE49-F238E27FC236}">
                <a16:creationId xmlns:a16="http://schemas.microsoft.com/office/drawing/2014/main" id="{298719B8-D5FB-2341-B61B-41847CE2F835}"/>
              </a:ext>
            </a:extLst>
          </p:cNvPr>
          <p:cNvSpPr>
            <a:spLocks noGrp="1"/>
          </p:cNvSpPr>
          <p:nvPr>
            <p:ph idx="1"/>
          </p:nvPr>
        </p:nvSpPr>
        <p:spPr>
          <a:xfrm>
            <a:off x="834881" y="1775716"/>
            <a:ext cx="10522236" cy="4098005"/>
          </a:xfrm>
        </p:spPr>
        <p:txBody>
          <a:bodyPr>
            <a:normAutofit/>
          </a:bodyPr>
          <a:lstStyle/>
          <a:p>
            <a:r>
              <a:rPr lang="en-US"/>
              <a:t> Soda lime is the substance used most commonly for absorption of  carbon dioxide in rebreathing systems. </a:t>
            </a:r>
            <a:endParaRPr lang="en-GB"/>
          </a:p>
          <a:p>
            <a:r>
              <a:rPr lang="en-US"/>
              <a:t>The major constituent is calcium hydroxide,  but sodium and potassium hydroxides may also be present.</a:t>
            </a:r>
            <a:endParaRPr lang="en-GB"/>
          </a:p>
          <a:p>
            <a:r>
              <a:rPr lang="en-US"/>
              <a:t> Absorption of  carbon dioxide occurs by the following chemical reactions:</a:t>
            </a:r>
            <a:endParaRPr lang="en-GB"/>
          </a:p>
          <a:p>
            <a:pPr marL="0" indent="0">
              <a:buNone/>
            </a:pPr>
            <a:endParaRPr lang="en-GB"/>
          </a:p>
          <a:p>
            <a:pPr marL="0" indent="0">
              <a:buNone/>
            </a:pPr>
            <a:endParaRPr lang="en-GB"/>
          </a:p>
          <a:p>
            <a:pPr marL="0" indent="0">
              <a:buNone/>
            </a:pPr>
            <a:endParaRPr lang="en-GB"/>
          </a:p>
          <a:p>
            <a:pPr marL="0" indent="0">
              <a:buNone/>
            </a:pPr>
            <a:r>
              <a:rPr lang="en-US"/>
              <a:t>Water is required for efficient absorption.  There is some water in soda lime and more is added from the patient’s expired gas and from the chemical reaction.  The reaction generates heat and the temperature in the centre of  a soda lime canister may exceed 60 °C.  </a:t>
            </a:r>
            <a:endParaRPr lang="en-GB"/>
          </a:p>
          <a:p>
            <a:pPr marL="0" indent="0">
              <a:buNone/>
            </a:pPr>
            <a:endParaRPr lang="en-US"/>
          </a:p>
        </p:txBody>
      </p:sp>
      <p:pic>
        <p:nvPicPr>
          <p:cNvPr id="4" name="Picture 4">
            <a:extLst>
              <a:ext uri="{FF2B5EF4-FFF2-40B4-BE49-F238E27FC236}">
                <a16:creationId xmlns:a16="http://schemas.microsoft.com/office/drawing/2014/main" id="{B22C43FE-4A7E-324F-8AF7-38713D2C8967}"/>
              </a:ext>
            </a:extLst>
          </p:cNvPr>
          <p:cNvPicPr>
            <a:picLocks noChangeAspect="1"/>
          </p:cNvPicPr>
          <p:nvPr/>
        </p:nvPicPr>
        <p:blipFill>
          <a:blip r:embed="rId2"/>
          <a:stretch>
            <a:fillRect/>
          </a:stretch>
        </p:blipFill>
        <p:spPr>
          <a:xfrm>
            <a:off x="4446134" y="3159082"/>
            <a:ext cx="4472730" cy="1009651"/>
          </a:xfrm>
          <a:prstGeom prst="rect">
            <a:avLst/>
          </a:prstGeom>
        </p:spPr>
      </p:pic>
    </p:spTree>
    <p:extLst>
      <p:ext uri="{BB962C8B-B14F-4D97-AF65-F5344CB8AC3E}">
        <p14:creationId xmlns:p14="http://schemas.microsoft.com/office/powerpoint/2010/main" val="31694815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EE3D97-1007-3F4E-B2C7-6E9E7D9FF13B}"/>
              </a:ext>
            </a:extLst>
          </p:cNvPr>
          <p:cNvSpPr>
            <a:spLocks noGrp="1"/>
          </p:cNvSpPr>
          <p:nvPr>
            <p:ph idx="1"/>
          </p:nvPr>
        </p:nvSpPr>
        <p:spPr>
          <a:xfrm>
            <a:off x="581192" y="1715956"/>
            <a:ext cx="7286211" cy="4142843"/>
          </a:xfrm>
        </p:spPr>
        <p:txBody>
          <a:bodyPr/>
          <a:lstStyle/>
          <a:p>
            <a:pPr marL="0" indent="0">
              <a:buNone/>
            </a:pPr>
            <a:r>
              <a:rPr lang="en-US"/>
              <a:t>Sevoflurane has been shown to interact with soda lime to produce substances that are toxic in animals.  However,  this does not appear to impose any significant risk in humans</a:t>
            </a:r>
            <a:r>
              <a:rPr lang="en-GB"/>
              <a:t>.</a:t>
            </a:r>
          </a:p>
          <a:p>
            <a:pPr marL="0" indent="0">
              <a:buNone/>
            </a:pPr>
            <a:r>
              <a:rPr lang="en-US"/>
              <a:t> There is new evidence suggesting that the presence of  strong  alkalis  such  as  sodium  and  potassium hydroxides  could  be  the  trigger  of  the  interaction between volatile agents and soda lime.  New carbon dioxide absorbers are now being manufactured without these hydroxides in order to reduce this interaction.</a:t>
            </a:r>
          </a:p>
        </p:txBody>
      </p:sp>
      <p:sp>
        <p:nvSpPr>
          <p:cNvPr id="5" name="Title 1">
            <a:extLst>
              <a:ext uri="{FF2B5EF4-FFF2-40B4-BE49-F238E27FC236}">
                <a16:creationId xmlns:a16="http://schemas.microsoft.com/office/drawing/2014/main" id="{000E9C30-FE93-D047-AD36-BBA46C2AA671}"/>
              </a:ext>
            </a:extLst>
          </p:cNvPr>
          <p:cNvSpPr txBox="1">
            <a:spLocks noGrp="1"/>
          </p:cNvSpPr>
          <p:nvPr>
            <p:ph type="title"/>
          </p:nvPr>
        </p:nvSpPr>
        <p:spPr>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Soda Lime</a:t>
            </a:r>
          </a:p>
        </p:txBody>
      </p:sp>
      <p:pic>
        <p:nvPicPr>
          <p:cNvPr id="6" name="Picture 6">
            <a:extLst>
              <a:ext uri="{FF2B5EF4-FFF2-40B4-BE49-F238E27FC236}">
                <a16:creationId xmlns:a16="http://schemas.microsoft.com/office/drawing/2014/main" id="{B2A71AF5-B1F6-094B-85D1-2C20ED2B54FC}"/>
              </a:ext>
            </a:extLst>
          </p:cNvPr>
          <p:cNvPicPr>
            <a:picLocks noChangeAspect="1"/>
          </p:cNvPicPr>
          <p:nvPr/>
        </p:nvPicPr>
        <p:blipFill>
          <a:blip r:embed="rId2"/>
          <a:stretch>
            <a:fillRect/>
          </a:stretch>
        </p:blipFill>
        <p:spPr>
          <a:xfrm>
            <a:off x="7867403" y="1888115"/>
            <a:ext cx="4000500" cy="4142843"/>
          </a:xfrm>
          <a:prstGeom prst="rect">
            <a:avLst/>
          </a:prstGeom>
        </p:spPr>
      </p:pic>
    </p:spTree>
    <p:extLst>
      <p:ext uri="{BB962C8B-B14F-4D97-AF65-F5344CB8AC3E}">
        <p14:creationId xmlns:p14="http://schemas.microsoft.com/office/powerpoint/2010/main" val="7198982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913C9-C8EB-A34B-A051-7FD8273A070D}"/>
              </a:ext>
            </a:extLst>
          </p:cNvPr>
          <p:cNvSpPr>
            <a:spLocks noGrp="1"/>
          </p:cNvSpPr>
          <p:nvPr>
            <p:ph type="title"/>
          </p:nvPr>
        </p:nvSpPr>
        <p:spPr/>
        <p:txBody>
          <a:bodyPr/>
          <a:lstStyle/>
          <a:p>
            <a:r>
              <a:rPr lang="en-US" sz="2800"/>
              <a:t>Baralyme</a:t>
            </a:r>
            <a:endParaRPr lang="en-US"/>
          </a:p>
        </p:txBody>
      </p:sp>
      <p:sp>
        <p:nvSpPr>
          <p:cNvPr id="3" name="Content Placeholder 2">
            <a:extLst>
              <a:ext uri="{FF2B5EF4-FFF2-40B4-BE49-F238E27FC236}">
                <a16:creationId xmlns:a16="http://schemas.microsoft.com/office/drawing/2014/main" id="{EE484FAC-C093-DE42-9847-1C8108209DFA}"/>
              </a:ext>
            </a:extLst>
          </p:cNvPr>
          <p:cNvSpPr>
            <a:spLocks noGrp="1"/>
          </p:cNvSpPr>
          <p:nvPr>
            <p:ph idx="1"/>
          </p:nvPr>
        </p:nvSpPr>
        <p:spPr/>
        <p:txBody>
          <a:bodyPr>
            <a:normAutofit/>
          </a:bodyPr>
          <a:lstStyle/>
          <a:p>
            <a:r>
              <a:rPr lang="en-US" sz="2400"/>
              <a:t> Baralyme is another carbon dioxide absorber.  </a:t>
            </a:r>
            <a:endParaRPr lang="en-GB" sz="2400"/>
          </a:p>
          <a:p>
            <a:r>
              <a:rPr lang="en-US" sz="2400"/>
              <a:t>It is a mixture of  approximately 20% barium hydroxide and 80% calcium hydroxide.</a:t>
            </a:r>
            <a:endParaRPr lang="en-GB" sz="2400"/>
          </a:p>
          <a:p>
            <a:r>
              <a:rPr lang="en-US" sz="2400"/>
              <a:t>It may also contain some potassium  hydroxide,  an indicator  and moisture. </a:t>
            </a:r>
            <a:endParaRPr lang="en-GB" sz="2400"/>
          </a:p>
          <a:p>
            <a:r>
              <a:rPr lang="en-US" sz="2400"/>
              <a:t> Barium hydroxide contains eight molecules of  water of  crystallization,  which help to fuse the mixture so that it retains the granular structure under various conditions of  heat and moisture.  The granules of  Baralyme are similar to those of  soda lime.</a:t>
            </a:r>
          </a:p>
        </p:txBody>
      </p:sp>
    </p:spTree>
    <p:extLst>
      <p:ext uri="{BB962C8B-B14F-4D97-AF65-F5344CB8AC3E}">
        <p14:creationId xmlns:p14="http://schemas.microsoft.com/office/powerpoint/2010/main" val="35665561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AF821D-D957-514B-A7E4-DCCADCDEC970}"/>
              </a:ext>
            </a:extLst>
          </p:cNvPr>
          <p:cNvSpPr>
            <a:spLocks noGrp="1"/>
          </p:cNvSpPr>
          <p:nvPr>
            <p:ph idx="1"/>
          </p:nvPr>
        </p:nvSpPr>
        <p:spPr/>
        <p:txBody>
          <a:bodyPr>
            <a:noAutofit/>
          </a:bodyPr>
          <a:lstStyle/>
          <a:p>
            <a:pPr marL="0" indent="0">
              <a:buNone/>
            </a:pPr>
            <a:endParaRPr lang="en-GB" sz="2000"/>
          </a:p>
          <a:p>
            <a:r>
              <a:rPr lang="en-US" sz="2000"/>
              <a:t>The major disadvantage of  the circle system arises from its volume.  If  the system is filled with air initially, low flow rates of  anaesthetic gases are diluted substantially and adequate concentrations cannot be achieved. Even if  the system is primed with a mixture of  anaesthetic gases,  the initial rapid uptake by the patient results in a marked decrease in concentrations of  anaesthetic agents in the system, resulting in light anaesthesia.</a:t>
            </a:r>
            <a:endParaRPr lang="en-GB" sz="2000"/>
          </a:p>
          <a:p>
            <a:r>
              <a:rPr lang="en-US" sz="2000"/>
              <a:t> Consequently, it is necessary usually to provide a total FGF rate of 3–4 L</a:t>
            </a:r>
            <a:r>
              <a:rPr lang="en-GB" sz="2000"/>
              <a:t>/</a:t>
            </a:r>
            <a:r>
              <a:rPr lang="en-US" sz="2000"/>
              <a:t> mi</a:t>
            </a:r>
            <a:r>
              <a:rPr lang="en-GB" sz="2000"/>
              <a:t>n</a:t>
            </a:r>
            <a:r>
              <a:rPr lang="en-US" sz="2000"/>
              <a:t> to the system initially.  This flow rate may be reduced subsequently,  but  it must be remembered that dilution of  fresh gas continues at low flow rates and that rapid changes in depth of  anaesthesia cannot be achieved.</a:t>
            </a:r>
          </a:p>
        </p:txBody>
      </p:sp>
      <p:sp>
        <p:nvSpPr>
          <p:cNvPr id="5" name="Title 1">
            <a:extLst>
              <a:ext uri="{FF2B5EF4-FFF2-40B4-BE49-F238E27FC236}">
                <a16:creationId xmlns:a16="http://schemas.microsoft.com/office/drawing/2014/main" id="{31B3DA91-0E4C-FB47-B8C7-7822FB446489}"/>
              </a:ext>
            </a:extLst>
          </p:cNvPr>
          <p:cNvSpPr txBox="1">
            <a:spLocks noGrp="1"/>
          </p:cNvSpPr>
          <p:nvPr>
            <p:ph type="title"/>
          </p:nvPr>
        </p:nvSpPr>
        <p:spPr>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Circle System</a:t>
            </a:r>
            <a:r>
              <a:rPr lang="en-GB"/>
              <a:t> _ advantages and disadvantages </a:t>
            </a:r>
            <a:endParaRPr lang="en-US"/>
          </a:p>
        </p:txBody>
      </p:sp>
    </p:spTree>
    <p:extLst>
      <p:ext uri="{BB962C8B-B14F-4D97-AF65-F5344CB8AC3E}">
        <p14:creationId xmlns:p14="http://schemas.microsoft.com/office/powerpoint/2010/main" val="35141468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2FB1784-DE6E-E548-B672-96997A430F74}"/>
              </a:ext>
            </a:extLst>
          </p:cNvPr>
          <p:cNvSpPr txBox="1">
            <a:spLocks noGrp="1"/>
          </p:cNvSpPr>
          <p:nvPr>
            <p:ph type="title"/>
          </p:nvPr>
        </p:nvSpPr>
        <p:spPr>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Circle System</a:t>
            </a:r>
          </a:p>
        </p:txBody>
      </p:sp>
      <p:sp>
        <p:nvSpPr>
          <p:cNvPr id="7" name="Title 1">
            <a:extLst>
              <a:ext uri="{FF2B5EF4-FFF2-40B4-BE49-F238E27FC236}">
                <a16:creationId xmlns:a16="http://schemas.microsoft.com/office/drawing/2014/main" id="{8F173E07-E936-8E40-A899-6880129E3B8E}"/>
              </a:ext>
            </a:extLst>
          </p:cNvPr>
          <p:cNvSpPr txBox="1">
            <a:spLocks noGrp="1"/>
          </p:cNvSpPr>
          <p:nvPr>
            <p:ph idx="1"/>
          </p:nvPr>
        </p:nvSpPr>
        <p:spPr>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Circle System</a:t>
            </a:r>
          </a:p>
        </p:txBody>
      </p:sp>
      <p:pic>
        <p:nvPicPr>
          <p:cNvPr id="8" name="Picture 8">
            <a:extLst>
              <a:ext uri="{FF2B5EF4-FFF2-40B4-BE49-F238E27FC236}">
                <a16:creationId xmlns:a16="http://schemas.microsoft.com/office/drawing/2014/main" id="{204F75C1-9820-234E-903B-51ACF9B27D7D}"/>
              </a:ext>
            </a:extLst>
          </p:cNvPr>
          <p:cNvPicPr>
            <a:picLocks noChangeAspect="1"/>
          </p:cNvPicPr>
          <p:nvPr/>
        </p:nvPicPr>
        <p:blipFill>
          <a:blip r:embed="rId2"/>
          <a:stretch>
            <a:fillRect/>
          </a:stretch>
        </p:blipFill>
        <p:spPr>
          <a:xfrm>
            <a:off x="3352307" y="1209056"/>
            <a:ext cx="7929252" cy="5249558"/>
          </a:xfrm>
          <a:prstGeom prst="rect">
            <a:avLst/>
          </a:prstGeom>
        </p:spPr>
      </p:pic>
    </p:spTree>
    <p:extLst>
      <p:ext uri="{BB962C8B-B14F-4D97-AF65-F5344CB8AC3E}">
        <p14:creationId xmlns:p14="http://schemas.microsoft.com/office/powerpoint/2010/main" val="13787822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AB09DAD-AE6A-DE49-A7F9-FB302FC51FE4}"/>
              </a:ext>
            </a:extLst>
          </p:cNvPr>
          <p:cNvSpPr txBox="1">
            <a:spLocks noGrp="1"/>
          </p:cNvSpPr>
          <p:nvPr>
            <p:ph type="title"/>
          </p:nvPr>
        </p:nvSpPr>
        <p:spPr>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Circle System</a:t>
            </a:r>
            <a:r>
              <a:rPr lang="en-GB"/>
              <a:t> : inspiratory and expiratory phases of gas flow </a:t>
            </a:r>
            <a:endParaRPr lang="en-US"/>
          </a:p>
        </p:txBody>
      </p:sp>
      <p:pic>
        <p:nvPicPr>
          <p:cNvPr id="10" name="Picture 10">
            <a:extLst>
              <a:ext uri="{FF2B5EF4-FFF2-40B4-BE49-F238E27FC236}">
                <a16:creationId xmlns:a16="http://schemas.microsoft.com/office/drawing/2014/main" id="{518DDD0C-1A81-D341-8C7E-75E81694C3A6}"/>
              </a:ext>
            </a:extLst>
          </p:cNvPr>
          <p:cNvPicPr>
            <a:picLocks noChangeAspect="1"/>
          </p:cNvPicPr>
          <p:nvPr/>
        </p:nvPicPr>
        <p:blipFill>
          <a:blip r:embed="rId2"/>
          <a:stretch>
            <a:fillRect/>
          </a:stretch>
        </p:blipFill>
        <p:spPr>
          <a:xfrm>
            <a:off x="6766462" y="1950989"/>
            <a:ext cx="5029898" cy="4778361"/>
          </a:xfrm>
          <a:prstGeom prst="rect">
            <a:avLst/>
          </a:prstGeom>
        </p:spPr>
      </p:pic>
      <p:sp>
        <p:nvSpPr>
          <p:cNvPr id="13" name="Content Placeholder 12">
            <a:extLst>
              <a:ext uri="{FF2B5EF4-FFF2-40B4-BE49-F238E27FC236}">
                <a16:creationId xmlns:a16="http://schemas.microsoft.com/office/drawing/2014/main" id="{CA6B4EAE-E0CC-EB4A-8FC1-6C3B1DCFC1E5}"/>
              </a:ext>
            </a:extLst>
          </p:cNvPr>
          <p:cNvSpPr>
            <a:spLocks noGrp="1"/>
          </p:cNvSpPr>
          <p:nvPr>
            <p:ph idx="1"/>
          </p:nvPr>
        </p:nvSpPr>
        <p:spPr>
          <a:xfrm>
            <a:off x="309049" y="1715956"/>
            <a:ext cx="6296600" cy="5013393"/>
          </a:xfrm>
        </p:spPr>
        <p:txBody>
          <a:bodyPr>
            <a:noAutofit/>
          </a:bodyPr>
          <a:lstStyle/>
          <a:p>
            <a:r>
              <a:rPr lang="en-US" sz="1600"/>
              <a:t>Inspiratory  (a)  and  expiratory  (B)  </a:t>
            </a:r>
            <a:r>
              <a:rPr lang="en-GB" sz="1600"/>
              <a:t>: </a:t>
            </a:r>
            <a:r>
              <a:rPr lang="en-US" sz="1600"/>
              <a:t>phases  of  gas  flow  in  a  traditional  circle  system  with  an  ascending bellows  ventilator.  The  bellows  physically separates  the  driving-gas  circuit  from  the patient  gas  circuit.  The  driving-gas  circuit is  located  outside  the  bellows,  and  the patient  gas  circuit  is  inside  the  bellows. During  inspiratory  phase  (a),  the  driving gas  enters  the  bellows  chamber,  causing the  pressure  within  it  to  increase.  This causes  the  ventilator  relief  valve  to  close, preventing  anesthetic  gas  from  escaping into  the  scavenging  system,  and  the  bellows  to  compress,  delivering  anesthetic gas  within  the  bellows  to  the  patient’s lungs.  During  expiratory  phase  (B),  pressure  within  the  bellows  chamber  and  the pilot  line  decreases  to  zero,  causing  the mushroom  portion  of  the  ventilator  relief valve  to  open.  Gas  exhaled  by  the  patient refills  the  bellows  before  any  scavenging occurs,  because  a  weighted  ball  is  incorporated  into  the  base  of  the  ventilator  relief  valve.  Scavenging  occurs  only  during the  expiratory  phase,  because  the  ventilator  relief  valve  is  only  open  during  expiration.  (Reprinted  with  permission  from: Andrews  JJ.  The  Circle  System. </a:t>
            </a:r>
          </a:p>
        </p:txBody>
      </p:sp>
    </p:spTree>
    <p:extLst>
      <p:ext uri="{BB962C8B-B14F-4D97-AF65-F5344CB8AC3E}">
        <p14:creationId xmlns:p14="http://schemas.microsoft.com/office/powerpoint/2010/main" val="39880518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75880-B4F2-5146-BC7F-1AF355EB2909}"/>
              </a:ext>
            </a:extLst>
          </p:cNvPr>
          <p:cNvSpPr>
            <a:spLocks noGrp="1"/>
          </p:cNvSpPr>
          <p:nvPr>
            <p:ph type="title"/>
          </p:nvPr>
        </p:nvSpPr>
        <p:spPr/>
        <p:txBody>
          <a:bodyPr/>
          <a:lstStyle/>
          <a:p>
            <a:r>
              <a:rPr lang="en-US"/>
              <a:t>Manual Resuscitation Breathing Systems </a:t>
            </a:r>
          </a:p>
        </p:txBody>
      </p:sp>
      <p:sp>
        <p:nvSpPr>
          <p:cNvPr id="3" name="Content Placeholder 2">
            <a:extLst>
              <a:ext uri="{FF2B5EF4-FFF2-40B4-BE49-F238E27FC236}">
                <a16:creationId xmlns:a16="http://schemas.microsoft.com/office/drawing/2014/main" id="{6653A3BD-3E00-664F-A144-755B23397281}"/>
              </a:ext>
            </a:extLst>
          </p:cNvPr>
          <p:cNvSpPr>
            <a:spLocks noGrp="1"/>
          </p:cNvSpPr>
          <p:nvPr>
            <p:ph idx="1"/>
          </p:nvPr>
        </p:nvSpPr>
        <p:spPr>
          <a:xfrm>
            <a:off x="581192" y="2477541"/>
            <a:ext cx="11029615" cy="3678303"/>
          </a:xfrm>
        </p:spPr>
        <p:txBody>
          <a:bodyPr>
            <a:noAutofit/>
          </a:bodyPr>
          <a:lstStyle/>
          <a:p>
            <a:r>
              <a:rPr lang="en-US" sz="2400"/>
              <a:t>Occasionally,  a patient may require emergency ventilation support using a source which does not rely on pressurized gas or electricity.  It is recommended that such a breathing system is readily available in all areas where anaesthetics are administered in case such an emergency arises.</a:t>
            </a:r>
            <a:endParaRPr lang="en-GB" sz="2400"/>
          </a:p>
          <a:p>
            <a:pPr marL="0" indent="0">
              <a:buNone/>
            </a:pPr>
            <a:r>
              <a:rPr lang="en-US" sz="2400"/>
              <a:t>There are many different types of  manual resuscitation breathing systems but fundamentally they all have the following components: </a:t>
            </a:r>
            <a:endParaRPr lang="en-GB" sz="2400"/>
          </a:p>
          <a:p>
            <a:r>
              <a:rPr lang="en-US" sz="2400"/>
              <a:t>a self-inflating bag</a:t>
            </a:r>
            <a:endParaRPr lang="en-GB" sz="2400"/>
          </a:p>
          <a:p>
            <a:r>
              <a:rPr lang="en-US" sz="2400"/>
              <a:t>a non-rebreathing valve </a:t>
            </a:r>
            <a:endParaRPr lang="en-GB" sz="2400"/>
          </a:p>
          <a:p>
            <a:r>
              <a:rPr lang="en-US" sz="2400"/>
              <a:t>a fresh gas input with or without an oxygen reservoir bag. </a:t>
            </a:r>
            <a:endParaRPr lang="en-GB" sz="2400"/>
          </a:p>
          <a:p>
            <a:endParaRPr lang="en-US" sz="2400"/>
          </a:p>
        </p:txBody>
      </p:sp>
      <p:pic>
        <p:nvPicPr>
          <p:cNvPr id="4" name="Picture 4">
            <a:extLst>
              <a:ext uri="{FF2B5EF4-FFF2-40B4-BE49-F238E27FC236}">
                <a16:creationId xmlns:a16="http://schemas.microsoft.com/office/drawing/2014/main" id="{14CF9953-3F30-4D45-B0E3-8024C0A16080}"/>
              </a:ext>
            </a:extLst>
          </p:cNvPr>
          <p:cNvPicPr>
            <a:picLocks noChangeAspect="1"/>
          </p:cNvPicPr>
          <p:nvPr/>
        </p:nvPicPr>
        <p:blipFill>
          <a:blip r:embed="rId2"/>
          <a:stretch>
            <a:fillRect/>
          </a:stretch>
        </p:blipFill>
        <p:spPr>
          <a:xfrm>
            <a:off x="8859380" y="4224181"/>
            <a:ext cx="2751427" cy="2256312"/>
          </a:xfrm>
          <a:prstGeom prst="rect">
            <a:avLst/>
          </a:prstGeom>
        </p:spPr>
      </p:pic>
    </p:spTree>
    <p:extLst>
      <p:ext uri="{BB962C8B-B14F-4D97-AF65-F5344CB8AC3E}">
        <p14:creationId xmlns:p14="http://schemas.microsoft.com/office/powerpoint/2010/main" val="3743032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22BC4-BA73-4E4C-ADDC-EFC1FBB9A7E1}"/>
              </a:ext>
            </a:extLst>
          </p:cNvPr>
          <p:cNvSpPr>
            <a:spLocks noGrp="1"/>
          </p:cNvSpPr>
          <p:nvPr>
            <p:ph type="title"/>
          </p:nvPr>
        </p:nvSpPr>
        <p:spPr/>
        <p:txBody>
          <a:bodyPr/>
          <a:lstStyle/>
          <a:p>
            <a:r>
              <a:rPr lang="en-US"/>
              <a:t>Manual Resuscitation Breathing Systems </a:t>
            </a:r>
          </a:p>
        </p:txBody>
      </p:sp>
      <p:sp>
        <p:nvSpPr>
          <p:cNvPr id="3" name="Content Placeholder 2">
            <a:extLst>
              <a:ext uri="{FF2B5EF4-FFF2-40B4-BE49-F238E27FC236}">
                <a16:creationId xmlns:a16="http://schemas.microsoft.com/office/drawing/2014/main" id="{10C625C7-06C5-2544-8D82-2102060C7AC6}"/>
              </a:ext>
            </a:extLst>
          </p:cNvPr>
          <p:cNvSpPr>
            <a:spLocks noGrp="1"/>
          </p:cNvSpPr>
          <p:nvPr>
            <p:ph idx="1"/>
          </p:nvPr>
        </p:nvSpPr>
        <p:spPr>
          <a:xfrm>
            <a:off x="129682" y="2310381"/>
            <a:ext cx="11029615" cy="3678303"/>
          </a:xfrm>
        </p:spPr>
        <p:txBody>
          <a:bodyPr/>
          <a:lstStyle/>
          <a:p>
            <a:r>
              <a:rPr lang="en-US"/>
              <a:t>The self-inflating bag has a volume of  approximately 1500 mL,  500 mL and 250 mL for the adult, child and infant sizes,  respectively.  The non-rebreathing valve has several components which ensure that, during the inspiratory phase,  gas flows out of  the bag into the patient and,  during the expiratory phase,  the valve ensures that exhaled gas escapes through the expiratory  port without  mixing  with  fresh  gas.  Three types of  non-rebreathing systems are available,  the Ruben, Ambu and Laerdal systems</a:t>
            </a:r>
            <a:r>
              <a:rPr lang="en-GB"/>
              <a:t>.</a:t>
            </a:r>
          </a:p>
          <a:p>
            <a:r>
              <a:rPr lang="en-US"/>
              <a:t> Functionally, they are very similar but with some minor differences. The Ruben valve has a spring-loaded bobbin within the valve housing.  The  Ambu system has several series of valves which have either a single valve or double leaf valves to control unidirectional flow.  The Laerdal system has three components:  a duck-billed inspiratory/ expiratory valve,  a valve body housing inspiratory and expiratory  ports  and  a  non-return  flap  valve  in  the  expiratory port.</a:t>
            </a:r>
          </a:p>
        </p:txBody>
      </p:sp>
    </p:spTree>
    <p:extLst>
      <p:ext uri="{BB962C8B-B14F-4D97-AF65-F5344CB8AC3E}">
        <p14:creationId xmlns:p14="http://schemas.microsoft.com/office/powerpoint/2010/main" val="2502565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6F59A-E10F-3A44-8BB3-EB6C0EAA79D3}"/>
              </a:ext>
            </a:extLst>
          </p:cNvPr>
          <p:cNvSpPr>
            <a:spLocks noGrp="1"/>
          </p:cNvSpPr>
          <p:nvPr>
            <p:ph type="title"/>
          </p:nvPr>
        </p:nvSpPr>
        <p:spPr/>
        <p:txBody>
          <a:bodyPr/>
          <a:lstStyle/>
          <a:p>
            <a:r>
              <a:rPr lang="en-GB"/>
              <a:t>Ventilators</a:t>
            </a:r>
            <a:endParaRPr lang="en-US"/>
          </a:p>
        </p:txBody>
      </p:sp>
      <p:sp>
        <p:nvSpPr>
          <p:cNvPr id="3" name="Content Placeholder 2">
            <a:extLst>
              <a:ext uri="{FF2B5EF4-FFF2-40B4-BE49-F238E27FC236}">
                <a16:creationId xmlns:a16="http://schemas.microsoft.com/office/drawing/2014/main" id="{7EA9D2C2-5A06-9944-BC6E-1874BB7598DF}"/>
              </a:ext>
            </a:extLst>
          </p:cNvPr>
          <p:cNvSpPr>
            <a:spLocks noGrp="1"/>
          </p:cNvSpPr>
          <p:nvPr>
            <p:ph idx="1"/>
          </p:nvPr>
        </p:nvSpPr>
        <p:spPr>
          <a:xfrm>
            <a:off x="711078" y="2174311"/>
            <a:ext cx="11029615" cy="4128270"/>
          </a:xfrm>
        </p:spPr>
        <p:txBody>
          <a:bodyPr>
            <a:noAutofit/>
          </a:bodyPr>
          <a:lstStyle/>
          <a:p>
            <a:r>
              <a:rPr lang="en-US" sz="2400"/>
              <a:t>Mechanical  ventilation  of  the  lung  may  be  achieved by several mechanisms,  including the generation of a negative pressure around the whole of  the patient’s body  except  the  head  and  neck  (cabinet  ventilator or  ‘iron lung’),  a negative pressure over the thorax and abdomen (cuirass ventilators) or a positive pressure over the thorax and abdomen (inflatable cuirass ventilators). </a:t>
            </a:r>
            <a:endParaRPr lang="en-GB" sz="2400"/>
          </a:p>
          <a:p>
            <a:r>
              <a:rPr lang="en-US" sz="2400"/>
              <a:t> However,  during anaesthesia,  and in the majority of  patients who require mechanical ventilation in the intensive care unit,  ventilation is achieved by  the application  of  positive  pressure  to  the  lungs through a laryngeal mask airway,  tracheal tube or tracheostomy tube.  </a:t>
            </a:r>
          </a:p>
        </p:txBody>
      </p:sp>
    </p:spTree>
    <p:extLst>
      <p:ext uri="{BB962C8B-B14F-4D97-AF65-F5344CB8AC3E}">
        <p14:creationId xmlns:p14="http://schemas.microsoft.com/office/powerpoint/2010/main" val="36740451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27D4E-DAE3-D445-ABC8-73476224C716}"/>
              </a:ext>
            </a:extLst>
          </p:cNvPr>
          <p:cNvSpPr>
            <a:spLocks noGrp="1"/>
          </p:cNvSpPr>
          <p:nvPr>
            <p:ph type="title"/>
          </p:nvPr>
        </p:nvSpPr>
        <p:spPr/>
        <p:txBody>
          <a:bodyPr/>
          <a:lstStyle/>
          <a:p>
            <a:r>
              <a:rPr lang="en-GB"/>
              <a:t>Ventilators :</a:t>
            </a:r>
            <a:r>
              <a:rPr lang="en-US"/>
              <a:t>Bellows Classification </a:t>
            </a:r>
            <a:r>
              <a:rPr lang="en-GB"/>
              <a:t>.</a:t>
            </a:r>
            <a:endParaRPr lang="en-US"/>
          </a:p>
        </p:txBody>
      </p:sp>
      <p:sp>
        <p:nvSpPr>
          <p:cNvPr id="3" name="Content Placeholder 2">
            <a:extLst>
              <a:ext uri="{FF2B5EF4-FFF2-40B4-BE49-F238E27FC236}">
                <a16:creationId xmlns:a16="http://schemas.microsoft.com/office/drawing/2014/main" id="{C25892D6-5F25-E44C-9D57-93F5D7692DEE}"/>
              </a:ext>
            </a:extLst>
          </p:cNvPr>
          <p:cNvSpPr>
            <a:spLocks noGrp="1"/>
          </p:cNvSpPr>
          <p:nvPr>
            <p:ph idx="1"/>
          </p:nvPr>
        </p:nvSpPr>
        <p:spPr>
          <a:xfrm>
            <a:off x="247199" y="1892630"/>
            <a:ext cx="11029615" cy="4824351"/>
          </a:xfrm>
        </p:spPr>
        <p:txBody>
          <a:bodyPr>
            <a:noAutofit/>
          </a:bodyPr>
          <a:lstStyle/>
          <a:p>
            <a:r>
              <a:rPr lang="en-US"/>
              <a:t>The  direction  of  bellows  movement  during  the  expiratory  phase determines  the  bellows  classiication.  </a:t>
            </a:r>
            <a:endParaRPr lang="en-GB"/>
          </a:p>
          <a:p>
            <a:r>
              <a:rPr lang="en-US"/>
              <a:t>Ascending  (standing)  bellows ascend  during  the  expiratory  phase</a:t>
            </a:r>
            <a:r>
              <a:rPr lang="en-GB"/>
              <a:t>, </a:t>
            </a:r>
            <a:r>
              <a:rPr lang="en-US"/>
              <a:t> whereas descending  (hanging)  bellows  descend  during  the  expiratory  phase. </a:t>
            </a:r>
            <a:endParaRPr lang="en-GB"/>
          </a:p>
          <a:p>
            <a:r>
              <a:rPr lang="en-US"/>
              <a:t>Older  pneumatic  ventilators  and  some  new  anesthesia  workstations  use  weighted  descending  bellows,  while  most  contemporary electronic  ventilators  have  an  ascending  bellows  design.  Of  the two  con</a:t>
            </a:r>
            <a:r>
              <a:rPr lang="en-GB"/>
              <a:t>f</a:t>
            </a:r>
            <a:r>
              <a:rPr lang="en-US"/>
              <a:t>igurations,  the  ascending  bellows  is  generally  thought to  be  safer.  </a:t>
            </a:r>
            <a:endParaRPr lang="en-GB"/>
          </a:p>
          <a:p>
            <a:r>
              <a:rPr lang="en-US"/>
              <a:t>An  ascending  bellows  will  not  </a:t>
            </a:r>
            <a:r>
              <a:rPr lang="en-GB"/>
              <a:t>F</a:t>
            </a:r>
            <a:r>
              <a:rPr lang="en-US"/>
              <a:t>ill  if  a  total  disconnection  occurs.  However,  the  bellows  of  a  descending  bellows ventilator  will  continue  its  upward  and  downward  movement despite  a  patient  disconnection.  </a:t>
            </a:r>
            <a:endParaRPr lang="en-GB"/>
          </a:p>
          <a:p>
            <a:r>
              <a:rPr lang="en-US"/>
              <a:t>The  driving  gas  pushes  the  bellows  upward  during  the  inspiratory  phase.  During  the  expiratory phase,  room  air  is  entrained  into  the  breathing  system  at  the  site of  the  disconnection  because  gravity  acts  on  the  weighted  bellows. The  disconnection  pressure  monitor  and  the  volume  monitor may  be  fooled  even  if  a  disconnection  is  complete</a:t>
            </a:r>
            <a:r>
              <a:rPr lang="en-GB"/>
              <a:t>. </a:t>
            </a:r>
            <a:r>
              <a:rPr lang="en-US"/>
              <a:t> Some  contemporary  anesthesia  workstation  designs  have  returned  to  the  descending  bellows  to  integrate fresh  gas  decoupling  (Dräger  Julian  and  Datascope  Anestar).  An essential  safety  feature  on  any  anesthesia  workstation  that  utilizes a  descending  bellows  is  an  integrated  CO2  apnea  alarm  that  cannot be disabled while the ventilator is in use.</a:t>
            </a:r>
          </a:p>
        </p:txBody>
      </p:sp>
    </p:spTree>
    <p:extLst>
      <p:ext uri="{BB962C8B-B14F-4D97-AF65-F5344CB8AC3E}">
        <p14:creationId xmlns:p14="http://schemas.microsoft.com/office/powerpoint/2010/main" val="32624215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2817F-6371-6E45-BBD7-226AF25C6C70}"/>
              </a:ext>
            </a:extLst>
          </p:cNvPr>
          <p:cNvSpPr>
            <a:spLocks noGrp="1"/>
          </p:cNvSpPr>
          <p:nvPr>
            <p:ph type="title"/>
          </p:nvPr>
        </p:nvSpPr>
        <p:spPr/>
        <p:txBody>
          <a:bodyPr/>
          <a:lstStyle/>
          <a:p>
            <a:r>
              <a:rPr lang="en-GB" dirty="0" smtClean="0"/>
              <a:t>Low fresh gas </a:t>
            </a:r>
            <a:r>
              <a:rPr lang="en-GB" dirty="0"/>
              <a:t>flow during mechanical ventilation </a:t>
            </a:r>
            <a:endParaRPr lang="en-US" dirty="0"/>
          </a:p>
        </p:txBody>
      </p:sp>
      <p:sp>
        <p:nvSpPr>
          <p:cNvPr id="3" name="Content Placeholder 2">
            <a:extLst>
              <a:ext uri="{FF2B5EF4-FFF2-40B4-BE49-F238E27FC236}">
                <a16:creationId xmlns:a16="http://schemas.microsoft.com/office/drawing/2014/main" id="{694AD5D4-F0A9-454A-85E4-917D02C11826}"/>
              </a:ext>
            </a:extLst>
          </p:cNvPr>
          <p:cNvSpPr>
            <a:spLocks noGrp="1"/>
          </p:cNvSpPr>
          <p:nvPr>
            <p:ph idx="1"/>
          </p:nvPr>
        </p:nvSpPr>
        <p:spPr>
          <a:xfrm>
            <a:off x="395641" y="1608622"/>
            <a:ext cx="11029615" cy="4378519"/>
          </a:xfrm>
        </p:spPr>
        <p:txBody>
          <a:bodyPr>
            <a:normAutofit/>
          </a:bodyPr>
          <a:lstStyle/>
          <a:p>
            <a:r>
              <a:rPr lang="en-US"/>
              <a:t>It  is  important  to  understand  that  on  most  older  anesthesia  workstations,  gas  </a:t>
            </a:r>
            <a:r>
              <a:rPr lang="en-GB"/>
              <a:t>f</a:t>
            </a:r>
            <a:r>
              <a:rPr lang="en-US"/>
              <a:t>low  from  the  anesthesia  machine  into  the breathing  circuit  is  continuous  and  independent  of  ventilator activity.  During  the  inspiratory  phase  of  mechanical  ventilation,  the  ventilator  relief  valve  is  closed,  and the  breathing  system’s  APL  (pop-off)  valve  is out  of  circuit.  Therefore,  the  patient’s  lungs  receive  the  volume from  the  bellows  plus  that  entering  the  circuit  from  the  </a:t>
            </a:r>
            <a:r>
              <a:rPr lang="en-GB"/>
              <a:t>f</a:t>
            </a:r>
            <a:r>
              <a:rPr lang="en-US"/>
              <a:t>lowmeters  during  the  inspiratory  phase.  Factors  that  in</a:t>
            </a:r>
            <a:r>
              <a:rPr lang="en-GB"/>
              <a:t>f</a:t>
            </a:r>
            <a:r>
              <a:rPr lang="en-US"/>
              <a:t>luence  the relationship  between  set  tidal  volume  and  exhaled  tidal  volume include  the  FGF  settings,  the  inspiratory  time,  the  compliance of  the  breathing  circuit,  external  leakage,  and  the  location  of the  tidal  volume  sensor.  Usually,  the  volume  gained  from  the </a:t>
            </a:r>
            <a:r>
              <a:rPr lang="en-GB"/>
              <a:t>f</a:t>
            </a:r>
            <a:r>
              <a:rPr lang="en-US"/>
              <a:t>lowmeters  during  inspiration  is  counteracted  by  the  volume lost  to  compliance  of  the  breathing  circuit,  and  set  tidal  volume  generally  approximates  the  exhaled  tidal  volume.  However,  certain  conditions  such  as  inappropriate  activation  of  the oxygen  </a:t>
            </a:r>
            <a:r>
              <a:rPr lang="en-GB"/>
              <a:t>f</a:t>
            </a:r>
            <a:r>
              <a:rPr lang="en-US"/>
              <a:t>lush  valve  during  the  inspiratory  phase  can  result  in barotrauma  and/or  volutrauma  to  the  patient’s  lungs  because excess  pressure  and  volume  may  not  be  able  to  be  vented  from the  circle  system.</a:t>
            </a:r>
          </a:p>
        </p:txBody>
      </p:sp>
    </p:spTree>
    <p:extLst>
      <p:ext uri="{BB962C8B-B14F-4D97-AF65-F5344CB8AC3E}">
        <p14:creationId xmlns:p14="http://schemas.microsoft.com/office/powerpoint/2010/main" val="1829797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9C2C7-27FB-4B4A-ABCF-2C39E6FD1C56}"/>
              </a:ext>
            </a:extLst>
          </p:cNvPr>
          <p:cNvSpPr>
            <a:spLocks noGrp="1"/>
          </p:cNvSpPr>
          <p:nvPr>
            <p:ph type="title"/>
          </p:nvPr>
        </p:nvSpPr>
        <p:spPr/>
        <p:txBody>
          <a:bodyPr/>
          <a:lstStyle/>
          <a:p>
            <a:r>
              <a:rPr lang="en-GB"/>
              <a:t>Ventilators:  </a:t>
            </a:r>
            <a:r>
              <a:rPr lang="en-US"/>
              <a:t>Power source</a:t>
            </a:r>
          </a:p>
        </p:txBody>
      </p:sp>
      <p:sp>
        <p:nvSpPr>
          <p:cNvPr id="3" name="Content Placeholder 2">
            <a:extLst>
              <a:ext uri="{FF2B5EF4-FFF2-40B4-BE49-F238E27FC236}">
                <a16:creationId xmlns:a16="http://schemas.microsoft.com/office/drawing/2014/main" id="{9945182E-AEF3-0746-803F-76BEBFD7FFA5}"/>
              </a:ext>
            </a:extLst>
          </p:cNvPr>
          <p:cNvSpPr>
            <a:spLocks noGrp="1"/>
          </p:cNvSpPr>
          <p:nvPr>
            <p:ph idx="1"/>
          </p:nvPr>
        </p:nvSpPr>
        <p:spPr>
          <a:xfrm>
            <a:off x="581192" y="1589848"/>
            <a:ext cx="9512834" cy="4657068"/>
          </a:xfrm>
        </p:spPr>
        <p:txBody>
          <a:bodyPr>
            <a:normAutofit/>
          </a:bodyPr>
          <a:lstStyle/>
          <a:p>
            <a:pPr marL="0" indent="0">
              <a:buNone/>
            </a:pPr>
            <a:endParaRPr lang="en-GB" sz="2400"/>
          </a:p>
          <a:p>
            <a:pPr marL="0" indent="0">
              <a:buNone/>
            </a:pPr>
            <a:r>
              <a:rPr lang="en-US" sz="2400"/>
              <a:t>The  power  source  required  to  operate  a  mechanical  ventilator  is provided  by  compressed  gas,  electricity,  or  both.  Older  pneumatic ventilators  required  only  a  pneumatic  power  source  to  function properly.  Contemporary  electronic  ventilators  from  Dräger  Medical,  Datex-Ohmeda,  and  others  require  either  an  electrical  only or both an electrical and a pneumatic power source.</a:t>
            </a:r>
          </a:p>
        </p:txBody>
      </p:sp>
    </p:spTree>
    <p:extLst>
      <p:ext uri="{BB962C8B-B14F-4D97-AF65-F5344CB8AC3E}">
        <p14:creationId xmlns:p14="http://schemas.microsoft.com/office/powerpoint/2010/main" val="31998296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8DF04-502F-6748-9824-968506D67500}"/>
              </a:ext>
            </a:extLst>
          </p:cNvPr>
          <p:cNvSpPr>
            <a:spLocks noGrp="1"/>
          </p:cNvSpPr>
          <p:nvPr>
            <p:ph type="title"/>
          </p:nvPr>
        </p:nvSpPr>
        <p:spPr/>
        <p:txBody>
          <a:bodyPr/>
          <a:lstStyle/>
          <a:p>
            <a:r>
              <a:rPr lang="en-US"/>
              <a:t>SCAVENGING</a:t>
            </a:r>
            <a:r>
              <a:rPr lang="en-GB"/>
              <a:t> system</a:t>
            </a:r>
            <a:endParaRPr lang="en-US"/>
          </a:p>
        </p:txBody>
      </p:sp>
      <p:sp>
        <p:nvSpPr>
          <p:cNvPr id="3" name="Content Placeholder 2">
            <a:extLst>
              <a:ext uri="{FF2B5EF4-FFF2-40B4-BE49-F238E27FC236}">
                <a16:creationId xmlns:a16="http://schemas.microsoft.com/office/drawing/2014/main" id="{C637FB05-1B13-C744-808B-B2D4E2149853}"/>
              </a:ext>
            </a:extLst>
          </p:cNvPr>
          <p:cNvSpPr>
            <a:spLocks noGrp="1"/>
          </p:cNvSpPr>
          <p:nvPr>
            <p:ph idx="1"/>
          </p:nvPr>
        </p:nvSpPr>
        <p:spPr/>
        <p:txBody>
          <a:bodyPr>
            <a:normAutofit/>
          </a:bodyPr>
          <a:lstStyle/>
          <a:p>
            <a:pPr marL="0" indent="0">
              <a:buNone/>
            </a:pPr>
            <a:r>
              <a:rPr lang="en-US" sz="2400"/>
              <a:t>The principal sources of  pollution by anaesthetic gases and vapours include: </a:t>
            </a:r>
            <a:endParaRPr lang="en-GB" sz="2400"/>
          </a:p>
          <a:p>
            <a:r>
              <a:rPr lang="en-US" sz="2400"/>
              <a:t>discharge of  anaesthetic gases from ventilators </a:t>
            </a:r>
            <a:endParaRPr lang="en-GB" sz="2400"/>
          </a:p>
          <a:p>
            <a:r>
              <a:rPr lang="en-US" sz="2400"/>
              <a:t>expired gas vented from the spill valve of  anaesthetic breathing systems </a:t>
            </a:r>
            <a:endParaRPr lang="en-GB" sz="2400"/>
          </a:p>
          <a:p>
            <a:r>
              <a:rPr lang="en-US" sz="2400"/>
              <a:t>leaks from equipment, e.g.  from an ill-fitting face mask</a:t>
            </a:r>
            <a:endParaRPr lang="en-GB" sz="2400"/>
          </a:p>
          <a:p>
            <a:r>
              <a:rPr lang="en-US" sz="2400"/>
              <a:t>gas  exhaled  by  the  patient  after  anaesthesia.  This may occur in the operating theatre,  corridors and recovery  room</a:t>
            </a:r>
            <a:endParaRPr lang="en-GB" sz="2400"/>
          </a:p>
          <a:p>
            <a:r>
              <a:rPr lang="en-US" sz="2400"/>
              <a:t>spillage during filling of  vaporizers. </a:t>
            </a:r>
          </a:p>
        </p:txBody>
      </p:sp>
    </p:spTree>
    <p:extLst>
      <p:ext uri="{BB962C8B-B14F-4D97-AF65-F5344CB8AC3E}">
        <p14:creationId xmlns:p14="http://schemas.microsoft.com/office/powerpoint/2010/main" val="32886662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B5D2C2-C0AA-8E44-B06E-AA5F7527F66F}"/>
              </a:ext>
            </a:extLst>
          </p:cNvPr>
          <p:cNvSpPr>
            <a:spLocks noGrp="1"/>
          </p:cNvSpPr>
          <p:nvPr>
            <p:ph idx="1"/>
          </p:nvPr>
        </p:nvSpPr>
        <p:spPr>
          <a:xfrm>
            <a:off x="55462" y="2140033"/>
            <a:ext cx="11029615" cy="3057126"/>
          </a:xfrm>
        </p:spPr>
        <p:txBody>
          <a:bodyPr>
            <a:normAutofit fontScale="92500" lnSpcReduction="20000"/>
          </a:bodyPr>
          <a:lstStyle/>
          <a:p>
            <a:r>
              <a:rPr lang="en-US"/>
              <a:t> most attention has centred on removing  gas  from  the  expiratory  ports  of  breathing  systems and ventilators,  other methods of  reducing pollution should also be considered:</a:t>
            </a:r>
            <a:endParaRPr lang="en-GB"/>
          </a:p>
          <a:p>
            <a:r>
              <a:rPr lang="en-US"/>
              <a:t> Reduced use of  anaesthetic gases and vapours.  The use of  the circle system reduces the potential for atmospheric pollution. </a:t>
            </a:r>
            <a:endParaRPr lang="en-GB"/>
          </a:p>
          <a:p>
            <a:r>
              <a:rPr lang="en-US"/>
              <a:t> The use of  inhalational anaesthetics may be obviated totally by using total intravenous anaesthesia or local anaesthetic techniques. </a:t>
            </a:r>
            <a:endParaRPr lang="en-GB"/>
          </a:p>
          <a:p>
            <a:r>
              <a:rPr lang="en-US"/>
              <a:t>Air conditioning</a:t>
            </a:r>
            <a:r>
              <a:rPr lang="en-GB"/>
              <a:t>:  </a:t>
            </a:r>
            <a:r>
              <a:rPr lang="en-US"/>
              <a:t>Air  conditioning  units  which produce a rapid change of  air in the operating theatre reduce pollution substantially.  However,  some systems recycle air,  and older operating theatres,  dental surgeries and obstetric delivery suites may not be equipped with air conditioning. </a:t>
            </a:r>
            <a:endParaRPr lang="en-GB"/>
          </a:p>
          <a:p>
            <a:r>
              <a:rPr lang="en-US"/>
              <a:t>Care in filling vaporizers.  Great care should be taken not to spill volatile anaesthetic agent when a vaporizer is filled.  The use of  agent-specific connections  reduces  the risk  of  spillage.</a:t>
            </a:r>
          </a:p>
        </p:txBody>
      </p:sp>
      <p:sp>
        <p:nvSpPr>
          <p:cNvPr id="5" name="Title 1">
            <a:extLst>
              <a:ext uri="{FF2B5EF4-FFF2-40B4-BE49-F238E27FC236}">
                <a16:creationId xmlns:a16="http://schemas.microsoft.com/office/drawing/2014/main" id="{E39D89EB-6964-4F4C-9E51-8996CAE6042E}"/>
              </a:ext>
            </a:extLst>
          </p:cNvPr>
          <p:cNvSpPr txBox="1">
            <a:spLocks noGrp="1"/>
          </p:cNvSpPr>
          <p:nvPr>
            <p:ph type="title"/>
          </p:nvPr>
        </p:nvSpPr>
        <p:spPr>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SCAVENGING</a:t>
            </a:r>
            <a:r>
              <a:rPr lang="en-GB"/>
              <a:t> system</a:t>
            </a:r>
            <a:endParaRPr lang="en-US"/>
          </a:p>
        </p:txBody>
      </p:sp>
    </p:spTree>
    <p:extLst>
      <p:ext uri="{BB962C8B-B14F-4D97-AF65-F5344CB8AC3E}">
        <p14:creationId xmlns:p14="http://schemas.microsoft.com/office/powerpoint/2010/main" val="29339745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CD7D-BB58-D34B-80CD-3D1FFB47ADBE}"/>
              </a:ext>
            </a:extLst>
          </p:cNvPr>
          <p:cNvSpPr>
            <a:spLocks noGrp="1"/>
          </p:cNvSpPr>
          <p:nvPr>
            <p:ph type="title"/>
          </p:nvPr>
        </p:nvSpPr>
        <p:spPr/>
        <p:txBody>
          <a:bodyPr/>
          <a:lstStyle/>
          <a:p>
            <a:r>
              <a:rPr lang="en-US"/>
              <a:t>Scavenging Apparatus </a:t>
            </a:r>
          </a:p>
        </p:txBody>
      </p:sp>
      <p:sp>
        <p:nvSpPr>
          <p:cNvPr id="3" name="Content Placeholder 2">
            <a:extLst>
              <a:ext uri="{FF2B5EF4-FFF2-40B4-BE49-F238E27FC236}">
                <a16:creationId xmlns:a16="http://schemas.microsoft.com/office/drawing/2014/main" id="{7AE860D0-F752-BE41-837B-8B2868B55EF7}"/>
              </a:ext>
            </a:extLst>
          </p:cNvPr>
          <p:cNvSpPr>
            <a:spLocks noGrp="1"/>
          </p:cNvSpPr>
          <p:nvPr>
            <p:ph idx="1"/>
          </p:nvPr>
        </p:nvSpPr>
        <p:spPr>
          <a:xfrm>
            <a:off x="581192" y="1975728"/>
            <a:ext cx="11029616" cy="4607368"/>
          </a:xfrm>
        </p:spPr>
        <p:txBody>
          <a:bodyPr>
            <a:noAutofit/>
          </a:bodyPr>
          <a:lstStyle/>
          <a:p>
            <a:r>
              <a:rPr lang="en-US" sz="2000"/>
              <a:t>Anaesthetic gases vented from the breathing system  are  removed by  a  collecting  system.  A  variety  of purpose-built scavenging spill valves is available.  </a:t>
            </a:r>
            <a:endParaRPr lang="en-GB" sz="2000"/>
          </a:p>
          <a:p>
            <a:r>
              <a:rPr lang="en-US" sz="2000"/>
              <a:t>Waste gases from ventilators are collected by attaching the scavenging system to  the  expiratory  port  of  the  ventilator. </a:t>
            </a:r>
            <a:endParaRPr lang="en-GB" sz="2000"/>
          </a:p>
          <a:p>
            <a:r>
              <a:rPr lang="en-US" sz="2000"/>
              <a:t> Connectors  on scavenging systems have a diameter of  30 mm to ensure that inappropriate connections with anaesthetic apparatus cannot be made. </a:t>
            </a:r>
            <a:endParaRPr lang="en-GB" sz="2000"/>
          </a:p>
          <a:p>
            <a:endParaRPr lang="en-US" sz="1400"/>
          </a:p>
        </p:txBody>
      </p:sp>
    </p:spTree>
    <p:extLst>
      <p:ext uri="{BB962C8B-B14F-4D97-AF65-F5344CB8AC3E}">
        <p14:creationId xmlns:p14="http://schemas.microsoft.com/office/powerpoint/2010/main" val="1788650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BBC75-2EA3-FF4B-88C8-68EBE6F82C64}"/>
              </a:ext>
            </a:extLst>
          </p:cNvPr>
          <p:cNvSpPr>
            <a:spLocks noGrp="1"/>
          </p:cNvSpPr>
          <p:nvPr>
            <p:ph type="title"/>
          </p:nvPr>
        </p:nvSpPr>
        <p:spPr/>
        <p:txBody>
          <a:bodyPr/>
          <a:lstStyle/>
          <a:p>
            <a:r>
              <a:rPr lang="en-GB"/>
              <a:t>Scavenging system </a:t>
            </a:r>
            <a:endParaRPr lang="en-US"/>
          </a:p>
        </p:txBody>
      </p:sp>
      <p:sp>
        <p:nvSpPr>
          <p:cNvPr id="3" name="Content Placeholder 2">
            <a:extLst>
              <a:ext uri="{FF2B5EF4-FFF2-40B4-BE49-F238E27FC236}">
                <a16:creationId xmlns:a16="http://schemas.microsoft.com/office/drawing/2014/main" id="{18AA63D8-2EB2-0940-95D5-D7C158E93100}"/>
              </a:ext>
            </a:extLst>
          </p:cNvPr>
          <p:cNvSpPr>
            <a:spLocks noGrp="1"/>
          </p:cNvSpPr>
          <p:nvPr>
            <p:ph idx="1"/>
          </p:nvPr>
        </p:nvSpPr>
        <p:spPr/>
        <p:txBody>
          <a:bodyPr>
            <a:normAutofit fontScale="92500" lnSpcReduction="20000"/>
          </a:bodyPr>
          <a:lstStyle/>
          <a:p>
            <a:r>
              <a:rPr lang="en-US" sz="1800"/>
              <a:t>Disposal systems may be active, semi-active or passive. </a:t>
            </a:r>
            <a:endParaRPr lang="en-GB" sz="1800"/>
          </a:p>
          <a:p>
            <a:r>
              <a:rPr lang="en-US" sz="1800" b="1"/>
              <a:t>Active Systems </a:t>
            </a:r>
            <a:r>
              <a:rPr lang="en-GB" sz="1800" b="1"/>
              <a:t>: </a:t>
            </a:r>
            <a:r>
              <a:rPr lang="en-US" sz="1800"/>
              <a:t>These employ apparatus to generate a negative pressure within the scavenging system to propel waste gases to the outside atmosphere.  The system may be powered by a vacuum pump or a  Venturi system.  The  exhaust  should  be  capable of  accommodating  75 L</a:t>
            </a:r>
            <a:r>
              <a:rPr lang="en-GB" sz="1800"/>
              <a:t>/</a:t>
            </a:r>
            <a:r>
              <a:rPr lang="en-US" sz="1800"/>
              <a:t> min</a:t>
            </a:r>
            <a:r>
              <a:rPr lang="en-GB" sz="1800"/>
              <a:t> </a:t>
            </a:r>
            <a:r>
              <a:rPr lang="en-US" sz="1800"/>
              <a:t>continuous flow with</a:t>
            </a:r>
            <a:r>
              <a:rPr lang="en-GB" sz="1800"/>
              <a:t> </a:t>
            </a:r>
            <a:r>
              <a:rPr lang="en-US" sz="1800"/>
              <a:t>a peak of  130 L</a:t>
            </a:r>
            <a:r>
              <a:rPr lang="en-GB" sz="1800"/>
              <a:t>/</a:t>
            </a:r>
            <a:r>
              <a:rPr lang="en-US" sz="1800"/>
              <a:t> mi</a:t>
            </a:r>
            <a:r>
              <a:rPr lang="en-GB" sz="1800"/>
              <a:t>n</a:t>
            </a:r>
            <a:r>
              <a:rPr lang="en-US" sz="1800"/>
              <a:t>  Usually,  a reservoir system  is  used  to  permit  high  peak  flow  rates to be accommodated.  In addition,  there must be a pressure-limiting device within the system to prevent the application of  negative pressure to the patient’s lungs.</a:t>
            </a:r>
            <a:endParaRPr lang="en-GB" sz="1800"/>
          </a:p>
          <a:p>
            <a:r>
              <a:rPr lang="en-US" sz="1800"/>
              <a:t> </a:t>
            </a:r>
            <a:r>
              <a:rPr lang="en-US" sz="1800" b="1"/>
              <a:t>Semi-Active</a:t>
            </a:r>
            <a:r>
              <a:rPr lang="en-US" sz="1800"/>
              <a:t> Systems </a:t>
            </a:r>
            <a:r>
              <a:rPr lang="en-GB" sz="1800"/>
              <a:t>:</a:t>
            </a:r>
            <a:r>
              <a:rPr lang="en-US" sz="1800"/>
              <a:t>The waste gases may be conducted to the extraction side of  the air-conditioning system,  which generates a small negative pressure within the scavenging tubing.  These systems have variable performance and efficiency.</a:t>
            </a:r>
            <a:endParaRPr lang="en-GB" sz="1800"/>
          </a:p>
          <a:p>
            <a:r>
              <a:rPr lang="en-US" sz="1800" b="1"/>
              <a:t> Passive Systems</a:t>
            </a:r>
            <a:r>
              <a:rPr lang="en-GB" sz="1800"/>
              <a:t>: </a:t>
            </a:r>
            <a:r>
              <a:rPr lang="en-US" sz="1800"/>
              <a:t> These systems vent the expired gas to the outside atmosphere Gas movement is generated by the patient.  Consequently the total length of tubing must not be excessive or resistance to expiration is high.  The pressure within the system may be altered by wind conditions at the external terminal; on occasions,  these may generate a negative pressure, but may also generate high positive pressures.  Each scavenging location should have a separate external </a:t>
            </a:r>
            <a:endParaRPr lang="en-US"/>
          </a:p>
        </p:txBody>
      </p:sp>
    </p:spTree>
    <p:extLst>
      <p:ext uri="{BB962C8B-B14F-4D97-AF65-F5344CB8AC3E}">
        <p14:creationId xmlns:p14="http://schemas.microsoft.com/office/powerpoint/2010/main" val="18849495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15BEE6D-3D31-A140-ABA1-B591AB74D3E4}"/>
              </a:ext>
            </a:extLst>
          </p:cNvPr>
          <p:cNvSpPr txBox="1">
            <a:spLocks noGrp="1"/>
          </p:cNvSpPr>
          <p:nvPr>
            <p:ph type="title"/>
          </p:nvPr>
        </p:nvSpPr>
        <p:spPr>
          <a:xfrm>
            <a:off x="581025" y="730250"/>
            <a:ext cx="11029950" cy="1014413"/>
          </a:xfrm>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a:t>Scavenging system </a:t>
            </a:r>
            <a:endParaRPr lang="en-US"/>
          </a:p>
        </p:txBody>
      </p:sp>
      <p:pic>
        <p:nvPicPr>
          <p:cNvPr id="6" name="Picture 6">
            <a:extLst>
              <a:ext uri="{FF2B5EF4-FFF2-40B4-BE49-F238E27FC236}">
                <a16:creationId xmlns:a16="http://schemas.microsoft.com/office/drawing/2014/main" id="{1906E07D-C7B1-7F42-A992-5C366B1C84EA}"/>
              </a:ext>
            </a:extLst>
          </p:cNvPr>
          <p:cNvPicPr>
            <a:picLocks noGrp="1" noChangeAspect="1"/>
          </p:cNvPicPr>
          <p:nvPr>
            <p:ph idx="1"/>
          </p:nvPr>
        </p:nvPicPr>
        <p:blipFill>
          <a:blip r:embed="rId2"/>
          <a:stretch>
            <a:fillRect/>
          </a:stretch>
        </p:blipFill>
        <p:spPr>
          <a:xfrm>
            <a:off x="1843149" y="2028700"/>
            <a:ext cx="7669481" cy="4675910"/>
          </a:xfrm>
          <a:prstGeom prst="rect">
            <a:avLst/>
          </a:prstGeom>
        </p:spPr>
      </p:pic>
    </p:spTree>
    <p:extLst>
      <p:ext uri="{BB962C8B-B14F-4D97-AF65-F5344CB8AC3E}">
        <p14:creationId xmlns:p14="http://schemas.microsoft.com/office/powerpoint/2010/main" val="23319990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0DE24E-4998-BE4F-AFBC-CD38F695BB3F}"/>
              </a:ext>
            </a:extLst>
          </p:cNvPr>
          <p:cNvSpPr>
            <a:spLocks noGrp="1"/>
          </p:cNvSpPr>
          <p:nvPr>
            <p:ph idx="1"/>
          </p:nvPr>
        </p:nvSpPr>
        <p:spPr/>
        <p:txBody>
          <a:bodyPr>
            <a:normAutofit/>
          </a:bodyPr>
          <a:lstStyle/>
          <a:p>
            <a:r>
              <a:rPr lang="en-GB" sz="8000"/>
              <a:t>Thank you</a:t>
            </a:r>
            <a:endParaRPr lang="en-US" sz="8000"/>
          </a:p>
        </p:txBody>
      </p:sp>
    </p:spTree>
    <p:extLst>
      <p:ext uri="{BB962C8B-B14F-4D97-AF65-F5344CB8AC3E}">
        <p14:creationId xmlns:p14="http://schemas.microsoft.com/office/powerpoint/2010/main" val="127278167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otalTime>68</TotalTime>
  <Words>7826</Words>
  <Application>Microsoft Office PowerPoint</Application>
  <PresentationFormat>Widescreen</PresentationFormat>
  <Paragraphs>280</Paragraphs>
  <Slides>76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76</vt:i4>
      </vt:variant>
    </vt:vector>
  </HeadingPairs>
  <TitlesOfParts>
    <vt:vector size="81" baseType="lpstr">
      <vt:lpstr>Arial</vt:lpstr>
      <vt:lpstr>Gill Sans MT</vt:lpstr>
      <vt:lpstr>Majalla UI</vt:lpstr>
      <vt:lpstr>Wingdings 2</vt:lpstr>
      <vt:lpstr>Dividend</vt:lpstr>
      <vt:lpstr>Anesthesia machine;  Anesthsia workstation and Delivary systems</vt:lpstr>
      <vt:lpstr>Outline</vt:lpstr>
      <vt:lpstr>Anesthesia machine</vt:lpstr>
      <vt:lpstr>Anesthesia machine</vt:lpstr>
      <vt:lpstr>PowerPoint Presentation</vt:lpstr>
      <vt:lpstr>STANDARDS FOR ANESTHESIA MACHINES AND WORKSTATIONS</vt:lpstr>
      <vt:lpstr>GAS SUPPLIES</vt:lpstr>
      <vt:lpstr>Bulk Store ; Oxygen supply </vt:lpstr>
      <vt:lpstr>Pipeline supply source</vt:lpstr>
      <vt:lpstr>PowerPoint Presentation</vt:lpstr>
      <vt:lpstr>Color coding of hoses inside or</vt:lpstr>
      <vt:lpstr>Color coding of terminal outlets of gases in or</vt:lpstr>
      <vt:lpstr>Pipeline supply source</vt:lpstr>
      <vt:lpstr>Terminal Outlets</vt:lpstr>
      <vt:lpstr>Terminal Outlets</vt:lpstr>
      <vt:lpstr>CYLINDERS</vt:lpstr>
      <vt:lpstr>CYLINDERS</vt:lpstr>
      <vt:lpstr>CYLINDERS</vt:lpstr>
      <vt:lpstr>CYLINDERS</vt:lpstr>
      <vt:lpstr>PowerPoint Presentation</vt:lpstr>
      <vt:lpstr>PowerPoint Presentation</vt:lpstr>
      <vt:lpstr>Gas cylinders –color coding systems – us vs uk</vt:lpstr>
      <vt:lpstr>PowerPoint Presentation</vt:lpstr>
      <vt:lpstr>PowerPoint Presentation</vt:lpstr>
      <vt:lpstr>THE ANAESTHETIC MACHINE </vt:lpstr>
      <vt:lpstr>Supply of Gases</vt:lpstr>
      <vt:lpstr>Pressure gauges and peessure  regulators</vt:lpstr>
      <vt:lpstr>Flowmeters</vt:lpstr>
      <vt:lpstr>PowerPoint Presentation</vt:lpstr>
      <vt:lpstr>Problems with Flowmeters</vt:lpstr>
      <vt:lpstr>Flowmeters</vt:lpstr>
      <vt:lpstr>PowerPoint Presentation</vt:lpstr>
      <vt:lpstr>PowerPoint Presentation</vt:lpstr>
      <vt:lpstr>Oxygen flush valve</vt:lpstr>
      <vt:lpstr>Vaporizers</vt:lpstr>
      <vt:lpstr>Vaporizers</vt:lpstr>
      <vt:lpstr>variable Bypass vaporizers</vt:lpstr>
      <vt:lpstr>PowerPoint Presentation</vt:lpstr>
      <vt:lpstr>Desflurane  vaporizer</vt:lpstr>
      <vt:lpstr>PowerPoint Presentation</vt:lpstr>
      <vt:lpstr>Anesthesia breathing Circuits</vt:lpstr>
      <vt:lpstr>Componants and Classification of mapilson Breathing Systems</vt:lpstr>
      <vt:lpstr>Mapleson  ( A )  Systems</vt:lpstr>
      <vt:lpstr>Mapleson  ( A )  Systems  </vt:lpstr>
      <vt:lpstr>The lack system</vt:lpstr>
      <vt:lpstr>Mapleson B and C Systems </vt:lpstr>
      <vt:lpstr>Mapleson D System </vt:lpstr>
      <vt:lpstr>Mapilson d and bain coaxial system</vt:lpstr>
      <vt:lpstr>Mapleson E System</vt:lpstr>
      <vt:lpstr>Mapelson f system</vt:lpstr>
      <vt:lpstr>Mapilson circuits </vt:lpstr>
      <vt:lpstr>Circle system </vt:lpstr>
      <vt:lpstr>Circle System</vt:lpstr>
      <vt:lpstr>Adjustable Pressure-Limiting Valve </vt:lpstr>
      <vt:lpstr>CO2  AbSORbENTS</vt:lpstr>
      <vt:lpstr>CO2  AbSORbENTS</vt:lpstr>
      <vt:lpstr>CO2  AbSORbENTS: indicators</vt:lpstr>
      <vt:lpstr>PowerPoint Presentation</vt:lpstr>
      <vt:lpstr>Soda Lime</vt:lpstr>
      <vt:lpstr>Soda Lime</vt:lpstr>
      <vt:lpstr>Baralyme</vt:lpstr>
      <vt:lpstr>Circle System _ advantages and disadvantages </vt:lpstr>
      <vt:lpstr>Circle System</vt:lpstr>
      <vt:lpstr>Circle System : inspiratory and expiratory phases of gas flow </vt:lpstr>
      <vt:lpstr>Manual Resuscitation Breathing Systems </vt:lpstr>
      <vt:lpstr>Manual Resuscitation Breathing Systems </vt:lpstr>
      <vt:lpstr>Ventilators</vt:lpstr>
      <vt:lpstr>Ventilators :Bellows Classification .</vt:lpstr>
      <vt:lpstr>Low fresh gas flow during mechanical ventilation </vt:lpstr>
      <vt:lpstr>Ventilators:  Power source</vt:lpstr>
      <vt:lpstr>SCAVENGING system</vt:lpstr>
      <vt:lpstr>SCAVENGING system</vt:lpstr>
      <vt:lpstr>Scavenging Apparatus </vt:lpstr>
      <vt:lpstr>Scavenging system </vt:lpstr>
      <vt:lpstr>Scavenging system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Anesthesia machine  Anesthsia workstation and Delivary systems</dc:title>
  <dc:creator>Unknown User</dc:creator>
  <cp:lastModifiedBy>dr-qdesat</cp:lastModifiedBy>
  <cp:revision>35</cp:revision>
  <dcterms:created xsi:type="dcterms:W3CDTF">2019-06-29T18:53:59Z</dcterms:created>
  <dcterms:modified xsi:type="dcterms:W3CDTF">2021-11-04T06:04:56Z</dcterms:modified>
</cp:coreProperties>
</file>