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7" r:id="rId3"/>
    <p:sldId id="257" r:id="rId4"/>
    <p:sldId id="273" r:id="rId5"/>
    <p:sldId id="268" r:id="rId6"/>
    <p:sldId id="284" r:id="rId7"/>
    <p:sldId id="285" r:id="rId8"/>
    <p:sldId id="274" r:id="rId9"/>
    <p:sldId id="279" r:id="rId10"/>
    <p:sldId id="275" r:id="rId11"/>
    <p:sldId id="276" r:id="rId12"/>
    <p:sldId id="277" r:id="rId13"/>
    <p:sldId id="278" r:id="rId14"/>
    <p:sldId id="262" r:id="rId15"/>
    <p:sldId id="264" r:id="rId16"/>
    <p:sldId id="297" r:id="rId17"/>
    <p:sldId id="298" r:id="rId18"/>
    <p:sldId id="290" r:id="rId19"/>
    <p:sldId id="291" r:id="rId20"/>
    <p:sldId id="265" r:id="rId21"/>
    <p:sldId id="280" r:id="rId22"/>
    <p:sldId id="266" r:id="rId23"/>
    <p:sldId id="281" r:id="rId24"/>
    <p:sldId id="282" r:id="rId25"/>
    <p:sldId id="286" r:id="rId26"/>
    <p:sldId id="270" r:id="rId27"/>
    <p:sldId id="271" r:id="rId28"/>
    <p:sldId id="272" r:id="rId29"/>
    <p:sldId id="293" r:id="rId30"/>
    <p:sldId id="287" r:id="rId31"/>
    <p:sldId id="288" r:id="rId32"/>
    <p:sldId id="299" r:id="rId33"/>
    <p:sldId id="289" r:id="rId3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6FA3C-8955-4B90-A2B7-E546855CAB93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D46E3-C9FB-429E-B8B6-A3899343BF7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AC6BB-257B-8A41-A426-74A54E18574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7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6248400" cy="381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752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752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6C447-899F-4E8C-873C-7FAC4AC2B6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E9D66-B94D-4376-B2F7-A7BF899AABA5}" type="datetimeFigureOut">
              <a:rPr lang="id-ID" smtClean="0"/>
              <a:pPr/>
              <a:t>30/11/2025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94F5C-3B9D-4A73-9400-7CCC01BE50E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928670"/>
            <a:ext cx="7772400" cy="1470025"/>
          </a:xfrm>
        </p:spPr>
        <p:txBody>
          <a:bodyPr/>
          <a:lstStyle/>
          <a:p>
            <a:r>
              <a:rPr lang="id-ID" b="1" dirty="0">
                <a:latin typeface="Aharoni" pitchFamily="2" charset="-79"/>
                <a:cs typeface="Aharoni" pitchFamily="2" charset="-79"/>
              </a:rPr>
              <a:t>Wound healing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2643182"/>
            <a:ext cx="8286808" cy="2357454"/>
          </a:xfrm>
        </p:spPr>
        <p:txBody>
          <a:bodyPr>
            <a:normAutofit/>
          </a:bodyPr>
          <a:lstStyle/>
          <a:p>
            <a:endParaRPr lang="id-ID" b="1" dirty="0">
              <a:solidFill>
                <a:sysClr val="windowText" lastClr="00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2493819" cy="969729"/>
          </a:xfrm>
        </p:spPr>
        <p:txBody>
          <a:bodyPr>
            <a:noAutofit/>
          </a:bodyPr>
          <a:lstStyle/>
          <a:p>
            <a:r>
              <a:rPr lang="en-US" sz="4000" b="1" dirty="0"/>
              <a:t>Anatomy of the skin</a:t>
            </a:r>
            <a:endParaRPr lang="id-ID" sz="4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"/>
          <a:stretch>
            <a:fillRect/>
          </a:stretch>
        </p:blipFill>
        <p:spPr>
          <a:xfrm>
            <a:off x="2590801" y="571480"/>
            <a:ext cx="4267215" cy="291986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" t="4018" r="2715" b="7136"/>
          <a:stretch>
            <a:fillRect/>
          </a:stretch>
        </p:blipFill>
        <p:spPr>
          <a:xfrm>
            <a:off x="857224" y="3463636"/>
            <a:ext cx="7482029" cy="307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00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Physiology &amp; Function of the skin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214974"/>
          </a:xfrm>
        </p:spPr>
        <p:txBody>
          <a:bodyPr>
            <a:normAutofit fontScale="92500" lnSpcReduction="20000"/>
          </a:bodyPr>
          <a:lstStyle/>
          <a:p>
            <a:pPr marL="539750" lvl="5" indent="-360363">
              <a:buNone/>
            </a:pPr>
            <a:r>
              <a:rPr lang="id-ID" sz="2800" b="1" dirty="0"/>
              <a:t>Physiology</a:t>
            </a:r>
            <a:r>
              <a:rPr lang="id-ID" sz="2400" dirty="0">
                <a:sym typeface="Wingdings" pitchFamily="2" charset="2"/>
              </a:rPr>
              <a:t>  </a:t>
            </a:r>
          </a:p>
          <a:p>
            <a:pPr marL="539750" lvl="5" indent="90488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vascular supply</a:t>
            </a:r>
          </a:p>
          <a:p>
            <a:pPr marL="539750" lvl="5" indent="90488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</a:t>
            </a:r>
            <a:r>
              <a:rPr lang="id-ID" sz="2400" dirty="0"/>
              <a:t> nerve suply</a:t>
            </a:r>
          </a:p>
          <a:p>
            <a:pPr marL="539750" lvl="5" indent="90488">
              <a:buBlip>
                <a:blip r:embed="rId2"/>
              </a:buBlip>
            </a:pPr>
            <a:r>
              <a:rPr lang="id-ID" sz="2400" dirty="0"/>
              <a:t>   skin nutrition</a:t>
            </a:r>
          </a:p>
          <a:p>
            <a:pPr marL="539750" lvl="5" indent="90488">
              <a:buBlip>
                <a:blip r:embed="rId2"/>
              </a:buBlip>
            </a:pPr>
            <a:r>
              <a:rPr lang="id-ID" sz="2400" dirty="0"/>
              <a:t>   skin renewal</a:t>
            </a:r>
          </a:p>
          <a:p>
            <a:pPr marL="539750" lvl="5" indent="-360363">
              <a:buNone/>
            </a:pPr>
            <a:r>
              <a:rPr lang="id-ID" sz="2800" b="1" dirty="0"/>
              <a:t>Function</a:t>
            </a:r>
            <a:r>
              <a:rPr lang="id-ID" sz="2400" dirty="0">
                <a:sym typeface="Wingdings" pitchFamily="2" charset="2"/>
              </a:rPr>
              <a:t> 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protection from enviroment</a:t>
            </a:r>
          </a:p>
          <a:p>
            <a:pPr marL="539750" lvl="4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sensation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prevention of fluid loss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 immunity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 thermoregulation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 protection from ultraviolet rays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 synthesis &amp; storage of vitamin D  </a:t>
            </a:r>
          </a:p>
          <a:p>
            <a:pPr marL="539750" lvl="5" indent="0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   Esthetic &amp; communication</a:t>
            </a:r>
          </a:p>
          <a:p>
            <a:pPr marL="539750" lvl="5" indent="-360363">
              <a:buBlip>
                <a:blip r:embed="rId2"/>
              </a:buBlip>
            </a:pPr>
            <a:endParaRPr lang="id-ID" sz="2800" dirty="0">
              <a:sym typeface="Wingdings" pitchFamily="2" charset="2"/>
            </a:endParaRPr>
          </a:p>
          <a:p>
            <a:pPr marL="539750" lvl="5" indent="-360363">
              <a:buBlip>
                <a:blip r:embed="rId2"/>
              </a:buBlip>
            </a:pPr>
            <a:endParaRPr lang="id-ID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85800" y="2514600"/>
            <a:ext cx="7924800" cy="3124200"/>
            <a:chOff x="768" y="1200"/>
            <a:chExt cx="4436" cy="1724"/>
          </a:xfrm>
        </p:grpSpPr>
        <p:pic>
          <p:nvPicPr>
            <p:cNvPr id="11276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8" y="1200"/>
              <a:ext cx="4436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7" name="Oval 12"/>
            <p:cNvSpPr>
              <a:spLocks noChangeArrowheads="1"/>
            </p:cNvSpPr>
            <p:nvPr/>
          </p:nvSpPr>
          <p:spPr bwMode="auto">
            <a:xfrm>
              <a:off x="1008" y="1836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1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78" name="Oval 13"/>
            <p:cNvSpPr>
              <a:spLocks noChangeArrowheads="1"/>
            </p:cNvSpPr>
            <p:nvPr/>
          </p:nvSpPr>
          <p:spPr bwMode="auto">
            <a:xfrm>
              <a:off x="1632" y="1824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2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79" name="Oval 14"/>
            <p:cNvSpPr>
              <a:spLocks noChangeArrowheads="1"/>
            </p:cNvSpPr>
            <p:nvPr/>
          </p:nvSpPr>
          <p:spPr bwMode="auto">
            <a:xfrm>
              <a:off x="2108" y="1779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3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0" name="Oval 15"/>
            <p:cNvSpPr>
              <a:spLocks noChangeArrowheads="1"/>
            </p:cNvSpPr>
            <p:nvPr/>
          </p:nvSpPr>
          <p:spPr bwMode="auto">
            <a:xfrm>
              <a:off x="2640" y="1872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4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1" name="Oval 16"/>
            <p:cNvSpPr>
              <a:spLocks noChangeArrowheads="1"/>
            </p:cNvSpPr>
            <p:nvPr/>
          </p:nvSpPr>
          <p:spPr bwMode="auto">
            <a:xfrm>
              <a:off x="1097" y="2289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5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2" name="Oval 17"/>
            <p:cNvSpPr>
              <a:spLocks noChangeArrowheads="1"/>
            </p:cNvSpPr>
            <p:nvPr/>
          </p:nvSpPr>
          <p:spPr bwMode="auto">
            <a:xfrm>
              <a:off x="2267" y="2289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5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3" name="Oval 18"/>
            <p:cNvSpPr>
              <a:spLocks noChangeArrowheads="1"/>
            </p:cNvSpPr>
            <p:nvPr/>
          </p:nvSpPr>
          <p:spPr bwMode="auto">
            <a:xfrm>
              <a:off x="3264" y="1854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6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4" name="Oval 19"/>
            <p:cNvSpPr>
              <a:spLocks noChangeArrowheads="1"/>
            </p:cNvSpPr>
            <p:nvPr/>
          </p:nvSpPr>
          <p:spPr bwMode="auto">
            <a:xfrm>
              <a:off x="3699" y="1666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7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5" name="Oval 20"/>
            <p:cNvSpPr>
              <a:spLocks noChangeArrowheads="1"/>
            </p:cNvSpPr>
            <p:nvPr/>
          </p:nvSpPr>
          <p:spPr bwMode="auto">
            <a:xfrm>
              <a:off x="4080" y="1858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8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6" name="Oval 21"/>
            <p:cNvSpPr>
              <a:spLocks noChangeArrowheads="1"/>
            </p:cNvSpPr>
            <p:nvPr/>
          </p:nvSpPr>
          <p:spPr bwMode="auto">
            <a:xfrm>
              <a:off x="4534" y="1650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9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4942" y="2006"/>
              <a:ext cx="125" cy="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altLang="de-DE" sz="1400">
                  <a:latin typeface="Arial Unicode MS" pitchFamily="34" charset="-128"/>
                </a:rPr>
                <a:t>10</a:t>
              </a:r>
              <a:endParaRPr lang="de-DE" altLang="de-DE" sz="1400" i="1">
                <a:latin typeface="Arial Unicode MS" pitchFamily="34" charset="-128"/>
              </a:endParaRPr>
            </a:p>
          </p:txBody>
        </p:sp>
      </p:grpSp>
      <p:sp>
        <p:nvSpPr>
          <p:cNvPr id="10243" name="Rectangle 23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7126287" cy="609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4000">
                <a:solidFill>
                  <a:schemeClr val="tx1"/>
                </a:solidFill>
                <a:effectLst/>
              </a:rPr>
              <a:t>Skin: Constitution and Function</a:t>
            </a:r>
          </a:p>
        </p:txBody>
      </p:sp>
      <p:sp>
        <p:nvSpPr>
          <p:cNvPr id="11268" name="Text Box 24"/>
          <p:cNvSpPr txBox="1">
            <a:spLocks noChangeArrowheads="1"/>
          </p:cNvSpPr>
          <p:nvPr/>
        </p:nvSpPr>
        <p:spPr bwMode="auto">
          <a:xfrm>
            <a:off x="755650" y="1557338"/>
            <a:ext cx="13684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 Protection against cold, heat, radiation</a:t>
            </a:r>
            <a:endParaRPr lang="de-DE" sz="1400">
              <a:latin typeface="Arial Unicode MS" pitchFamily="34" charset="-128"/>
            </a:endParaRPr>
          </a:p>
        </p:txBody>
      </p:sp>
      <p:sp>
        <p:nvSpPr>
          <p:cNvPr id="11269" name="Text Box 25"/>
          <p:cNvSpPr txBox="1">
            <a:spLocks noChangeArrowheads="1"/>
          </p:cNvSpPr>
          <p:nvPr/>
        </p:nvSpPr>
        <p:spPr bwMode="auto">
          <a:xfrm>
            <a:off x="1692275" y="2266950"/>
            <a:ext cx="15113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 Protection against pressure and friction</a:t>
            </a:r>
            <a:endParaRPr lang="de-DE" sz="1400">
              <a:latin typeface="Arial Unicode MS" pitchFamily="34" charset="-128"/>
            </a:endParaRPr>
          </a:p>
        </p:txBody>
      </p:sp>
      <p:sp>
        <p:nvSpPr>
          <p:cNvPr id="11270" name="Text Box 26"/>
          <p:cNvSpPr txBox="1">
            <a:spLocks noChangeArrowheads="1"/>
          </p:cNvSpPr>
          <p:nvPr/>
        </p:nvSpPr>
        <p:spPr bwMode="auto">
          <a:xfrm>
            <a:off x="2971800" y="1676400"/>
            <a:ext cx="15128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 </a:t>
            </a:r>
            <a:r>
              <a:rPr lang="de-DE" sz="1400">
                <a:latin typeface="Arial Unicode MS" pitchFamily="34" charset="-128"/>
              </a:rPr>
              <a:t>Protection against chemicals</a:t>
            </a:r>
          </a:p>
        </p:txBody>
      </p:sp>
      <p:sp>
        <p:nvSpPr>
          <p:cNvPr id="11271" name="Text Box 27"/>
          <p:cNvSpPr txBox="1">
            <a:spLocks noChangeArrowheads="1"/>
          </p:cNvSpPr>
          <p:nvPr/>
        </p:nvSpPr>
        <p:spPr bwMode="auto">
          <a:xfrm>
            <a:off x="4343400" y="1828800"/>
            <a:ext cx="13684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 </a:t>
            </a:r>
            <a:r>
              <a:rPr lang="de-DE" sz="1400">
                <a:latin typeface="Arial Unicode MS" pitchFamily="34" charset="-128"/>
              </a:rPr>
              <a:t>Protection against microbes</a:t>
            </a:r>
          </a:p>
        </p:txBody>
      </p:sp>
      <p:sp>
        <p:nvSpPr>
          <p:cNvPr id="11272" name="Text Box 28"/>
          <p:cNvSpPr txBox="1">
            <a:spLocks noChangeArrowheads="1"/>
          </p:cNvSpPr>
          <p:nvPr/>
        </p:nvSpPr>
        <p:spPr bwMode="auto">
          <a:xfrm>
            <a:off x="5653088" y="1524000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 Absorption of active agents</a:t>
            </a:r>
            <a:endParaRPr lang="de-DE" sz="1400">
              <a:latin typeface="Arial Unicode MS" pitchFamily="34" charset="-128"/>
            </a:endParaRPr>
          </a:p>
        </p:txBody>
      </p:sp>
      <p:sp>
        <p:nvSpPr>
          <p:cNvPr id="11273" name="Text Box 29"/>
          <p:cNvSpPr txBox="1">
            <a:spLocks noChangeArrowheads="1"/>
          </p:cNvSpPr>
          <p:nvPr/>
        </p:nvSpPr>
        <p:spPr bwMode="auto">
          <a:xfrm>
            <a:off x="7164388" y="1752600"/>
            <a:ext cx="197961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 </a:t>
            </a:r>
            <a:r>
              <a:rPr lang="de-DE" sz="1400">
                <a:latin typeface="Arial Unicode MS" pitchFamily="34" charset="-128"/>
              </a:rPr>
              <a:t>Regulation of circulation and temperature</a:t>
            </a:r>
          </a:p>
        </p:txBody>
      </p:sp>
      <p:sp>
        <p:nvSpPr>
          <p:cNvPr id="11274" name="Text Box 30"/>
          <p:cNvSpPr txBox="1">
            <a:spLocks noChangeArrowheads="1"/>
          </p:cNvSpPr>
          <p:nvPr/>
        </p:nvSpPr>
        <p:spPr bwMode="auto">
          <a:xfrm>
            <a:off x="1547813" y="5699125"/>
            <a:ext cx="23034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 </a:t>
            </a:r>
            <a:r>
              <a:rPr lang="de-DE" sz="1400">
                <a:latin typeface="Arial Unicode MS" pitchFamily="34" charset="-128"/>
              </a:rPr>
              <a:t>Protection against loss of temperature and water</a:t>
            </a:r>
          </a:p>
        </p:txBody>
      </p:sp>
      <p:sp>
        <p:nvSpPr>
          <p:cNvPr id="11275" name="Text Box 31"/>
          <p:cNvSpPr txBox="1">
            <a:spLocks noChangeArrowheads="1"/>
          </p:cNvSpPr>
          <p:nvPr/>
        </p:nvSpPr>
        <p:spPr bwMode="auto">
          <a:xfrm>
            <a:off x="6084888" y="5734050"/>
            <a:ext cx="28432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>
                <a:latin typeface="Arial Unicode MS" pitchFamily="34" charset="-128"/>
                <a:sym typeface="Wingdings 2" pitchFamily="18" charset="2"/>
              </a:rPr>
              <a:t> </a:t>
            </a:r>
            <a:r>
              <a:rPr lang="de-DE" sz="1400">
                <a:latin typeface="Arial Unicode MS" pitchFamily="34" charset="-128"/>
              </a:rPr>
              <a:t>Sense of pressure, touch, pain and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What’s is wound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id-ID" dirty="0"/>
              <a:t>Defines Wound ( Dorland medical dictionary) </a:t>
            </a:r>
            <a:r>
              <a:rPr lang="id-ID" dirty="0">
                <a:sym typeface="Wingdings" pitchFamily="2" charset="2"/>
              </a:rPr>
              <a:t> a diruption in normal contuinity of a body structure</a:t>
            </a:r>
          </a:p>
          <a:p>
            <a:pPr>
              <a:buBlip>
                <a:blip r:embed="rId2"/>
              </a:buBlip>
            </a:pPr>
            <a:r>
              <a:rPr lang="id-ID" dirty="0">
                <a:sym typeface="Wingdings" pitchFamily="2" charset="2"/>
              </a:rPr>
              <a:t>The term “Wound “</a:t>
            </a:r>
          </a:p>
          <a:p>
            <a:pPr lvl="1">
              <a:buBlip>
                <a:blip r:embed="rId2"/>
              </a:buBlip>
            </a:pPr>
            <a:r>
              <a:rPr lang="id-ID" dirty="0">
                <a:sym typeface="Wingdings" pitchFamily="2" charset="2"/>
              </a:rPr>
              <a:t>Usually related to an acute injury or an acute mechanicel trauma such as gunshot wound or a stab wound</a:t>
            </a:r>
          </a:p>
          <a:p>
            <a:pPr lvl="1">
              <a:buBlip>
                <a:blip r:embed="rId2"/>
              </a:buBlip>
            </a:pPr>
            <a:r>
              <a:rPr lang="id-ID" dirty="0">
                <a:sym typeface="Wingdings" pitchFamily="2" charset="2"/>
              </a:rPr>
              <a:t>Chronic wound related  to any  wound that fails to heal within  a reasonable periode</a:t>
            </a: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714908" cy="428628"/>
          </a:xfrm>
        </p:spPr>
        <p:txBody>
          <a:bodyPr>
            <a:normAutofit fontScale="90000"/>
          </a:bodyPr>
          <a:lstStyle/>
          <a:p>
            <a:r>
              <a:rPr lang="id-ID" sz="4000" dirty="0">
                <a:latin typeface="+mn-lt"/>
              </a:rPr>
              <a:t>Definition of skin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857892"/>
            <a:ext cx="3429024" cy="642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1600" b="1" dirty="0"/>
              <a:t>Erosion</a:t>
            </a:r>
            <a:r>
              <a:rPr lang="id-ID" sz="1600" b="1" dirty="0">
                <a:sym typeface="Wingdings" pitchFamily="2" charset="2"/>
              </a:rPr>
              <a:t> </a:t>
            </a:r>
            <a:r>
              <a:rPr lang="id-ID" sz="1800" dirty="0">
                <a:sym typeface="Wingdings" pitchFamily="2" charset="2"/>
              </a:rPr>
              <a:t>loss  of superficial epidermis, dermis no involvment</a:t>
            </a:r>
            <a:endParaRPr lang="id-ID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3143248"/>
            <a:ext cx="2553189" cy="2714644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2" y="3143248"/>
            <a:ext cx="3131946" cy="27374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9124" y="585789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Partial thickness skin loss</a:t>
            </a:r>
            <a:r>
              <a:rPr lang="id-ID" dirty="0">
                <a:sym typeface="Wingdings" pitchFamily="2" charset="2"/>
              </a:rPr>
              <a:t> loss of epidermis &amp; part of dermis</a:t>
            </a:r>
            <a:endParaRPr lang="id-ID" dirty="0"/>
          </a:p>
        </p:txBody>
      </p:sp>
      <p:pic>
        <p:nvPicPr>
          <p:cNvPr id="7" name="Picture 6" descr="Screen Shot 2015-01-18 at 10.51.0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t="9704" r="10526" b="7815"/>
          <a:stretch>
            <a:fillRect/>
          </a:stretch>
        </p:blipFill>
        <p:spPr>
          <a:xfrm>
            <a:off x="3214678" y="500042"/>
            <a:ext cx="2500330" cy="27422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562" y="3929066"/>
            <a:ext cx="3857652" cy="608685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/>
              <a:t>Full-thickness loss with </a:t>
            </a:r>
            <a:r>
              <a:rPr lang="en-US" sz="1600" b="1" dirty="0" err="1"/>
              <a:t>envolvement</a:t>
            </a:r>
            <a:r>
              <a:rPr lang="en-US" sz="1600" b="1" dirty="0"/>
              <a:t> of muscle, bone and tendon</a:t>
            </a:r>
            <a:endParaRPr lang="id-ID" sz="1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1643050"/>
            <a:ext cx="3431543" cy="2357454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3" t="19209" r="42243" b="60904"/>
          <a:stretch/>
        </p:blipFill>
        <p:spPr>
          <a:xfrm>
            <a:off x="4643438" y="1643050"/>
            <a:ext cx="3422858" cy="233497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365125"/>
            <a:ext cx="7886700" cy="827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>
                <a:latin typeface="+mn-lt"/>
              </a:rPr>
              <a:t>Definition of skin loss</a:t>
            </a:r>
            <a:r>
              <a:rPr lang="en-US" sz="4000">
                <a:latin typeface="+mn-lt"/>
              </a:rPr>
              <a:t>…</a:t>
            </a:r>
            <a:endParaRPr lang="id-ID" sz="4000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28728" y="3929066"/>
            <a:ext cx="1704814" cy="456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Full-thickness loss</a:t>
            </a:r>
            <a:endParaRPr lang="id-ID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4714884"/>
            <a:ext cx="5929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Loss of the epidermis &amp; dermis extending into subcutaneous tissue, in some cases involving bone tendon or muscle </a:t>
            </a:r>
          </a:p>
        </p:txBody>
      </p:sp>
    </p:spTree>
    <p:extLst>
      <p:ext uri="{BB962C8B-B14F-4D97-AF65-F5344CB8AC3E}">
        <p14:creationId xmlns:p14="http://schemas.microsoft.com/office/powerpoint/2010/main" val="204873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Rectangle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1313" y="146050"/>
            <a:ext cx="8351837" cy="1231900"/>
          </a:xfrm>
        </p:spPr>
      </p:pic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827088" y="2060575"/>
            <a:ext cx="681674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de-DE" sz="2000" dirty="0">
                <a:solidFill>
                  <a:schemeClr val="accent2"/>
                </a:solidFill>
                <a:latin typeface="Constantia" pitchFamily="18" charset="0"/>
              </a:rPr>
              <a:t> </a:t>
            </a:r>
          </a:p>
          <a:p>
            <a:pPr marL="804863" lvl="1" indent="-34766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latin typeface="Constantia" pitchFamily="18" charset="0"/>
              </a:rPr>
              <a:t>An understanding of normal wound healing enables recognition of abnormal healing </a:t>
            </a:r>
            <a:r>
              <a:rPr lang="id-ID" sz="2000" dirty="0">
                <a:latin typeface="Constantia" pitchFamily="18" charset="0"/>
              </a:rPr>
              <a:t> </a:t>
            </a:r>
            <a:r>
              <a:rPr lang="de-DE" dirty="0">
                <a:latin typeface="Constantia" pitchFamily="18" charset="0"/>
              </a:rPr>
              <a:t>(Dealey 1994).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609600" y="1600200"/>
            <a:ext cx="8243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latin typeface="Constantia" pitchFamily="18" charset="0"/>
              </a:rPr>
              <a:t>Why is it important to understand how wounds heal?          </a:t>
            </a:r>
            <a:endParaRPr lang="de-DE" sz="2400" b="1" i="1">
              <a:latin typeface="Constantia" pitchFamily="18" charset="0"/>
            </a:endParaRP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827088" y="3716338"/>
            <a:ext cx="6245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de-DE" sz="2000" dirty="0">
                <a:latin typeface="Constantia" pitchFamily="18" charset="0"/>
              </a:rPr>
              <a:t> </a:t>
            </a:r>
          </a:p>
          <a:p>
            <a:pPr marL="804863" lvl="1" indent="-347663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latin typeface="Constantia" pitchFamily="18" charset="0"/>
              </a:rPr>
              <a:t>Recognition of the phases of wound healing will assist with planning implementation and evaluation of wound management, including the selection of appropriate dressings.</a:t>
            </a:r>
          </a:p>
        </p:txBody>
      </p:sp>
      <p:pic>
        <p:nvPicPr>
          <p:cNvPr id="6" name="Rectangle 2"/>
          <p:cNvPicPr>
            <a:picLocks noChangeArrowheads="1"/>
          </p:cNvPicPr>
          <p:nvPr/>
        </p:nvPicPr>
        <p:blipFill>
          <a:blip r:embed="rId2">
            <a:lum bright="72000" contrast="88000"/>
          </a:blip>
          <a:srcRect/>
          <a:stretch>
            <a:fillRect/>
          </a:stretch>
        </p:blipFill>
        <p:spPr bwMode="auto">
          <a:xfrm>
            <a:off x="785786" y="428604"/>
            <a:ext cx="7708927" cy="1000132"/>
          </a:xfrm>
          <a:prstGeom prst="rect">
            <a:avLst/>
          </a:prstGeom>
          <a:solidFill>
            <a:schemeClr val="accent2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autoUpdateAnimBg="0"/>
      <p:bldP spid="14541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title"/>
          </p:nvPr>
        </p:nvSpPr>
        <p:spPr>
          <a:xfrm>
            <a:off x="571500" y="-30162"/>
            <a:ext cx="8001000" cy="1143000"/>
          </a:xfrm>
        </p:spPr>
        <p:txBody>
          <a:bodyPr/>
          <a:lstStyle/>
          <a:p>
            <a:r>
              <a:rPr lang="en-GB" sz="4400" b="1" dirty="0">
                <a:latin typeface="Arial" charset="0"/>
              </a:rPr>
              <a:t>Wound healing stages</a:t>
            </a:r>
          </a:p>
        </p:txBody>
      </p:sp>
      <p:sp>
        <p:nvSpPr>
          <p:cNvPr id="71683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2646363" y="1047750"/>
            <a:ext cx="6016625" cy="4713288"/>
          </a:xfrm>
        </p:spPr>
        <p:txBody>
          <a:bodyPr/>
          <a:lstStyle/>
          <a:p>
            <a:pPr marL="514350" indent="-514350">
              <a:lnSpc>
                <a:spcPct val="50000"/>
              </a:lnSpc>
              <a:buFontTx/>
              <a:buAutoNum type="romanUcPeriod"/>
            </a:pPr>
            <a:r>
              <a:rPr lang="en-GB" sz="2400" dirty="0">
                <a:latin typeface="Arial" charset="0"/>
              </a:rPr>
              <a:t>Inflammatory phase</a:t>
            </a:r>
          </a:p>
          <a:p>
            <a:pPr marL="514350" indent="-514350">
              <a:lnSpc>
                <a:spcPct val="50000"/>
              </a:lnSpc>
              <a:buFontTx/>
              <a:buAutoNum type="romanUcPeriod"/>
            </a:pPr>
            <a:r>
              <a:rPr lang="en-GB" sz="2400" dirty="0">
                <a:latin typeface="Arial" charset="0"/>
              </a:rPr>
              <a:t>Proliferative phase</a:t>
            </a:r>
          </a:p>
          <a:p>
            <a:pPr marL="514350" indent="-514350">
              <a:lnSpc>
                <a:spcPct val="50000"/>
              </a:lnSpc>
              <a:buFontTx/>
              <a:buAutoNum type="romanUcPeriod"/>
            </a:pPr>
            <a:r>
              <a:rPr lang="en-GB" sz="2400" dirty="0">
                <a:latin typeface="Arial" charset="0"/>
              </a:rPr>
              <a:t>Remodelling phase</a:t>
            </a:r>
          </a:p>
        </p:txBody>
      </p:sp>
      <p:pic>
        <p:nvPicPr>
          <p:cNvPr id="71684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5850" y="2365375"/>
            <a:ext cx="6688138" cy="4078288"/>
          </a:xfrm>
          <a:noFill/>
        </p:spPr>
      </p:pic>
      <p:sp>
        <p:nvSpPr>
          <p:cNvPr id="71685" name="TextBox 5"/>
          <p:cNvSpPr txBox="1">
            <a:spLocks noChangeArrowheads="1"/>
          </p:cNvSpPr>
          <p:nvPr/>
        </p:nvSpPr>
        <p:spPr bwMode="auto">
          <a:xfrm>
            <a:off x="0" y="6489700"/>
            <a:ext cx="172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/>
              <a:t>Modules 2 &amp; 3 </a:t>
            </a:r>
          </a:p>
        </p:txBody>
      </p:sp>
      <p:sp>
        <p:nvSpPr>
          <p:cNvPr id="2" name="Rectangle 1"/>
          <p:cNvSpPr/>
          <p:nvPr/>
        </p:nvSpPr>
        <p:spPr>
          <a:xfrm>
            <a:off x="5181595" y="6488668"/>
            <a:ext cx="3962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International wound infection institute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1A2D-D67C-A041-B7A2-F505B43AB50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9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29"/>
          <p:cNvSpPr>
            <a:spLocks noChangeArrowheads="1"/>
          </p:cNvSpPr>
          <p:nvPr/>
        </p:nvSpPr>
        <p:spPr bwMode="auto">
          <a:xfrm>
            <a:off x="3132138" y="2205038"/>
            <a:ext cx="1727200" cy="360362"/>
          </a:xfrm>
          <a:prstGeom prst="roundRect">
            <a:avLst>
              <a:gd name="adj" fmla="val 8514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028" name="AutoShape 30"/>
          <p:cNvSpPr>
            <a:spLocks noChangeArrowheads="1"/>
          </p:cNvSpPr>
          <p:nvPr/>
        </p:nvSpPr>
        <p:spPr bwMode="auto">
          <a:xfrm>
            <a:off x="4932363" y="2205038"/>
            <a:ext cx="1512887" cy="360362"/>
          </a:xfrm>
          <a:prstGeom prst="roundRect">
            <a:avLst>
              <a:gd name="adj" fmla="val 8514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029" name="AutoShape 31"/>
          <p:cNvSpPr>
            <a:spLocks noChangeArrowheads="1"/>
          </p:cNvSpPr>
          <p:nvPr/>
        </p:nvSpPr>
        <p:spPr bwMode="auto">
          <a:xfrm>
            <a:off x="1187450" y="2205038"/>
            <a:ext cx="1873250" cy="360362"/>
          </a:xfrm>
          <a:prstGeom prst="roundRect">
            <a:avLst>
              <a:gd name="adj" fmla="val 8514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030" name="AutoShape 25"/>
          <p:cNvSpPr>
            <a:spLocks noChangeArrowheads="1"/>
          </p:cNvSpPr>
          <p:nvPr/>
        </p:nvSpPr>
        <p:spPr bwMode="auto">
          <a:xfrm>
            <a:off x="1187450" y="2708275"/>
            <a:ext cx="1944688" cy="1854200"/>
          </a:xfrm>
          <a:prstGeom prst="homePlate">
            <a:avLst>
              <a:gd name="adj" fmla="val 9337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385763" lvl="2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120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200">
              <a:latin typeface="+mn-lt"/>
              <a:cs typeface="+mn-cs"/>
            </a:endParaRP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467600" cy="685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4000">
                <a:solidFill>
                  <a:schemeClr val="tx1"/>
                </a:solidFill>
                <a:effectLst/>
              </a:rPr>
              <a:t>Physiology of Wound Healing</a:t>
            </a: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Clr>
                <a:srgbClr val="33CC33"/>
              </a:buClr>
              <a:buFont typeface="Monotype Sorts" pitchFamily="2" charset="2"/>
              <a:buNone/>
            </a:pPr>
            <a:r>
              <a:rPr lang="de-DE"/>
              <a:t>	</a:t>
            </a:r>
          </a:p>
          <a:p>
            <a:pPr>
              <a:spcBef>
                <a:spcPct val="80000"/>
              </a:spcBef>
            </a:pPr>
            <a:endParaRPr lang="de-DE"/>
          </a:p>
          <a:p>
            <a:pPr>
              <a:spcBef>
                <a:spcPct val="80000"/>
              </a:spcBef>
            </a:pPr>
            <a:endParaRPr lang="de-DE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412875"/>
            <a:ext cx="7848600" cy="625475"/>
            <a:chOff x="1101" y="662"/>
            <a:chExt cx="4501" cy="455"/>
          </a:xfrm>
        </p:grpSpPr>
        <p:sp>
          <p:nvSpPr>
            <p:cNvPr id="1049" name="AutoShape 5"/>
            <p:cNvSpPr>
              <a:spLocks noChangeArrowheads="1"/>
            </p:cNvSpPr>
            <p:nvPr/>
          </p:nvSpPr>
          <p:spPr bwMode="auto">
            <a:xfrm rot="5400000">
              <a:off x="924" y="844"/>
              <a:ext cx="445" cy="91"/>
            </a:xfrm>
            <a:prstGeom prst="triangle">
              <a:avLst>
                <a:gd name="adj" fmla="val 50000"/>
              </a:avLst>
            </a:prstGeom>
            <a:solidFill>
              <a:srgbClr val="B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Constantia" pitchFamily="18" charset="0"/>
              </a:endParaRPr>
            </a:p>
          </p:txBody>
        </p:sp>
        <p:sp>
          <p:nvSpPr>
            <p:cNvPr id="1050" name="AutoShape 6"/>
            <p:cNvSpPr>
              <a:spLocks noChangeArrowheads="1"/>
            </p:cNvSpPr>
            <p:nvPr/>
          </p:nvSpPr>
          <p:spPr bwMode="auto">
            <a:xfrm>
              <a:off x="1247" y="662"/>
              <a:ext cx="4355" cy="45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de-DE" sz="2400">
                  <a:latin typeface="Constantia" pitchFamily="18" charset="0"/>
                </a:rPr>
                <a:t>Wound Healing Phases</a:t>
              </a:r>
            </a:p>
          </p:txBody>
        </p:sp>
      </p:grpSp>
      <p:sp>
        <p:nvSpPr>
          <p:cNvPr id="1034" name="AutoShape 7"/>
          <p:cNvSpPr>
            <a:spLocks noChangeArrowheads="1"/>
          </p:cNvSpPr>
          <p:nvPr/>
        </p:nvSpPr>
        <p:spPr bwMode="auto">
          <a:xfrm>
            <a:off x="6711950" y="2700338"/>
            <a:ext cx="2036763" cy="1854200"/>
          </a:xfrm>
          <a:prstGeom prst="roundRect">
            <a:avLst>
              <a:gd name="adj" fmla="val 8514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035" name="AutoShape 8"/>
          <p:cNvSpPr>
            <a:spLocks noChangeArrowheads="1"/>
          </p:cNvSpPr>
          <p:nvPr/>
        </p:nvSpPr>
        <p:spPr bwMode="auto">
          <a:xfrm>
            <a:off x="4930775" y="2700338"/>
            <a:ext cx="1831975" cy="1854200"/>
          </a:xfrm>
          <a:prstGeom prst="homePlate">
            <a:avLst>
              <a:gd name="adj" fmla="val 8903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036" name="AutoShape 9"/>
          <p:cNvSpPr>
            <a:spLocks noChangeArrowheads="1"/>
          </p:cNvSpPr>
          <p:nvPr/>
        </p:nvSpPr>
        <p:spPr bwMode="auto">
          <a:xfrm>
            <a:off x="3136900" y="2700338"/>
            <a:ext cx="1831975" cy="1854200"/>
          </a:xfrm>
          <a:prstGeom prst="homePlate">
            <a:avLst>
              <a:gd name="adj" fmla="val 8903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385763" lvl="2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120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200">
              <a:latin typeface="+mn-lt"/>
              <a:cs typeface="+mn-cs"/>
            </a:endParaRPr>
          </a:p>
        </p:txBody>
      </p:sp>
      <p:pic>
        <p:nvPicPr>
          <p:cNvPr id="1037" name="Picture 10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1175" y="4826000"/>
            <a:ext cx="167163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1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3888" y="4829175"/>
            <a:ext cx="1677987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9" name="Rectangle 14"/>
          <p:cNvSpPr>
            <a:spLocks noChangeArrowheads="1"/>
          </p:cNvSpPr>
          <p:nvPr/>
        </p:nvSpPr>
        <p:spPr bwMode="auto">
          <a:xfrm>
            <a:off x="5219700" y="3284538"/>
            <a:ext cx="12112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de-DE" sz="1200">
                <a:latin typeface="Constantia" pitchFamily="18" charset="0"/>
              </a:rPr>
              <a:t>Activation of the immune system</a:t>
            </a:r>
          </a:p>
        </p:txBody>
      </p:sp>
      <p:sp>
        <p:nvSpPr>
          <p:cNvPr id="1040" name="Rectangle 15"/>
          <p:cNvSpPr>
            <a:spLocks noChangeArrowheads="1"/>
          </p:cNvSpPr>
          <p:nvPr/>
        </p:nvSpPr>
        <p:spPr bwMode="auto">
          <a:xfrm>
            <a:off x="7013575" y="2997200"/>
            <a:ext cx="15906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Vascularisation </a:t>
            </a:r>
            <a:br>
              <a:rPr lang="de-DE" sz="1200">
                <a:latin typeface="Constantia" pitchFamily="18" charset="0"/>
              </a:rPr>
            </a:br>
            <a:r>
              <a:rPr lang="de-DE" sz="1200">
                <a:latin typeface="Constantia" pitchFamily="18" charset="0"/>
              </a:rPr>
              <a:t>Rebuilding of the connective tissue</a:t>
            </a:r>
            <a:br>
              <a:rPr lang="de-DE" sz="1200">
                <a:latin typeface="Constantia" pitchFamily="18" charset="0"/>
              </a:rPr>
            </a:br>
            <a:r>
              <a:rPr lang="de-DE" sz="1200">
                <a:latin typeface="Constantia" pitchFamily="18" charset="0"/>
              </a:rPr>
              <a:t>Granulation</a:t>
            </a:r>
            <a:br>
              <a:rPr lang="de-DE" sz="1200">
                <a:latin typeface="Constantia" pitchFamily="18" charset="0"/>
              </a:rPr>
            </a:br>
            <a:r>
              <a:rPr lang="de-DE" sz="1200">
                <a:latin typeface="Constantia" pitchFamily="18" charset="0"/>
              </a:rPr>
              <a:t>Epithelisation</a:t>
            </a:r>
            <a:br>
              <a:rPr lang="de-DE" sz="1200">
                <a:latin typeface="Constantia" pitchFamily="18" charset="0"/>
              </a:rPr>
            </a:br>
            <a:r>
              <a:rPr lang="de-DE" sz="1200">
                <a:latin typeface="Constantia" pitchFamily="18" charset="0"/>
              </a:rPr>
              <a:t>Remodelling</a:t>
            </a:r>
          </a:p>
        </p:txBody>
      </p:sp>
      <p:sp>
        <p:nvSpPr>
          <p:cNvPr id="1041" name="Text Box 16"/>
          <p:cNvSpPr txBox="1">
            <a:spLocks noChangeArrowheads="1"/>
          </p:cNvSpPr>
          <p:nvPr/>
        </p:nvSpPr>
        <p:spPr bwMode="auto">
          <a:xfrm>
            <a:off x="1331913" y="2260600"/>
            <a:ext cx="16351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400">
                <a:latin typeface="Constantia" pitchFamily="18" charset="0"/>
              </a:rPr>
              <a:t>Vascular Response</a:t>
            </a:r>
          </a:p>
        </p:txBody>
      </p:sp>
      <p:sp>
        <p:nvSpPr>
          <p:cNvPr id="1042" name="Text Box 17"/>
          <p:cNvSpPr txBox="1">
            <a:spLocks noChangeArrowheads="1"/>
          </p:cNvSpPr>
          <p:nvPr/>
        </p:nvSpPr>
        <p:spPr bwMode="auto">
          <a:xfrm>
            <a:off x="3203575" y="2260600"/>
            <a:ext cx="1573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400">
                <a:latin typeface="Constantia" pitchFamily="18" charset="0"/>
              </a:rPr>
              <a:t>Blood Coagulation</a:t>
            </a:r>
          </a:p>
        </p:txBody>
      </p:sp>
      <p:sp>
        <p:nvSpPr>
          <p:cNvPr id="1043" name="Text Box 18"/>
          <p:cNvSpPr txBox="1">
            <a:spLocks noChangeArrowheads="1"/>
          </p:cNvSpPr>
          <p:nvPr/>
        </p:nvSpPr>
        <p:spPr bwMode="auto">
          <a:xfrm>
            <a:off x="5124450" y="2260600"/>
            <a:ext cx="1103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400">
                <a:latin typeface="Constantia" pitchFamily="18" charset="0"/>
              </a:rPr>
              <a:t>Inflammation</a:t>
            </a:r>
          </a:p>
        </p:txBody>
      </p:sp>
      <p:graphicFrame>
        <p:nvGraphicFramePr>
          <p:cNvPr id="1026" name="Object 20"/>
          <p:cNvGraphicFramePr>
            <a:graphicFrameLocks/>
          </p:cNvGraphicFramePr>
          <p:nvPr/>
        </p:nvGraphicFramePr>
        <p:xfrm>
          <a:off x="1187450" y="4797425"/>
          <a:ext cx="1871663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-Foto" r:id="rId4" imgW="5114286" imgH="3895238" progId="">
                  <p:embed/>
                </p:oleObj>
              </mc:Choice>
              <mc:Fallback>
                <p:oleObj name="Photo Editor-Foto" r:id="rId4" imgW="5114286" imgH="3895238" progId="">
                  <p:embed/>
                  <p:pic>
                    <p:nvPicPr>
                      <p:cNvPr id="0" name="Object 20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797425"/>
                        <a:ext cx="1871663" cy="143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" name="Rectangle 21"/>
          <p:cNvSpPr>
            <a:spLocks noChangeArrowheads="1"/>
          </p:cNvSpPr>
          <p:nvPr/>
        </p:nvSpPr>
        <p:spPr bwMode="auto">
          <a:xfrm>
            <a:off x="3314700" y="3370263"/>
            <a:ext cx="12652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>
                <a:latin typeface="Constantia" pitchFamily="18" charset="0"/>
              </a:rPr>
              <a:t>Plasma factors</a:t>
            </a:r>
          </a:p>
        </p:txBody>
      </p:sp>
      <p:sp>
        <p:nvSpPr>
          <p:cNvPr id="1045" name="Rectangle 24"/>
          <p:cNvSpPr>
            <a:spLocks noChangeArrowheads="1"/>
          </p:cNvSpPr>
          <p:nvPr/>
        </p:nvSpPr>
        <p:spPr bwMode="auto">
          <a:xfrm>
            <a:off x="539750" y="3144838"/>
            <a:ext cx="2519363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/>
            <a:r>
              <a:rPr lang="de-DE" sz="1200">
                <a:latin typeface="Constantia" pitchFamily="18" charset="0"/>
              </a:rPr>
              <a:t>By the release of tissue factors vasoconstriction followed by vasodilatation</a:t>
            </a:r>
          </a:p>
        </p:txBody>
      </p:sp>
      <p:sp>
        <p:nvSpPr>
          <p:cNvPr id="1046" name="AutoShape 26"/>
          <p:cNvSpPr>
            <a:spLocks noChangeArrowheads="1"/>
          </p:cNvSpPr>
          <p:nvPr/>
        </p:nvSpPr>
        <p:spPr bwMode="auto">
          <a:xfrm>
            <a:off x="6515100" y="2205038"/>
            <a:ext cx="2233613" cy="360362"/>
          </a:xfrm>
          <a:prstGeom prst="roundRect">
            <a:avLst>
              <a:gd name="adj" fmla="val 8514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047" name="Text Box 19"/>
          <p:cNvSpPr txBox="1">
            <a:spLocks noChangeArrowheads="1"/>
          </p:cNvSpPr>
          <p:nvPr/>
        </p:nvSpPr>
        <p:spPr bwMode="auto">
          <a:xfrm>
            <a:off x="6588125" y="2276475"/>
            <a:ext cx="21066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400">
                <a:latin typeface="Constantia" pitchFamily="18" charset="0"/>
              </a:rPr>
              <a:t>Formation of New Tissue</a:t>
            </a:r>
          </a:p>
        </p:txBody>
      </p:sp>
      <p:pic>
        <p:nvPicPr>
          <p:cNvPr id="1048" name="Picture 36" descr="Inflammati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1413" y="4830763"/>
            <a:ext cx="178117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/>
          <p:cNvSpPr>
            <a:spLocks noChangeArrowheads="1"/>
          </p:cNvSpPr>
          <p:nvPr/>
        </p:nvSpPr>
        <p:spPr bwMode="auto">
          <a:xfrm>
            <a:off x="933450" y="3041650"/>
            <a:ext cx="2736850" cy="360363"/>
          </a:xfrm>
          <a:prstGeom prst="roundRect">
            <a:avLst>
              <a:gd name="adj" fmla="val 8514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339" name="AutoShape 6"/>
          <p:cNvSpPr>
            <a:spLocks noChangeArrowheads="1"/>
          </p:cNvSpPr>
          <p:nvPr/>
        </p:nvSpPr>
        <p:spPr bwMode="auto">
          <a:xfrm>
            <a:off x="947738" y="1371600"/>
            <a:ext cx="2736850" cy="360363"/>
          </a:xfrm>
          <a:prstGeom prst="roundRect">
            <a:avLst>
              <a:gd name="adj" fmla="val 8514"/>
            </a:avLst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sz="4000">
                <a:solidFill>
                  <a:schemeClr val="tx1"/>
                </a:solidFill>
                <a:effectLst/>
              </a:rPr>
              <a:t>Wound Healing Phases</a:t>
            </a:r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73238"/>
            <a:ext cx="3535357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838200" y="1371600"/>
            <a:ext cx="74676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10000"/>
              </a:spcAft>
            </a:pPr>
            <a:r>
              <a:rPr lang="de-DE">
                <a:latin typeface="Constantia" pitchFamily="18" charset="0"/>
              </a:rPr>
              <a:t>Vascular Response (VR)</a:t>
            </a:r>
          </a:p>
          <a:p>
            <a:pPr>
              <a:buFontTx/>
              <a:buChar char="•"/>
            </a:pPr>
            <a:endParaRPr lang="de-DE">
              <a:latin typeface="Constantia" pitchFamily="18" charset="0"/>
            </a:endParaRP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by the release of tissue factors</a:t>
            </a: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vasoconstriction followed by vasodilation</a:t>
            </a:r>
          </a:p>
          <a:p>
            <a:pPr>
              <a:buFontTx/>
              <a:buChar char="•"/>
            </a:pPr>
            <a:endParaRPr lang="de-DE">
              <a:latin typeface="Constantia" pitchFamily="18" charset="0"/>
            </a:endParaRPr>
          </a:p>
          <a:p>
            <a:endParaRPr lang="de-DE">
              <a:latin typeface="Constantia" pitchFamily="18" charset="0"/>
            </a:endParaRPr>
          </a:p>
          <a:p>
            <a:pPr>
              <a:spcAft>
                <a:spcPct val="10000"/>
              </a:spcAft>
            </a:pPr>
            <a:r>
              <a:rPr lang="de-DE">
                <a:latin typeface="Constantia" pitchFamily="18" charset="0"/>
              </a:rPr>
              <a:t>Blood Coagulation (BC)</a:t>
            </a:r>
          </a:p>
          <a:p>
            <a:pPr>
              <a:spcAft>
                <a:spcPct val="10000"/>
              </a:spcAft>
            </a:pPr>
            <a:endParaRPr lang="de-DE">
              <a:latin typeface="Constantia" pitchFamily="18" charset="0"/>
            </a:endParaRP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Platelets adhere to the exposed vessel wall </a:t>
            </a:r>
          </a:p>
          <a:p>
            <a:r>
              <a:rPr lang="de-DE">
                <a:latin typeface="Constantia" pitchFamily="18" charset="0"/>
              </a:rPr>
              <a:t>  and change their form.</a:t>
            </a: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Afterwards they release substances</a:t>
            </a:r>
          </a:p>
          <a:p>
            <a:r>
              <a:rPr lang="de-DE">
                <a:latin typeface="Constantia" pitchFamily="18" charset="0"/>
              </a:rPr>
              <a:t>  attracting further platelets.</a:t>
            </a: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Than they clump together to form a thrombus</a:t>
            </a:r>
          </a:p>
          <a:p>
            <a:r>
              <a:rPr lang="de-DE">
                <a:latin typeface="Constantia" pitchFamily="18" charset="0"/>
              </a:rPr>
              <a:t>  leading to the release of platelet factors and</a:t>
            </a:r>
          </a:p>
          <a:p>
            <a:r>
              <a:rPr lang="de-DE">
                <a:latin typeface="Constantia" pitchFamily="18" charset="0"/>
              </a:rPr>
              <a:t>  fibrin synthesis.</a:t>
            </a:r>
          </a:p>
          <a:p>
            <a:pPr>
              <a:buFontTx/>
              <a:buChar char="•"/>
            </a:pPr>
            <a:r>
              <a:rPr lang="de-DE">
                <a:latin typeface="Constantia" pitchFamily="18" charset="0"/>
              </a:rPr>
              <a:t>This induces the blood coagulation process, </a:t>
            </a:r>
          </a:p>
          <a:p>
            <a:r>
              <a:rPr lang="de-DE">
                <a:latin typeface="Constantia" pitchFamily="18" charset="0"/>
              </a:rPr>
              <a:t>  which is a chain reaction involving 13 coagulation</a:t>
            </a:r>
          </a:p>
          <a:p>
            <a:r>
              <a:rPr lang="de-DE">
                <a:latin typeface="Constantia" pitchFamily="18" charset="0"/>
              </a:rPr>
              <a:t>  factors.</a:t>
            </a:r>
          </a:p>
          <a:p>
            <a:r>
              <a:rPr lang="de-DE">
                <a:latin typeface="Constantia" pitchFamily="18" charset="0"/>
              </a:rPr>
              <a:t> </a:t>
            </a:r>
          </a:p>
          <a:p>
            <a:endParaRPr lang="de-DE" sz="1200">
              <a:latin typeface="Constantia" pitchFamily="18" charset="0"/>
            </a:endParaRPr>
          </a:p>
          <a:p>
            <a:pPr>
              <a:buFontTx/>
              <a:buChar char="•"/>
            </a:pPr>
            <a:endParaRPr lang="de-DE" sz="1400">
              <a:latin typeface="Constantia" pitchFamily="18" charset="0"/>
            </a:endParaRPr>
          </a:p>
          <a:p>
            <a:pPr>
              <a:buFontTx/>
              <a:buChar char="•"/>
            </a:pPr>
            <a:endParaRPr lang="de-DE">
              <a:latin typeface="Constantia" pitchFamily="18" charset="0"/>
            </a:endParaRPr>
          </a:p>
        </p:txBody>
      </p:sp>
      <p:sp>
        <p:nvSpPr>
          <p:cNvPr id="13319" name="AutoShape 8"/>
          <p:cNvSpPr>
            <a:spLocks noChangeArrowheads="1"/>
          </p:cNvSpPr>
          <p:nvPr/>
        </p:nvSpPr>
        <p:spPr bwMode="auto">
          <a:xfrm>
            <a:off x="5651500" y="4508500"/>
            <a:ext cx="287338" cy="215900"/>
          </a:xfrm>
          <a:prstGeom prst="roundRect">
            <a:avLst>
              <a:gd name="adj" fmla="val 8514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3320" name="AutoShape 9"/>
          <p:cNvSpPr>
            <a:spLocks noChangeArrowheads="1"/>
          </p:cNvSpPr>
          <p:nvPr/>
        </p:nvSpPr>
        <p:spPr bwMode="auto">
          <a:xfrm>
            <a:off x="5435600" y="4508500"/>
            <a:ext cx="215900" cy="215900"/>
          </a:xfrm>
          <a:prstGeom prst="roundRect">
            <a:avLst>
              <a:gd name="adj" fmla="val 8514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7466" name="Rectangle 10"/>
          <p:cNvSpPr>
            <a:spLocks noChangeArrowheads="1"/>
          </p:cNvSpPr>
          <p:nvPr/>
        </p:nvSpPr>
        <p:spPr bwMode="auto">
          <a:xfrm>
            <a:off x="5354638" y="4489450"/>
            <a:ext cx="5762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VR</a:t>
            </a:r>
          </a:p>
        </p:txBody>
      </p:sp>
      <p:sp>
        <p:nvSpPr>
          <p:cNvPr id="147467" name="Rectangle 11"/>
          <p:cNvSpPr>
            <a:spLocks noChangeArrowheads="1"/>
          </p:cNvSpPr>
          <p:nvPr/>
        </p:nvSpPr>
        <p:spPr bwMode="auto">
          <a:xfrm>
            <a:off x="5584825" y="4479925"/>
            <a:ext cx="4333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BC</a:t>
            </a:r>
          </a:p>
        </p:txBody>
      </p:sp>
      <p:sp>
        <p:nvSpPr>
          <p:cNvPr id="13323" name="AutoShape 15"/>
          <p:cNvSpPr>
            <a:spLocks noChangeArrowheads="1"/>
          </p:cNvSpPr>
          <p:nvPr/>
        </p:nvSpPr>
        <p:spPr bwMode="auto">
          <a:xfrm>
            <a:off x="7672388" y="3413125"/>
            <a:ext cx="1079500" cy="288925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3324" name="Text Box 16"/>
          <p:cNvSpPr txBox="1">
            <a:spLocks noChangeArrowheads="1"/>
          </p:cNvSpPr>
          <p:nvPr/>
        </p:nvSpPr>
        <p:spPr bwMode="auto">
          <a:xfrm>
            <a:off x="7812088" y="3457575"/>
            <a:ext cx="77946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Maturation</a:t>
            </a:r>
          </a:p>
        </p:txBody>
      </p:sp>
      <p:sp>
        <p:nvSpPr>
          <p:cNvPr id="13325" name="AutoShape 19"/>
          <p:cNvSpPr>
            <a:spLocks noChangeArrowheads="1"/>
          </p:cNvSpPr>
          <p:nvPr/>
        </p:nvSpPr>
        <p:spPr bwMode="auto">
          <a:xfrm>
            <a:off x="6938963" y="3763963"/>
            <a:ext cx="1008062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3326" name="Text Box 20"/>
          <p:cNvSpPr txBox="1">
            <a:spLocks noChangeArrowheads="1"/>
          </p:cNvSpPr>
          <p:nvPr/>
        </p:nvSpPr>
        <p:spPr bwMode="auto">
          <a:xfrm>
            <a:off x="7000875" y="3773488"/>
            <a:ext cx="8985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Proliferation</a:t>
            </a:r>
          </a:p>
        </p:txBody>
      </p:sp>
      <p:sp>
        <p:nvSpPr>
          <p:cNvPr id="13327" name="AutoShape 21"/>
          <p:cNvSpPr>
            <a:spLocks noChangeArrowheads="1"/>
          </p:cNvSpPr>
          <p:nvPr/>
        </p:nvSpPr>
        <p:spPr bwMode="auto">
          <a:xfrm>
            <a:off x="6156325" y="4445000"/>
            <a:ext cx="1089025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3328" name="Rectangle 22"/>
          <p:cNvSpPr>
            <a:spLocks noChangeArrowheads="1"/>
          </p:cNvSpPr>
          <p:nvPr/>
        </p:nvSpPr>
        <p:spPr bwMode="auto">
          <a:xfrm>
            <a:off x="6156325" y="4406900"/>
            <a:ext cx="11525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76250" indent="-476250">
              <a:spcBef>
                <a:spcPct val="20000"/>
              </a:spcBef>
              <a:buSzPct val="125000"/>
              <a:buFont typeface="Wingdings" pitchFamily="2" charset="2"/>
              <a:buNone/>
            </a:pPr>
            <a:r>
              <a:rPr lang="de-DE" sz="1200">
                <a:latin typeface="Constantia" pitchFamily="18" charset="0"/>
              </a:rPr>
              <a:t>Inflammation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9"/>
          <p:cNvSpPr>
            <a:spLocks noChangeArrowheads="1"/>
          </p:cNvSpPr>
          <p:nvPr/>
        </p:nvSpPr>
        <p:spPr bwMode="auto">
          <a:xfrm>
            <a:off x="971550" y="1412875"/>
            <a:ext cx="1655763" cy="360363"/>
          </a:xfrm>
          <a:prstGeom prst="roundRect">
            <a:avLst>
              <a:gd name="adj" fmla="val 8514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4000">
                <a:solidFill>
                  <a:schemeClr val="tx1"/>
                </a:solidFill>
                <a:effectLst/>
              </a:rPr>
              <a:t>Wound Healing Phases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2638" y="1196975"/>
            <a:ext cx="3101975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971550" y="1412875"/>
            <a:ext cx="7632700" cy="504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10000"/>
              </a:spcAft>
            </a:pPr>
            <a:r>
              <a:rPr lang="de-DE" dirty="0">
                <a:latin typeface="Constantia" pitchFamily="18" charset="0"/>
              </a:rPr>
              <a:t>Inflammation</a:t>
            </a:r>
          </a:p>
          <a:p>
            <a:pPr>
              <a:spcAft>
                <a:spcPct val="10000"/>
              </a:spcAft>
            </a:pPr>
            <a:endParaRPr lang="de-DE" dirty="0">
              <a:latin typeface="Constantia" pitchFamily="18" charset="0"/>
            </a:endParaRP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Catabolic processes by which the wound</a:t>
            </a:r>
          </a:p>
          <a:p>
            <a:r>
              <a:rPr lang="de-DE" dirty="0">
                <a:latin typeface="Constantia" pitchFamily="18" charset="0"/>
              </a:rPr>
              <a:t> is cleansed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Activation of the immune system consisting of</a:t>
            </a:r>
          </a:p>
          <a:p>
            <a:r>
              <a:rPr lang="de-DE" dirty="0">
                <a:latin typeface="Constantia" pitchFamily="18" charset="0"/>
              </a:rPr>
              <a:t> the non-specific defence system: </a:t>
            </a:r>
          </a:p>
          <a:p>
            <a:r>
              <a:rPr lang="de-DE" dirty="0">
                <a:latin typeface="Constantia" pitchFamily="18" charset="0"/>
              </a:rPr>
              <a:t> Complement factors, phagocytic cells, neutrophil </a:t>
            </a:r>
          </a:p>
          <a:p>
            <a:r>
              <a:rPr lang="de-DE" dirty="0">
                <a:latin typeface="Constantia" pitchFamily="18" charset="0"/>
              </a:rPr>
              <a:t> granulocytes, monocytes, macrophages</a:t>
            </a:r>
          </a:p>
          <a:p>
            <a:r>
              <a:rPr lang="de-DE" dirty="0">
                <a:latin typeface="Constantia" pitchFamily="18" charset="0"/>
              </a:rPr>
              <a:t> </a:t>
            </a:r>
            <a:br>
              <a:rPr lang="de-DE" dirty="0">
                <a:latin typeface="Constantia" pitchFamily="18" charset="0"/>
              </a:rPr>
            </a:br>
            <a:r>
              <a:rPr lang="de-DE" dirty="0">
                <a:latin typeface="Constantia" pitchFamily="18" charset="0"/>
              </a:rPr>
              <a:t> and the specific defence system:</a:t>
            </a:r>
          </a:p>
          <a:p>
            <a:r>
              <a:rPr lang="de-DE" dirty="0">
                <a:latin typeface="Constantia" pitchFamily="18" charset="0"/>
              </a:rPr>
              <a:t> B-lymphocytes, T-lymphocytes</a:t>
            </a:r>
          </a:p>
          <a:p>
            <a:endParaRPr lang="de-DE" sz="1200" dirty="0">
              <a:latin typeface="Constantia" pitchFamily="18" charset="0"/>
            </a:endParaRPr>
          </a:p>
          <a:p>
            <a:r>
              <a:rPr lang="de-DE" dirty="0">
                <a:latin typeface="Constantia" pitchFamily="18" charset="0"/>
              </a:rPr>
              <a:t>Main symptoms of inflammation: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 Redness of the skin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 Increased temperature of the skin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 Swollen skin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 Pain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 Functional disorder</a:t>
            </a:r>
          </a:p>
        </p:txBody>
      </p:sp>
      <p:sp>
        <p:nvSpPr>
          <p:cNvPr id="14342" name="AutoShape 10"/>
          <p:cNvSpPr>
            <a:spLocks noChangeArrowheads="1"/>
          </p:cNvSpPr>
          <p:nvPr/>
        </p:nvSpPr>
        <p:spPr bwMode="auto">
          <a:xfrm>
            <a:off x="5732463" y="3943350"/>
            <a:ext cx="287337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343" name="AutoShape 11"/>
          <p:cNvSpPr>
            <a:spLocks noChangeArrowheads="1"/>
          </p:cNvSpPr>
          <p:nvPr/>
        </p:nvSpPr>
        <p:spPr bwMode="auto">
          <a:xfrm>
            <a:off x="5516563" y="3943350"/>
            <a:ext cx="215900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63854" name="Rectangle 14"/>
          <p:cNvSpPr>
            <a:spLocks noChangeArrowheads="1"/>
          </p:cNvSpPr>
          <p:nvPr/>
        </p:nvSpPr>
        <p:spPr bwMode="auto">
          <a:xfrm>
            <a:off x="5435600" y="3914775"/>
            <a:ext cx="4333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VR</a:t>
            </a:r>
          </a:p>
        </p:txBody>
      </p:sp>
      <p:sp>
        <p:nvSpPr>
          <p:cNvPr id="163846" name="Rectangle 6"/>
          <p:cNvSpPr>
            <a:spLocks noChangeArrowheads="1"/>
          </p:cNvSpPr>
          <p:nvPr/>
        </p:nvSpPr>
        <p:spPr bwMode="auto">
          <a:xfrm>
            <a:off x="5675313" y="3905250"/>
            <a:ext cx="4333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BC</a:t>
            </a:r>
          </a:p>
        </p:txBody>
      </p:sp>
      <p:sp>
        <p:nvSpPr>
          <p:cNvPr id="14346" name="AutoShape 19"/>
          <p:cNvSpPr>
            <a:spLocks noChangeArrowheads="1"/>
          </p:cNvSpPr>
          <p:nvPr/>
        </p:nvSpPr>
        <p:spPr bwMode="auto">
          <a:xfrm>
            <a:off x="6940550" y="3203575"/>
            <a:ext cx="1068388" cy="296863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7019925" y="3236913"/>
            <a:ext cx="8985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Proliferation</a:t>
            </a:r>
          </a:p>
        </p:txBody>
      </p:sp>
      <p:sp>
        <p:nvSpPr>
          <p:cNvPr id="14348" name="AutoShape 21"/>
          <p:cNvSpPr>
            <a:spLocks noChangeArrowheads="1"/>
          </p:cNvSpPr>
          <p:nvPr/>
        </p:nvSpPr>
        <p:spPr bwMode="auto">
          <a:xfrm>
            <a:off x="6156325" y="3862388"/>
            <a:ext cx="1089025" cy="215900"/>
          </a:xfrm>
          <a:prstGeom prst="roundRect">
            <a:avLst>
              <a:gd name="adj" fmla="val 8514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349" name="Rectangle 5"/>
          <p:cNvSpPr>
            <a:spLocks noChangeArrowheads="1"/>
          </p:cNvSpPr>
          <p:nvPr/>
        </p:nvSpPr>
        <p:spPr bwMode="auto">
          <a:xfrm>
            <a:off x="6400800" y="3886200"/>
            <a:ext cx="11525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76250" indent="-476250">
              <a:spcBef>
                <a:spcPct val="20000"/>
              </a:spcBef>
              <a:buSzPct val="125000"/>
              <a:buFont typeface="Wingdings" pitchFamily="2" charset="2"/>
              <a:buNone/>
            </a:pPr>
            <a:r>
              <a:rPr lang="de-DE" sz="1200">
                <a:latin typeface="Constantia" pitchFamily="18" charset="0"/>
              </a:rPr>
              <a:t>Inflammation</a:t>
            </a:r>
          </a:p>
        </p:txBody>
      </p:sp>
      <p:sp>
        <p:nvSpPr>
          <p:cNvPr id="14350" name="AutoShape 22"/>
          <p:cNvSpPr>
            <a:spLocks noChangeArrowheads="1"/>
          </p:cNvSpPr>
          <p:nvPr/>
        </p:nvSpPr>
        <p:spPr bwMode="auto">
          <a:xfrm>
            <a:off x="7748588" y="2846388"/>
            <a:ext cx="1079500" cy="288925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4351" name="Text Box 23"/>
          <p:cNvSpPr txBox="1">
            <a:spLocks noChangeArrowheads="1"/>
          </p:cNvSpPr>
          <p:nvPr/>
        </p:nvSpPr>
        <p:spPr bwMode="auto">
          <a:xfrm>
            <a:off x="7888288" y="2900363"/>
            <a:ext cx="77946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Maturation</a:t>
            </a:r>
          </a:p>
        </p:txBody>
      </p:sp>
      <p:pic>
        <p:nvPicPr>
          <p:cNvPr id="14352" name="Picture 24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786322"/>
            <a:ext cx="2143140" cy="152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357158" y="642918"/>
            <a:ext cx="4286281" cy="571504"/>
          </a:xfrm>
          <a:prstGeom prst="roundRect">
            <a:avLst>
              <a:gd name="adj" fmla="val 8514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619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4000" dirty="0">
                <a:solidFill>
                  <a:schemeClr val="tx1"/>
                </a:solidFill>
                <a:effectLst/>
              </a:rPr>
              <a:t>Wound Healing Phases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916113"/>
            <a:ext cx="3678233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357158" y="928670"/>
            <a:ext cx="4800600" cy="362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ct val="10000"/>
              </a:spcAft>
            </a:pPr>
            <a:r>
              <a:rPr lang="id-ID" dirty="0">
                <a:solidFill>
                  <a:schemeClr val="bg1"/>
                </a:solidFill>
                <a:latin typeface="Constantia" pitchFamily="18" charset="0"/>
              </a:rPr>
              <a:t>F</a:t>
            </a:r>
            <a:r>
              <a:rPr lang="de-DE" dirty="0">
                <a:solidFill>
                  <a:schemeClr val="bg1"/>
                </a:solidFill>
                <a:latin typeface="Constantia" pitchFamily="18" charset="0"/>
              </a:rPr>
              <a:t>ormation of New Tissue (Proliferation)</a:t>
            </a:r>
            <a:endParaRPr lang="de-DE" dirty="0">
              <a:latin typeface="Constantia" pitchFamily="18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Granulation</a:t>
            </a:r>
            <a:r>
              <a:rPr lang="id-ID" sz="1600" dirty="0">
                <a:latin typeface="Constantia" pitchFamily="18" charset="0"/>
              </a:rPr>
              <a:t> f</a:t>
            </a:r>
            <a:r>
              <a:rPr lang="de-DE" sz="1600" dirty="0">
                <a:latin typeface="Constantia" pitchFamily="18" charset="0"/>
              </a:rPr>
              <a:t>ormation / growth of blood vessels and </a:t>
            </a:r>
            <a:r>
              <a:rPr lang="id-ID" sz="1600" dirty="0">
                <a:latin typeface="Constantia" pitchFamily="18" charset="0"/>
              </a:rPr>
              <a:t>  c</a:t>
            </a:r>
            <a:r>
              <a:rPr lang="de-DE" sz="1600" dirty="0">
                <a:latin typeface="Constantia" pitchFamily="18" charset="0"/>
              </a:rPr>
              <a:t>onnective tissue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Endothelial cells form capillary network growing into the wound.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Fibroblasts produce collagen network.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Fibroblasts divide and make up the dermis.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Wound contraction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Special fibroblasts start the process of wound contraction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allowing edges to come together.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Epithelialisation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de-DE" sz="1600" dirty="0">
                <a:latin typeface="Constantia" pitchFamily="18" charset="0"/>
              </a:rPr>
              <a:t> Resurfacing of the wound by new epithelial cells. </a:t>
            </a:r>
          </a:p>
          <a:p>
            <a:pPr>
              <a:buFontTx/>
              <a:buChar char="•"/>
            </a:pPr>
            <a:endParaRPr lang="de-DE" dirty="0">
              <a:latin typeface="Constantia" pitchFamily="18" charset="0"/>
            </a:endParaRPr>
          </a:p>
        </p:txBody>
      </p:sp>
      <p:sp>
        <p:nvSpPr>
          <p:cNvPr id="15366" name="AutoShape 7"/>
          <p:cNvSpPr>
            <a:spLocks noChangeArrowheads="1"/>
          </p:cNvSpPr>
          <p:nvPr/>
        </p:nvSpPr>
        <p:spPr bwMode="auto">
          <a:xfrm>
            <a:off x="5732463" y="4662488"/>
            <a:ext cx="287337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5367" name="AutoShape 8"/>
          <p:cNvSpPr>
            <a:spLocks noChangeArrowheads="1"/>
          </p:cNvSpPr>
          <p:nvPr/>
        </p:nvSpPr>
        <p:spPr bwMode="auto">
          <a:xfrm>
            <a:off x="5516563" y="4662488"/>
            <a:ext cx="215900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91497" name="Rectangle 9"/>
          <p:cNvSpPr>
            <a:spLocks noChangeArrowheads="1"/>
          </p:cNvSpPr>
          <p:nvPr/>
        </p:nvSpPr>
        <p:spPr bwMode="auto">
          <a:xfrm>
            <a:off x="5435600" y="4633913"/>
            <a:ext cx="4333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VR</a:t>
            </a:r>
          </a:p>
        </p:txBody>
      </p:sp>
      <p:sp>
        <p:nvSpPr>
          <p:cNvPr id="191498" name="Rectangle 10"/>
          <p:cNvSpPr>
            <a:spLocks noChangeArrowheads="1"/>
          </p:cNvSpPr>
          <p:nvPr/>
        </p:nvSpPr>
        <p:spPr bwMode="auto">
          <a:xfrm>
            <a:off x="5675313" y="4624388"/>
            <a:ext cx="4333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76250" indent="-476250" fontAlgn="auto">
              <a:spcBef>
                <a:spcPct val="20000"/>
              </a:spcBef>
              <a:spcAft>
                <a:spcPts val="0"/>
              </a:spcAft>
              <a:buSzPct val="125000"/>
              <a:buFont typeface="Wingdings" pitchFamily="2" charset="2"/>
              <a:buNone/>
              <a:defRPr/>
            </a:pPr>
            <a:r>
              <a:rPr lang="de-DE"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BC</a:t>
            </a:r>
          </a:p>
        </p:txBody>
      </p:sp>
      <p:sp>
        <p:nvSpPr>
          <p:cNvPr id="15370" name="AutoShape 11"/>
          <p:cNvSpPr>
            <a:spLocks noChangeArrowheads="1"/>
          </p:cNvSpPr>
          <p:nvPr/>
        </p:nvSpPr>
        <p:spPr bwMode="auto">
          <a:xfrm>
            <a:off x="6958013" y="3943350"/>
            <a:ext cx="1008062" cy="215900"/>
          </a:xfrm>
          <a:prstGeom prst="roundRect">
            <a:avLst>
              <a:gd name="adj" fmla="val 8514"/>
            </a:avLst>
          </a:prstGeom>
          <a:solidFill>
            <a:srgbClr val="FFE1E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7019925" y="3952875"/>
            <a:ext cx="8985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Proliferation</a:t>
            </a:r>
          </a:p>
        </p:txBody>
      </p:sp>
      <p:sp>
        <p:nvSpPr>
          <p:cNvPr id="15372" name="AutoShape 13"/>
          <p:cNvSpPr>
            <a:spLocks noChangeArrowheads="1"/>
          </p:cNvSpPr>
          <p:nvPr/>
        </p:nvSpPr>
        <p:spPr bwMode="auto">
          <a:xfrm>
            <a:off x="6156325" y="4581525"/>
            <a:ext cx="1089025" cy="215900"/>
          </a:xfrm>
          <a:prstGeom prst="roundRect">
            <a:avLst>
              <a:gd name="adj" fmla="val 85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5373" name="Rectangle 14"/>
          <p:cNvSpPr>
            <a:spLocks noChangeArrowheads="1"/>
          </p:cNvSpPr>
          <p:nvPr/>
        </p:nvSpPr>
        <p:spPr bwMode="auto">
          <a:xfrm>
            <a:off x="6138863" y="4548188"/>
            <a:ext cx="11525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76250" indent="-476250">
              <a:spcBef>
                <a:spcPct val="20000"/>
              </a:spcBef>
              <a:buSzPct val="125000"/>
              <a:buFont typeface="Wingdings" pitchFamily="2" charset="2"/>
              <a:buNone/>
            </a:pPr>
            <a:r>
              <a:rPr lang="de-DE" sz="1200">
                <a:latin typeface="Constantia" pitchFamily="18" charset="0"/>
              </a:rPr>
              <a:t>Inflammation</a:t>
            </a:r>
          </a:p>
        </p:txBody>
      </p:sp>
      <p:sp>
        <p:nvSpPr>
          <p:cNvPr id="16398" name="AutoShape 17"/>
          <p:cNvSpPr>
            <a:spLocks noChangeArrowheads="1"/>
          </p:cNvSpPr>
          <p:nvPr/>
        </p:nvSpPr>
        <p:spPr bwMode="auto">
          <a:xfrm>
            <a:off x="928662" y="4500570"/>
            <a:ext cx="3024187" cy="288925"/>
          </a:xfrm>
          <a:prstGeom prst="roundRect">
            <a:avLst>
              <a:gd name="adj" fmla="val 8514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latin typeface="+mn-lt"/>
              <a:cs typeface="+mn-cs"/>
            </a:endParaRPr>
          </a:p>
        </p:txBody>
      </p:sp>
      <p:sp>
        <p:nvSpPr>
          <p:cNvPr id="15375" name="Rectangle 18"/>
          <p:cNvSpPr>
            <a:spLocks noChangeArrowheads="1"/>
          </p:cNvSpPr>
          <p:nvPr/>
        </p:nvSpPr>
        <p:spPr bwMode="auto">
          <a:xfrm>
            <a:off x="1000099" y="4500570"/>
            <a:ext cx="7532713" cy="301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ct val="10000"/>
              </a:spcAft>
            </a:pPr>
            <a:r>
              <a:rPr lang="de-DE" dirty="0">
                <a:solidFill>
                  <a:schemeClr val="bg1"/>
                </a:solidFill>
                <a:latin typeface="Constantia" pitchFamily="18" charset="0"/>
              </a:rPr>
              <a:t>Maturation / Remodelling</a:t>
            </a:r>
          </a:p>
          <a:p>
            <a:pPr>
              <a:buFontTx/>
              <a:buChar char="•"/>
            </a:pPr>
            <a:r>
              <a:rPr lang="de-DE" dirty="0">
                <a:latin typeface="Constantia" pitchFamily="18" charset="0"/>
              </a:rPr>
              <a:t>For a long time after the injury, </a:t>
            </a:r>
          </a:p>
          <a:p>
            <a:r>
              <a:rPr lang="de-DE" dirty="0">
                <a:latin typeface="Constantia" pitchFamily="18" charset="0"/>
              </a:rPr>
              <a:t> the scar tissue is reorganised by</a:t>
            </a:r>
          </a:p>
          <a:p>
            <a:r>
              <a:rPr lang="de-DE" dirty="0">
                <a:latin typeface="Constantia" pitchFamily="18" charset="0"/>
              </a:rPr>
              <a:t> restructuring of the collagen.</a:t>
            </a:r>
          </a:p>
          <a:p>
            <a:r>
              <a:rPr lang="de-DE" dirty="0">
                <a:latin typeface="Constantia" pitchFamily="18" charset="0"/>
              </a:rPr>
              <a:t> collagen fibres are broken down again by collagenases </a:t>
            </a:r>
          </a:p>
          <a:p>
            <a:r>
              <a:rPr lang="de-DE" dirty="0">
                <a:latin typeface="Constantia" pitchFamily="18" charset="0"/>
              </a:rPr>
              <a:t> and are newly cross-linked. </a:t>
            </a:r>
          </a:p>
          <a:p>
            <a:r>
              <a:rPr lang="de-DE" dirty="0">
                <a:latin typeface="Constantia" pitchFamily="18" charset="0"/>
              </a:rPr>
              <a:t> </a:t>
            </a:r>
          </a:p>
          <a:p>
            <a:r>
              <a:rPr lang="de-DE" dirty="0">
                <a:latin typeface="Constantia" pitchFamily="18" charset="0"/>
              </a:rPr>
              <a:t> </a:t>
            </a:r>
            <a:endParaRPr lang="de-DE" sz="1200" dirty="0">
              <a:latin typeface="Constantia" pitchFamily="18" charset="0"/>
            </a:endParaRPr>
          </a:p>
          <a:p>
            <a:endParaRPr lang="de-DE" sz="1200" dirty="0">
              <a:latin typeface="Constantia" pitchFamily="18" charset="0"/>
            </a:endParaRPr>
          </a:p>
          <a:p>
            <a:endParaRPr lang="de-DE" sz="1400" dirty="0">
              <a:latin typeface="Constantia" pitchFamily="18" charset="0"/>
            </a:endParaRPr>
          </a:p>
          <a:p>
            <a:pPr>
              <a:buFontTx/>
              <a:buChar char="•"/>
            </a:pPr>
            <a:endParaRPr lang="de-DE" dirty="0">
              <a:latin typeface="Constantia" pitchFamily="18" charset="0"/>
            </a:endParaRPr>
          </a:p>
        </p:txBody>
      </p:sp>
      <p:sp>
        <p:nvSpPr>
          <p:cNvPr id="15376" name="AutoShape 19"/>
          <p:cNvSpPr>
            <a:spLocks noChangeArrowheads="1"/>
          </p:cNvSpPr>
          <p:nvPr/>
        </p:nvSpPr>
        <p:spPr bwMode="auto">
          <a:xfrm>
            <a:off x="7766050" y="3562350"/>
            <a:ext cx="1079500" cy="288925"/>
          </a:xfrm>
          <a:prstGeom prst="roundRect">
            <a:avLst>
              <a:gd name="adj" fmla="val 8514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id-ID" sz="1200">
              <a:latin typeface="Constantia" pitchFamily="18" charset="0"/>
            </a:endParaRPr>
          </a:p>
        </p:txBody>
      </p:sp>
      <p:sp>
        <p:nvSpPr>
          <p:cNvPr id="15377" name="Text Box 20"/>
          <p:cNvSpPr txBox="1">
            <a:spLocks noChangeArrowheads="1"/>
          </p:cNvSpPr>
          <p:nvPr/>
        </p:nvSpPr>
        <p:spPr bwMode="auto">
          <a:xfrm>
            <a:off x="7915275" y="3597275"/>
            <a:ext cx="7794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200">
                <a:latin typeface="Constantia" pitchFamily="18" charset="0"/>
              </a:rPr>
              <a:t>Maturation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d-ID" sz="3200" dirty="0"/>
              <a:t>The phase of wound healing &amp; key cell &amp; events involved</a:t>
            </a:r>
            <a:endParaRPr lang="en-US" sz="3200" dirty="0"/>
          </a:p>
        </p:txBody>
      </p:sp>
      <p:pic>
        <p:nvPicPr>
          <p:cNvPr id="3" name="Picture 2" descr="Screen Shot 2015-01-18 at 10.52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1" b="11350"/>
          <a:stretch>
            <a:fillRect/>
          </a:stretch>
        </p:blipFill>
        <p:spPr>
          <a:xfrm>
            <a:off x="0" y="1142984"/>
            <a:ext cx="9144000" cy="54292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67340" y="6488668"/>
            <a:ext cx="1976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Fitzpatrick’s, 2012</a:t>
            </a:r>
          </a:p>
        </p:txBody>
      </p:sp>
    </p:spTree>
    <p:extLst>
      <p:ext uri="{BB962C8B-B14F-4D97-AF65-F5344CB8AC3E}">
        <p14:creationId xmlns:p14="http://schemas.microsoft.com/office/powerpoint/2010/main" val="687266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d-ID" sz="3200" dirty="0"/>
              <a:t>The phase of wound healing &amp; key cell &amp; events involved</a:t>
            </a:r>
            <a:endParaRPr lang="en-US" sz="3200" dirty="0"/>
          </a:p>
        </p:txBody>
      </p:sp>
      <p:pic>
        <p:nvPicPr>
          <p:cNvPr id="3" name="Picture 2" descr="Screen Shot 2015-01-18 at 10.52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5" r="2343" b="15753"/>
          <a:stretch>
            <a:fillRect/>
          </a:stretch>
        </p:blipFill>
        <p:spPr>
          <a:xfrm>
            <a:off x="0" y="1214422"/>
            <a:ext cx="9144000" cy="52864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67340" y="6488668"/>
            <a:ext cx="1976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Fitzpatrick’s, 2012</a:t>
            </a:r>
          </a:p>
        </p:txBody>
      </p:sp>
    </p:spTree>
    <p:extLst>
      <p:ext uri="{BB962C8B-B14F-4D97-AF65-F5344CB8AC3E}">
        <p14:creationId xmlns:p14="http://schemas.microsoft.com/office/powerpoint/2010/main" val="2258390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id-ID" sz="3200" dirty="0"/>
              <a:t>Growth factors &amp;cytokine, the roles in some function &amp; matrix production</a:t>
            </a:r>
          </a:p>
        </p:txBody>
      </p:sp>
      <p:pic>
        <p:nvPicPr>
          <p:cNvPr id="3" name="Picture 2" descr="Screen Shot 2015-01-18 at 10.53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2"/>
          <a:stretch>
            <a:fillRect/>
          </a:stretch>
        </p:blipFill>
        <p:spPr>
          <a:xfrm>
            <a:off x="0" y="1428736"/>
            <a:ext cx="9144000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5-01-18 at 10.53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r="2537"/>
          <a:stretch>
            <a:fillRect/>
          </a:stretch>
        </p:blipFill>
        <p:spPr>
          <a:xfrm>
            <a:off x="38100" y="857232"/>
            <a:ext cx="9105900" cy="60007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67340" y="6488668"/>
            <a:ext cx="1976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Fitzpatrick’s, 2012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285729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Matrixmetallo protein (MMP)   functional effects on wound healing </a:t>
            </a:r>
          </a:p>
        </p:txBody>
      </p:sp>
    </p:spTree>
    <p:extLst>
      <p:ext uri="{BB962C8B-B14F-4D97-AF65-F5344CB8AC3E}">
        <p14:creationId xmlns:p14="http://schemas.microsoft.com/office/powerpoint/2010/main" val="3849186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41558" y="6488668"/>
            <a:ext cx="4502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Grabb</a:t>
            </a:r>
            <a:r>
              <a:rPr lang="en-US" dirty="0"/>
              <a:t> and Smith’s Plastic Surgery,</a:t>
            </a:r>
            <a:r>
              <a:rPr lang="en-US" baseline="0" dirty="0"/>
              <a:t> 6</a:t>
            </a:r>
            <a:r>
              <a:rPr lang="en-US" baseline="30000" dirty="0"/>
              <a:t>ed</a:t>
            </a:r>
            <a:r>
              <a:rPr lang="en-US" baseline="0" dirty="0"/>
              <a:t>, 2007</a:t>
            </a:r>
            <a:endParaRPr lang="en-US" dirty="0"/>
          </a:p>
        </p:txBody>
      </p:sp>
      <p:pic>
        <p:nvPicPr>
          <p:cNvPr id="4" name="Picture 3" descr="Screen Shot 2015-01-18 at 11.09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99" y="387316"/>
            <a:ext cx="7789370" cy="606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60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5-01-18 at 11.09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51958"/>
            <a:ext cx="8685878" cy="6310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41558" y="6488668"/>
            <a:ext cx="4502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Grabb</a:t>
            </a:r>
            <a:r>
              <a:rPr lang="en-US" dirty="0"/>
              <a:t> and Smith’s Plastic Surgery,</a:t>
            </a:r>
            <a:r>
              <a:rPr lang="en-US" baseline="0" dirty="0"/>
              <a:t> 6</a:t>
            </a:r>
            <a:r>
              <a:rPr lang="en-US" baseline="30000" dirty="0"/>
              <a:t>ed</a:t>
            </a:r>
            <a:r>
              <a:rPr lang="en-US" baseline="0" dirty="0"/>
              <a:t>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72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d-ID" dirty="0"/>
              <a:t>Phases of Wound repair </a:t>
            </a:r>
          </a:p>
        </p:txBody>
      </p:sp>
      <p:pic>
        <p:nvPicPr>
          <p:cNvPr id="3" name="Picture 2" descr="Screen Shot 2015-01-18 at 10.55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7" t="11238" r="19806" b="48517"/>
          <a:stretch>
            <a:fillRect/>
          </a:stretch>
        </p:blipFill>
        <p:spPr>
          <a:xfrm>
            <a:off x="500034" y="2428868"/>
            <a:ext cx="3857652" cy="3571900"/>
          </a:xfrm>
          <a:prstGeom prst="rect">
            <a:avLst/>
          </a:prstGeom>
        </p:spPr>
      </p:pic>
      <p:pic>
        <p:nvPicPr>
          <p:cNvPr id="4" name="Picture 3" descr="Screen Shot 2015-01-18 at 10.55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4" t="57292" r="14216" b="3125"/>
          <a:stretch>
            <a:fillRect/>
          </a:stretch>
        </p:blipFill>
        <p:spPr>
          <a:xfrm>
            <a:off x="4714876" y="2428867"/>
            <a:ext cx="3929090" cy="36433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290" y="1428736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/>
              <a:t>Acut  wound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2066" y="1500174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/>
              <a:t>Chronic   wound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/>
              <a:t>Inflammation influences the quality of the repair response</a:t>
            </a:r>
          </a:p>
        </p:txBody>
      </p:sp>
      <p:pic>
        <p:nvPicPr>
          <p:cNvPr id="3" name="Picture 2" descr="Screen Shot 2015-01-19 at 10.00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7" b="19791"/>
          <a:stretch>
            <a:fillRect/>
          </a:stretch>
        </p:blipFill>
        <p:spPr>
          <a:xfrm>
            <a:off x="714348" y="1428736"/>
            <a:ext cx="7358114" cy="50918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643866" cy="725470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Interference with wound healing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00" t="14532" r="10000" b="2692"/>
          <a:stretch>
            <a:fillRect/>
          </a:stretch>
        </p:blipFill>
        <p:spPr bwMode="auto">
          <a:xfrm>
            <a:off x="500034" y="928670"/>
            <a:ext cx="7929618" cy="565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89910"/>
            <a:ext cx="8001000" cy="838760"/>
          </a:xfrm>
        </p:spPr>
        <p:txBody>
          <a:bodyPr anchor="t"/>
          <a:lstStyle/>
          <a:p>
            <a:pPr eaLnBrk="1" hangingPunct="1"/>
            <a:r>
              <a:rPr lang="en-US" sz="4400" b="1" dirty="0">
                <a:latin typeface="Arial" charset="0"/>
              </a:rPr>
              <a:t>Acute </a:t>
            </a:r>
            <a:r>
              <a:rPr lang="en-US" sz="4400" b="1" dirty="0" err="1">
                <a:latin typeface="Arial" charset="0"/>
              </a:rPr>
              <a:t>vs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 err="1">
                <a:latin typeface="Arial" charset="0"/>
              </a:rPr>
              <a:t>Chonic</a:t>
            </a:r>
            <a:r>
              <a:rPr lang="en-US" sz="4400" b="1" dirty="0">
                <a:latin typeface="Arial" charset="0"/>
              </a:rPr>
              <a:t> Wounds</a:t>
            </a:r>
          </a:p>
        </p:txBody>
      </p:sp>
      <p:graphicFrame>
        <p:nvGraphicFramePr>
          <p:cNvPr id="219281" name="Group 145"/>
          <p:cNvGraphicFramePr>
            <a:graphicFrameLocks noGrp="1"/>
          </p:cNvGraphicFramePr>
          <p:nvPr>
            <p:ph idx="4294967295"/>
          </p:nvPr>
        </p:nvGraphicFramePr>
        <p:xfrm>
          <a:off x="323850" y="1023938"/>
          <a:ext cx="8569325" cy="5331418"/>
        </p:xfrm>
        <a:graphic>
          <a:graphicData uri="http://schemas.openxmlformats.org/drawingml/2006/table">
            <a:tbl>
              <a:tblPr/>
              <a:tblGrid>
                <a:gridCol w="2919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Acute wounds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Chronic wounds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Healing Process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Regulated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Haphazard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Pathology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Underlying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 to healing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Rapid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Slow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Inflammatory response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Short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Prolonged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6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Exudate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Reduced after 48 hours Promotes cellular proliferation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Prolonged Inhibits cellular proliferation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Bacterial Load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Fibroblast proliferation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Active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Inactive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Excoriation/maceration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Infrequent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Frequent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Extracellular matrix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Normal remodelling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Defective remodelling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Vascular network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Good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Poor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Complications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Infrequent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Frequent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Progress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Heal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Fail to heal / recur</a:t>
                      </a:r>
                    </a:p>
                  </a:txBody>
                  <a:tcPr marL="90000" marR="90000" marT="46793" marB="467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7645" name="TextBox 3"/>
          <p:cNvSpPr txBox="1">
            <a:spLocks noChangeArrowheads="1"/>
          </p:cNvSpPr>
          <p:nvPr/>
        </p:nvSpPr>
        <p:spPr bwMode="auto">
          <a:xfrm>
            <a:off x="0" y="6489700"/>
            <a:ext cx="172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/>
              <a:t>Modules 2 &amp; 3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81595" y="6488668"/>
            <a:ext cx="3962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International wound infection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945921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271" name="Group 111"/>
          <p:cNvGraphicFramePr>
            <a:graphicFrameLocks noGrp="1"/>
          </p:cNvGraphicFramePr>
          <p:nvPr>
            <p:ph idx="4294967295"/>
          </p:nvPr>
        </p:nvGraphicFramePr>
        <p:xfrm>
          <a:off x="615950" y="928670"/>
          <a:ext cx="8528050" cy="5505840"/>
        </p:xfrm>
        <a:graphic>
          <a:graphicData uri="http://schemas.openxmlformats.org/drawingml/2006/table">
            <a:tbl>
              <a:tblPr/>
              <a:tblGrid>
                <a:gridCol w="1846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9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Acute wounds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Chronic wounds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Time bound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Of short duration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Do not heal within 4 weeks (Cullum et al 1997)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Recurrence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Unlikely to recur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Characterised by episodes of recurrence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Pathophysiology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 underlying disease process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Multiple underlying pathologies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Healing process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Orderly healing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Disordered healing, wound  may improve and then deteriorate in a cyclical fashion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Inflammatory response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Progresses through inflammation to proliferative phase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Appears to be </a:t>
                      </a:r>
                      <a:r>
                        <a:rPr kumimoji="0" lang="ja-JP" alt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‘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stuck </a:t>
                      </a:r>
                      <a:r>
                        <a:rPr kumimoji="0" lang="ja-JP" alt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‘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in late inflammatory phase (Hart 2002)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Exudate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Thought to be beneficial, exerts antimicrobial effect and contains growth factors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May be detrimental due to imbalance in production of MMPs and suppression of TIMPS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Quantity of exudate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Reduces as healing progresses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May remain high due to persistent inflammation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Aetiology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Surgical wounds, traumatic wounds, burns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Pressure ulcers, leg ulcers, diabetic foot ulcers,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fungating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wounds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33">
                        <a:alpha val="4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8652" name="TextBox 2"/>
          <p:cNvSpPr txBox="1">
            <a:spLocks noChangeArrowheads="1"/>
          </p:cNvSpPr>
          <p:nvPr/>
        </p:nvSpPr>
        <p:spPr bwMode="auto">
          <a:xfrm>
            <a:off x="0" y="6489700"/>
            <a:ext cx="172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/>
              <a:t>Modules 2 &amp; 3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81595" y="6488668"/>
            <a:ext cx="3962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International wound infection institute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7356" y="214290"/>
            <a:ext cx="57419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charset="0"/>
              </a:rPr>
              <a:t>Acute </a:t>
            </a:r>
            <a:r>
              <a:rPr lang="en-US" sz="3600" b="1" dirty="0" err="1">
                <a:latin typeface="Arial" charset="0"/>
              </a:rPr>
              <a:t>vs</a:t>
            </a:r>
            <a:r>
              <a:rPr lang="en-US" sz="3600" b="1" dirty="0">
                <a:latin typeface="Arial" charset="0"/>
              </a:rPr>
              <a:t> </a:t>
            </a:r>
            <a:r>
              <a:rPr lang="en-US" sz="3600" b="1" dirty="0" err="1">
                <a:latin typeface="Arial" charset="0"/>
              </a:rPr>
              <a:t>Chonic</a:t>
            </a:r>
            <a:r>
              <a:rPr lang="en-US" sz="3600" b="1" dirty="0">
                <a:latin typeface="Arial" charset="0"/>
              </a:rPr>
              <a:t> Wounds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5916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2010"/>
          <a:stretch>
            <a:fillRect/>
          </a:stretch>
        </p:blipFill>
        <p:spPr bwMode="auto">
          <a:xfrm>
            <a:off x="357158" y="1357298"/>
            <a:ext cx="817651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357290" y="428604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dirty="0"/>
              <a:t>Abnormalities chronic dermal ulcers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id-ID" sz="4000" dirty="0"/>
              <a:t>Type  of healing response</a:t>
            </a: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479" b="2174"/>
          <a:stretch>
            <a:fillRect/>
          </a:stretch>
        </p:blipFill>
        <p:spPr>
          <a:xfrm>
            <a:off x="285720" y="1428736"/>
            <a:ext cx="8429684" cy="3214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785794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/>
              <a:t>Primary intention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" t="3527" r="1455"/>
          <a:stretch>
            <a:fillRect/>
          </a:stretch>
        </p:blipFill>
        <p:spPr>
          <a:xfrm>
            <a:off x="1357290" y="4643446"/>
            <a:ext cx="4932218" cy="1894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12" y="4857760"/>
            <a:ext cx="2643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d-ID" dirty="0"/>
              <a:t>Clean Incision surgical</a:t>
            </a:r>
          </a:p>
          <a:p>
            <a:pPr marL="90488" indent="-90488">
              <a:buFont typeface="Wingdings" pitchFamily="2" charset="2"/>
              <a:buChar char="§"/>
            </a:pPr>
            <a:r>
              <a:rPr lang="id-ID" dirty="0"/>
              <a:t>No contamination from bacteria, yeast, forein bodies</a:t>
            </a:r>
          </a:p>
          <a:p>
            <a:pPr>
              <a:buFont typeface="Wingdings" pitchFamily="2" charset="2"/>
              <a:buChar char="§"/>
            </a:pPr>
            <a:r>
              <a:rPr lang="id-ID" dirty="0"/>
              <a:t>mInimal tissue loss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d-ID" dirty="0"/>
              <a:t>Classifications of healing response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0034" y="1000108"/>
            <a:ext cx="4744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3200" b="1" dirty="0"/>
              <a:t>Delayed primary  intention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2976" y="5214950"/>
            <a:ext cx="5143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Blip>
                <a:blip r:embed="rId2"/>
              </a:buBlip>
            </a:pPr>
            <a:r>
              <a:rPr lang="id-ID" dirty="0"/>
              <a:t>Wound edges are not approximated  </a:t>
            </a:r>
            <a:r>
              <a:rPr lang="id-ID" dirty="0">
                <a:sym typeface="Wingdings" pitchFamily="2" charset="2"/>
              </a:rPr>
              <a:t> the precence pathogen or debris, abcess or extensive tissue loss</a:t>
            </a:r>
          </a:p>
          <a:p>
            <a:pPr marL="269875" indent="-269875">
              <a:buBlip>
                <a:blip r:embed="rId2"/>
              </a:buBlip>
            </a:pPr>
            <a:r>
              <a:rPr lang="id-ID" dirty="0">
                <a:sym typeface="Wingdings" pitchFamily="2" charset="2"/>
              </a:rPr>
              <a:t>Delayed surgical closure after surgical removal granuloma, abcess, debris</a:t>
            </a:r>
            <a:endParaRPr lang="id-ID" dirty="0"/>
          </a:p>
        </p:txBody>
      </p:sp>
      <p:pic>
        <p:nvPicPr>
          <p:cNvPr id="5" name="Picture 4" descr="C:\Users\Acer\Pictures\2015-11-14\0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4" t="71744" r="14972" b="9651"/>
          <a:stretch/>
        </p:blipFill>
        <p:spPr bwMode="auto">
          <a:xfrm rot="10800000">
            <a:off x="2370087" y="1995658"/>
            <a:ext cx="4705148" cy="2792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3643338" cy="714380"/>
          </a:xfrm>
        </p:spPr>
        <p:txBody>
          <a:bodyPr>
            <a:noAutofit/>
          </a:bodyPr>
          <a:lstStyle/>
          <a:p>
            <a:r>
              <a:rPr lang="en-US" sz="2800" b="1" dirty="0"/>
              <a:t>Healing by secondary intentions</a:t>
            </a:r>
            <a:endParaRPr lang="id-ID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/>
          <a:stretch/>
        </p:blipFill>
        <p:spPr>
          <a:xfrm>
            <a:off x="428596" y="1643050"/>
            <a:ext cx="8215370" cy="2717802"/>
          </a:xfrm>
        </p:spPr>
      </p:pic>
      <p:sp>
        <p:nvSpPr>
          <p:cNvPr id="4" name="Rectangle 3"/>
          <p:cNvSpPr/>
          <p:nvPr/>
        </p:nvSpPr>
        <p:spPr>
          <a:xfrm>
            <a:off x="1357290" y="214290"/>
            <a:ext cx="6572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3600" dirty="0"/>
              <a:t>Classifications of healing response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" t="4115" r="1535" b="6248"/>
          <a:stretch>
            <a:fillRect/>
          </a:stretch>
        </p:blipFill>
        <p:spPr>
          <a:xfrm>
            <a:off x="1142976" y="4357694"/>
            <a:ext cx="6109855" cy="138545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71472" y="5715016"/>
            <a:ext cx="7929618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id-ID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Dehisced</a:t>
            </a:r>
            <a:r>
              <a:rPr kumimoji="0" lang="id-ID" sz="1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surgical incision</a:t>
            </a:r>
            <a:r>
              <a:rPr kumimoji="0" lang="id-ID" sz="1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> inflammation phase (24 hours)</a:t>
            </a:r>
            <a:endParaRPr kumimoji="0" lang="id-ID" sz="160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id-ID" sz="1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Phase proliferatif with granulation visible through the wound bed (2 weeks)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id-ID" sz="1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Remodelling phase (2 weeks later)</a:t>
            </a:r>
            <a:r>
              <a:rPr kumimoji="0" lang="id-ID" sz="1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> completed closure by secondary intention without surgical intervention </a:t>
            </a:r>
            <a:endParaRPr kumimoji="0" lang="id-ID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613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id-ID" dirty="0"/>
              <a:t>Classifications of healing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1214422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/>
              <a:t>Partial thickness wounding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7356" y="5143512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Loss or partial loss of epidermis or epidermis &amp; superficial dermis </a:t>
            </a:r>
            <a:r>
              <a:rPr lang="id-ID" dirty="0">
                <a:sym typeface="Wingdings" pitchFamily="2" charset="2"/>
              </a:rPr>
              <a:t> the basement membrane is intact &amp; hypodermis is not exposed</a:t>
            </a:r>
            <a:endParaRPr lang="id-ID" dirty="0"/>
          </a:p>
        </p:txBody>
      </p:sp>
      <p:pic>
        <p:nvPicPr>
          <p:cNvPr id="8" name="Picture 7" descr="C:\Users\Acer\Pictures\2015-11-14\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t="11179" r="47591" b="62844"/>
          <a:stretch/>
        </p:blipFill>
        <p:spPr bwMode="auto">
          <a:xfrm>
            <a:off x="2428860" y="1928802"/>
            <a:ext cx="4500594" cy="3071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Pressure Ulcer Classification system (International NPUAP/EPUAP)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97038"/>
            <a:ext cx="8001000" cy="498316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en-US" sz="2400" dirty="0"/>
              <a:t>St 1: Non-</a:t>
            </a:r>
            <a:r>
              <a:rPr lang="en-US" sz="2400" dirty="0" err="1"/>
              <a:t>blanchable</a:t>
            </a:r>
            <a:r>
              <a:rPr lang="en-US" sz="2400" dirty="0"/>
              <a:t> </a:t>
            </a:r>
            <a:r>
              <a:rPr lang="en-US" sz="2400" dirty="0" err="1"/>
              <a:t>erythema</a:t>
            </a:r>
            <a:endParaRPr lang="en-US" sz="2400" dirty="0"/>
          </a:p>
          <a:p>
            <a:pPr marL="719138" lvl="1" indent="-261938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dirty="0"/>
              <a:t>Intact skin, painful, firm, soft, warmer or cooler.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en-US" sz="2400" dirty="0"/>
              <a:t>St 2: Partial thickness skin loss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id-ID" sz="2400" dirty="0"/>
              <a:t> </a:t>
            </a:r>
            <a:r>
              <a:rPr lang="en-US" sz="2400" dirty="0"/>
              <a:t>Partial-thickness loss of dermis, red pink wound bed, </a:t>
            </a:r>
            <a:r>
              <a:rPr lang="en-US" sz="2400" dirty="0" err="1"/>
              <a:t>wo</a:t>
            </a:r>
            <a:r>
              <a:rPr lang="en-US" sz="2400" dirty="0"/>
              <a:t> slough.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en-US" sz="2400" dirty="0"/>
              <a:t>St 3: Full thickness skin loss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dirty="0"/>
              <a:t>Subcutaneous fat may be visible, but bone, tendon/muscle are not exposed. 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en-US" sz="2400" dirty="0"/>
              <a:t>St4: Full thickness tissue loss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id-ID" sz="2400" dirty="0"/>
              <a:t> </a:t>
            </a:r>
            <a:r>
              <a:rPr lang="en-US" sz="2400" dirty="0"/>
              <a:t>Full-thickness tissue loss w</a:t>
            </a:r>
            <a:r>
              <a:rPr lang="id-ID" sz="2400" dirty="0"/>
              <a:t>here</a:t>
            </a:r>
            <a:r>
              <a:rPr lang="en-US" sz="2400" dirty="0"/>
              <a:t> exposed bone, muscle, tendon.</a:t>
            </a:r>
            <a:r>
              <a:rPr lang="id-ID" sz="2400" dirty="0"/>
              <a:t>, s</a:t>
            </a:r>
            <a:r>
              <a:rPr lang="en-US" sz="2400" dirty="0" err="1"/>
              <a:t>lough</a:t>
            </a:r>
            <a:r>
              <a:rPr lang="en-US" sz="2400" dirty="0"/>
              <a:t>/</a:t>
            </a:r>
            <a:r>
              <a:rPr lang="en-US" sz="2400" dirty="0" err="1"/>
              <a:t>eschar</a:t>
            </a:r>
            <a:r>
              <a:rPr lang="en-US" sz="2400" dirty="0"/>
              <a:t>.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/>
              <a:t>Unstageable</a:t>
            </a:r>
            <a:r>
              <a:rPr lang="en-US" sz="2400" dirty="0"/>
              <a:t>: depth unknown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dirty="0"/>
              <a:t>Base of the ulcer is covered by slough and/or </a:t>
            </a:r>
            <a:r>
              <a:rPr lang="en-US" sz="2400" dirty="0" err="1"/>
              <a:t>eschar</a:t>
            </a:r>
            <a:r>
              <a:rPr lang="en-US" sz="2400" dirty="0"/>
              <a:t> in the wound bed</a:t>
            </a:r>
            <a:r>
              <a:rPr lang="en-U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7834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1-28 at 10.46.4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469900"/>
            <a:ext cx="62103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8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Wound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Cause of the wound</a:t>
            </a:r>
          </a:p>
          <a:p>
            <a:r>
              <a:rPr lang="en-US" dirty="0"/>
              <a:t>Clear picture of what the wound looks like</a:t>
            </a:r>
          </a:p>
          <a:p>
            <a:r>
              <a:rPr lang="en-US" dirty="0"/>
              <a:t>Comprehensive picture of the patient</a:t>
            </a:r>
          </a:p>
          <a:p>
            <a:r>
              <a:rPr lang="en-US" dirty="0"/>
              <a:t>Contributing factors</a:t>
            </a:r>
          </a:p>
          <a:p>
            <a:r>
              <a:rPr lang="en-US" dirty="0"/>
              <a:t>Components of the wound care plan</a:t>
            </a:r>
          </a:p>
          <a:p>
            <a:r>
              <a:rPr lang="en-US" dirty="0"/>
              <a:t>Communication to other healthcare providers</a:t>
            </a:r>
          </a:p>
          <a:p>
            <a:r>
              <a:rPr lang="en-US" dirty="0"/>
              <a:t>Continuity of care</a:t>
            </a:r>
          </a:p>
          <a:p>
            <a:r>
              <a:rPr lang="en-US" dirty="0"/>
              <a:t>Centralized location for wound care information</a:t>
            </a:r>
          </a:p>
          <a:p>
            <a:r>
              <a:rPr lang="en-US" dirty="0"/>
              <a:t>Complications from the wound</a:t>
            </a:r>
          </a:p>
        </p:txBody>
      </p:sp>
      <p:pic>
        <p:nvPicPr>
          <p:cNvPr id="4" name="Picture 3" descr="Screen Shot 2015-01-20 at 7.36.1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200"/>
            <a:ext cx="9144000" cy="64484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/>
              <a:t>Conclusion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224" y="1071546"/>
            <a:ext cx="73581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Blip>
                <a:blip r:embed="rId2"/>
              </a:buBlip>
            </a:pPr>
            <a:r>
              <a:rPr lang="id-ID" sz="2400" dirty="0"/>
              <a:t>Skin </a:t>
            </a:r>
            <a:r>
              <a:rPr lang="id-ID" sz="2400" dirty="0">
                <a:sym typeface="Wingdings" pitchFamily="2" charset="2"/>
              </a:rPr>
              <a:t> complex multilayer organ that function to protective organ &amp; maintain homeostasis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Injury process can stimulate  that cell to accomplish repair&amp; regeneration</a:t>
            </a:r>
            <a:endParaRPr lang="id-ID" sz="2400" dirty="0"/>
          </a:p>
          <a:p>
            <a:pPr marL="360363" indent="-360363">
              <a:buBlip>
                <a:blip r:embed="rId2"/>
              </a:buBlip>
            </a:pPr>
            <a:r>
              <a:rPr lang="id-ID" sz="2400" dirty="0"/>
              <a:t>Acute wound healing</a:t>
            </a:r>
            <a:r>
              <a:rPr lang="id-ID" sz="2400" dirty="0">
                <a:sym typeface="Wingdings" pitchFamily="2" charset="2"/>
              </a:rPr>
              <a:t> phases hemostasis, inflammation, proliferation &amp; remodeling 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Inflammation phases subdivided 3 overlapping phases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 Acute &amp; chronic wound are different but overlap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Chronic wound  in one way relationship between different phase is lost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Chronic wound  complex result of ischemic, pressure,  infection  healing dependent of this factor</a:t>
            </a:r>
          </a:p>
          <a:p>
            <a:pPr marL="360363" indent="-360363">
              <a:buBlip>
                <a:blip r:embed="rId2"/>
              </a:buBlip>
            </a:pPr>
            <a:r>
              <a:rPr lang="id-ID" sz="2400" dirty="0">
                <a:sym typeface="Wingdings" pitchFamily="2" charset="2"/>
              </a:rPr>
              <a:t>Classification of wound  management</a:t>
            </a:r>
          </a:p>
          <a:p>
            <a:endParaRPr lang="id-ID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e6cd9d0-d562-4dfd-b1c3-42b6a4d81153}" enabled="1" method="Privileged" siteId="{ab98a94e-6e04-48d7-be01-b54a8cfe74b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1367</Words>
  <Application>Microsoft Office PowerPoint</Application>
  <PresentationFormat>On-screen Show (4:3)</PresentationFormat>
  <Paragraphs>279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 Unicode MS</vt:lpstr>
      <vt:lpstr>Aharoni</vt:lpstr>
      <vt:lpstr>Algerian</vt:lpstr>
      <vt:lpstr>Arial</vt:lpstr>
      <vt:lpstr>Calibri</vt:lpstr>
      <vt:lpstr>Constantia</vt:lpstr>
      <vt:lpstr>Monotype Sorts</vt:lpstr>
      <vt:lpstr>Wingdings</vt:lpstr>
      <vt:lpstr>Office Theme</vt:lpstr>
      <vt:lpstr>Photo Editor-Foto</vt:lpstr>
      <vt:lpstr>Wound healing process</vt:lpstr>
      <vt:lpstr>Anatomy of the skin</vt:lpstr>
      <vt:lpstr>Physiology &amp; Function of the skin </vt:lpstr>
      <vt:lpstr>Skin: Constitution and Function</vt:lpstr>
      <vt:lpstr>What’s is wound </vt:lpstr>
      <vt:lpstr>Definition of skin loss</vt:lpstr>
      <vt:lpstr>Full-thickness loss with envolvement of muscle, bone and tendon</vt:lpstr>
      <vt:lpstr>PowerPoint Presentation</vt:lpstr>
      <vt:lpstr>Wound healing stages</vt:lpstr>
      <vt:lpstr>Physiology of Wound Healing</vt:lpstr>
      <vt:lpstr>Wound Healing Phases</vt:lpstr>
      <vt:lpstr>Wound Healing Phases</vt:lpstr>
      <vt:lpstr>Wound Healing Phases</vt:lpstr>
      <vt:lpstr>The phase of wound healing &amp; key cell &amp; events involved</vt:lpstr>
      <vt:lpstr>The phase of wound healing &amp; key cell &amp; events involved</vt:lpstr>
      <vt:lpstr>Growth factors &amp;cytokine, the roles in some function &amp; matrix production</vt:lpstr>
      <vt:lpstr>PowerPoint Presentation</vt:lpstr>
      <vt:lpstr>PowerPoint Presentation</vt:lpstr>
      <vt:lpstr>PowerPoint Presentation</vt:lpstr>
      <vt:lpstr>Phases of Wound repair </vt:lpstr>
      <vt:lpstr>Inflammation influences the quality of the repair response</vt:lpstr>
      <vt:lpstr>Interference with wound healing</vt:lpstr>
      <vt:lpstr>Acute vs Chonic Wounds</vt:lpstr>
      <vt:lpstr>PowerPoint Presentation</vt:lpstr>
      <vt:lpstr>PowerPoint Presentation</vt:lpstr>
      <vt:lpstr>Type  of healing response</vt:lpstr>
      <vt:lpstr>Classifications of healing response</vt:lpstr>
      <vt:lpstr>Healing by secondary intentions</vt:lpstr>
      <vt:lpstr>Classifications of healing response</vt:lpstr>
      <vt:lpstr>Pressure Ulcer Classification system (International NPUAP/EPUAP)</vt:lpstr>
      <vt:lpstr>PowerPoint Presentation</vt:lpstr>
      <vt:lpstr>Wound Assessment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Wound healing</dc:title>
  <dc:creator>USER</dc:creator>
  <cp:lastModifiedBy>Bareqa Hbeishan - AERTEC</cp:lastModifiedBy>
  <cp:revision>64</cp:revision>
  <dcterms:created xsi:type="dcterms:W3CDTF">2015-11-10T04:30:04Z</dcterms:created>
  <dcterms:modified xsi:type="dcterms:W3CDTF">2025-11-30T18:41:01Z</dcterms:modified>
</cp:coreProperties>
</file>