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2" r:id="rId7"/>
    <p:sldId id="265" r:id="rId8"/>
    <p:sldId id="266" r:id="rId9"/>
    <p:sldId id="263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1" r:id="rId18"/>
    <p:sldId id="275" r:id="rId19"/>
    <p:sldId id="276" r:id="rId20"/>
    <p:sldId id="277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E3698-F79E-4B57-ACD7-26C1E9F0F440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11AD6-F6B5-4DC4-BA71-FDE284B2732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11AD6-F6B5-4DC4-BA71-FDE284B27323}" type="slidenum">
              <a:rPr lang="en-GB" smtClean="0"/>
              <a:t>19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69771-E376-4D0E-A961-DE737F30D48F}" type="datetimeFigureOut">
              <a:rPr lang="en-US" smtClean="0"/>
              <a:t>11/30/2025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5827B-805A-4F0A-A4F1-6B027B8E098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1214422"/>
            <a:ext cx="7772400" cy="14700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4800" dirty="0">
                <a:latin typeface="+mj-lt"/>
              </a:rPr>
              <a:t>DECUBETIC ULCER (Bed Sores)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2066" y="5715016"/>
            <a:ext cx="328614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>
                <a:latin typeface="+mj-lt"/>
              </a:rPr>
              <a:t>Prepared by: DR. Bareqa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GB" dirty="0"/>
              <a:t>After this presentation the student will be able to:</a:t>
            </a:r>
          </a:p>
          <a:p>
            <a:r>
              <a:rPr lang="en-GB" dirty="0"/>
              <a:t>Define </a:t>
            </a:r>
            <a:r>
              <a:rPr lang="en-GB" dirty="0" err="1"/>
              <a:t>Decubetic</a:t>
            </a:r>
            <a:r>
              <a:rPr lang="en-GB" dirty="0"/>
              <a:t> ulcer</a:t>
            </a:r>
          </a:p>
          <a:p>
            <a:r>
              <a:rPr lang="en-GB" dirty="0"/>
              <a:t>Identify the factors that can cause ulcer</a:t>
            </a:r>
          </a:p>
          <a:p>
            <a:r>
              <a:rPr lang="en-GB" dirty="0"/>
              <a:t>Explain the </a:t>
            </a:r>
            <a:r>
              <a:rPr lang="en-GB" dirty="0" err="1"/>
              <a:t>pathophysiology</a:t>
            </a:r>
            <a:r>
              <a:rPr lang="en-GB" dirty="0"/>
              <a:t> of bed sore</a:t>
            </a:r>
          </a:p>
          <a:p>
            <a:r>
              <a:rPr lang="en-GB" dirty="0"/>
              <a:t>Know the sites of bed sore</a:t>
            </a:r>
          </a:p>
          <a:p>
            <a:r>
              <a:rPr lang="en-GB" dirty="0"/>
              <a:t>Describe the stages of Bed sore</a:t>
            </a:r>
          </a:p>
          <a:p>
            <a:r>
              <a:rPr lang="en-GB" dirty="0"/>
              <a:t>Know the medical management of ulcer</a:t>
            </a:r>
          </a:p>
          <a:p>
            <a:r>
              <a:rPr lang="en-GB" dirty="0"/>
              <a:t>Apply the nursing intervention to prevent ulcer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86254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GB" dirty="0"/>
              <a:t>A Pressure Ulcer or Pressure Sore or </a:t>
            </a:r>
            <a:r>
              <a:rPr lang="en-GB" dirty="0" err="1"/>
              <a:t>Decubitus</a:t>
            </a:r>
            <a:r>
              <a:rPr lang="en-GB" dirty="0"/>
              <a:t> Ulcer or Bedsore is localized injury to the skin and other underlying tissue, usually over a body prominence, as a result of prolonged unrelieved pressure.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RISK FACTORS THAT CAN CAUSE ULCER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dirty="0"/>
              <a:t>Friction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dirty="0"/>
              <a:t>Shear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dirty="0"/>
              <a:t>Impaired Sensory Perception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dirty="0"/>
              <a:t>Impaired Physical Mobility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dirty="0"/>
              <a:t>Altered Level Of Consciousness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GB" dirty="0" err="1"/>
              <a:t>Fecal</a:t>
            </a:r>
            <a:r>
              <a:rPr lang="en-GB" dirty="0"/>
              <a:t> And Urinary Incontinence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642918"/>
            <a:ext cx="8229600" cy="55007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GB" dirty="0"/>
              <a:t>7. Malnutrition</a:t>
            </a:r>
          </a:p>
          <a:p>
            <a:pPr>
              <a:lnSpc>
                <a:spcPct val="150000"/>
              </a:lnSpc>
              <a:buNone/>
            </a:pPr>
            <a:r>
              <a:rPr lang="en-GB" dirty="0"/>
              <a:t>8. Dehydration</a:t>
            </a:r>
          </a:p>
          <a:p>
            <a:pPr>
              <a:lnSpc>
                <a:spcPct val="150000"/>
              </a:lnSpc>
              <a:buNone/>
            </a:pPr>
            <a:r>
              <a:rPr lang="en-GB" dirty="0"/>
              <a:t>9. Excessive Body Heat</a:t>
            </a:r>
          </a:p>
          <a:p>
            <a:pPr>
              <a:lnSpc>
                <a:spcPct val="150000"/>
              </a:lnSpc>
              <a:buNone/>
            </a:pPr>
            <a:r>
              <a:rPr lang="en-GB" dirty="0"/>
              <a:t>10. Advanced Age</a:t>
            </a:r>
          </a:p>
          <a:p>
            <a:pPr>
              <a:lnSpc>
                <a:spcPct val="150000"/>
              </a:lnSpc>
              <a:buNone/>
            </a:pPr>
            <a:r>
              <a:rPr lang="en-GB" dirty="0"/>
              <a:t>11. Chronic Medical Conditions- Diabetes,      Cardiovascular Diseases.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480"/>
            <a:ext cx="7212323" cy="540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COMMON SITES OF ULCER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3023" b="1835"/>
          <a:stretch>
            <a:fillRect/>
          </a:stretch>
        </p:blipFill>
        <p:spPr bwMode="auto">
          <a:xfrm>
            <a:off x="2000232" y="1928802"/>
            <a:ext cx="5424527" cy="3878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STAGES / CLASSIFICATION OF ULCERS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Staging systems for pressure ulcers are based on the depth of tissue destroyed.</a:t>
            </a:r>
          </a:p>
          <a:p>
            <a:r>
              <a:rPr lang="en-GB" dirty="0"/>
              <a:t>Based on the depth there are four stages of bedsores</a:t>
            </a:r>
          </a:p>
          <a:p>
            <a:pPr marL="514350" indent="-514350">
              <a:buAutoNum type="arabicPeriod"/>
            </a:pPr>
            <a:r>
              <a:rPr lang="en-GB" dirty="0"/>
              <a:t>Stage I</a:t>
            </a:r>
          </a:p>
          <a:p>
            <a:pPr marL="514350" indent="-514350">
              <a:buAutoNum type="arabicPeriod"/>
            </a:pPr>
            <a:r>
              <a:rPr lang="en-GB" dirty="0"/>
              <a:t>Stage II</a:t>
            </a:r>
          </a:p>
          <a:p>
            <a:pPr marL="514350" indent="-514350">
              <a:buAutoNum type="arabicPeriod"/>
            </a:pPr>
            <a:r>
              <a:rPr lang="en-GB" dirty="0"/>
              <a:t>Stage III</a:t>
            </a:r>
          </a:p>
          <a:p>
            <a:pPr marL="514350" indent="-514350">
              <a:buAutoNum type="arabicPeriod"/>
            </a:pPr>
            <a:r>
              <a:rPr lang="en-GB" dirty="0"/>
              <a:t>Stage IV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STAGE I: NONBLANCHABLE REDNESS OF INTACT SKIN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504350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</a:pPr>
            <a:r>
              <a:rPr lang="en-GB" dirty="0"/>
              <a:t>Intact skin presents with non-</a:t>
            </a:r>
            <a:r>
              <a:rPr lang="en-GB" dirty="0" err="1"/>
              <a:t>blanchable</a:t>
            </a:r>
            <a:r>
              <a:rPr lang="en-GB" dirty="0"/>
              <a:t> </a:t>
            </a:r>
            <a:r>
              <a:rPr lang="en-GB" dirty="0" err="1"/>
              <a:t>erythema</a:t>
            </a:r>
            <a:r>
              <a:rPr lang="en-GB" dirty="0"/>
              <a:t> of a localized area usually over a bony prominence.</a:t>
            </a:r>
          </a:p>
          <a:p>
            <a:pPr>
              <a:lnSpc>
                <a:spcPct val="160000"/>
              </a:lnSpc>
            </a:pPr>
            <a:r>
              <a:rPr lang="en-GB" dirty="0"/>
              <a:t>Discoloration of the skin, warmth, </a:t>
            </a:r>
            <a:r>
              <a:rPr lang="en-GB" dirty="0" err="1"/>
              <a:t>edema</a:t>
            </a:r>
            <a:r>
              <a:rPr lang="en-GB" dirty="0"/>
              <a:t> or pain may also be present.</a:t>
            </a:r>
          </a:p>
          <a:p>
            <a:pPr>
              <a:lnSpc>
                <a:spcPct val="160000"/>
              </a:lnSpc>
            </a:pPr>
            <a:r>
              <a:rPr lang="en-GB" dirty="0"/>
              <a:t>Stage I indicates “at-risk” persons.</a:t>
            </a:r>
          </a:p>
          <a:p>
            <a:pPr>
              <a:lnSpc>
                <a:spcPct val="160000"/>
              </a:lnSpc>
            </a:pPr>
            <a:r>
              <a:rPr lang="en-GB" dirty="0"/>
              <a:t>Involves only the epidermal</a:t>
            </a:r>
          </a:p>
          <a:p>
            <a:pPr>
              <a:lnSpc>
                <a:spcPct val="160000"/>
              </a:lnSpc>
              <a:buNone/>
            </a:pPr>
            <a:r>
              <a:rPr lang="en-GB" dirty="0"/>
              <a:t>    layer of skin.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418512"/>
            <a:ext cx="2867033" cy="236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STAGE II: PARTIAL-THICKNESS SKIN LOSS OR BLISTER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00200"/>
            <a:ext cx="8543956" cy="482919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A partial thickness loss of dermis presents as a shallow open ulcer with a red-pink wound bed without slough.</a:t>
            </a:r>
          </a:p>
          <a:p>
            <a:pPr>
              <a:lnSpc>
                <a:spcPct val="150000"/>
              </a:lnSpc>
            </a:pPr>
            <a:r>
              <a:rPr lang="en-GB" dirty="0"/>
              <a:t>Stage II is damage to the epidermis</a:t>
            </a:r>
          </a:p>
          <a:p>
            <a:pPr>
              <a:lnSpc>
                <a:spcPct val="150000"/>
              </a:lnSpc>
              <a:buNone/>
            </a:pPr>
            <a:r>
              <a:rPr lang="en-GB" dirty="0"/>
              <a:t>    and the dermis. In this stage,</a:t>
            </a:r>
          </a:p>
          <a:p>
            <a:pPr>
              <a:lnSpc>
                <a:spcPct val="150000"/>
              </a:lnSpc>
              <a:buNone/>
            </a:pPr>
            <a:r>
              <a:rPr lang="en-GB" dirty="0"/>
              <a:t>    the ulcer may be referred to as a</a:t>
            </a:r>
          </a:p>
          <a:p>
            <a:pPr>
              <a:lnSpc>
                <a:spcPct val="150000"/>
              </a:lnSpc>
              <a:buNone/>
            </a:pPr>
            <a:r>
              <a:rPr lang="en-GB" dirty="0"/>
              <a:t>     blister or abrasion.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794" y="4429132"/>
            <a:ext cx="2643206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STAGE III: FULL-THICKNESS SKIN LOSS (FAT VISIBLE)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71940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dirty="0"/>
              <a:t>A stage III ulcer is a full-thickness tissue loss. Subcutaneous fat may be visible; but bone, tendon, or muscle is not exposed.</a:t>
            </a:r>
          </a:p>
          <a:p>
            <a:pPr algn="just"/>
            <a:r>
              <a:rPr lang="en-GB" dirty="0"/>
              <a:t>Epidermis, dermis and subcutaneous tissues involved.</a:t>
            </a:r>
          </a:p>
          <a:p>
            <a:pPr algn="just"/>
            <a:r>
              <a:rPr lang="en-GB" dirty="0"/>
              <a:t>subcutaneous layer has a relatively poor blood supply.</a:t>
            </a:r>
          </a:p>
          <a:p>
            <a:pPr algn="just"/>
            <a:r>
              <a:rPr lang="en-GB" dirty="0"/>
              <a:t>So its difficult to heal.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4643446"/>
            <a:ext cx="2647951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STAGE IV: FULL-THICKNESS TISSUE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57428"/>
          </a:xfrm>
        </p:spPr>
        <p:txBody>
          <a:bodyPr/>
          <a:lstStyle/>
          <a:p>
            <a:pPr algn="just"/>
            <a:r>
              <a:rPr lang="en-GB" dirty="0"/>
              <a:t>A stage IV ulcer is </a:t>
            </a:r>
            <a:r>
              <a:rPr lang="en-GB" dirty="0" err="1"/>
              <a:t>is</a:t>
            </a:r>
            <a:r>
              <a:rPr lang="en-GB" dirty="0"/>
              <a:t> the deepest, extending into the muscle, tendon or even bone.</a:t>
            </a:r>
          </a:p>
          <a:p>
            <a:pPr algn="just"/>
            <a:r>
              <a:rPr lang="en-GB" dirty="0"/>
              <a:t>Full thickness tissue loss with exposed bone, tendon or muscle.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0311" y="3500438"/>
            <a:ext cx="3470845" cy="316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000504"/>
            <a:ext cx="4071966" cy="264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COMPLICATIONS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Cellulitis</a:t>
            </a:r>
            <a:endParaRPr lang="en-GB" dirty="0"/>
          </a:p>
          <a:p>
            <a:r>
              <a:rPr lang="en-GB" dirty="0"/>
              <a:t>Bone and joint infections</a:t>
            </a:r>
          </a:p>
          <a:p>
            <a:r>
              <a:rPr lang="en-GB" dirty="0"/>
              <a:t>Sepsis</a:t>
            </a:r>
          </a:p>
          <a:p>
            <a:r>
              <a:rPr lang="en-GB" dirty="0"/>
              <a:t>Cancer</a:t>
            </a:r>
          </a:p>
        </p:txBody>
      </p:sp>
      <p:pic>
        <p:nvPicPr>
          <p:cNvPr id="12292" name="Picture 4" descr="Cellulitis - Causes Symptoms Diagnosis Treatment How to Avoid"/>
          <p:cNvPicPr>
            <a:picLocks noChangeAspect="1" noChangeArrowheads="1"/>
          </p:cNvPicPr>
          <p:nvPr/>
        </p:nvPicPr>
        <p:blipFill>
          <a:blip r:embed="rId2"/>
          <a:srcRect b="11017"/>
          <a:stretch>
            <a:fillRect/>
          </a:stretch>
        </p:blipFill>
        <p:spPr bwMode="auto">
          <a:xfrm>
            <a:off x="4500562" y="3214686"/>
            <a:ext cx="4229113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00042"/>
            <a:ext cx="8715436" cy="5715016"/>
          </a:xfrm>
        </p:spPr>
        <p:txBody>
          <a:bodyPr>
            <a:noAutofit/>
          </a:bodyPr>
          <a:lstStyle/>
          <a:p>
            <a:pPr marL="514350" indent="-514350">
              <a:lnSpc>
                <a:spcPct val="170000"/>
              </a:lnSpc>
              <a:buAutoNum type="arabicPeriod"/>
            </a:pPr>
            <a:r>
              <a:rPr lang="en-GB" sz="2700" u="sng" dirty="0"/>
              <a:t>Changing positions often:</a:t>
            </a:r>
            <a:r>
              <a:rPr lang="en-GB" sz="2700" dirty="0"/>
              <a:t> Carefully follow the schedule for turning and repositioning, approximately every 15 minutes if in a wheelchair and at least once every two hours when in bed. If unable to change position on own, a family member or other caregiver must be able to help.</a:t>
            </a:r>
          </a:p>
          <a:p>
            <a:pPr marL="514350" indent="-514350">
              <a:lnSpc>
                <a:spcPct val="170000"/>
              </a:lnSpc>
              <a:buAutoNum type="arabicPeriod"/>
            </a:pPr>
            <a:r>
              <a:rPr lang="en-GB" sz="2700" u="sng" dirty="0"/>
              <a:t>Using support surfaces: </a:t>
            </a:r>
            <a:r>
              <a:rPr lang="en-GB" sz="2700" dirty="0"/>
              <a:t>These are special cushions, pads, mattresses and beds that relieve pressure on an existing sore and help protect vulnerable areas from further breakdown.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64371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GB" sz="2800" dirty="0"/>
              <a:t> 3. Cleaning. It's essential to keep wounds clean to prevent infection. A stage I wound can be gently washed with water and mild soap, but open sores should be cleaned with a saltwater (saline) solution each time the dressing is changed.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sz="2800" dirty="0"/>
              <a:t> 4. Controlling incontinence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sz="2800" dirty="0"/>
              <a:t>5. Removal of damaged tissue (debridement). To heal properly, wounds need to be free of damaged, dead or infected tissue.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sz="2800" dirty="0"/>
              <a:t>6. Dressings.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sz="2800" dirty="0"/>
              <a:t>7. Oral antibiotics.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sz="2800" dirty="0"/>
              <a:t>8. Healthy diet.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sz="2800" dirty="0"/>
              <a:t>9. Educating the caregiver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MEDICAL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543956" cy="5214974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GB" dirty="0"/>
              <a:t>1. Surgical repair.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dirty="0"/>
              <a:t>2. Tissue flap.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dirty="0"/>
              <a:t>3. Plastic surgery may be required to replace the tissue.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dirty="0"/>
              <a:t>4. Other treatment options Researchers are searching for more effective bedsore treatments. Under investigation are hyperbaric oxygen and the topical use of human growth factors.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GB" dirty="0"/>
              <a:t>Bedsores are easier to prevent than to treat. Although wounds can develop in spite of the most scrupulous care, it's possible to prevent them in many cases.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Role Of Nurse In Prevention &amp; Management Of Bed Sores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00200"/>
            <a:ext cx="8786874" cy="511494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GB" dirty="0"/>
              <a:t>The nurse should be continuingly assessing the client who are at risk for pressure ulcer development Assess the client for:</a:t>
            </a:r>
          </a:p>
          <a:p>
            <a:pPr>
              <a:lnSpc>
                <a:spcPct val="150000"/>
              </a:lnSpc>
            </a:pPr>
            <a:r>
              <a:rPr lang="en-GB" dirty="0"/>
              <a:t>The predisposing factors for bed sore Development.</a:t>
            </a:r>
          </a:p>
          <a:p>
            <a:pPr>
              <a:lnSpc>
                <a:spcPct val="150000"/>
              </a:lnSpc>
            </a:pPr>
            <a:r>
              <a:rPr lang="en-GB" dirty="0"/>
              <a:t>Skin condition at least twice a day.</a:t>
            </a:r>
          </a:p>
          <a:p>
            <a:pPr>
              <a:lnSpc>
                <a:spcPct val="150000"/>
              </a:lnSpc>
            </a:pPr>
            <a:r>
              <a:rPr lang="en-GB" dirty="0"/>
              <a:t>Inspect each pressure sites. Evaluate circulatory status (</a:t>
            </a:r>
            <a:r>
              <a:rPr lang="en-GB" dirty="0" err="1"/>
              <a:t>eg</a:t>
            </a:r>
            <a:r>
              <a:rPr lang="en-GB" dirty="0"/>
              <a:t>. Peripheral pulses, </a:t>
            </a:r>
            <a:r>
              <a:rPr lang="en-GB" dirty="0" err="1"/>
              <a:t>edema</a:t>
            </a:r>
            <a:r>
              <a:rPr lang="en-GB" dirty="0"/>
              <a:t>).</a:t>
            </a:r>
          </a:p>
          <a:p>
            <a:pPr>
              <a:lnSpc>
                <a:spcPct val="150000"/>
              </a:lnSpc>
            </a:pPr>
            <a:r>
              <a:rPr lang="en-GB" dirty="0"/>
              <a:t>Palpate the skin for increased warmth.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1398"/>
            <a:ext cx="8229600" cy="928710"/>
          </a:xfrm>
        </p:spPr>
        <p:txBody>
          <a:bodyPr>
            <a:normAutofit/>
          </a:bodyPr>
          <a:lstStyle/>
          <a:p>
            <a:r>
              <a:rPr lang="en-GB" sz="4000" b="1" u="sng" dirty="0"/>
              <a:t>ROLE OF NURSE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572164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buNone/>
            </a:pPr>
            <a:r>
              <a:rPr lang="en-GB" sz="2700" dirty="0"/>
              <a:t>1. </a:t>
            </a:r>
            <a:r>
              <a:rPr lang="en-GB" sz="2700" u="sng" dirty="0"/>
              <a:t>Interventions for a patient with Decreased sensory perception:</a:t>
            </a:r>
          </a:p>
          <a:p>
            <a:pPr>
              <a:lnSpc>
                <a:spcPct val="160000"/>
              </a:lnSpc>
              <a:buNone/>
            </a:pPr>
            <a:r>
              <a:rPr lang="en-GB" sz="2700" dirty="0"/>
              <a:t>• Assess pressure points for signs of bed sore development.</a:t>
            </a:r>
          </a:p>
          <a:p>
            <a:pPr>
              <a:lnSpc>
                <a:spcPct val="160000"/>
              </a:lnSpc>
              <a:buNone/>
            </a:pPr>
            <a:r>
              <a:rPr lang="en-GB" sz="2700" dirty="0"/>
              <a:t>• Provide pressure-redistribution surface. Interventions for a patient with incontinence.</a:t>
            </a:r>
          </a:p>
          <a:p>
            <a:pPr>
              <a:lnSpc>
                <a:spcPct val="160000"/>
              </a:lnSpc>
              <a:buNone/>
            </a:pPr>
            <a:r>
              <a:rPr lang="en-GB" sz="2700" dirty="0"/>
              <a:t>2. </a:t>
            </a:r>
            <a:r>
              <a:rPr lang="en-GB" sz="2700" u="sng" dirty="0"/>
              <a:t>Assess need for incontinence management:</a:t>
            </a:r>
          </a:p>
          <a:p>
            <a:pPr>
              <a:lnSpc>
                <a:spcPct val="160000"/>
              </a:lnSpc>
              <a:buNone/>
            </a:pPr>
            <a:r>
              <a:rPr lang="en-GB" sz="2700" dirty="0"/>
              <a:t>• Following each incontinent episode, clean area and dry thoroughly.</a:t>
            </a:r>
          </a:p>
          <a:p>
            <a:pPr>
              <a:lnSpc>
                <a:spcPct val="160000"/>
              </a:lnSpc>
              <a:buNone/>
            </a:pPr>
            <a:r>
              <a:rPr lang="en-GB" sz="2700" dirty="0"/>
              <a:t>• Protect skin with moisture-barrier ointment.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" y="285752"/>
            <a:ext cx="9001156" cy="66437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700" dirty="0"/>
              <a:t>3.</a:t>
            </a:r>
            <a:r>
              <a:rPr lang="en-GB" sz="2700" u="sng" dirty="0"/>
              <a:t> Interventions to avoid Friction and shear:</a:t>
            </a:r>
          </a:p>
          <a:p>
            <a:pPr>
              <a:buNone/>
            </a:pPr>
            <a:r>
              <a:rPr lang="en-GB" sz="2700" dirty="0"/>
              <a:t>• Reposition patient using draw sheet and lifting off surface. </a:t>
            </a:r>
          </a:p>
          <a:p>
            <a:pPr>
              <a:buNone/>
            </a:pPr>
            <a:r>
              <a:rPr lang="en-GB" sz="2700" dirty="0"/>
              <a:t>• Use proper positioning technique.</a:t>
            </a:r>
          </a:p>
          <a:p>
            <a:pPr>
              <a:buNone/>
            </a:pPr>
            <a:r>
              <a:rPr lang="en-GB" sz="2700" dirty="0"/>
              <a:t>• Avoid dragging the patient in bed.</a:t>
            </a:r>
          </a:p>
          <a:p>
            <a:pPr>
              <a:buNone/>
            </a:pPr>
            <a:r>
              <a:rPr lang="en-GB" sz="2700" dirty="0"/>
              <a:t>• Use comfort devices appropriately.</a:t>
            </a:r>
          </a:p>
          <a:p>
            <a:pPr>
              <a:buNone/>
            </a:pPr>
            <a:r>
              <a:rPr lang="en-GB" sz="2700" dirty="0"/>
              <a:t>4. </a:t>
            </a:r>
            <a:r>
              <a:rPr lang="en-GB" sz="2700" u="sng" dirty="0"/>
              <a:t>Interventions for a patient with Decreased activity/ mobility:</a:t>
            </a:r>
          </a:p>
          <a:p>
            <a:pPr>
              <a:buNone/>
            </a:pPr>
            <a:r>
              <a:rPr lang="en-GB" sz="2700" dirty="0"/>
              <a:t>• Establish individualized turning schedule.</a:t>
            </a:r>
          </a:p>
          <a:p>
            <a:pPr>
              <a:buNone/>
            </a:pPr>
            <a:r>
              <a:rPr lang="en-GB" sz="2700" dirty="0"/>
              <a:t>• Change position at least once in two hours and more frequently for the high risk individuals.</a:t>
            </a:r>
          </a:p>
          <a:p>
            <a:pPr>
              <a:buNone/>
            </a:pPr>
            <a:r>
              <a:rPr lang="en-GB" sz="2700" dirty="0"/>
              <a:t>5. </a:t>
            </a:r>
            <a:r>
              <a:rPr lang="en-GB" sz="2700" u="sng" dirty="0"/>
              <a:t>Interventions for a patient with Poor nutrition:</a:t>
            </a:r>
          </a:p>
          <a:p>
            <a:pPr>
              <a:buNone/>
            </a:pPr>
            <a:r>
              <a:rPr lang="en-GB" sz="2700" dirty="0"/>
              <a:t>• Provide adequate nutritional and fluid intake.</a:t>
            </a:r>
          </a:p>
          <a:p>
            <a:pPr>
              <a:buNone/>
            </a:pPr>
            <a:r>
              <a:rPr lang="en-GB" sz="2700" dirty="0"/>
              <a:t>• Assist with intake as necessary.</a:t>
            </a:r>
          </a:p>
          <a:p>
            <a:pPr>
              <a:buNone/>
            </a:pPr>
            <a:r>
              <a:rPr lang="en-GB" sz="2700" dirty="0"/>
              <a:t>• Consult dietician for nutritional evaluation 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0C134A-6FC7-5AAB-37DB-0F50F15441B3}"/>
              </a:ext>
            </a:extLst>
          </p:cNvPr>
          <p:cNvSpPr txBox="1"/>
          <p:nvPr/>
        </p:nvSpPr>
        <p:spPr>
          <a:xfrm>
            <a:off x="1979712" y="2520191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/>
              <a:t>Thank you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e6cd9d0-d562-4dfd-b1c3-42b6a4d81153}" enabled="1" method="Privileged" siteId="{ab98a94e-6e04-48d7-be01-b54a8cfe74b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918</Words>
  <Application>Microsoft Office PowerPoint</Application>
  <PresentationFormat>On-screen Show (4:3)</PresentationFormat>
  <Paragraphs>105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Office Theme</vt:lpstr>
      <vt:lpstr>DECUBETIC ULCER (Bed Sores)</vt:lpstr>
      <vt:lpstr>Objectives</vt:lpstr>
      <vt:lpstr>DEFINITION</vt:lpstr>
      <vt:lpstr>RISK FACTORS THAT CAN CAUSE ULCER</vt:lpstr>
      <vt:lpstr>PowerPoint Presentation</vt:lpstr>
      <vt:lpstr>PowerPoint Presentation</vt:lpstr>
      <vt:lpstr>COMMON SITES OF ULCER</vt:lpstr>
      <vt:lpstr>STAGES / CLASSIFICATION OF ULCERS</vt:lpstr>
      <vt:lpstr>STAGE I: NONBLANCHABLE REDNESS OF INTACT SKIN</vt:lpstr>
      <vt:lpstr>STAGE II: PARTIAL-THICKNESS SKIN LOSS OR BLISTER</vt:lpstr>
      <vt:lpstr>STAGE III: FULL-THICKNESS SKIN LOSS (FAT VISIBLE)</vt:lpstr>
      <vt:lpstr>STAGE IV: FULL-THICKNESS TISSUE LOSS</vt:lpstr>
      <vt:lpstr>COMPLICATIONS</vt:lpstr>
      <vt:lpstr>Treatment</vt:lpstr>
      <vt:lpstr>PowerPoint Presentation</vt:lpstr>
      <vt:lpstr>MEDICAL TREATMENT</vt:lpstr>
      <vt:lpstr>PREVENTION</vt:lpstr>
      <vt:lpstr>Role Of Nurse In Prevention &amp; Management Of Bed Sores</vt:lpstr>
      <vt:lpstr>ROLE OF NURSE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DECUBETIC ULCER (Bed Sores)</dc:title>
  <dc:creator>123</dc:creator>
  <cp:lastModifiedBy>Bareqa Hbeishan - AERTEC</cp:lastModifiedBy>
  <cp:revision>22</cp:revision>
  <dcterms:created xsi:type="dcterms:W3CDTF">2021-08-10T18:01:09Z</dcterms:created>
  <dcterms:modified xsi:type="dcterms:W3CDTF">2025-11-30T18:39:22Z</dcterms:modified>
</cp:coreProperties>
</file>