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27" r:id="rId2"/>
    <p:sldId id="316" r:id="rId3"/>
    <p:sldId id="262" r:id="rId4"/>
    <p:sldId id="265" r:id="rId5"/>
    <p:sldId id="269" r:id="rId6"/>
    <p:sldId id="271" r:id="rId7"/>
    <p:sldId id="275" r:id="rId8"/>
    <p:sldId id="276" r:id="rId9"/>
    <p:sldId id="278" r:id="rId10"/>
    <p:sldId id="282" r:id="rId11"/>
    <p:sldId id="287" r:id="rId12"/>
    <p:sldId id="299" r:id="rId13"/>
    <p:sldId id="324" r:id="rId14"/>
    <p:sldId id="300" r:id="rId15"/>
    <p:sldId id="32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95" d="100"/>
          <a:sy n="95" d="100"/>
        </p:scale>
        <p:origin x="1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DF3064-09B9-432D-B4CF-EAE5E3A99EE4}" type="datetimeFigureOut">
              <a:rPr lang="en-US" smtClean="0"/>
              <a:t>11/30/2025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E826F0-2D0E-489A-8899-D5BD50F49318}" type="slidenum">
              <a:rPr lang="en-US" smtClean="0"/>
              <a:t>‹#›</a:t>
            </a:fld>
            <a:endParaRPr lang="en-US"/>
          </a:p>
        </p:txBody>
      </p:sp>
    </p:spTree>
    <p:extLst>
      <p:ext uri="{BB962C8B-B14F-4D97-AF65-F5344CB8AC3E}">
        <p14:creationId xmlns:p14="http://schemas.microsoft.com/office/powerpoint/2010/main" val="3536991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3662BD-E71A-4807-8531-CBB6E1E19C70}" type="slidenum">
              <a:rPr lang="en-US" altLang="en-US"/>
              <a:pPr/>
              <a:t>4</a:t>
            </a:fld>
            <a:endParaRPr lang="en-US" alt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pPr marL="228600" indent="-228600">
              <a:buFontTx/>
              <a:buAutoNum type="arabicPeriod"/>
            </a:pPr>
            <a:r>
              <a:rPr lang="en-US" altLang="en-US"/>
              <a:t>Initial antibiotic tx is aimed at only suspected organisms, since excessive coverage can select for resistant organisms.  </a:t>
            </a:r>
          </a:p>
          <a:p>
            <a:pPr marL="685800" lvl="1" indent="-228600">
              <a:buFontTx/>
              <a:buAutoNum type="arabicPeriod"/>
            </a:pPr>
            <a:r>
              <a:rPr lang="en-US" altLang="en-US"/>
              <a:t>Gram negatives can generally be effectively covered by cephlasporin or pcn, but gram negative coverage can be covered by an aminoglycoside. </a:t>
            </a:r>
          </a:p>
          <a:p>
            <a:pPr marL="228600" indent="-228600">
              <a:buFontTx/>
              <a:buAutoNum type="arabicPeriod"/>
            </a:pPr>
            <a:r>
              <a:rPr lang="en-US" altLang="en-US"/>
              <a:t> Remember the side effects of an aminoglycoside; nephrotoxicity and otoxicity.</a:t>
            </a:r>
          </a:p>
          <a:p>
            <a:pPr marL="228600" indent="-228600">
              <a:buFontTx/>
              <a:buAutoNum type="arabicPeriod"/>
            </a:pPr>
            <a:r>
              <a:rPr lang="en-US" altLang="en-US"/>
              <a:t>  In MRSA, cephlasporins have no role in tx</a:t>
            </a:r>
          </a:p>
        </p:txBody>
      </p:sp>
    </p:spTree>
    <p:extLst>
      <p:ext uri="{BB962C8B-B14F-4D97-AF65-F5344CB8AC3E}">
        <p14:creationId xmlns:p14="http://schemas.microsoft.com/office/powerpoint/2010/main" val="1027660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5E8735-F75F-4D7A-84B5-E2D6EDC90FEE}" type="slidenum">
              <a:rPr lang="en-US" altLang="en-US"/>
              <a:pPr/>
              <a:t>5</a:t>
            </a:fld>
            <a:endParaRPr lang="en-US" altLang="en-US"/>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79635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7690DA-29EE-4620-B18E-4FBB3507DC73}" type="slidenum">
              <a:rPr lang="en-US" altLang="en-US"/>
              <a:pPr/>
              <a:t>7</a:t>
            </a:fld>
            <a:endParaRPr lang="en-US" alt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r>
              <a:rPr lang="en-US" altLang="en-US"/>
              <a:t>Tolnaftate: Tinactin </a:t>
            </a:r>
          </a:p>
          <a:p>
            <a:r>
              <a:rPr lang="en-US" altLang="en-US"/>
              <a:t>Marsupialization:  crescent-shaped incision is made 1 mm from the edge and all thickened tissue down to but not including the germinal matrix is excised within the confines of the cresencent .  Some studies report that nail removal may improve your results. </a:t>
            </a:r>
          </a:p>
          <a:p>
            <a:endParaRPr lang="en-US" altLang="en-US"/>
          </a:p>
        </p:txBody>
      </p:sp>
    </p:spTree>
    <p:extLst>
      <p:ext uri="{BB962C8B-B14F-4D97-AF65-F5344CB8AC3E}">
        <p14:creationId xmlns:p14="http://schemas.microsoft.com/office/powerpoint/2010/main" val="136113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258774-F253-466B-899E-6BA0B94E4AEB}" type="slidenum">
              <a:rPr lang="en-US" altLang="en-US"/>
              <a:pPr/>
              <a:t>9</a:t>
            </a:fld>
            <a:endParaRPr lang="en-US" alt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pPr marL="228600" indent="-228600">
              <a:buFontTx/>
              <a:buAutoNum type="arabicPeriod"/>
            </a:pPr>
            <a:r>
              <a:rPr lang="en-US" altLang="en-US"/>
              <a:t>The pulp is a lattice work of septa extending from the distal phal to the skin.  Distal pahalnx vascularity can be compromised by distention within this compartment. </a:t>
            </a:r>
          </a:p>
          <a:p>
            <a:pPr marL="228600" indent="-228600">
              <a:buFontTx/>
              <a:buAutoNum type="arabicPeriod"/>
            </a:pPr>
            <a:r>
              <a:rPr lang="en-US" altLang="en-US"/>
              <a:t> Sx include tense throbbing pain and swelling usually after penetrating trauma</a:t>
            </a:r>
          </a:p>
          <a:p>
            <a:pPr marL="228600" indent="-228600">
              <a:buFontTx/>
              <a:buAutoNum type="arabicPeriod"/>
            </a:pPr>
            <a:endParaRPr lang="en-US" altLang="en-US"/>
          </a:p>
        </p:txBody>
      </p:sp>
    </p:spTree>
    <p:extLst>
      <p:ext uri="{BB962C8B-B14F-4D97-AF65-F5344CB8AC3E}">
        <p14:creationId xmlns:p14="http://schemas.microsoft.com/office/powerpoint/2010/main" val="235311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2A91A6-1022-4941-B29C-2AA3B33355D2}" type="slidenum">
              <a:rPr lang="en-US" altLang="en-US"/>
              <a:pPr/>
              <a:t>10</a:t>
            </a:fld>
            <a:endParaRPr lang="en-US" alt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r>
              <a:rPr lang="en-US" altLang="en-US"/>
              <a:t>1.  The flexor sheath is a mesothelial investing structure with it’s viseral layer adherent to the flexor tendon assisting in providing for its nutrition and health. The sheath extends from the proximal end of the A1 pulley to the level of the DIP.</a:t>
            </a:r>
          </a:p>
        </p:txBody>
      </p:sp>
    </p:spTree>
    <p:extLst>
      <p:ext uri="{BB962C8B-B14F-4D97-AF65-F5344CB8AC3E}">
        <p14:creationId xmlns:p14="http://schemas.microsoft.com/office/powerpoint/2010/main" val="343868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D4AE77-453F-45FF-A4D1-08B6BAB868B9}" type="slidenum">
              <a:rPr lang="en-US" altLang="en-US"/>
              <a:pPr/>
              <a:t>11</a:t>
            </a:fld>
            <a:endParaRPr lang="en-US" alt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r>
              <a:rPr lang="en-US" altLang="en-US"/>
              <a:t>1.  ABSORPTIVE DRESSING in the drssings and splint. </a:t>
            </a:r>
          </a:p>
        </p:txBody>
      </p:sp>
    </p:spTree>
    <p:extLst>
      <p:ext uri="{BB962C8B-B14F-4D97-AF65-F5344CB8AC3E}">
        <p14:creationId xmlns:p14="http://schemas.microsoft.com/office/powerpoint/2010/main" val="1081171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A81F47-4534-43FE-A28D-75C1FD750ADE}" type="slidenum">
              <a:rPr lang="en-US" altLang="en-US"/>
              <a:pPr/>
              <a:t>12</a:t>
            </a:fld>
            <a:endParaRPr lang="en-US" alt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r>
              <a:rPr lang="en-US" altLang="en-US"/>
              <a:t>1.  PCN G provides the most adaquate coverage, followed by a 2</a:t>
            </a:r>
            <a:r>
              <a:rPr lang="en-US" altLang="en-US" baseline="30000"/>
              <a:t>nd</a:t>
            </a:r>
            <a:r>
              <a:rPr lang="en-US" altLang="en-US"/>
              <a:t> generation cephalasporine</a:t>
            </a:r>
          </a:p>
        </p:txBody>
      </p:sp>
    </p:spTree>
    <p:extLst>
      <p:ext uri="{BB962C8B-B14F-4D97-AF65-F5344CB8AC3E}">
        <p14:creationId xmlns:p14="http://schemas.microsoft.com/office/powerpoint/2010/main" val="2339692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CF9BB2-22A0-457E-8C71-752731A2E924}" type="slidenum">
              <a:rPr lang="en-US" altLang="en-US"/>
              <a:pPr/>
              <a:t>14</a:t>
            </a:fld>
            <a:endParaRPr lang="en-US" alt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r>
              <a:rPr lang="en-US" altLang="en-US"/>
              <a:t>1.  Cat bites penetrate. Dog bites tear. </a:t>
            </a:r>
          </a:p>
        </p:txBody>
      </p:sp>
    </p:spTree>
    <p:extLst>
      <p:ext uri="{BB962C8B-B14F-4D97-AF65-F5344CB8AC3E}">
        <p14:creationId xmlns:p14="http://schemas.microsoft.com/office/powerpoint/2010/main" val="4284365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7FF4E35-D6F9-4139-92C4-0377B12511BD}"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1549349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FF4E35-D6F9-4139-92C4-0377B12511BD}"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2436006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FF4E35-D6F9-4139-92C4-0377B12511BD}"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1102416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FF4E35-D6F9-4139-92C4-0377B12511BD}"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2235841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FF4E35-D6F9-4139-92C4-0377B12511BD}" type="datetimeFigureOut">
              <a:rPr lang="en-US" smtClean="0"/>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20519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FF4E35-D6F9-4139-92C4-0377B12511BD}" type="datetimeFigureOut">
              <a:rPr lang="en-US" smtClean="0"/>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357806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FF4E35-D6F9-4139-92C4-0377B12511BD}" type="datetimeFigureOut">
              <a:rPr lang="en-US" smtClean="0"/>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4167071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FF4E35-D6F9-4139-92C4-0377B12511BD}"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87518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FF4E35-D6F9-4139-92C4-0377B12511BD}"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3316228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FF4E35-D6F9-4139-92C4-0377B12511BD}"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1465302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FF4E35-D6F9-4139-92C4-0377B12511BD}"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4B432-8EB6-49E9-A7CD-250A226D30FE}" type="slidenum">
              <a:rPr lang="en-US" smtClean="0"/>
              <a:t>‹#›</a:t>
            </a:fld>
            <a:endParaRPr lang="en-US"/>
          </a:p>
        </p:txBody>
      </p:sp>
    </p:spTree>
    <p:extLst>
      <p:ext uri="{BB962C8B-B14F-4D97-AF65-F5344CB8AC3E}">
        <p14:creationId xmlns:p14="http://schemas.microsoft.com/office/powerpoint/2010/main" val="4077153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4B8D2249-51AC-43E1-8E5D-6708D3E0FE9F}" type="slidenum">
              <a:rPr lang="en-US" altLang="en-US"/>
              <a:pPr/>
              <a:t>‹#›</a:t>
            </a:fld>
            <a:endParaRPr lang="en-US" altLang="en-US"/>
          </a:p>
        </p:txBody>
      </p:sp>
    </p:spTree>
    <p:extLst>
      <p:ext uri="{BB962C8B-B14F-4D97-AF65-F5344CB8AC3E}">
        <p14:creationId xmlns:p14="http://schemas.microsoft.com/office/powerpoint/2010/main" val="3761443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1"/>
            <a:ext cx="5384800" cy="21891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41763"/>
            <a:ext cx="5384800" cy="2189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8737600" y="6248400"/>
            <a:ext cx="2844800" cy="457200"/>
          </a:xfrm>
        </p:spPr>
        <p:txBody>
          <a:bodyPr/>
          <a:lstStyle>
            <a:lvl1pPr>
              <a:defRPr/>
            </a:lvl1pPr>
          </a:lstStyle>
          <a:p>
            <a:fld id="{DE42145F-16B9-42C5-8D52-9BE20CEF114B}" type="slidenum">
              <a:rPr lang="en-US" altLang="en-US"/>
              <a:pPr/>
              <a:t>‹#›</a:t>
            </a:fld>
            <a:endParaRPr lang="en-US" altLang="en-US"/>
          </a:p>
        </p:txBody>
      </p:sp>
    </p:spTree>
    <p:extLst>
      <p:ext uri="{BB962C8B-B14F-4D97-AF65-F5344CB8AC3E}">
        <p14:creationId xmlns:p14="http://schemas.microsoft.com/office/powerpoint/2010/main" val="4095425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F4E35-D6F9-4139-92C4-0377B12511BD}" type="datetimeFigureOut">
              <a:rPr lang="en-US" smtClean="0"/>
              <a:t>11/30/2025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B4B432-8EB6-49E9-A7CD-250A226D30FE}" type="slidenum">
              <a:rPr lang="en-US" smtClean="0"/>
              <a:t>‹#›</a:t>
            </a:fld>
            <a:endParaRPr lang="en-US"/>
          </a:p>
        </p:txBody>
      </p:sp>
    </p:spTree>
    <p:extLst>
      <p:ext uri="{BB962C8B-B14F-4D97-AF65-F5344CB8AC3E}">
        <p14:creationId xmlns:p14="http://schemas.microsoft.com/office/powerpoint/2010/main" val="1371572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890" y="374217"/>
            <a:ext cx="10307782" cy="2387600"/>
          </a:xfrm>
        </p:spPr>
        <p:txBody>
          <a:bodyPr>
            <a:normAutofit/>
          </a:bodyPr>
          <a:lstStyle/>
          <a:p>
            <a:r>
              <a:rPr lang="en-US" sz="7200" b="1" i="1" dirty="0"/>
              <a:t>INFECTIONS OF THE HAND</a:t>
            </a:r>
          </a:p>
        </p:txBody>
      </p:sp>
      <p:sp>
        <p:nvSpPr>
          <p:cNvPr id="3" name="Subtitle 2"/>
          <p:cNvSpPr>
            <a:spLocks noGrp="1"/>
          </p:cNvSpPr>
          <p:nvPr>
            <p:ph type="subTitle" idx="1"/>
          </p:nvPr>
        </p:nvSpPr>
        <p:spPr>
          <a:xfrm>
            <a:off x="1524000" y="3602038"/>
            <a:ext cx="9144000" cy="2299998"/>
          </a:xfrm>
        </p:spPr>
        <p:txBody>
          <a:bodyPr>
            <a:normAutofit/>
          </a:bodyPr>
          <a:lstStyle/>
          <a:p>
            <a:r>
              <a:rPr lang="en-US" sz="3000" b="1" i="1" dirty="0" err="1"/>
              <a:t>Dr.Bareqa</a:t>
            </a:r>
            <a:r>
              <a:rPr lang="en-US" sz="3000" b="1" i="1" dirty="0"/>
              <a:t> </a:t>
            </a:r>
          </a:p>
          <a:p>
            <a:endParaRPr lang="en-US" dirty="0"/>
          </a:p>
        </p:txBody>
      </p:sp>
    </p:spTree>
    <p:extLst>
      <p:ext uri="{BB962C8B-B14F-4D97-AF65-F5344CB8AC3E}">
        <p14:creationId xmlns:p14="http://schemas.microsoft.com/office/powerpoint/2010/main" val="3360734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700" y="0"/>
            <a:ext cx="7086600" cy="1143000"/>
          </a:xfrm>
        </p:spPr>
        <p:txBody>
          <a:bodyPr/>
          <a:lstStyle/>
          <a:p>
            <a:r>
              <a:rPr lang="en-US" b="1" i="1" u="sng" dirty="0"/>
              <a:t>GENERAL CONSIDERATIONS</a:t>
            </a:r>
          </a:p>
        </p:txBody>
      </p:sp>
      <p:sp>
        <p:nvSpPr>
          <p:cNvPr id="3" name="Content Placeholder 2"/>
          <p:cNvSpPr>
            <a:spLocks noGrp="1"/>
          </p:cNvSpPr>
          <p:nvPr>
            <p:ph idx="1"/>
          </p:nvPr>
        </p:nvSpPr>
        <p:spPr>
          <a:xfrm>
            <a:off x="235527" y="1143000"/>
            <a:ext cx="11118273" cy="5033963"/>
          </a:xfrm>
        </p:spPr>
        <p:txBody>
          <a:bodyPr>
            <a:normAutofit/>
          </a:bodyPr>
          <a:lstStyle/>
          <a:p>
            <a:pPr marL="0" indent="0">
              <a:buNone/>
            </a:pPr>
            <a:r>
              <a:rPr lang="en-US" sz="3200" b="1" i="1" dirty="0"/>
              <a:t>History</a:t>
            </a:r>
            <a:endParaRPr lang="en-US" b="1" i="1" dirty="0"/>
          </a:p>
          <a:p>
            <a:r>
              <a:rPr lang="en-US" dirty="0"/>
              <a:t>Occupation, injury and if so what type, foreign body?</a:t>
            </a:r>
          </a:p>
          <a:p>
            <a:r>
              <a:rPr lang="en-US" dirty="0"/>
              <a:t>General medical status -diabetes, rheumatoid arthritis, gout, medications</a:t>
            </a:r>
          </a:p>
          <a:p>
            <a:r>
              <a:rPr lang="en-US" dirty="0"/>
              <a:t>Tetanus Immunization Status</a:t>
            </a:r>
          </a:p>
          <a:p>
            <a:endParaRPr lang="en-US" dirty="0"/>
          </a:p>
          <a:p>
            <a:pPr marL="0" indent="0">
              <a:buNone/>
            </a:pPr>
            <a:r>
              <a:rPr lang="en-US" altLang="en-US" sz="3200" b="1" i="1" dirty="0"/>
              <a:t>Radiographs</a:t>
            </a:r>
            <a:endParaRPr lang="en-US" altLang="en-US" b="1" i="1" dirty="0"/>
          </a:p>
          <a:p>
            <a:r>
              <a:rPr lang="en-US" altLang="en-US" sz="2700" dirty="0"/>
              <a:t>Foreign bodies, Gas in tissue, Calcification in joint/tissue</a:t>
            </a:r>
          </a:p>
          <a:p>
            <a:r>
              <a:rPr lang="en-US" altLang="en-US" sz="2700" dirty="0"/>
              <a:t>Bony changes: </a:t>
            </a:r>
            <a:r>
              <a:rPr lang="en-US" altLang="en-US" sz="2500" dirty="0"/>
              <a:t>Fracture, Osteomyelitis, Gout</a:t>
            </a:r>
          </a:p>
          <a:p>
            <a:endParaRPr lang="en-US" dirty="0"/>
          </a:p>
        </p:txBody>
      </p:sp>
    </p:spTree>
    <p:extLst>
      <p:ext uri="{BB962C8B-B14F-4D97-AF65-F5344CB8AC3E}">
        <p14:creationId xmlns:p14="http://schemas.microsoft.com/office/powerpoint/2010/main" val="2398913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59466" y="72865"/>
            <a:ext cx="10515600" cy="1325563"/>
          </a:xfrm>
        </p:spPr>
        <p:txBody>
          <a:bodyPr>
            <a:normAutofit/>
          </a:bodyPr>
          <a:lstStyle/>
          <a:p>
            <a:r>
              <a:rPr lang="en-US" altLang="en-US" b="1" i="1" u="sng" dirty="0"/>
              <a:t>WORK-UP</a:t>
            </a:r>
          </a:p>
        </p:txBody>
      </p:sp>
      <p:sp>
        <p:nvSpPr>
          <p:cNvPr id="8195" name="Rectangle 3"/>
          <p:cNvSpPr>
            <a:spLocks noGrp="1" noChangeArrowheads="1"/>
          </p:cNvSpPr>
          <p:nvPr>
            <p:ph sz="half" idx="1"/>
          </p:nvPr>
        </p:nvSpPr>
        <p:spPr>
          <a:xfrm>
            <a:off x="110836" y="1825625"/>
            <a:ext cx="5908964" cy="4895850"/>
          </a:xfrm>
        </p:spPr>
        <p:txBody>
          <a:bodyPr>
            <a:normAutofit/>
          </a:bodyPr>
          <a:lstStyle/>
          <a:p>
            <a:r>
              <a:rPr lang="en-US" altLang="en-US" sz="3200" dirty="0"/>
              <a:t>Wound discharge</a:t>
            </a:r>
          </a:p>
          <a:p>
            <a:pPr lvl="1"/>
            <a:r>
              <a:rPr lang="en-US" altLang="en-US" sz="2800" b="1" i="1" dirty="0"/>
              <a:t>Viral</a:t>
            </a:r>
            <a:r>
              <a:rPr lang="en-US" altLang="en-US" sz="2800" dirty="0"/>
              <a:t>= “watery”</a:t>
            </a:r>
          </a:p>
          <a:p>
            <a:pPr lvl="1"/>
            <a:r>
              <a:rPr lang="en-US" altLang="en-US" sz="2800" b="1" i="1" dirty="0"/>
              <a:t>Bacterial</a:t>
            </a:r>
            <a:r>
              <a:rPr lang="en-US" altLang="en-US" sz="2800" dirty="0"/>
              <a:t>= “creamy”</a:t>
            </a:r>
          </a:p>
          <a:p>
            <a:pPr lvl="1"/>
            <a:r>
              <a:rPr lang="en-US" altLang="en-US" sz="2800" b="1" i="1" dirty="0"/>
              <a:t>Fungal</a:t>
            </a:r>
            <a:r>
              <a:rPr lang="en-US" altLang="en-US" sz="2800" dirty="0"/>
              <a:t>= “cheesy”</a:t>
            </a:r>
          </a:p>
          <a:p>
            <a:pPr marL="228600" lvl="1">
              <a:spcBef>
                <a:spcPts val="1000"/>
              </a:spcBef>
            </a:pPr>
            <a:r>
              <a:rPr lang="en-US" altLang="en-US" sz="3200" dirty="0"/>
              <a:t>Gram stain</a:t>
            </a:r>
          </a:p>
          <a:p>
            <a:r>
              <a:rPr lang="en-US" altLang="en-US" sz="3200" dirty="0"/>
              <a:t>Cultures</a:t>
            </a:r>
          </a:p>
          <a:p>
            <a:pPr lvl="1"/>
            <a:r>
              <a:rPr lang="en-US" altLang="en-US" dirty="0"/>
              <a:t>Obtain </a:t>
            </a:r>
            <a:r>
              <a:rPr lang="en-US" altLang="en-US" b="1" dirty="0">
                <a:solidFill>
                  <a:srgbClr val="FF0000"/>
                </a:solidFill>
              </a:rPr>
              <a:t>prior</a:t>
            </a:r>
            <a:r>
              <a:rPr lang="en-US" altLang="en-US" dirty="0"/>
              <a:t> to antibiotic treatment</a:t>
            </a:r>
          </a:p>
          <a:p>
            <a:r>
              <a:rPr lang="en-US" dirty="0"/>
              <a:t> </a:t>
            </a:r>
            <a:r>
              <a:rPr lang="en-US" sz="3200" dirty="0"/>
              <a:t>CBC, ESR, CRP</a:t>
            </a:r>
          </a:p>
          <a:p>
            <a:endParaRPr lang="en-US" altLang="en-US" dirty="0"/>
          </a:p>
          <a:p>
            <a:endParaRPr lang="en-US" altLang="en-US" dirty="0"/>
          </a:p>
        </p:txBody>
      </p:sp>
      <p:sp>
        <p:nvSpPr>
          <p:cNvPr id="2" name="Content Placeholder 1"/>
          <p:cNvSpPr>
            <a:spLocks noGrp="1"/>
          </p:cNvSpPr>
          <p:nvPr>
            <p:ph sz="half" idx="2"/>
          </p:nvPr>
        </p:nvSpPr>
        <p:spPr>
          <a:xfrm>
            <a:off x="5347505" y="162046"/>
            <a:ext cx="6655442" cy="6695954"/>
          </a:xfrm>
        </p:spPr>
        <p:txBody>
          <a:bodyPr>
            <a:normAutofit/>
          </a:bodyPr>
          <a:lstStyle/>
          <a:p>
            <a:pPr marL="0" indent="0">
              <a:buNone/>
            </a:pPr>
            <a:r>
              <a:rPr lang="en-US" altLang="en-US" b="1" i="1" u="sng" dirty="0"/>
              <a:t>ORGANISMS</a:t>
            </a:r>
          </a:p>
          <a:p>
            <a:r>
              <a:rPr lang="en-US" altLang="en-US" sz="2700" dirty="0"/>
              <a:t>Most common bugs</a:t>
            </a:r>
          </a:p>
          <a:p>
            <a:pPr lvl="1"/>
            <a:r>
              <a:rPr lang="en-US" altLang="en-US" sz="2500" dirty="0">
                <a:solidFill>
                  <a:srgbClr val="00B0F0"/>
                </a:solidFill>
              </a:rPr>
              <a:t>Staph a., Strep., </a:t>
            </a:r>
            <a:r>
              <a:rPr lang="en-US" altLang="en-US" sz="2600" dirty="0">
                <a:solidFill>
                  <a:srgbClr val="00B0F0"/>
                </a:solidFill>
              </a:rPr>
              <a:t>gram</a:t>
            </a:r>
            <a:r>
              <a:rPr lang="en-US" altLang="en-US" sz="2600" dirty="0">
                <a:solidFill>
                  <a:srgbClr val="00B0F0"/>
                </a:solidFill>
                <a:cs typeface="Arial" panose="020B0604020202020204" pitchFamily="34" charset="0"/>
              </a:rPr>
              <a:t> negative</a:t>
            </a:r>
            <a:r>
              <a:rPr lang="en-US" altLang="en-US" sz="2500" dirty="0">
                <a:solidFill>
                  <a:srgbClr val="00B0F0"/>
                </a:solidFill>
                <a:cs typeface="Arial" panose="020B0604020202020204" pitchFamily="34" charset="0"/>
              </a:rPr>
              <a:t> s</a:t>
            </a:r>
            <a:r>
              <a:rPr lang="en-US" altLang="en-US" sz="2500" dirty="0">
                <a:cs typeface="Arial" panose="020B0604020202020204" pitchFamily="34" charset="0"/>
              </a:rPr>
              <a:t>pecies</a:t>
            </a:r>
          </a:p>
          <a:p>
            <a:pPr lvl="1"/>
            <a:r>
              <a:rPr lang="en-US" altLang="en-US" sz="2500" dirty="0"/>
              <a:t>Staph:  </a:t>
            </a:r>
            <a:r>
              <a:rPr lang="en-US" altLang="en-US" sz="2500" b="1" i="1" dirty="0"/>
              <a:t>50-80% </a:t>
            </a:r>
            <a:r>
              <a:rPr lang="en-US" altLang="en-US" sz="2500" dirty="0"/>
              <a:t>infections</a:t>
            </a:r>
          </a:p>
          <a:p>
            <a:r>
              <a:rPr lang="en-US" altLang="en-US" sz="2700" i="1" dirty="0">
                <a:solidFill>
                  <a:srgbClr val="FF0000"/>
                </a:solidFill>
              </a:rPr>
              <a:t>Bites/farm injuries/Diabetics</a:t>
            </a:r>
            <a:r>
              <a:rPr lang="en-US" altLang="en-US" sz="2700" dirty="0"/>
              <a:t>: </a:t>
            </a:r>
            <a:r>
              <a:rPr lang="en-US" altLang="en-US" sz="2700" b="1" i="1" dirty="0"/>
              <a:t>polymicrobial</a:t>
            </a:r>
          </a:p>
          <a:p>
            <a:pPr lvl="1"/>
            <a:r>
              <a:rPr lang="en-US" altLang="en-US" sz="2500" dirty="0"/>
              <a:t>1/3 </a:t>
            </a:r>
            <a:r>
              <a:rPr lang="en-US" altLang="en-US" sz="2500" b="1" i="1" dirty="0"/>
              <a:t>Human bites</a:t>
            </a:r>
            <a:r>
              <a:rPr lang="en-US" altLang="en-US" sz="2500" dirty="0"/>
              <a:t>:  </a:t>
            </a:r>
            <a:r>
              <a:rPr lang="en-US" altLang="en-US" sz="2600" i="1" dirty="0"/>
              <a:t>Eikenella corrodens</a:t>
            </a:r>
          </a:p>
          <a:p>
            <a:pPr lvl="1"/>
            <a:r>
              <a:rPr lang="en-US" altLang="en-US" sz="2500" b="1" i="1" dirty="0"/>
              <a:t>Animal bites/scratch</a:t>
            </a:r>
            <a:r>
              <a:rPr lang="en-US" altLang="en-US" sz="2500" dirty="0"/>
              <a:t>: </a:t>
            </a:r>
            <a:r>
              <a:rPr lang="en-US" altLang="en-US" sz="2600" i="1" dirty="0"/>
              <a:t>Pasteurella </a:t>
            </a:r>
            <a:r>
              <a:rPr lang="en-US" altLang="en-US" sz="2600" i="1" dirty="0" err="1"/>
              <a:t>multocida</a:t>
            </a:r>
            <a:endParaRPr lang="en-US" altLang="en-US" sz="2500" dirty="0"/>
          </a:p>
          <a:p>
            <a:r>
              <a:rPr lang="en-US" altLang="en-US" sz="2700" dirty="0"/>
              <a:t>Immunocrompromised </a:t>
            </a:r>
          </a:p>
          <a:p>
            <a:pPr lvl="1"/>
            <a:r>
              <a:rPr lang="en-US" altLang="en-US" sz="2600" i="1" dirty="0"/>
              <a:t>M. avium </a:t>
            </a:r>
            <a:r>
              <a:rPr lang="en-US" altLang="en-US" sz="2600" i="1" dirty="0" err="1"/>
              <a:t>intracellare</a:t>
            </a:r>
            <a:r>
              <a:rPr lang="en-US" altLang="en-US" sz="2600" i="1" dirty="0"/>
              <a:t>, TB, Crypto., </a:t>
            </a:r>
            <a:r>
              <a:rPr lang="en-US" altLang="en-US" sz="2600" i="1" dirty="0" err="1"/>
              <a:t>Histo</a:t>
            </a:r>
            <a:r>
              <a:rPr lang="en-US" altLang="en-US" sz="2600" i="1" dirty="0"/>
              <a:t>, </a:t>
            </a:r>
            <a:r>
              <a:rPr lang="en-US" altLang="en-US" sz="2600" i="1" dirty="0" err="1"/>
              <a:t>Aspergillosis</a:t>
            </a:r>
            <a:endParaRPr lang="en-US" altLang="en-US" sz="2600" i="1" dirty="0"/>
          </a:p>
          <a:p>
            <a:r>
              <a:rPr lang="en-US" altLang="en-US" sz="2700" i="1" dirty="0">
                <a:solidFill>
                  <a:srgbClr val="FF0000"/>
                </a:solidFill>
              </a:rPr>
              <a:t>Indolent/chronic</a:t>
            </a:r>
            <a:r>
              <a:rPr lang="en-US" altLang="en-US" sz="2700" dirty="0"/>
              <a:t> infection</a:t>
            </a:r>
          </a:p>
          <a:p>
            <a:pPr lvl="1"/>
            <a:r>
              <a:rPr lang="en-US" altLang="en-US" sz="2500" b="1" i="1" dirty="0"/>
              <a:t>Fungi</a:t>
            </a:r>
            <a:r>
              <a:rPr lang="en-US" altLang="en-US" sz="2500" dirty="0"/>
              <a:t> or </a:t>
            </a:r>
            <a:r>
              <a:rPr lang="en-US" altLang="en-US" sz="2500" b="1" i="1" dirty="0"/>
              <a:t>atypical mycobacterium</a:t>
            </a:r>
          </a:p>
          <a:p>
            <a:endParaRPr lang="en-US" dirty="0"/>
          </a:p>
        </p:txBody>
      </p:sp>
      <p:sp>
        <p:nvSpPr>
          <p:cNvPr id="5" name="Slide Number Placeholder 5"/>
          <p:cNvSpPr>
            <a:spLocks noGrp="1"/>
          </p:cNvSpPr>
          <p:nvPr>
            <p:ph type="sldNum" sz="quarter" idx="12"/>
          </p:nvPr>
        </p:nvSpPr>
        <p:spPr/>
        <p:txBody>
          <a:bodyPr/>
          <a:lstStyle/>
          <a:p>
            <a:fld id="{8600DC90-DA58-4992-8DF0-C653CB807203}" type="slidenum">
              <a:rPr lang="en-US" altLang="en-US"/>
              <a:pPr/>
              <a:t>3</a:t>
            </a:fld>
            <a:endParaRPr lang="en-US" altLang="en-US"/>
          </a:p>
        </p:txBody>
      </p:sp>
    </p:spTree>
    <p:extLst>
      <p:ext uri="{BB962C8B-B14F-4D97-AF65-F5344CB8AC3E}">
        <p14:creationId xmlns:p14="http://schemas.microsoft.com/office/powerpoint/2010/main" val="2262291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sz="5400" b="1" i="1" u="sng" dirty="0"/>
              <a:t>TREATMENT</a:t>
            </a:r>
            <a:endParaRPr lang="en-US" altLang="en-US" b="1" i="1" u="sng" dirty="0"/>
          </a:p>
        </p:txBody>
      </p:sp>
      <p:sp>
        <p:nvSpPr>
          <p:cNvPr id="78851" name="Rectangle 3"/>
          <p:cNvSpPr>
            <a:spLocks noGrp="1" noChangeArrowheads="1"/>
          </p:cNvSpPr>
          <p:nvPr>
            <p:ph sz="half" idx="1"/>
          </p:nvPr>
        </p:nvSpPr>
        <p:spPr>
          <a:xfrm>
            <a:off x="0" y="1825625"/>
            <a:ext cx="6019800" cy="4351338"/>
          </a:xfrm>
        </p:spPr>
        <p:txBody>
          <a:bodyPr>
            <a:normAutofit fontScale="92500"/>
          </a:bodyPr>
          <a:lstStyle/>
          <a:p>
            <a:r>
              <a:rPr lang="en-US" altLang="en-US" dirty="0">
                <a:solidFill>
                  <a:srgbClr val="FF0000"/>
                </a:solidFill>
              </a:rPr>
              <a:t>Empiric</a:t>
            </a:r>
            <a:r>
              <a:rPr lang="en-US" altLang="en-US" dirty="0"/>
              <a:t> treatment  </a:t>
            </a:r>
          </a:p>
          <a:p>
            <a:r>
              <a:rPr lang="en-US" altLang="en-US" dirty="0"/>
              <a:t>Most will need I&amp;D, antibiotic, Splint</a:t>
            </a:r>
          </a:p>
          <a:p>
            <a:r>
              <a:rPr lang="en-US" altLang="en-US" dirty="0"/>
              <a:t>2-3d IV, 7-10d PO</a:t>
            </a:r>
          </a:p>
          <a:p>
            <a:r>
              <a:rPr lang="en-US" altLang="en-US" b="1" dirty="0"/>
              <a:t>Antibiotics</a:t>
            </a:r>
          </a:p>
          <a:p>
            <a:pPr lvl="1"/>
            <a:r>
              <a:rPr lang="en-US" altLang="en-US" dirty="0"/>
              <a:t>Empiric coverage: aerobes/anaerobes</a:t>
            </a:r>
          </a:p>
          <a:p>
            <a:pPr lvl="2"/>
            <a:r>
              <a:rPr lang="en-US" altLang="en-US" dirty="0"/>
              <a:t>Cefazolin and Penicillin</a:t>
            </a:r>
          </a:p>
          <a:p>
            <a:pPr lvl="1"/>
            <a:r>
              <a:rPr lang="en-US" altLang="en-US" dirty="0"/>
              <a:t>Diabetics/ farm injuries:  add aminoglycoside </a:t>
            </a:r>
          </a:p>
          <a:p>
            <a:pPr lvl="2"/>
            <a:r>
              <a:rPr lang="en-US" altLang="en-US" dirty="0"/>
              <a:t>Gentamycin</a:t>
            </a:r>
          </a:p>
          <a:p>
            <a:pPr lvl="1"/>
            <a:r>
              <a:rPr lang="en-US" altLang="en-US" dirty="0"/>
              <a:t>MRSA</a:t>
            </a:r>
          </a:p>
          <a:p>
            <a:pPr lvl="2"/>
            <a:r>
              <a:rPr lang="en-US" altLang="en-US" dirty="0"/>
              <a:t>Vancomycin: 3 case reports of VRSA in US</a:t>
            </a:r>
          </a:p>
          <a:p>
            <a:pPr lvl="1"/>
            <a:r>
              <a:rPr lang="en-US" altLang="en-US" dirty="0"/>
              <a:t>Herpes: consider Acyclovir</a:t>
            </a:r>
          </a:p>
          <a:p>
            <a:pPr lvl="1"/>
            <a:endParaRPr lang="en-US" altLang="en-US" dirty="0"/>
          </a:p>
        </p:txBody>
      </p:sp>
      <p:sp>
        <p:nvSpPr>
          <p:cNvPr id="2" name="Content Placeholder 1"/>
          <p:cNvSpPr>
            <a:spLocks noGrp="1"/>
          </p:cNvSpPr>
          <p:nvPr>
            <p:ph sz="half" idx="2"/>
          </p:nvPr>
        </p:nvSpPr>
        <p:spPr>
          <a:xfrm>
            <a:off x="6172200" y="231494"/>
            <a:ext cx="5784448" cy="5945469"/>
          </a:xfrm>
        </p:spPr>
        <p:txBody>
          <a:bodyPr>
            <a:normAutofit fontScale="92500"/>
          </a:bodyPr>
          <a:lstStyle/>
          <a:p>
            <a:r>
              <a:rPr lang="en-US" altLang="en-US" sz="3900" b="1" dirty="0"/>
              <a:t>Surgical management</a:t>
            </a:r>
            <a:endParaRPr lang="en-US" altLang="en-US" sz="3500" b="1" dirty="0"/>
          </a:p>
          <a:p>
            <a:pPr lvl="1"/>
            <a:r>
              <a:rPr lang="en-US" altLang="en-US" sz="3000" dirty="0"/>
              <a:t>Adequate initial</a:t>
            </a:r>
            <a:r>
              <a:rPr lang="en-US" altLang="en-US" sz="3000" b="1" dirty="0"/>
              <a:t> </a:t>
            </a:r>
            <a:r>
              <a:rPr lang="en-US" altLang="en-US" sz="3000" dirty="0"/>
              <a:t>I &amp; D</a:t>
            </a:r>
          </a:p>
          <a:p>
            <a:pPr lvl="1"/>
            <a:r>
              <a:rPr lang="en-US" altLang="en-US" sz="3000" dirty="0"/>
              <a:t>Leave wound </a:t>
            </a:r>
            <a:r>
              <a:rPr lang="en-US" altLang="en-US" sz="3000" i="1" dirty="0">
                <a:solidFill>
                  <a:srgbClr val="FF0000"/>
                </a:solidFill>
              </a:rPr>
              <a:t>open</a:t>
            </a:r>
            <a:r>
              <a:rPr lang="en-US" altLang="en-US" sz="3000" dirty="0"/>
              <a:t> </a:t>
            </a:r>
          </a:p>
          <a:p>
            <a:pPr lvl="2"/>
            <a:r>
              <a:rPr lang="en-US" altLang="en-US" sz="3000" dirty="0"/>
              <a:t>Severe contamination</a:t>
            </a:r>
          </a:p>
          <a:p>
            <a:pPr lvl="2"/>
            <a:r>
              <a:rPr lang="en-US" altLang="en-US" sz="3000" dirty="0"/>
              <a:t>Close by </a:t>
            </a:r>
            <a:r>
              <a:rPr lang="en-US" altLang="en-US" sz="3000" i="1" dirty="0">
                <a:solidFill>
                  <a:srgbClr val="FF0000"/>
                </a:solidFill>
              </a:rPr>
              <a:t>secondary</a:t>
            </a:r>
            <a:r>
              <a:rPr lang="en-US" altLang="en-US" sz="3000" dirty="0"/>
              <a:t> intention</a:t>
            </a:r>
          </a:p>
          <a:p>
            <a:pPr lvl="2"/>
            <a:r>
              <a:rPr lang="en-US" altLang="en-US" sz="2600" dirty="0"/>
              <a:t>Eventual graft or flap</a:t>
            </a:r>
          </a:p>
          <a:p>
            <a:endParaRPr lang="en-US" dirty="0"/>
          </a:p>
        </p:txBody>
      </p:sp>
      <p:sp>
        <p:nvSpPr>
          <p:cNvPr id="5" name="Slide Number Placeholder 5"/>
          <p:cNvSpPr>
            <a:spLocks noGrp="1"/>
          </p:cNvSpPr>
          <p:nvPr>
            <p:ph type="sldNum" sz="quarter" idx="12"/>
          </p:nvPr>
        </p:nvSpPr>
        <p:spPr/>
        <p:txBody>
          <a:bodyPr/>
          <a:lstStyle/>
          <a:p>
            <a:fld id="{BDE23342-152F-4A8A-B1BC-1E5EC31D697A}" type="slidenum">
              <a:rPr lang="en-US" altLang="en-US"/>
              <a:pPr/>
              <a:t>4</a:t>
            </a:fld>
            <a:endParaRPr lang="en-US" altLang="en-US"/>
          </a:p>
        </p:txBody>
      </p:sp>
      <p:pic>
        <p:nvPicPr>
          <p:cNvPr id="3" name="Picture 2"/>
          <p:cNvPicPr>
            <a:picLocks noChangeAspect="1"/>
          </p:cNvPicPr>
          <p:nvPr/>
        </p:nvPicPr>
        <p:blipFill>
          <a:blip r:embed="rId3"/>
          <a:stretch>
            <a:fillRect/>
          </a:stretch>
        </p:blipFill>
        <p:spPr>
          <a:xfrm>
            <a:off x="9155574" y="4840946"/>
            <a:ext cx="3036425" cy="2017054"/>
          </a:xfrm>
          <a:prstGeom prst="rect">
            <a:avLst/>
          </a:prstGeom>
        </p:spPr>
      </p:pic>
      <p:pic>
        <p:nvPicPr>
          <p:cNvPr id="4" name="Picture 3"/>
          <p:cNvPicPr>
            <a:picLocks noChangeAspect="1"/>
          </p:cNvPicPr>
          <p:nvPr/>
        </p:nvPicPr>
        <p:blipFill>
          <a:blip r:embed="rId4"/>
          <a:stretch>
            <a:fillRect/>
          </a:stretch>
        </p:blipFill>
        <p:spPr>
          <a:xfrm>
            <a:off x="6019800" y="3334206"/>
            <a:ext cx="3566469" cy="2511770"/>
          </a:xfrm>
          <a:prstGeom prst="rect">
            <a:avLst/>
          </a:prstGeom>
        </p:spPr>
      </p:pic>
    </p:spTree>
    <p:extLst>
      <p:ext uri="{BB962C8B-B14F-4D97-AF65-F5344CB8AC3E}">
        <p14:creationId xmlns:p14="http://schemas.microsoft.com/office/powerpoint/2010/main" val="288888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78851">
                                            <p:txEl>
                                              <p:pRg st="7" end="7"/>
                                            </p:txEl>
                                          </p:spTgt>
                                        </p:tgtEl>
                                        <p:attrNameLst>
                                          <p:attrName>style.visibility</p:attrName>
                                        </p:attrNameLst>
                                      </p:cBhvr>
                                      <p:to>
                                        <p:strVal val="visible"/>
                                      </p:to>
                                    </p:set>
                                    <p:animScale>
                                      <p:cBhvr>
                                        <p:cTn id="7" dur="1000" decel="50000" fill="hold">
                                          <p:stCondLst>
                                            <p:cond delay="0"/>
                                          </p:stCondLst>
                                        </p:cTn>
                                        <p:tgtEl>
                                          <p:spTgt spid="78851">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8851">
                                            <p:txEl>
                                              <p:pRg st="7" end="7"/>
                                            </p:txEl>
                                          </p:spTgt>
                                        </p:tgtEl>
                                        <p:attrNameLst>
                                          <p:attrName>ppt_x</p:attrName>
                                          <p:attrName>ppt_y</p:attrName>
                                        </p:attrNameLst>
                                      </p:cBhvr>
                                    </p:animMotion>
                                    <p:animEffect transition="in" filter="fade">
                                      <p:cBhvr>
                                        <p:cTn id="9" dur="1000"/>
                                        <p:tgtEl>
                                          <p:spTgt spid="788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9700E78-8D90-4514-B115-0E677044E56C}" type="slidenum">
              <a:rPr lang="en-US" altLang="en-US"/>
              <a:pPr/>
              <a:t>5</a:t>
            </a:fld>
            <a:endParaRPr lang="en-US" altLang="en-US"/>
          </a:p>
        </p:txBody>
      </p:sp>
      <p:sp>
        <p:nvSpPr>
          <p:cNvPr id="82946" name="Rectangle 2"/>
          <p:cNvSpPr>
            <a:spLocks noGrp="1" noChangeArrowheads="1"/>
          </p:cNvSpPr>
          <p:nvPr>
            <p:ph type="title"/>
          </p:nvPr>
        </p:nvSpPr>
        <p:spPr>
          <a:xfrm>
            <a:off x="1981200" y="274638"/>
            <a:ext cx="8229600" cy="1554162"/>
          </a:xfrm>
        </p:spPr>
        <p:txBody>
          <a:bodyPr/>
          <a:lstStyle/>
          <a:p>
            <a:r>
              <a:rPr lang="en-US" altLang="en-US" sz="5400" b="1" i="1" u="sng" dirty="0"/>
              <a:t>Cellulitis</a:t>
            </a:r>
            <a:endParaRPr lang="en-US" altLang="en-US" b="1" i="1" u="sng" dirty="0"/>
          </a:p>
        </p:txBody>
      </p:sp>
      <p:sp>
        <p:nvSpPr>
          <p:cNvPr id="82947" name="Rectangle 3"/>
          <p:cNvSpPr>
            <a:spLocks noGrp="1" noChangeArrowheads="1"/>
          </p:cNvSpPr>
          <p:nvPr>
            <p:ph type="body" idx="1"/>
          </p:nvPr>
        </p:nvSpPr>
        <p:spPr>
          <a:xfrm>
            <a:off x="105137" y="1531938"/>
            <a:ext cx="7362463" cy="5105400"/>
          </a:xfrm>
        </p:spPr>
        <p:txBody>
          <a:bodyPr/>
          <a:lstStyle/>
          <a:p>
            <a:pPr>
              <a:lnSpc>
                <a:spcPct val="90000"/>
              </a:lnSpc>
            </a:pPr>
            <a:r>
              <a:rPr lang="en-US" altLang="en-US" dirty="0"/>
              <a:t>Hyperemia, edema, lymphangitis</a:t>
            </a:r>
          </a:p>
          <a:p>
            <a:pPr lvl="1">
              <a:lnSpc>
                <a:spcPct val="90000"/>
              </a:lnSpc>
            </a:pPr>
            <a:r>
              <a:rPr lang="en-US" altLang="en-US" dirty="0"/>
              <a:t>What lies beneath?</a:t>
            </a:r>
          </a:p>
          <a:p>
            <a:pPr>
              <a:lnSpc>
                <a:spcPct val="90000"/>
              </a:lnSpc>
            </a:pPr>
            <a:r>
              <a:rPr lang="en-US" altLang="en-US" dirty="0"/>
              <a:t>Skin and subcutaneous tissue involvement</a:t>
            </a:r>
          </a:p>
          <a:p>
            <a:pPr>
              <a:lnSpc>
                <a:spcPct val="90000"/>
              </a:lnSpc>
            </a:pPr>
            <a:r>
              <a:rPr lang="en-US" altLang="en-US" dirty="0"/>
              <a:t>Offending Agent</a:t>
            </a:r>
          </a:p>
          <a:p>
            <a:pPr lvl="1">
              <a:lnSpc>
                <a:spcPct val="90000"/>
              </a:lnSpc>
            </a:pPr>
            <a:r>
              <a:rPr lang="en-US" altLang="en-US" i="1" dirty="0">
                <a:solidFill>
                  <a:srgbClr val="00B0F0"/>
                </a:solidFill>
              </a:rPr>
              <a:t>Group A-</a:t>
            </a:r>
            <a:r>
              <a:rPr lang="el-GR" altLang="en-US" i="1" dirty="0">
                <a:solidFill>
                  <a:srgbClr val="00B0F0"/>
                </a:solidFill>
              </a:rPr>
              <a:t>β</a:t>
            </a:r>
            <a:r>
              <a:rPr lang="en-US" altLang="en-US" i="1" dirty="0">
                <a:solidFill>
                  <a:srgbClr val="00B0F0"/>
                </a:solidFill>
              </a:rPr>
              <a:t>-hemolytic Streptococccus</a:t>
            </a:r>
          </a:p>
          <a:p>
            <a:pPr>
              <a:lnSpc>
                <a:spcPct val="90000"/>
              </a:lnSpc>
            </a:pPr>
            <a:r>
              <a:rPr lang="en-US" altLang="en-US" dirty="0"/>
              <a:t>Early cellulitis:  PO antibiotics for 24/48h</a:t>
            </a:r>
          </a:p>
          <a:p>
            <a:pPr lvl="1">
              <a:lnSpc>
                <a:spcPct val="90000"/>
              </a:lnSpc>
            </a:pPr>
            <a:r>
              <a:rPr lang="en-US" altLang="en-US" dirty="0"/>
              <a:t>Penicillin-V or cephalexin is best to cover both </a:t>
            </a:r>
            <a:r>
              <a:rPr lang="en-US" altLang="en-US" i="1" dirty="0"/>
              <a:t>staph/strep</a:t>
            </a:r>
          </a:p>
          <a:p>
            <a:pPr>
              <a:lnSpc>
                <a:spcPct val="90000"/>
              </a:lnSpc>
            </a:pPr>
            <a:r>
              <a:rPr lang="en-US" altLang="en-US" dirty="0"/>
              <a:t>Otherwise IV</a:t>
            </a:r>
          </a:p>
        </p:txBody>
      </p:sp>
      <p:pic>
        <p:nvPicPr>
          <p:cNvPr id="2" name="Picture 1"/>
          <p:cNvPicPr>
            <a:picLocks noChangeAspect="1"/>
          </p:cNvPicPr>
          <p:nvPr/>
        </p:nvPicPr>
        <p:blipFill>
          <a:blip r:embed="rId3"/>
          <a:stretch>
            <a:fillRect/>
          </a:stretch>
        </p:blipFill>
        <p:spPr>
          <a:xfrm>
            <a:off x="7953571" y="0"/>
            <a:ext cx="4285859" cy="6236749"/>
          </a:xfrm>
          <a:prstGeom prst="rect">
            <a:avLst/>
          </a:prstGeom>
        </p:spPr>
      </p:pic>
    </p:spTree>
    <p:extLst>
      <p:ext uri="{BB962C8B-B14F-4D97-AF65-F5344CB8AC3E}">
        <p14:creationId xmlns:p14="http://schemas.microsoft.com/office/powerpoint/2010/main" val="3078257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FD740202-E7BE-4F27-97D0-3B35A0CA27EC}" type="slidenum">
              <a:rPr lang="en-US" altLang="en-US"/>
              <a:pPr/>
              <a:t>6</a:t>
            </a:fld>
            <a:endParaRPr lang="en-US" altLang="en-US"/>
          </a:p>
        </p:txBody>
      </p:sp>
      <p:sp>
        <p:nvSpPr>
          <p:cNvPr id="88066" name="Rectangle 2"/>
          <p:cNvSpPr>
            <a:spLocks noGrp="1" noChangeArrowheads="1"/>
          </p:cNvSpPr>
          <p:nvPr>
            <p:ph type="title"/>
          </p:nvPr>
        </p:nvSpPr>
        <p:spPr>
          <a:xfrm>
            <a:off x="609600" y="274638"/>
            <a:ext cx="4587433" cy="1143000"/>
          </a:xfrm>
        </p:spPr>
        <p:txBody>
          <a:bodyPr>
            <a:normAutofit/>
          </a:bodyPr>
          <a:lstStyle/>
          <a:p>
            <a:r>
              <a:rPr lang="en-US" altLang="en-US" sz="4800" b="1" i="1" u="sng" dirty="0"/>
              <a:t>PARONYCHIA</a:t>
            </a:r>
          </a:p>
        </p:txBody>
      </p:sp>
      <p:sp>
        <p:nvSpPr>
          <p:cNvPr id="88067" name="Rectangle 3"/>
          <p:cNvSpPr>
            <a:spLocks noGrp="1" noChangeArrowheads="1"/>
          </p:cNvSpPr>
          <p:nvPr>
            <p:ph type="body" sz="half" idx="1"/>
          </p:nvPr>
        </p:nvSpPr>
        <p:spPr>
          <a:xfrm>
            <a:off x="0" y="1417638"/>
            <a:ext cx="5427662" cy="5287962"/>
          </a:xfrm>
        </p:spPr>
        <p:txBody>
          <a:bodyPr>
            <a:normAutofit fontScale="92500" lnSpcReduction="20000"/>
          </a:bodyPr>
          <a:lstStyle/>
          <a:p>
            <a:pPr>
              <a:lnSpc>
                <a:spcPct val="90000"/>
              </a:lnSpc>
            </a:pPr>
            <a:r>
              <a:rPr lang="en-US" altLang="en-US" dirty="0"/>
              <a:t>Infection of the </a:t>
            </a:r>
            <a:r>
              <a:rPr lang="en-US" altLang="en-US" i="1" dirty="0">
                <a:solidFill>
                  <a:srgbClr val="FF0000"/>
                </a:solidFill>
              </a:rPr>
              <a:t>lateral nail fold</a:t>
            </a:r>
          </a:p>
          <a:p>
            <a:pPr>
              <a:lnSpc>
                <a:spcPct val="90000"/>
              </a:lnSpc>
            </a:pPr>
            <a:r>
              <a:rPr lang="en-US" altLang="en-US" dirty="0"/>
              <a:t>Most common </a:t>
            </a:r>
            <a:r>
              <a:rPr lang="en-US" altLang="en-US" i="1" dirty="0">
                <a:solidFill>
                  <a:srgbClr val="FF0000"/>
                </a:solidFill>
              </a:rPr>
              <a:t>acute infection </a:t>
            </a:r>
            <a:r>
              <a:rPr lang="en-US" altLang="en-US" dirty="0"/>
              <a:t>of the hand</a:t>
            </a:r>
          </a:p>
          <a:p>
            <a:pPr>
              <a:lnSpc>
                <a:spcPct val="90000"/>
              </a:lnSpc>
            </a:pPr>
            <a:r>
              <a:rPr lang="en-US" altLang="en-US" dirty="0"/>
              <a:t>Etiology</a:t>
            </a:r>
          </a:p>
          <a:p>
            <a:pPr lvl="1">
              <a:lnSpc>
                <a:spcPct val="90000"/>
              </a:lnSpc>
            </a:pPr>
            <a:r>
              <a:rPr lang="en-US" altLang="en-US" sz="2300" b="1" i="1" dirty="0">
                <a:solidFill>
                  <a:srgbClr val="FF0000"/>
                </a:solidFill>
              </a:rPr>
              <a:t>Fingernail biting, minor trauma, manicures  </a:t>
            </a:r>
          </a:p>
          <a:p>
            <a:pPr>
              <a:lnSpc>
                <a:spcPct val="90000"/>
              </a:lnSpc>
            </a:pPr>
            <a:r>
              <a:rPr lang="en-US" altLang="en-US" dirty="0"/>
              <a:t>#1 cause</a:t>
            </a:r>
          </a:p>
          <a:p>
            <a:pPr lvl="1">
              <a:lnSpc>
                <a:spcPct val="90000"/>
              </a:lnSpc>
            </a:pPr>
            <a:r>
              <a:rPr lang="en-US" altLang="en-US" sz="2300" i="1" dirty="0">
                <a:solidFill>
                  <a:srgbClr val="00B0F0"/>
                </a:solidFill>
              </a:rPr>
              <a:t>Staphylococcus aureus</a:t>
            </a:r>
          </a:p>
          <a:p>
            <a:pPr marL="0" indent="0">
              <a:buNone/>
            </a:pPr>
            <a:r>
              <a:rPr lang="en-US" altLang="en-US" b="1" u="sng" dirty="0"/>
              <a:t>Management</a:t>
            </a:r>
            <a:endParaRPr lang="en-US" altLang="en-US" sz="2700" b="1" u="sng" dirty="0"/>
          </a:p>
          <a:p>
            <a:r>
              <a:rPr lang="en-US" altLang="en-US" dirty="0"/>
              <a:t>Warm soaks</a:t>
            </a:r>
          </a:p>
          <a:p>
            <a:r>
              <a:rPr lang="en-US" altLang="en-US" dirty="0"/>
              <a:t>Oral antibiotics (cover Staph)</a:t>
            </a:r>
          </a:p>
          <a:p>
            <a:r>
              <a:rPr lang="en-US" altLang="en-US" dirty="0"/>
              <a:t>Surgical</a:t>
            </a:r>
          </a:p>
          <a:p>
            <a:pPr lvl="1"/>
            <a:r>
              <a:rPr lang="en-US" altLang="en-US" dirty="0"/>
              <a:t>I&amp;D</a:t>
            </a:r>
          </a:p>
          <a:p>
            <a:pPr lvl="1"/>
            <a:r>
              <a:rPr lang="en-US" altLang="en-US" dirty="0"/>
              <a:t>Partial nail excision</a:t>
            </a:r>
            <a:endParaRPr lang="en-US" altLang="en-US" sz="2700" dirty="0"/>
          </a:p>
        </p:txBody>
      </p:sp>
      <p:pic>
        <p:nvPicPr>
          <p:cNvPr id="88068" name="Picture 4" descr="paronychia3dia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r="4651"/>
          <a:stretch>
            <a:fillRect/>
          </a:stretch>
        </p:blipFill>
        <p:spPr>
          <a:xfrm>
            <a:off x="8277264" y="4397375"/>
            <a:ext cx="3867150" cy="2460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Picture 1"/>
          <p:cNvPicPr>
            <a:picLocks noChangeAspect="1"/>
          </p:cNvPicPr>
          <p:nvPr/>
        </p:nvPicPr>
        <p:blipFill>
          <a:blip r:embed="rId3"/>
          <a:stretch>
            <a:fillRect/>
          </a:stretch>
        </p:blipFill>
        <p:spPr>
          <a:xfrm>
            <a:off x="5427662" y="111125"/>
            <a:ext cx="6619875" cy="3905250"/>
          </a:xfrm>
          <a:prstGeom prst="rect">
            <a:avLst/>
          </a:prstGeom>
        </p:spPr>
      </p:pic>
      <p:pic>
        <p:nvPicPr>
          <p:cNvPr id="3" name="Picture 2"/>
          <p:cNvPicPr>
            <a:picLocks noChangeAspect="1"/>
          </p:cNvPicPr>
          <p:nvPr/>
        </p:nvPicPr>
        <p:blipFill>
          <a:blip r:embed="rId4"/>
          <a:stretch>
            <a:fillRect/>
          </a:stretch>
        </p:blipFill>
        <p:spPr>
          <a:xfrm>
            <a:off x="5555622" y="4179888"/>
            <a:ext cx="2678112" cy="2678112"/>
          </a:xfrm>
          <a:prstGeom prst="rect">
            <a:avLst/>
          </a:prstGeom>
        </p:spPr>
      </p:pic>
    </p:spTree>
    <p:extLst>
      <p:ext uri="{BB962C8B-B14F-4D97-AF65-F5344CB8AC3E}">
        <p14:creationId xmlns:p14="http://schemas.microsoft.com/office/powerpoint/2010/main" val="30376598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88067">
                                            <p:txEl>
                                              <p:pRg st="5" end="5"/>
                                            </p:txEl>
                                          </p:spTgt>
                                        </p:tgtEl>
                                        <p:attrNameLst>
                                          <p:attrName>style.visibility</p:attrName>
                                        </p:attrNameLst>
                                      </p:cBhvr>
                                      <p:to>
                                        <p:strVal val="visible"/>
                                      </p:to>
                                    </p:set>
                                    <p:animScale>
                                      <p:cBhvr>
                                        <p:cTn id="7" dur="1000" decel="50000" fill="hold">
                                          <p:stCondLst>
                                            <p:cond delay="0"/>
                                          </p:stCondLst>
                                        </p:cTn>
                                        <p:tgtEl>
                                          <p:spTgt spid="88067">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8067">
                                            <p:txEl>
                                              <p:pRg st="5" end="5"/>
                                            </p:txEl>
                                          </p:spTgt>
                                        </p:tgtEl>
                                        <p:attrNameLst>
                                          <p:attrName>ppt_x</p:attrName>
                                          <p:attrName>ppt_y</p:attrName>
                                        </p:attrNameLst>
                                      </p:cBhvr>
                                    </p:animMotion>
                                    <p:animEffect transition="in" filter="fade">
                                      <p:cBhvr>
                                        <p:cTn id="9" dur="1000"/>
                                        <p:tgtEl>
                                          <p:spTgt spid="88067">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88067">
                                            <p:txEl>
                                              <p:pRg st="6" end="6"/>
                                            </p:txEl>
                                          </p:spTgt>
                                        </p:tgtEl>
                                        <p:attrNameLst>
                                          <p:attrName>style.visibility</p:attrName>
                                        </p:attrNameLst>
                                      </p:cBhvr>
                                      <p:to>
                                        <p:strVal val="visible"/>
                                      </p:to>
                                    </p:set>
                                    <p:animScale>
                                      <p:cBhvr>
                                        <p:cTn id="14" dur="1000" decel="50000" fill="hold">
                                          <p:stCondLst>
                                            <p:cond delay="0"/>
                                          </p:stCondLst>
                                        </p:cTn>
                                        <p:tgtEl>
                                          <p:spTgt spid="88067">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8067">
                                            <p:txEl>
                                              <p:pRg st="6" end="6"/>
                                            </p:txEl>
                                          </p:spTgt>
                                        </p:tgtEl>
                                        <p:attrNameLst>
                                          <p:attrName>ppt_x</p:attrName>
                                          <p:attrName>ppt_y</p:attrName>
                                        </p:attrNameLst>
                                      </p:cBhvr>
                                    </p:animMotion>
                                    <p:animEffect transition="in" filter="fade">
                                      <p:cBhvr>
                                        <p:cTn id="16" dur="1000"/>
                                        <p:tgtEl>
                                          <p:spTgt spid="88067">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88067">
                                            <p:txEl>
                                              <p:pRg st="11" end="11"/>
                                            </p:txEl>
                                          </p:spTgt>
                                        </p:tgtEl>
                                        <p:attrNameLst>
                                          <p:attrName>style.visibility</p:attrName>
                                        </p:attrNameLst>
                                      </p:cBhvr>
                                      <p:to>
                                        <p:strVal val="visible"/>
                                      </p:to>
                                    </p:set>
                                    <p:animScale>
                                      <p:cBhvr>
                                        <p:cTn id="21" dur="1000" decel="50000" fill="hold">
                                          <p:stCondLst>
                                            <p:cond delay="0"/>
                                          </p:stCondLst>
                                        </p:cTn>
                                        <p:tgtEl>
                                          <p:spTgt spid="88067">
                                            <p:txEl>
                                              <p:pRg st="11" end="1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88067">
                                            <p:txEl>
                                              <p:pRg st="11" end="11"/>
                                            </p:txEl>
                                          </p:spTgt>
                                        </p:tgtEl>
                                        <p:attrNameLst>
                                          <p:attrName>ppt_x</p:attrName>
                                          <p:attrName>ppt_y</p:attrName>
                                        </p:attrNameLst>
                                      </p:cBhvr>
                                    </p:animMotion>
                                    <p:animEffect transition="in" filter="fade">
                                      <p:cBhvr>
                                        <p:cTn id="23" dur="1000"/>
                                        <p:tgtEl>
                                          <p:spTgt spid="88067">
                                            <p:txEl>
                                              <p:pRg st="11" end="1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nodeType="clickEffect">
                                  <p:stCondLst>
                                    <p:cond delay="0"/>
                                  </p:stCondLst>
                                  <p:childTnLst>
                                    <p:set>
                                      <p:cBhvr>
                                        <p:cTn id="27" dur="1" fill="hold">
                                          <p:stCondLst>
                                            <p:cond delay="0"/>
                                          </p:stCondLst>
                                        </p:cTn>
                                        <p:tgtEl>
                                          <p:spTgt spid="88067">
                                            <p:txEl>
                                              <p:pRg st="7" end="7"/>
                                            </p:txEl>
                                          </p:spTgt>
                                        </p:tgtEl>
                                        <p:attrNameLst>
                                          <p:attrName>style.visibility</p:attrName>
                                        </p:attrNameLst>
                                      </p:cBhvr>
                                      <p:to>
                                        <p:strVal val="visible"/>
                                      </p:to>
                                    </p:set>
                                    <p:animScale>
                                      <p:cBhvr>
                                        <p:cTn id="28" dur="1000" decel="50000" fill="hold">
                                          <p:stCondLst>
                                            <p:cond delay="0"/>
                                          </p:stCondLst>
                                        </p:cTn>
                                        <p:tgtEl>
                                          <p:spTgt spid="88067">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88067">
                                            <p:txEl>
                                              <p:pRg st="7" end="7"/>
                                            </p:txEl>
                                          </p:spTgt>
                                        </p:tgtEl>
                                        <p:attrNameLst>
                                          <p:attrName>ppt_x</p:attrName>
                                          <p:attrName>ppt_y</p:attrName>
                                        </p:attrNameLst>
                                      </p:cBhvr>
                                    </p:animMotion>
                                    <p:animEffect transition="in" filter="fade">
                                      <p:cBhvr>
                                        <p:cTn id="30" dur="1000"/>
                                        <p:tgtEl>
                                          <p:spTgt spid="88067">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nodeType="clickEffect">
                                  <p:stCondLst>
                                    <p:cond delay="0"/>
                                  </p:stCondLst>
                                  <p:childTnLst>
                                    <p:set>
                                      <p:cBhvr>
                                        <p:cTn id="34" dur="1" fill="hold">
                                          <p:stCondLst>
                                            <p:cond delay="0"/>
                                          </p:stCondLst>
                                        </p:cTn>
                                        <p:tgtEl>
                                          <p:spTgt spid="88067">
                                            <p:txEl>
                                              <p:pRg st="8" end="8"/>
                                            </p:txEl>
                                          </p:spTgt>
                                        </p:tgtEl>
                                        <p:attrNameLst>
                                          <p:attrName>style.visibility</p:attrName>
                                        </p:attrNameLst>
                                      </p:cBhvr>
                                      <p:to>
                                        <p:strVal val="visible"/>
                                      </p:to>
                                    </p:set>
                                    <p:animScale>
                                      <p:cBhvr>
                                        <p:cTn id="35" dur="1000" decel="50000" fill="hold">
                                          <p:stCondLst>
                                            <p:cond delay="0"/>
                                          </p:stCondLst>
                                        </p:cTn>
                                        <p:tgtEl>
                                          <p:spTgt spid="88067">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88067">
                                            <p:txEl>
                                              <p:pRg st="8" end="8"/>
                                            </p:txEl>
                                          </p:spTgt>
                                        </p:tgtEl>
                                        <p:attrNameLst>
                                          <p:attrName>ppt_x</p:attrName>
                                          <p:attrName>ppt_y</p:attrName>
                                        </p:attrNameLst>
                                      </p:cBhvr>
                                    </p:animMotion>
                                    <p:animEffect transition="in" filter="fade">
                                      <p:cBhvr>
                                        <p:cTn id="37" dur="1000"/>
                                        <p:tgtEl>
                                          <p:spTgt spid="88067">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nodeType="clickEffect">
                                  <p:stCondLst>
                                    <p:cond delay="0"/>
                                  </p:stCondLst>
                                  <p:childTnLst>
                                    <p:set>
                                      <p:cBhvr>
                                        <p:cTn id="41" dur="1" fill="hold">
                                          <p:stCondLst>
                                            <p:cond delay="0"/>
                                          </p:stCondLst>
                                        </p:cTn>
                                        <p:tgtEl>
                                          <p:spTgt spid="88067">
                                            <p:txEl>
                                              <p:pRg st="9" end="9"/>
                                            </p:txEl>
                                          </p:spTgt>
                                        </p:tgtEl>
                                        <p:attrNameLst>
                                          <p:attrName>style.visibility</p:attrName>
                                        </p:attrNameLst>
                                      </p:cBhvr>
                                      <p:to>
                                        <p:strVal val="visible"/>
                                      </p:to>
                                    </p:set>
                                    <p:animScale>
                                      <p:cBhvr>
                                        <p:cTn id="42" dur="1000" decel="50000" fill="hold">
                                          <p:stCondLst>
                                            <p:cond delay="0"/>
                                          </p:stCondLst>
                                        </p:cTn>
                                        <p:tgtEl>
                                          <p:spTgt spid="88067">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88067">
                                            <p:txEl>
                                              <p:pRg st="9" end="9"/>
                                            </p:txEl>
                                          </p:spTgt>
                                        </p:tgtEl>
                                        <p:attrNameLst>
                                          <p:attrName>ppt_x</p:attrName>
                                          <p:attrName>ppt_y</p:attrName>
                                        </p:attrNameLst>
                                      </p:cBhvr>
                                    </p:animMotion>
                                    <p:animEffect transition="in" filter="fade">
                                      <p:cBhvr>
                                        <p:cTn id="44" dur="1000"/>
                                        <p:tgtEl>
                                          <p:spTgt spid="88067">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nodeType="clickEffect">
                                  <p:stCondLst>
                                    <p:cond delay="0"/>
                                  </p:stCondLst>
                                  <p:childTnLst>
                                    <p:set>
                                      <p:cBhvr>
                                        <p:cTn id="48" dur="1" fill="hold">
                                          <p:stCondLst>
                                            <p:cond delay="0"/>
                                          </p:stCondLst>
                                        </p:cTn>
                                        <p:tgtEl>
                                          <p:spTgt spid="88067">
                                            <p:txEl>
                                              <p:pRg st="10" end="10"/>
                                            </p:txEl>
                                          </p:spTgt>
                                        </p:tgtEl>
                                        <p:attrNameLst>
                                          <p:attrName>style.visibility</p:attrName>
                                        </p:attrNameLst>
                                      </p:cBhvr>
                                      <p:to>
                                        <p:strVal val="visible"/>
                                      </p:to>
                                    </p:set>
                                    <p:animScale>
                                      <p:cBhvr>
                                        <p:cTn id="49" dur="1000" decel="50000" fill="hold">
                                          <p:stCondLst>
                                            <p:cond delay="0"/>
                                          </p:stCondLst>
                                        </p:cTn>
                                        <p:tgtEl>
                                          <p:spTgt spid="88067">
                                            <p:txEl>
                                              <p:pRg st="10" end="1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88067">
                                            <p:txEl>
                                              <p:pRg st="10" end="10"/>
                                            </p:txEl>
                                          </p:spTgt>
                                        </p:tgtEl>
                                        <p:attrNameLst>
                                          <p:attrName>ppt_x</p:attrName>
                                          <p:attrName>ppt_y</p:attrName>
                                        </p:attrNameLst>
                                      </p:cBhvr>
                                    </p:animMotion>
                                    <p:animEffect transition="in" filter="fade">
                                      <p:cBhvr>
                                        <p:cTn id="51" dur="1000"/>
                                        <p:tgtEl>
                                          <p:spTgt spid="8806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D162CCF0-57EF-4153-A5E6-E3B25A684E1D}" type="slidenum">
              <a:rPr lang="en-US" altLang="en-US"/>
              <a:pPr/>
              <a:t>7</a:t>
            </a:fld>
            <a:endParaRPr lang="en-US" altLang="en-US"/>
          </a:p>
        </p:txBody>
      </p:sp>
      <p:sp>
        <p:nvSpPr>
          <p:cNvPr id="98306" name="Rectangle 2"/>
          <p:cNvSpPr>
            <a:spLocks noGrp="1" noChangeArrowheads="1"/>
          </p:cNvSpPr>
          <p:nvPr>
            <p:ph type="title"/>
          </p:nvPr>
        </p:nvSpPr>
        <p:spPr/>
        <p:txBody>
          <a:bodyPr>
            <a:normAutofit/>
          </a:bodyPr>
          <a:lstStyle/>
          <a:p>
            <a:r>
              <a:rPr lang="en-US" altLang="en-US" sz="5400" b="1" i="1" dirty="0"/>
              <a:t>Paronychia Infection</a:t>
            </a:r>
          </a:p>
        </p:txBody>
      </p:sp>
      <p:sp>
        <p:nvSpPr>
          <p:cNvPr id="98307" name="Rectangle 3"/>
          <p:cNvSpPr>
            <a:spLocks noGrp="1" noChangeArrowheads="1"/>
          </p:cNvSpPr>
          <p:nvPr>
            <p:ph type="body" sz="half" idx="1"/>
          </p:nvPr>
        </p:nvSpPr>
        <p:spPr>
          <a:xfrm>
            <a:off x="451413" y="1447801"/>
            <a:ext cx="9911787" cy="4683125"/>
          </a:xfrm>
        </p:spPr>
        <p:txBody>
          <a:bodyPr/>
          <a:lstStyle/>
          <a:p>
            <a:r>
              <a:rPr lang="en-US" altLang="en-US" sz="3200" b="1" dirty="0"/>
              <a:t>Chronic</a:t>
            </a:r>
            <a:endParaRPr lang="en-US" altLang="en-US" b="1" dirty="0"/>
          </a:p>
          <a:p>
            <a:pPr lvl="1"/>
            <a:r>
              <a:rPr lang="en-US" altLang="en-US" sz="2300" i="1" dirty="0">
                <a:solidFill>
                  <a:srgbClr val="FF0000"/>
                </a:solidFill>
              </a:rPr>
              <a:t>Intermittent inflammation </a:t>
            </a:r>
            <a:r>
              <a:rPr lang="en-US" altLang="en-US" sz="2300" dirty="0"/>
              <a:t>due to </a:t>
            </a:r>
            <a:r>
              <a:rPr lang="en-US" altLang="en-US" sz="2300" b="1" i="1" dirty="0"/>
              <a:t>constant moisture</a:t>
            </a:r>
          </a:p>
          <a:p>
            <a:pPr lvl="1"/>
            <a:r>
              <a:rPr lang="en-US" altLang="en-US" sz="2300" dirty="0"/>
              <a:t>Eventual </a:t>
            </a:r>
            <a:r>
              <a:rPr lang="en-US" altLang="en-US" sz="2300" b="1" i="1" dirty="0"/>
              <a:t>nail fold separation from plate</a:t>
            </a:r>
          </a:p>
          <a:p>
            <a:pPr lvl="1"/>
            <a:r>
              <a:rPr lang="en-US" altLang="en-US" sz="2300" b="1" i="1" dirty="0"/>
              <a:t>Cheesy drainage</a:t>
            </a:r>
          </a:p>
          <a:p>
            <a:pPr lvl="2"/>
            <a:r>
              <a:rPr lang="en-US" altLang="en-US" sz="2100" i="1" dirty="0">
                <a:solidFill>
                  <a:srgbClr val="FF0000"/>
                </a:solidFill>
              </a:rPr>
              <a:t>Candida albicans </a:t>
            </a:r>
          </a:p>
          <a:p>
            <a:pPr lvl="1"/>
            <a:r>
              <a:rPr lang="en-US" altLang="en-US" sz="2500" dirty="0"/>
              <a:t>Management</a:t>
            </a:r>
          </a:p>
          <a:p>
            <a:pPr lvl="2"/>
            <a:r>
              <a:rPr lang="en-US" altLang="en-US" sz="2100" dirty="0"/>
              <a:t>Antifungal (Clotrimazole) + surgery</a:t>
            </a:r>
          </a:p>
        </p:txBody>
      </p:sp>
      <p:sp>
        <p:nvSpPr>
          <p:cNvPr id="2" name="Content Placeholder 1"/>
          <p:cNvSpPr>
            <a:spLocks noGrp="1"/>
          </p:cNvSpPr>
          <p:nvPr>
            <p:ph sz="half" idx="2"/>
          </p:nvPr>
        </p:nvSpPr>
        <p:spPr>
          <a:xfrm>
            <a:off x="8570794" y="1600201"/>
            <a:ext cx="3011606" cy="4530725"/>
          </a:xfrm>
        </p:spPr>
        <p:txBody>
          <a:bodyPr/>
          <a:lstStyle/>
          <a:p>
            <a:r>
              <a:rPr lang="en-US" dirty="0"/>
              <a:t>…</a:t>
            </a:r>
          </a:p>
          <a:p>
            <a:r>
              <a:rPr lang="en-US" dirty="0"/>
              <a:t>….</a:t>
            </a:r>
          </a:p>
          <a:p>
            <a:r>
              <a:rPr lang="en-US" dirty="0"/>
              <a:t>….</a:t>
            </a:r>
          </a:p>
          <a:p>
            <a:pPr marL="0" indent="0">
              <a:buNone/>
            </a:pPr>
            <a:endParaRPr lang="en-US" dirty="0"/>
          </a:p>
        </p:txBody>
      </p:sp>
    </p:spTree>
    <p:extLst>
      <p:ext uri="{BB962C8B-B14F-4D97-AF65-F5344CB8AC3E}">
        <p14:creationId xmlns:p14="http://schemas.microsoft.com/office/powerpoint/2010/main" val="34528684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98307">
                                            <p:txEl>
                                              <p:pRg st="4" end="4"/>
                                            </p:txEl>
                                          </p:spTgt>
                                        </p:tgtEl>
                                        <p:attrNameLst>
                                          <p:attrName>style.visibility</p:attrName>
                                        </p:attrNameLst>
                                      </p:cBhvr>
                                      <p:to>
                                        <p:strVal val="visible"/>
                                      </p:to>
                                    </p:set>
                                    <p:animScale>
                                      <p:cBhvr>
                                        <p:cTn id="7" dur="1000" decel="50000" fill="hold">
                                          <p:stCondLst>
                                            <p:cond delay="0"/>
                                          </p:stCondLst>
                                        </p:cTn>
                                        <p:tgtEl>
                                          <p:spTgt spid="98307">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8307">
                                            <p:txEl>
                                              <p:pRg st="4" end="4"/>
                                            </p:txEl>
                                          </p:spTgt>
                                        </p:tgtEl>
                                        <p:attrNameLst>
                                          <p:attrName>ppt_x</p:attrName>
                                          <p:attrName>ppt_y</p:attrName>
                                        </p:attrNameLst>
                                      </p:cBhvr>
                                    </p:animMotion>
                                    <p:animEffect transition="in" filter="fade">
                                      <p:cBhvr>
                                        <p:cTn id="9" dur="1000"/>
                                        <p:tgtEl>
                                          <p:spTgt spid="98307">
                                            <p:txEl>
                                              <p:pRg st="4" end="4"/>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98307">
                                            <p:txEl>
                                              <p:pRg st="5" end="5"/>
                                            </p:txEl>
                                          </p:spTgt>
                                        </p:tgtEl>
                                        <p:attrNameLst>
                                          <p:attrName>style.visibility</p:attrName>
                                        </p:attrNameLst>
                                      </p:cBhvr>
                                      <p:to>
                                        <p:strVal val="visible"/>
                                      </p:to>
                                    </p:set>
                                    <p:animScale>
                                      <p:cBhvr>
                                        <p:cTn id="14" dur="1000" decel="50000" fill="hold">
                                          <p:stCondLst>
                                            <p:cond delay="0"/>
                                          </p:stCondLst>
                                        </p:cTn>
                                        <p:tgtEl>
                                          <p:spTgt spid="98307">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98307">
                                            <p:txEl>
                                              <p:pRg st="5" end="5"/>
                                            </p:txEl>
                                          </p:spTgt>
                                        </p:tgtEl>
                                        <p:attrNameLst>
                                          <p:attrName>ppt_x</p:attrName>
                                          <p:attrName>ppt_y</p:attrName>
                                        </p:attrNameLst>
                                      </p:cBhvr>
                                    </p:animMotion>
                                    <p:animEffect transition="in" filter="fade">
                                      <p:cBhvr>
                                        <p:cTn id="16" dur="1000"/>
                                        <p:tgtEl>
                                          <p:spTgt spid="98307">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98307">
                                            <p:txEl>
                                              <p:pRg st="6" end="6"/>
                                            </p:txEl>
                                          </p:spTgt>
                                        </p:tgtEl>
                                        <p:attrNameLst>
                                          <p:attrName>style.visibility</p:attrName>
                                        </p:attrNameLst>
                                      </p:cBhvr>
                                      <p:to>
                                        <p:strVal val="visible"/>
                                      </p:to>
                                    </p:set>
                                    <p:animScale>
                                      <p:cBhvr>
                                        <p:cTn id="21" dur="1000" decel="50000" fill="hold">
                                          <p:stCondLst>
                                            <p:cond delay="0"/>
                                          </p:stCondLst>
                                        </p:cTn>
                                        <p:tgtEl>
                                          <p:spTgt spid="98307">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98307">
                                            <p:txEl>
                                              <p:pRg st="6" end="6"/>
                                            </p:txEl>
                                          </p:spTgt>
                                        </p:tgtEl>
                                        <p:attrNameLst>
                                          <p:attrName>ppt_x</p:attrName>
                                          <p:attrName>ppt_y</p:attrName>
                                        </p:attrNameLst>
                                      </p:cBhvr>
                                    </p:animMotion>
                                    <p:animEffect transition="in" filter="fade">
                                      <p:cBhvr>
                                        <p:cTn id="23" dur="1000"/>
                                        <p:tgtEl>
                                          <p:spTgt spid="983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F61C006-CC7B-48EC-93F0-9AD38F302597}" type="slidenum">
              <a:rPr lang="en-US" altLang="en-US"/>
              <a:pPr/>
              <a:t>8</a:t>
            </a:fld>
            <a:endParaRPr lang="en-US" altLang="en-US"/>
          </a:p>
        </p:txBody>
      </p:sp>
      <p:sp>
        <p:nvSpPr>
          <p:cNvPr id="114690" name="Rectangle 2"/>
          <p:cNvSpPr>
            <a:spLocks noGrp="1" noChangeArrowheads="1"/>
          </p:cNvSpPr>
          <p:nvPr>
            <p:ph type="title"/>
          </p:nvPr>
        </p:nvSpPr>
        <p:spPr>
          <a:xfrm>
            <a:off x="94526" y="231812"/>
            <a:ext cx="8229600" cy="608013"/>
          </a:xfrm>
        </p:spPr>
        <p:txBody>
          <a:bodyPr>
            <a:noAutofit/>
          </a:bodyPr>
          <a:lstStyle/>
          <a:p>
            <a:r>
              <a:rPr lang="en-US" altLang="en-US" sz="5400" b="1" i="1" u="sng" dirty="0"/>
              <a:t>HERPETIC WHITLOW</a:t>
            </a:r>
          </a:p>
        </p:txBody>
      </p:sp>
      <p:sp>
        <p:nvSpPr>
          <p:cNvPr id="114691" name="Rectangle 3"/>
          <p:cNvSpPr>
            <a:spLocks noGrp="1" noChangeArrowheads="1"/>
          </p:cNvSpPr>
          <p:nvPr>
            <p:ph type="body" idx="1"/>
          </p:nvPr>
        </p:nvSpPr>
        <p:spPr>
          <a:xfrm>
            <a:off x="94526" y="1180617"/>
            <a:ext cx="11526456" cy="5540857"/>
          </a:xfrm>
        </p:spPr>
        <p:txBody>
          <a:bodyPr>
            <a:normAutofit fontScale="92500" lnSpcReduction="10000"/>
          </a:bodyPr>
          <a:lstStyle/>
          <a:p>
            <a:r>
              <a:rPr lang="en-US" altLang="en-US" sz="3200" i="1" dirty="0">
                <a:solidFill>
                  <a:srgbClr val="FF0000"/>
                </a:solidFill>
              </a:rPr>
              <a:t>Superficial Herpes 1 &amp; 2  </a:t>
            </a:r>
            <a:r>
              <a:rPr lang="en-US" altLang="en-US" sz="3200" dirty="0"/>
              <a:t>viral infection</a:t>
            </a:r>
          </a:p>
          <a:p>
            <a:r>
              <a:rPr lang="en-US" altLang="en-US" sz="3200" dirty="0"/>
              <a:t>Higher risk in medical &amp; dental personnel</a:t>
            </a:r>
          </a:p>
          <a:p>
            <a:pPr lvl="1"/>
            <a:r>
              <a:rPr lang="en-US" altLang="en-US" sz="3200" i="1" dirty="0">
                <a:solidFill>
                  <a:srgbClr val="FF0000"/>
                </a:solidFill>
              </a:rPr>
              <a:t>Pre-school age children</a:t>
            </a:r>
          </a:p>
          <a:p>
            <a:r>
              <a:rPr lang="en-US" altLang="en-US" sz="3200" dirty="0"/>
              <a:t>Initial Symptoms = </a:t>
            </a:r>
            <a:r>
              <a:rPr lang="en-US" altLang="en-US" sz="3200" i="1" dirty="0">
                <a:solidFill>
                  <a:srgbClr val="FFC000"/>
                </a:solidFill>
              </a:rPr>
              <a:t>pain 2-14 days </a:t>
            </a:r>
            <a:r>
              <a:rPr lang="en-US" altLang="en-US" sz="3200" dirty="0"/>
              <a:t>after exposure</a:t>
            </a:r>
          </a:p>
          <a:p>
            <a:r>
              <a:rPr lang="en-US" altLang="en-US" sz="3200" i="1" dirty="0">
                <a:solidFill>
                  <a:srgbClr val="FFC000"/>
                </a:solidFill>
              </a:rPr>
              <a:t>Vesicular lesions</a:t>
            </a:r>
            <a:r>
              <a:rPr lang="en-US" altLang="en-US" sz="3200" dirty="0"/>
              <a:t>: </a:t>
            </a:r>
            <a:r>
              <a:rPr lang="en-US" altLang="en-US" sz="3200" b="1" i="1" dirty="0"/>
              <a:t>clear</a:t>
            </a:r>
            <a:r>
              <a:rPr lang="en-US" altLang="en-US" sz="3200" dirty="0"/>
              <a:t> fluid </a:t>
            </a:r>
          </a:p>
          <a:p>
            <a:pPr lvl="1"/>
            <a:r>
              <a:rPr lang="en-US" altLang="en-US" sz="2800" dirty="0"/>
              <a:t>Vesicles that </a:t>
            </a:r>
            <a:r>
              <a:rPr lang="en-US" altLang="en-US" sz="2800" b="1" i="1" dirty="0"/>
              <a:t>coalesce, un-roof, ulcerate</a:t>
            </a:r>
            <a:endParaRPr lang="en-US" altLang="en-US" sz="2800" dirty="0"/>
          </a:p>
          <a:p>
            <a:r>
              <a:rPr lang="en-US" altLang="en-US" sz="3200" dirty="0"/>
              <a:t>Risk of infection </a:t>
            </a:r>
            <a:r>
              <a:rPr lang="en-US" altLang="en-US" sz="3200" b="1" i="1" dirty="0"/>
              <a:t>until re-</a:t>
            </a:r>
            <a:r>
              <a:rPr lang="en-US" altLang="en-US" sz="3200" b="1" i="1" dirty="0" err="1"/>
              <a:t>epitheliazation</a:t>
            </a:r>
            <a:r>
              <a:rPr lang="en-US" altLang="en-US" sz="3200" b="1" i="1" dirty="0"/>
              <a:t> (2 weeks)</a:t>
            </a:r>
          </a:p>
          <a:p>
            <a:r>
              <a:rPr lang="en-US" altLang="en-US" sz="3200" dirty="0"/>
              <a:t>Recurrences associated with </a:t>
            </a:r>
            <a:r>
              <a:rPr lang="en-US" altLang="en-US" sz="3200" b="1" i="1" dirty="0"/>
              <a:t>stress/sun</a:t>
            </a:r>
          </a:p>
          <a:p>
            <a:pPr marL="0" indent="0">
              <a:buNone/>
            </a:pPr>
            <a:r>
              <a:rPr lang="en-US" altLang="en-US" sz="3200" b="1" u="sng" dirty="0"/>
              <a:t>MANAGEMENT</a:t>
            </a:r>
          </a:p>
          <a:p>
            <a:pPr lvl="1"/>
            <a:r>
              <a:rPr lang="en-US" altLang="en-US" sz="2800" i="1" dirty="0">
                <a:solidFill>
                  <a:srgbClr val="00B0F0"/>
                </a:solidFill>
              </a:rPr>
              <a:t>DON’T I &amp; D</a:t>
            </a:r>
            <a:r>
              <a:rPr lang="en-US" altLang="en-US" sz="2800" dirty="0"/>
              <a:t>: risk for </a:t>
            </a:r>
            <a:r>
              <a:rPr lang="en-US" altLang="en-US" sz="2800" b="1" i="1" dirty="0"/>
              <a:t>superinfection</a:t>
            </a:r>
            <a:r>
              <a:rPr lang="en-US" altLang="en-US" sz="2800" dirty="0"/>
              <a:t>! – Just cover with sterile dressing</a:t>
            </a:r>
          </a:p>
          <a:p>
            <a:pPr lvl="1"/>
            <a:r>
              <a:rPr lang="en-US" altLang="en-US" sz="2800" dirty="0"/>
              <a:t>Self-limiting, resolving over </a:t>
            </a:r>
            <a:r>
              <a:rPr lang="en-US" sz="2800" dirty="0"/>
              <a:t>2-3weeks</a:t>
            </a:r>
          </a:p>
          <a:p>
            <a:pPr lvl="1"/>
            <a:r>
              <a:rPr lang="en-US" sz="2800" dirty="0"/>
              <a:t>Acyclovir may help – in immunocompromised</a:t>
            </a:r>
          </a:p>
          <a:p>
            <a:pPr lvl="1"/>
            <a:endParaRPr lang="en-US" altLang="en-US" dirty="0"/>
          </a:p>
          <a:p>
            <a:endParaRPr lang="en-US" altLang="en-US" dirty="0"/>
          </a:p>
        </p:txBody>
      </p:sp>
      <p:pic>
        <p:nvPicPr>
          <p:cNvPr id="2" name="Picture 1"/>
          <p:cNvPicPr>
            <a:picLocks noChangeAspect="1"/>
          </p:cNvPicPr>
          <p:nvPr/>
        </p:nvPicPr>
        <p:blipFill>
          <a:blip r:embed="rId2"/>
          <a:stretch>
            <a:fillRect/>
          </a:stretch>
        </p:blipFill>
        <p:spPr>
          <a:xfrm>
            <a:off x="8002333" y="79451"/>
            <a:ext cx="4106390" cy="3453458"/>
          </a:xfrm>
          <a:prstGeom prst="rect">
            <a:avLst/>
          </a:prstGeom>
        </p:spPr>
      </p:pic>
    </p:spTree>
    <p:extLst>
      <p:ext uri="{BB962C8B-B14F-4D97-AF65-F5344CB8AC3E}">
        <p14:creationId xmlns:p14="http://schemas.microsoft.com/office/powerpoint/2010/main" val="2611558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7"/>
          <p:cNvSpPr>
            <a:spLocks noGrp="1"/>
          </p:cNvSpPr>
          <p:nvPr>
            <p:ph type="sldNum" sz="quarter" idx="12"/>
          </p:nvPr>
        </p:nvSpPr>
        <p:spPr/>
        <p:txBody>
          <a:bodyPr/>
          <a:lstStyle/>
          <a:p>
            <a:fld id="{5FA45E4D-D6F3-4DCD-A9A1-ECC1BADE7B8D}" type="slidenum">
              <a:rPr lang="en-US" altLang="en-US"/>
              <a:pPr/>
              <a:t>9</a:t>
            </a:fld>
            <a:endParaRPr lang="en-US" altLang="en-US"/>
          </a:p>
        </p:txBody>
      </p:sp>
      <p:sp>
        <p:nvSpPr>
          <p:cNvPr id="12290" name="Rectangle 2"/>
          <p:cNvSpPr>
            <a:spLocks noGrp="1" noChangeArrowheads="1"/>
          </p:cNvSpPr>
          <p:nvPr>
            <p:ph type="title"/>
          </p:nvPr>
        </p:nvSpPr>
        <p:spPr/>
        <p:txBody>
          <a:bodyPr>
            <a:normAutofit fontScale="90000"/>
          </a:bodyPr>
          <a:lstStyle/>
          <a:p>
            <a:br>
              <a:rPr lang="en-US" altLang="en-US" dirty="0"/>
            </a:br>
            <a:r>
              <a:rPr lang="en-US" altLang="en-US" sz="6000" b="1" i="1" u="sng" dirty="0"/>
              <a:t>FELONS</a:t>
            </a:r>
            <a:endParaRPr lang="en-US" altLang="en-US" b="1" i="1" u="sng" dirty="0"/>
          </a:p>
        </p:txBody>
      </p:sp>
      <p:sp>
        <p:nvSpPr>
          <p:cNvPr id="12291" name="Rectangle 3"/>
          <p:cNvSpPr>
            <a:spLocks noGrp="1" noChangeArrowheads="1"/>
          </p:cNvSpPr>
          <p:nvPr>
            <p:ph type="body" sz="half" idx="1"/>
          </p:nvPr>
        </p:nvSpPr>
        <p:spPr>
          <a:xfrm>
            <a:off x="277792" y="1600201"/>
            <a:ext cx="9856808" cy="4530725"/>
          </a:xfrm>
        </p:spPr>
        <p:txBody>
          <a:bodyPr>
            <a:normAutofit/>
          </a:bodyPr>
          <a:lstStyle/>
          <a:p>
            <a:pPr>
              <a:defRPr/>
            </a:pPr>
            <a:r>
              <a:rPr lang="en-US" sz="3200" i="1" dirty="0">
                <a:solidFill>
                  <a:srgbClr val="FF0000"/>
                </a:solidFill>
              </a:rPr>
              <a:t>Painful bacterial </a:t>
            </a:r>
            <a:r>
              <a:rPr lang="en-US" sz="3200" dirty="0"/>
              <a:t>infection of the </a:t>
            </a:r>
            <a:r>
              <a:rPr lang="en-US" sz="3200" b="1" i="1" dirty="0"/>
              <a:t>digital pulp</a:t>
            </a:r>
          </a:p>
          <a:p>
            <a:pPr>
              <a:defRPr/>
            </a:pPr>
            <a:r>
              <a:rPr lang="en-US" sz="3200" dirty="0">
                <a:solidFill>
                  <a:srgbClr val="FF0000"/>
                </a:solidFill>
              </a:rPr>
              <a:t>X-ray</a:t>
            </a:r>
            <a:r>
              <a:rPr lang="en-US" sz="3200" dirty="0"/>
              <a:t> to rule out tumor, osteomyelitis or foreign body</a:t>
            </a:r>
          </a:p>
          <a:p>
            <a:pPr>
              <a:defRPr/>
            </a:pPr>
            <a:r>
              <a:rPr lang="en-US" sz="3200" b="1" i="1" dirty="0"/>
              <a:t>Painful</a:t>
            </a:r>
            <a:r>
              <a:rPr lang="en-US" sz="3200" dirty="0"/>
              <a:t>, </a:t>
            </a:r>
            <a:r>
              <a:rPr lang="en-US" sz="3200" b="1" i="1" dirty="0"/>
              <a:t>swollen </a:t>
            </a:r>
            <a:r>
              <a:rPr lang="en-US" sz="3200" i="1" dirty="0">
                <a:solidFill>
                  <a:srgbClr val="FF0000"/>
                </a:solidFill>
              </a:rPr>
              <a:t>distal</a:t>
            </a:r>
            <a:r>
              <a:rPr lang="en-US" sz="3200" b="1" i="1" dirty="0"/>
              <a:t> phalanx</a:t>
            </a:r>
          </a:p>
          <a:p>
            <a:pPr>
              <a:defRPr/>
            </a:pPr>
            <a:r>
              <a:rPr lang="en-US" sz="3200" dirty="0"/>
              <a:t>Pus trapped by </a:t>
            </a:r>
            <a:r>
              <a:rPr lang="en-US" sz="3200" b="1" i="1" dirty="0"/>
              <a:t>fibrous septa</a:t>
            </a:r>
          </a:p>
          <a:p>
            <a:pPr>
              <a:defRPr/>
            </a:pPr>
            <a:r>
              <a:rPr lang="en-US" sz="3200" i="1" dirty="0">
                <a:solidFill>
                  <a:srgbClr val="FF0000"/>
                </a:solidFill>
              </a:rPr>
              <a:t>True Abscess-DRAINAGE</a:t>
            </a:r>
            <a:r>
              <a:rPr lang="en-US" sz="3200" dirty="0"/>
              <a:t>!</a:t>
            </a:r>
          </a:p>
          <a:p>
            <a:pPr>
              <a:lnSpc>
                <a:spcPct val="90000"/>
              </a:lnSpc>
            </a:pPr>
            <a:endParaRPr lang="en-US" altLang="en-US" sz="2400" dirty="0"/>
          </a:p>
        </p:txBody>
      </p:sp>
      <p:graphicFrame>
        <p:nvGraphicFramePr>
          <p:cNvPr id="12292" name="Object 4"/>
          <p:cNvGraphicFramePr>
            <a:graphicFrameLocks noGrp="1" noChangeAspect="1"/>
          </p:cNvGraphicFramePr>
          <p:nvPr>
            <p:ph sz="quarter" idx="2"/>
            <p:extLst>
              <p:ext uri="{D42A27DB-BD31-4B8C-83A1-F6EECF244321}">
                <p14:modId xmlns:p14="http://schemas.microsoft.com/office/powerpoint/2010/main" val="2041645832"/>
              </p:ext>
            </p:extLst>
          </p:nvPr>
        </p:nvGraphicFramePr>
        <p:xfrm>
          <a:off x="8701087" y="0"/>
          <a:ext cx="3490913" cy="2089150"/>
        </p:xfrm>
        <a:graphic>
          <a:graphicData uri="http://schemas.openxmlformats.org/presentationml/2006/ole">
            <mc:AlternateContent xmlns:mc="http://schemas.openxmlformats.org/markup-compatibility/2006">
              <mc:Choice xmlns:v="urn:schemas-microsoft-com:vml" Requires="v">
                <p:oleObj name="XIF" r:id="rId3" imgW="4761905" imgH="2715004" progId="Pagis.Document">
                  <p:embed/>
                </p:oleObj>
              </mc:Choice>
              <mc:Fallback>
                <p:oleObj name="XIF" r:id="rId3" imgW="4761905" imgH="2715004" progId="Pagis.Document">
                  <p:embed/>
                  <p:pic>
                    <p:nvPicPr>
                      <p:cNvPr id="1229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1087" y="0"/>
                        <a:ext cx="3490913" cy="2089150"/>
                      </a:xfrm>
                      <a:prstGeom prst="rect">
                        <a:avLst/>
                      </a:prstGeom>
                    </p:spPr>
                  </p:pic>
                </p:oleObj>
              </mc:Fallback>
            </mc:AlternateContent>
          </a:graphicData>
        </a:graphic>
      </p:graphicFrame>
      <p:pic>
        <p:nvPicPr>
          <p:cNvPr id="2" name="Picture 1"/>
          <p:cNvPicPr>
            <a:picLocks noChangeAspect="1"/>
          </p:cNvPicPr>
          <p:nvPr/>
        </p:nvPicPr>
        <p:blipFill>
          <a:blip r:embed="rId5"/>
          <a:stretch>
            <a:fillRect/>
          </a:stretch>
        </p:blipFill>
        <p:spPr>
          <a:xfrm>
            <a:off x="8489287" y="2677982"/>
            <a:ext cx="2988481" cy="3635507"/>
          </a:xfrm>
          <a:prstGeom prst="rect">
            <a:avLst/>
          </a:prstGeom>
        </p:spPr>
      </p:pic>
      <p:sp>
        <p:nvSpPr>
          <p:cNvPr id="3" name="Content Placeholder 2"/>
          <p:cNvSpPr>
            <a:spLocks noGrp="1"/>
          </p:cNvSpPr>
          <p:nvPr>
            <p:ph sz="quarter" idx="3"/>
          </p:nvPr>
        </p:nvSpPr>
        <p:spPr/>
        <p:txBody>
          <a:bodyPr/>
          <a:lstStyle/>
          <a:p>
            <a:pPr marL="0" indent="0" algn="r">
              <a:buNone/>
            </a:pPr>
            <a:r>
              <a:rPr lang="en-US" dirty="0"/>
              <a:t>.</a:t>
            </a:r>
          </a:p>
        </p:txBody>
      </p:sp>
    </p:spTree>
    <p:extLst>
      <p:ext uri="{BB962C8B-B14F-4D97-AF65-F5344CB8AC3E}">
        <p14:creationId xmlns:p14="http://schemas.microsoft.com/office/powerpoint/2010/main" val="4151549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F5329D52-C3EB-4133-A43F-B57034D12A87}" type="slidenum">
              <a:rPr lang="en-US" altLang="en-US"/>
              <a:pPr/>
              <a:t>10</a:t>
            </a:fld>
            <a:endParaRPr lang="en-US" altLang="en-US"/>
          </a:p>
        </p:txBody>
      </p:sp>
      <p:sp>
        <p:nvSpPr>
          <p:cNvPr id="105474" name="Rectangle 2"/>
          <p:cNvSpPr>
            <a:spLocks noGrp="1" noChangeArrowheads="1"/>
          </p:cNvSpPr>
          <p:nvPr>
            <p:ph type="title"/>
          </p:nvPr>
        </p:nvSpPr>
        <p:spPr>
          <a:xfrm>
            <a:off x="0" y="274638"/>
            <a:ext cx="10972800" cy="1143000"/>
          </a:xfrm>
        </p:spPr>
        <p:txBody>
          <a:bodyPr>
            <a:normAutofit/>
          </a:bodyPr>
          <a:lstStyle/>
          <a:p>
            <a:r>
              <a:rPr lang="en-US" altLang="en-US" sz="4800" b="1" i="1" u="sng" dirty="0"/>
              <a:t>PYOGENIC FLEXOR TENOSYNOVITIS</a:t>
            </a:r>
          </a:p>
        </p:txBody>
      </p:sp>
      <p:sp>
        <p:nvSpPr>
          <p:cNvPr id="105475" name="Rectangle 3"/>
          <p:cNvSpPr>
            <a:spLocks noGrp="1" noChangeArrowheads="1"/>
          </p:cNvSpPr>
          <p:nvPr>
            <p:ph type="body" sz="half" idx="1"/>
          </p:nvPr>
        </p:nvSpPr>
        <p:spPr>
          <a:xfrm>
            <a:off x="119284" y="1417638"/>
            <a:ext cx="8305800" cy="5287962"/>
          </a:xfrm>
        </p:spPr>
        <p:txBody>
          <a:bodyPr>
            <a:normAutofit/>
          </a:bodyPr>
          <a:lstStyle/>
          <a:p>
            <a:r>
              <a:rPr lang="en-US" altLang="en-US" sz="3600" b="1" i="1" dirty="0"/>
              <a:t>Bacterial</a:t>
            </a:r>
            <a:r>
              <a:rPr lang="en-US" altLang="en-US" sz="3600" dirty="0"/>
              <a:t> infection of </a:t>
            </a:r>
            <a:r>
              <a:rPr lang="en-US" altLang="en-US" sz="3600" i="1" dirty="0">
                <a:solidFill>
                  <a:srgbClr val="FF0000"/>
                </a:solidFill>
              </a:rPr>
              <a:t>tendon sheath</a:t>
            </a:r>
          </a:p>
          <a:p>
            <a:pPr marL="0" indent="0">
              <a:buNone/>
              <a:defRPr/>
            </a:pPr>
            <a:r>
              <a:rPr lang="en-US" sz="3600" b="1" u="sng" dirty="0">
                <a:solidFill>
                  <a:srgbClr val="FF0000"/>
                </a:solidFill>
              </a:rPr>
              <a:t>Kanavel’s</a:t>
            </a:r>
            <a:r>
              <a:rPr lang="en-US" sz="3600" b="1" u="sng" dirty="0"/>
              <a:t> Cardinal Signs</a:t>
            </a:r>
          </a:p>
          <a:p>
            <a:pPr marL="514350" indent="-514350">
              <a:buFont typeface="+mj-lt"/>
              <a:buAutoNum type="arabicPeriod"/>
              <a:defRPr/>
            </a:pPr>
            <a:r>
              <a:rPr lang="en-US" sz="3600" b="1" i="1" dirty="0"/>
              <a:t>Flexed</a:t>
            </a:r>
            <a:r>
              <a:rPr lang="en-US" sz="3600" dirty="0"/>
              <a:t> resting position of the digit</a:t>
            </a:r>
          </a:p>
          <a:p>
            <a:pPr marL="514350" indent="-514350">
              <a:buFont typeface="+mj-lt"/>
              <a:buAutoNum type="arabicPeriod"/>
              <a:defRPr/>
            </a:pPr>
            <a:r>
              <a:rPr lang="en-US" sz="3600" b="1" i="1" dirty="0"/>
              <a:t>Fusiform</a:t>
            </a:r>
            <a:r>
              <a:rPr lang="en-US" sz="3600" dirty="0"/>
              <a:t> swelling</a:t>
            </a:r>
          </a:p>
          <a:p>
            <a:pPr marL="514350" indent="-514350">
              <a:buFont typeface="+mj-lt"/>
              <a:buAutoNum type="arabicPeriod"/>
              <a:defRPr/>
            </a:pPr>
            <a:r>
              <a:rPr lang="en-US" sz="3600" b="1" i="1" dirty="0"/>
              <a:t>Tenderness</a:t>
            </a:r>
            <a:r>
              <a:rPr lang="en-US" sz="3600" dirty="0"/>
              <a:t> to palpation of the flexor tendon sheath</a:t>
            </a:r>
          </a:p>
          <a:p>
            <a:pPr marL="514350" indent="-514350">
              <a:buFont typeface="+mj-lt"/>
              <a:buAutoNum type="arabicPeriod"/>
              <a:defRPr/>
            </a:pPr>
            <a:r>
              <a:rPr lang="en-US" sz="3600" b="1" i="1" dirty="0"/>
              <a:t>Pain</a:t>
            </a:r>
            <a:r>
              <a:rPr lang="en-US" sz="3600" dirty="0"/>
              <a:t> on passive digital extension</a:t>
            </a:r>
          </a:p>
          <a:p>
            <a:endParaRPr lang="en-US" altLang="en-US" dirty="0"/>
          </a:p>
        </p:txBody>
      </p:sp>
      <p:pic>
        <p:nvPicPr>
          <p:cNvPr id="2" name="Picture 1"/>
          <p:cNvPicPr>
            <a:picLocks noChangeAspect="1"/>
          </p:cNvPicPr>
          <p:nvPr/>
        </p:nvPicPr>
        <p:blipFill>
          <a:blip r:embed="rId3"/>
          <a:stretch>
            <a:fillRect/>
          </a:stretch>
        </p:blipFill>
        <p:spPr>
          <a:xfrm>
            <a:off x="8636904" y="0"/>
            <a:ext cx="3555096" cy="3576577"/>
          </a:xfrm>
          <a:prstGeom prst="rect">
            <a:avLst/>
          </a:prstGeom>
        </p:spPr>
      </p:pic>
      <p:pic>
        <p:nvPicPr>
          <p:cNvPr id="4" name="Content Placeholder 3"/>
          <p:cNvPicPr>
            <a:picLocks noGrp="1" noChangeAspect="1"/>
          </p:cNvPicPr>
          <p:nvPr>
            <p:ph sz="half" idx="2"/>
          </p:nvPr>
        </p:nvPicPr>
        <p:blipFill>
          <a:blip r:embed="rId4"/>
          <a:stretch>
            <a:fillRect/>
          </a:stretch>
        </p:blipFill>
        <p:spPr>
          <a:xfrm>
            <a:off x="8163387" y="3695969"/>
            <a:ext cx="3993226" cy="3009631"/>
          </a:xfrm>
          <a:prstGeom prst="rect">
            <a:avLst/>
          </a:prstGeom>
        </p:spPr>
      </p:pic>
    </p:spTree>
    <p:extLst>
      <p:ext uri="{BB962C8B-B14F-4D97-AF65-F5344CB8AC3E}">
        <p14:creationId xmlns:p14="http://schemas.microsoft.com/office/powerpoint/2010/main" val="1004054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D9BBCCB-C102-4FB8-BC68-1887D6407CC4}" type="slidenum">
              <a:rPr lang="en-US" altLang="en-US"/>
              <a:pPr/>
              <a:t>11</a:t>
            </a:fld>
            <a:endParaRPr lang="en-US" altLang="en-US"/>
          </a:p>
        </p:txBody>
      </p:sp>
      <p:sp>
        <p:nvSpPr>
          <p:cNvPr id="110594" name="Rectangle 2"/>
          <p:cNvSpPr>
            <a:spLocks noGrp="1" noChangeArrowheads="1"/>
          </p:cNvSpPr>
          <p:nvPr>
            <p:ph type="title"/>
          </p:nvPr>
        </p:nvSpPr>
        <p:spPr>
          <a:xfrm>
            <a:off x="76200" y="48518"/>
            <a:ext cx="10896600" cy="608013"/>
          </a:xfrm>
        </p:spPr>
        <p:txBody>
          <a:bodyPr>
            <a:normAutofit fontScale="90000"/>
          </a:bodyPr>
          <a:lstStyle/>
          <a:p>
            <a:r>
              <a:rPr lang="en-US" altLang="en-US" b="1" i="1" u="sng" dirty="0"/>
              <a:t>PYOGENIC FLEXOR TENOSYNOVITIS: </a:t>
            </a:r>
            <a:r>
              <a:rPr lang="en-US" altLang="en-US" sz="4900" b="1" i="1" dirty="0"/>
              <a:t>TREATMENT</a:t>
            </a:r>
            <a:endParaRPr lang="en-US" altLang="en-US" b="1" i="1" dirty="0"/>
          </a:p>
        </p:txBody>
      </p:sp>
      <p:sp>
        <p:nvSpPr>
          <p:cNvPr id="110595" name="Rectangle 3"/>
          <p:cNvSpPr>
            <a:spLocks noGrp="1" noChangeArrowheads="1"/>
          </p:cNvSpPr>
          <p:nvPr>
            <p:ph type="body" idx="1"/>
          </p:nvPr>
        </p:nvSpPr>
        <p:spPr>
          <a:xfrm>
            <a:off x="76200" y="1567400"/>
            <a:ext cx="8534400" cy="4530725"/>
          </a:xfrm>
        </p:spPr>
        <p:txBody>
          <a:bodyPr/>
          <a:lstStyle/>
          <a:p>
            <a:r>
              <a:rPr lang="en-US" altLang="en-US" sz="3200" dirty="0"/>
              <a:t>Elevation, splint, IV antibiotics for 24 hours</a:t>
            </a:r>
          </a:p>
          <a:p>
            <a:r>
              <a:rPr lang="en-US" altLang="en-US" dirty="0"/>
              <a:t>I &amp; D and irrigation catheter</a:t>
            </a:r>
          </a:p>
          <a:p>
            <a:r>
              <a:rPr lang="en-US" altLang="en-US" dirty="0"/>
              <a:t>Followed by - Splint, irrigate 50cc NS q2hr </a:t>
            </a:r>
          </a:p>
          <a:p>
            <a:r>
              <a:rPr lang="en-US" altLang="en-US" dirty="0"/>
              <a:t>Catheter and wet dressing pulled at 48 hrs.</a:t>
            </a:r>
          </a:p>
        </p:txBody>
      </p:sp>
      <p:pic>
        <p:nvPicPr>
          <p:cNvPr id="2" name="Picture 1"/>
          <p:cNvPicPr>
            <a:picLocks noChangeAspect="1"/>
          </p:cNvPicPr>
          <p:nvPr/>
        </p:nvPicPr>
        <p:blipFill>
          <a:blip r:embed="rId3"/>
          <a:stretch>
            <a:fillRect/>
          </a:stretch>
        </p:blipFill>
        <p:spPr>
          <a:xfrm>
            <a:off x="7914545" y="1845897"/>
            <a:ext cx="4277455" cy="5012103"/>
          </a:xfrm>
          <a:prstGeom prst="rect">
            <a:avLst/>
          </a:prstGeom>
        </p:spPr>
      </p:pic>
    </p:spTree>
    <p:extLst>
      <p:ext uri="{BB962C8B-B14F-4D97-AF65-F5344CB8AC3E}">
        <p14:creationId xmlns:p14="http://schemas.microsoft.com/office/powerpoint/2010/main" val="3845856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42BC6F8-5E60-4068-9E37-32A12CC78995}" type="slidenum">
              <a:rPr lang="en-US" altLang="en-US"/>
              <a:pPr/>
              <a:t>12</a:t>
            </a:fld>
            <a:endParaRPr lang="en-US" altLang="en-US"/>
          </a:p>
        </p:txBody>
      </p:sp>
      <p:sp>
        <p:nvSpPr>
          <p:cNvPr id="147458" name="Rectangle 2"/>
          <p:cNvSpPr>
            <a:spLocks noGrp="1" noChangeArrowheads="1"/>
          </p:cNvSpPr>
          <p:nvPr>
            <p:ph type="title"/>
          </p:nvPr>
        </p:nvSpPr>
        <p:spPr>
          <a:xfrm>
            <a:off x="603813" y="0"/>
            <a:ext cx="8229600" cy="1477962"/>
          </a:xfrm>
        </p:spPr>
        <p:txBody>
          <a:bodyPr>
            <a:normAutofit/>
          </a:bodyPr>
          <a:lstStyle/>
          <a:p>
            <a:r>
              <a:rPr lang="en-US" altLang="en-US" sz="5400" b="1" i="1" u="sng" dirty="0"/>
              <a:t>HUMAN  BITES</a:t>
            </a:r>
          </a:p>
        </p:txBody>
      </p:sp>
      <p:sp>
        <p:nvSpPr>
          <p:cNvPr id="147459" name="Rectangle 3"/>
          <p:cNvSpPr>
            <a:spLocks noGrp="1" noChangeArrowheads="1"/>
          </p:cNvSpPr>
          <p:nvPr>
            <p:ph type="body" idx="1"/>
          </p:nvPr>
        </p:nvSpPr>
        <p:spPr>
          <a:xfrm>
            <a:off x="152400" y="1215342"/>
            <a:ext cx="8458200" cy="5642658"/>
          </a:xfrm>
        </p:spPr>
        <p:txBody>
          <a:bodyPr>
            <a:noAutofit/>
          </a:bodyPr>
          <a:lstStyle/>
          <a:p>
            <a:pPr>
              <a:lnSpc>
                <a:spcPct val="90000"/>
              </a:lnSpc>
            </a:pPr>
            <a:r>
              <a:rPr lang="en-US" altLang="en-US" sz="3600" b="1" dirty="0"/>
              <a:t>Clenched fist:  “fight bite”</a:t>
            </a:r>
          </a:p>
          <a:p>
            <a:pPr lvl="1">
              <a:lnSpc>
                <a:spcPct val="90000"/>
              </a:lnSpc>
            </a:pPr>
            <a:r>
              <a:rPr lang="en-US" altLang="en-US" sz="2800" dirty="0"/>
              <a:t>Wound over </a:t>
            </a:r>
            <a:r>
              <a:rPr lang="en-US" altLang="en-US" sz="2800" i="1" dirty="0">
                <a:solidFill>
                  <a:srgbClr val="FF0000"/>
                </a:solidFill>
              </a:rPr>
              <a:t>MC head</a:t>
            </a:r>
            <a:r>
              <a:rPr lang="en-US" altLang="en-US" sz="2800" dirty="0"/>
              <a:t>, but </a:t>
            </a:r>
            <a:r>
              <a:rPr lang="en-US" altLang="en-US" sz="2800" i="1" dirty="0">
                <a:solidFill>
                  <a:srgbClr val="FF0000"/>
                </a:solidFill>
              </a:rPr>
              <a:t>proximal</a:t>
            </a:r>
            <a:r>
              <a:rPr lang="en-US" altLang="en-US" sz="2800" dirty="0"/>
              <a:t> when hand extended</a:t>
            </a:r>
          </a:p>
          <a:p>
            <a:pPr lvl="1"/>
            <a:r>
              <a:rPr lang="en-US" sz="2800" dirty="0"/>
              <a:t>Occur when clenched fist encounters opponents incisors</a:t>
            </a:r>
          </a:p>
          <a:p>
            <a:pPr lvl="1"/>
            <a:r>
              <a:rPr lang="en-US" sz="2800" dirty="0"/>
              <a:t>Often </a:t>
            </a:r>
            <a:r>
              <a:rPr lang="en-US" sz="2800" i="1" dirty="0">
                <a:solidFill>
                  <a:srgbClr val="FF0000"/>
                </a:solidFill>
              </a:rPr>
              <a:t>innocuous appearing injury </a:t>
            </a:r>
            <a:r>
              <a:rPr lang="en-US" sz="2800" dirty="0"/>
              <a:t>to the dorsum of the MP joint of the </a:t>
            </a:r>
            <a:r>
              <a:rPr lang="en-US" sz="2800" i="1" dirty="0">
                <a:solidFill>
                  <a:srgbClr val="FF0000"/>
                </a:solidFill>
              </a:rPr>
              <a:t>dominant long finger</a:t>
            </a:r>
          </a:p>
          <a:p>
            <a:pPr lvl="1"/>
            <a:r>
              <a:rPr lang="en-US" sz="2800" dirty="0"/>
              <a:t>Swelling, redness and pain </a:t>
            </a:r>
            <a:r>
              <a:rPr lang="en-US" sz="2800" dirty="0">
                <a:solidFill>
                  <a:srgbClr val="FF0000"/>
                </a:solidFill>
              </a:rPr>
              <a:t>24 hours later</a:t>
            </a:r>
          </a:p>
          <a:p>
            <a:endParaRPr lang="en-US" altLang="en-US" sz="2400" dirty="0"/>
          </a:p>
          <a:p>
            <a:pPr>
              <a:lnSpc>
                <a:spcPct val="90000"/>
              </a:lnSpc>
            </a:pPr>
            <a:r>
              <a:rPr lang="en-US" altLang="en-US" sz="3600" dirty="0"/>
              <a:t>Offending agents: </a:t>
            </a:r>
            <a:r>
              <a:rPr lang="en-US" altLang="en-US" b="1" i="1" dirty="0"/>
              <a:t>aerobes</a:t>
            </a:r>
            <a:r>
              <a:rPr lang="en-US" altLang="en-US" dirty="0"/>
              <a:t> and </a:t>
            </a:r>
            <a:r>
              <a:rPr lang="en-US" altLang="en-US" b="1" i="1" dirty="0"/>
              <a:t>anaerobes</a:t>
            </a:r>
          </a:p>
          <a:p>
            <a:pPr lvl="1">
              <a:lnSpc>
                <a:spcPct val="90000"/>
              </a:lnSpc>
            </a:pPr>
            <a:r>
              <a:rPr lang="en-US" altLang="en-US" dirty="0">
                <a:solidFill>
                  <a:srgbClr val="00B0F0"/>
                </a:solidFill>
              </a:rPr>
              <a:t>Strep, Staph, E. corrodens</a:t>
            </a:r>
          </a:p>
        </p:txBody>
      </p:sp>
      <p:pic>
        <p:nvPicPr>
          <p:cNvPr id="2" name="Picture 1"/>
          <p:cNvPicPr>
            <a:picLocks noChangeAspect="1"/>
          </p:cNvPicPr>
          <p:nvPr/>
        </p:nvPicPr>
        <p:blipFill>
          <a:blip r:embed="rId3"/>
          <a:stretch>
            <a:fillRect/>
          </a:stretch>
        </p:blipFill>
        <p:spPr>
          <a:xfrm>
            <a:off x="9769033" y="3238757"/>
            <a:ext cx="2422967" cy="3619243"/>
          </a:xfrm>
          <a:prstGeom prst="rect">
            <a:avLst/>
          </a:prstGeom>
        </p:spPr>
      </p:pic>
      <p:pic>
        <p:nvPicPr>
          <p:cNvPr id="3" name="Picture 2"/>
          <p:cNvPicPr>
            <a:picLocks noChangeAspect="1"/>
          </p:cNvPicPr>
          <p:nvPr/>
        </p:nvPicPr>
        <p:blipFill>
          <a:blip r:embed="rId4"/>
          <a:stretch>
            <a:fillRect/>
          </a:stretch>
        </p:blipFill>
        <p:spPr>
          <a:xfrm>
            <a:off x="8381670" y="0"/>
            <a:ext cx="3810330" cy="3834716"/>
          </a:xfrm>
          <a:prstGeom prst="rect">
            <a:avLst/>
          </a:prstGeom>
        </p:spPr>
      </p:pic>
    </p:spTree>
    <p:extLst>
      <p:ext uri="{BB962C8B-B14F-4D97-AF65-F5344CB8AC3E}">
        <p14:creationId xmlns:p14="http://schemas.microsoft.com/office/powerpoint/2010/main" val="2403973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i="1" u="sng" dirty="0"/>
              <a:t>Human  Bites: </a:t>
            </a:r>
            <a:r>
              <a:rPr lang="en-US" altLang="en-US" sz="5400" b="1" i="1" u="sng" dirty="0"/>
              <a:t>MANAGEMENT</a:t>
            </a:r>
            <a:endParaRPr lang="en-US" dirty="0"/>
          </a:p>
        </p:txBody>
      </p:sp>
      <p:sp>
        <p:nvSpPr>
          <p:cNvPr id="3" name="Content Placeholder 2"/>
          <p:cNvSpPr>
            <a:spLocks noGrp="1"/>
          </p:cNvSpPr>
          <p:nvPr>
            <p:ph idx="1"/>
          </p:nvPr>
        </p:nvSpPr>
        <p:spPr>
          <a:xfrm>
            <a:off x="254643" y="1825625"/>
            <a:ext cx="11099157" cy="4351338"/>
          </a:xfrm>
        </p:spPr>
        <p:txBody>
          <a:bodyPr/>
          <a:lstStyle/>
          <a:p>
            <a:r>
              <a:rPr lang="en-US" altLang="en-US" sz="3600" dirty="0"/>
              <a:t>Treat for bone and joint involvement</a:t>
            </a:r>
          </a:p>
          <a:p>
            <a:pPr lvl="1"/>
            <a:r>
              <a:rPr lang="en-US" altLang="en-US" sz="2800" dirty="0"/>
              <a:t>Admit, elevate, IV antibiotics</a:t>
            </a:r>
          </a:p>
          <a:p>
            <a:pPr lvl="2"/>
            <a:r>
              <a:rPr lang="en-US" altLang="en-US" sz="2800" dirty="0"/>
              <a:t>Penicillin-G, 2</a:t>
            </a:r>
            <a:r>
              <a:rPr lang="en-US" altLang="en-US" sz="2800" baseline="30000" dirty="0"/>
              <a:t>nd</a:t>
            </a:r>
            <a:r>
              <a:rPr lang="en-US" altLang="en-US" sz="2800" dirty="0"/>
              <a:t> generation cephalosporin</a:t>
            </a:r>
          </a:p>
          <a:p>
            <a:pPr lvl="2"/>
            <a:r>
              <a:rPr lang="en-US" sz="3200" dirty="0"/>
              <a:t>Combination of Amoxicillin and Clavulanic acid</a:t>
            </a:r>
          </a:p>
          <a:p>
            <a:pPr lvl="1"/>
            <a:endParaRPr lang="en-US" altLang="en-US" sz="2800" dirty="0"/>
          </a:p>
          <a:p>
            <a:pPr lvl="1"/>
            <a:r>
              <a:rPr lang="en-US" altLang="en-US" sz="2800" dirty="0"/>
              <a:t>I &amp; D, surgical exploration</a:t>
            </a:r>
          </a:p>
          <a:p>
            <a:pPr lvl="2"/>
            <a:endParaRPr lang="en-US" altLang="en-US" sz="2800" dirty="0"/>
          </a:p>
          <a:p>
            <a:pPr lvl="1"/>
            <a:r>
              <a:rPr lang="en-US" altLang="en-US" sz="2800" dirty="0"/>
              <a:t>Heal by </a:t>
            </a:r>
            <a:r>
              <a:rPr lang="en-US" altLang="en-US" sz="2800" i="1" dirty="0">
                <a:solidFill>
                  <a:srgbClr val="FF0000"/>
                </a:solidFill>
              </a:rPr>
              <a:t>secondary</a:t>
            </a:r>
            <a:r>
              <a:rPr lang="en-US" altLang="en-US" sz="2800" dirty="0"/>
              <a:t> intention</a:t>
            </a:r>
          </a:p>
          <a:p>
            <a:pPr lvl="1"/>
            <a:r>
              <a:rPr lang="en-US" altLang="en-US" sz="2800" dirty="0"/>
              <a:t>Delayed tendon repair</a:t>
            </a:r>
          </a:p>
          <a:p>
            <a:endParaRPr lang="en-US" dirty="0"/>
          </a:p>
        </p:txBody>
      </p:sp>
    </p:spTree>
    <p:extLst>
      <p:ext uri="{BB962C8B-B14F-4D97-AF65-F5344CB8AC3E}">
        <p14:creationId xmlns:p14="http://schemas.microsoft.com/office/powerpoint/2010/main" val="2427145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B17DF5E-096F-41BD-9A1A-B309E823CD71}" type="slidenum">
              <a:rPr lang="en-US" altLang="en-US"/>
              <a:pPr/>
              <a:t>14</a:t>
            </a:fld>
            <a:endParaRPr lang="en-US" altLang="en-US" dirty="0"/>
          </a:p>
        </p:txBody>
      </p:sp>
      <p:sp>
        <p:nvSpPr>
          <p:cNvPr id="151554" name="Rectangle 2"/>
          <p:cNvSpPr>
            <a:spLocks noGrp="1" noChangeArrowheads="1"/>
          </p:cNvSpPr>
          <p:nvPr>
            <p:ph type="title"/>
          </p:nvPr>
        </p:nvSpPr>
        <p:spPr>
          <a:xfrm>
            <a:off x="1981200" y="533400"/>
            <a:ext cx="8229600" cy="884238"/>
          </a:xfrm>
        </p:spPr>
        <p:txBody>
          <a:bodyPr>
            <a:normAutofit/>
          </a:bodyPr>
          <a:lstStyle/>
          <a:p>
            <a:r>
              <a:rPr lang="en-US" altLang="en-US" sz="5400" b="1" i="1" u="sng" dirty="0"/>
              <a:t>ANIMAL BITES</a:t>
            </a:r>
          </a:p>
        </p:txBody>
      </p:sp>
      <p:sp>
        <p:nvSpPr>
          <p:cNvPr id="151555" name="Rectangle 3"/>
          <p:cNvSpPr>
            <a:spLocks noGrp="1" noChangeArrowheads="1"/>
          </p:cNvSpPr>
          <p:nvPr>
            <p:ph type="body" sz="half" idx="1"/>
          </p:nvPr>
        </p:nvSpPr>
        <p:spPr>
          <a:xfrm>
            <a:off x="335666" y="1524000"/>
            <a:ext cx="10103734" cy="5105400"/>
          </a:xfrm>
        </p:spPr>
        <p:txBody>
          <a:bodyPr>
            <a:normAutofit/>
          </a:bodyPr>
          <a:lstStyle/>
          <a:p>
            <a:pPr>
              <a:lnSpc>
                <a:spcPct val="90000"/>
              </a:lnSpc>
            </a:pPr>
            <a:r>
              <a:rPr lang="en-US" altLang="en-US" b="1" dirty="0"/>
              <a:t>Dogs&gt;cats&gt;rodents</a:t>
            </a:r>
          </a:p>
          <a:p>
            <a:pPr lvl="1">
              <a:lnSpc>
                <a:spcPct val="90000"/>
              </a:lnSpc>
            </a:pPr>
            <a:r>
              <a:rPr lang="en-US" altLang="en-US" dirty="0"/>
              <a:t>15-20% dog bites infected</a:t>
            </a:r>
          </a:p>
          <a:p>
            <a:pPr lvl="1">
              <a:lnSpc>
                <a:spcPct val="90000"/>
              </a:lnSpc>
            </a:pPr>
            <a:r>
              <a:rPr lang="en-US" altLang="en-US" b="1" i="1" u="sng" dirty="0">
                <a:solidFill>
                  <a:srgbClr val="FF0000"/>
                </a:solidFill>
              </a:rPr>
              <a:t>50%</a:t>
            </a:r>
            <a:r>
              <a:rPr lang="en-US" altLang="en-US" i="1" dirty="0">
                <a:solidFill>
                  <a:srgbClr val="FF0000"/>
                </a:solidFill>
              </a:rPr>
              <a:t> </a:t>
            </a:r>
            <a:r>
              <a:rPr lang="en-US" altLang="en-US" dirty="0"/>
              <a:t>of cat bites infected</a:t>
            </a:r>
          </a:p>
          <a:p>
            <a:pPr>
              <a:lnSpc>
                <a:spcPct val="90000"/>
              </a:lnSpc>
            </a:pPr>
            <a:r>
              <a:rPr lang="en-US" altLang="en-US" dirty="0"/>
              <a:t>Usually combo of aerobe &amp; anaerobe</a:t>
            </a:r>
          </a:p>
          <a:p>
            <a:pPr>
              <a:lnSpc>
                <a:spcPct val="90000"/>
              </a:lnSpc>
            </a:pPr>
            <a:r>
              <a:rPr lang="en-US" altLang="en-US" dirty="0"/>
              <a:t>Cats AND dogs</a:t>
            </a:r>
          </a:p>
          <a:p>
            <a:pPr lvl="1">
              <a:lnSpc>
                <a:spcPct val="90000"/>
              </a:lnSpc>
            </a:pPr>
            <a:r>
              <a:rPr lang="en-US" altLang="en-US" i="1" dirty="0">
                <a:solidFill>
                  <a:srgbClr val="FF0000"/>
                </a:solidFill>
              </a:rPr>
              <a:t>Pasturella </a:t>
            </a:r>
            <a:r>
              <a:rPr lang="en-US" altLang="en-US" i="1" dirty="0" err="1">
                <a:solidFill>
                  <a:srgbClr val="FF0000"/>
                </a:solidFill>
              </a:rPr>
              <a:t>multocida</a:t>
            </a:r>
            <a:r>
              <a:rPr lang="en-US" altLang="en-US" i="1" dirty="0">
                <a:solidFill>
                  <a:srgbClr val="FF0000"/>
                </a:solidFill>
              </a:rPr>
              <a:t> </a:t>
            </a:r>
          </a:p>
          <a:p>
            <a:pPr lvl="1">
              <a:lnSpc>
                <a:spcPct val="90000"/>
              </a:lnSpc>
            </a:pPr>
            <a:r>
              <a:rPr lang="en-US" altLang="en-US" dirty="0"/>
              <a:t>Penicillin  or cephalosporin sensitive</a:t>
            </a:r>
          </a:p>
          <a:p>
            <a:pPr>
              <a:lnSpc>
                <a:spcPct val="90000"/>
              </a:lnSpc>
            </a:pPr>
            <a:r>
              <a:rPr lang="en-US" altLang="en-US" sz="3600" b="1" dirty="0"/>
              <a:t>Don’t close any bites!!!</a:t>
            </a:r>
            <a:endParaRPr lang="en-US" altLang="en-US" b="1" dirty="0"/>
          </a:p>
          <a:p>
            <a:pPr>
              <a:lnSpc>
                <a:spcPct val="90000"/>
              </a:lnSpc>
            </a:pPr>
            <a:r>
              <a:rPr lang="en-US" altLang="en-US" dirty="0"/>
              <a:t>Rabies</a:t>
            </a:r>
          </a:p>
          <a:p>
            <a:pPr lvl="1">
              <a:lnSpc>
                <a:spcPct val="90000"/>
              </a:lnSpc>
            </a:pPr>
            <a:r>
              <a:rPr lang="en-US" altLang="en-US" sz="2800" dirty="0"/>
              <a:t>If healthy animal; </a:t>
            </a:r>
            <a:r>
              <a:rPr lang="en-US" altLang="en-US" sz="2800" i="1" dirty="0">
                <a:solidFill>
                  <a:srgbClr val="00B0F0"/>
                </a:solidFill>
              </a:rPr>
              <a:t>observe 10 days</a:t>
            </a:r>
          </a:p>
        </p:txBody>
      </p:sp>
      <p:sp>
        <p:nvSpPr>
          <p:cNvPr id="151557" name="Rectangle 5"/>
          <p:cNvSpPr>
            <a:spLocks noGrp="1" noChangeArrowheads="1"/>
          </p:cNvSpPr>
          <p:nvPr>
            <p:ph sz="half" idx="2"/>
          </p:nvPr>
        </p:nvSpPr>
        <p:spPr/>
        <p:txBody>
          <a:bodyPr/>
          <a:lstStyle/>
          <a:p>
            <a:pPr>
              <a:lnSpc>
                <a:spcPct val="90000"/>
              </a:lnSpc>
            </a:pPr>
            <a:endParaRPr lang="en-US" altLang="en-US" sz="2000"/>
          </a:p>
        </p:txBody>
      </p:sp>
    </p:spTree>
    <p:extLst>
      <p:ext uri="{BB962C8B-B14F-4D97-AF65-F5344CB8AC3E}">
        <p14:creationId xmlns:p14="http://schemas.microsoft.com/office/powerpoint/2010/main" val="3365636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i="1" u="sng" dirty="0"/>
              <a:t>SIMULATORS</a:t>
            </a:r>
            <a:endParaRPr lang="en-US" b="1" i="1" u="sng" dirty="0"/>
          </a:p>
        </p:txBody>
      </p:sp>
      <p:sp>
        <p:nvSpPr>
          <p:cNvPr id="3" name="Content Placeholder 2"/>
          <p:cNvSpPr>
            <a:spLocks noGrp="1"/>
          </p:cNvSpPr>
          <p:nvPr>
            <p:ph idx="1"/>
          </p:nvPr>
        </p:nvSpPr>
        <p:spPr/>
        <p:txBody>
          <a:bodyPr/>
          <a:lstStyle/>
          <a:p>
            <a:r>
              <a:rPr lang="en-US" i="1" dirty="0">
                <a:solidFill>
                  <a:srgbClr val="FF0000"/>
                </a:solidFill>
              </a:rPr>
              <a:t>Gout</a:t>
            </a:r>
          </a:p>
          <a:p>
            <a:r>
              <a:rPr lang="en-US" i="1" dirty="0">
                <a:solidFill>
                  <a:srgbClr val="FF0000"/>
                </a:solidFill>
              </a:rPr>
              <a:t>Rheumatoid arthritis </a:t>
            </a:r>
            <a:r>
              <a:rPr lang="en-US" dirty="0"/>
              <a:t>of the hand</a:t>
            </a:r>
          </a:p>
          <a:p>
            <a:endParaRPr lang="en-US" dirty="0"/>
          </a:p>
        </p:txBody>
      </p:sp>
      <p:pic>
        <p:nvPicPr>
          <p:cNvPr id="4" name="Picture 3"/>
          <p:cNvPicPr>
            <a:picLocks noChangeAspect="1"/>
          </p:cNvPicPr>
          <p:nvPr/>
        </p:nvPicPr>
        <p:blipFill>
          <a:blip r:embed="rId2"/>
          <a:stretch>
            <a:fillRect/>
          </a:stretch>
        </p:blipFill>
        <p:spPr>
          <a:xfrm>
            <a:off x="7324725" y="0"/>
            <a:ext cx="4867275" cy="3429000"/>
          </a:xfrm>
          <a:prstGeom prst="rect">
            <a:avLst/>
          </a:prstGeom>
        </p:spPr>
      </p:pic>
      <p:cxnSp>
        <p:nvCxnSpPr>
          <p:cNvPr id="6" name="Straight Arrow Connector 5"/>
          <p:cNvCxnSpPr/>
          <p:nvPr/>
        </p:nvCxnSpPr>
        <p:spPr>
          <a:xfrm flipV="1">
            <a:off x="2022764" y="1177636"/>
            <a:ext cx="5181600" cy="9005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a:stretch>
            <a:fillRect/>
          </a:stretch>
        </p:blipFill>
        <p:spPr>
          <a:xfrm>
            <a:off x="0" y="3285035"/>
            <a:ext cx="6179127" cy="3572965"/>
          </a:xfrm>
          <a:prstGeom prst="rect">
            <a:avLst/>
          </a:prstGeom>
        </p:spPr>
      </p:pic>
      <p:cxnSp>
        <p:nvCxnSpPr>
          <p:cNvPr id="9" name="Straight Arrow Connector 8"/>
          <p:cNvCxnSpPr/>
          <p:nvPr/>
        </p:nvCxnSpPr>
        <p:spPr>
          <a:xfrm>
            <a:off x="1163782" y="2715491"/>
            <a:ext cx="69273" cy="471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3269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e6cd9d0-d562-4dfd-b1c3-42b6a4d81153}" enabled="1" method="Privileged" siteId="{ab98a94e-6e04-48d7-be01-b54a8cfe74b2}" contentBits="0" removed="0"/>
</clbl:labelList>
</file>

<file path=docProps/app.xml><?xml version="1.0" encoding="utf-8"?>
<Properties xmlns="http://schemas.openxmlformats.org/officeDocument/2006/extended-properties" xmlns:vt="http://schemas.openxmlformats.org/officeDocument/2006/docPropsVTypes">
  <TotalTime>147</TotalTime>
  <Words>926</Words>
  <Application>Microsoft Office PowerPoint</Application>
  <PresentationFormat>Widescreen</PresentationFormat>
  <Paragraphs>178</Paragraphs>
  <Slides>15</Slides>
  <Notes>8</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0" baseType="lpstr">
      <vt:lpstr>Arial</vt:lpstr>
      <vt:lpstr>Calibri</vt:lpstr>
      <vt:lpstr>Calibri Light</vt:lpstr>
      <vt:lpstr>Office Theme</vt:lpstr>
      <vt:lpstr>XIF</vt:lpstr>
      <vt:lpstr>INFECTIONS OF THE HAND</vt:lpstr>
      <vt:lpstr>GENERAL CONSIDERATIONS</vt:lpstr>
      <vt:lpstr>WORK-UP</vt:lpstr>
      <vt:lpstr>TREATMENT</vt:lpstr>
      <vt:lpstr>Cellulitis</vt:lpstr>
      <vt:lpstr>PARONYCHIA</vt:lpstr>
      <vt:lpstr>Paronychia Infection</vt:lpstr>
      <vt:lpstr>HERPETIC WHITLOW</vt:lpstr>
      <vt:lpstr> FELONS</vt:lpstr>
      <vt:lpstr>PYOGENIC FLEXOR TENOSYNOVITIS</vt:lpstr>
      <vt:lpstr>PYOGENIC FLEXOR TENOSYNOVITIS: TREATMENT</vt:lpstr>
      <vt:lpstr>HUMAN  BITES</vt:lpstr>
      <vt:lpstr>Human  Bites: MANAGEMENT</vt:lpstr>
      <vt:lpstr>ANIMAL BITES</vt:lpstr>
      <vt:lpstr>SIMULATORS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Bruh</dc:creator>
  <cp:lastModifiedBy>Bareqa Hbeishan - AERTEC</cp:lastModifiedBy>
  <cp:revision>30</cp:revision>
  <dcterms:created xsi:type="dcterms:W3CDTF">2019-05-12T15:27:55Z</dcterms:created>
  <dcterms:modified xsi:type="dcterms:W3CDTF">2025-11-30T18:53:07Z</dcterms:modified>
</cp:coreProperties>
</file>