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J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C7E311-1E9F-3B4F-BA02-1C225537BEF2}" v="8" dt="2026-03-14T10:24:49.9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16"/>
    <p:restoredTop sz="94635"/>
  </p:normalViewPr>
  <p:slideViewPr>
    <p:cSldViewPr snapToGrid="0">
      <p:cViewPr varScale="1">
        <p:scale>
          <a:sx n="105" d="100"/>
          <a:sy n="105" d="100"/>
        </p:scale>
        <p:origin x="9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2T11:08:14.3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45 131 8420,'-10'0'2442,"0"0"-1545,0 7 0,2 1-159,3 7 0,4-1 98,1 1 1,0 6-335,0 4 0,0 4-67,0 5 1,1 2-155,4 4 1,2 2-14,3-3 1,-2 4-180,-3 1 0,-4-7 153,4-2 0,2-4-813,-2-2 1,-1-6-544,-4-3-682,7-4 1,-4-3-897,7-3-498,-7-4 1817,10-6 1373,-11 0 0,5-6 0,-7-2 0</inkml:trace>
  <inkml:trace contextRef="#ctx0" brushRef="#br0" timeOffset="657">89 146 8882,'-15'-2'0,"0"-1"0,2-4 1563,4-1-1244,-4 5 1,11-5-184,-3 3 0,3 2 149,2-7 0,5 5-53,0-5 1,7 5 35,-3-4 1,4 0 10,2 0 1,0-3 2,0 7 1,4-5-99,1 6 0,1-1 29,-1 5 1,-2-2-102,6-3 1,-6 3-21,2-2 0,1 4 93,-2 4 1,6 5-125,-5 5 1,4 1 52,-4 0 0,-2 4 158,-9 1 0,4 4-118,-3-4 0,-3 5 311,-2-6 1,-4 6-43,-1-6 1,-1 7-146,-4-1 1,-3-2-78,-7 1 0,-5-6-252,1 2 0,-6 1-6,6-1 0,-6-1 102,6-4 0,-1-5-348,5-1 0,5 0-16,1 0-828,5-2 425,-2-7 241,6 0 0,1-2 111,4-3 1,4-1 86,5-4 1,6-3 145,-1 3 1,1 4-95,-5 1 0,-1-2 307,1 2 1,0 0-66,0 5 0,1-4 173,3-1 0,-2 0-60,2 5 0,-2 5 331,-3 0 1,-4 6 201,0-1 0,-2-2-290,2 2 0,1 4 356,-6 6 1,0 1-255,-5-1 0,0-2 88,0 6 1,-1-4-207,-4 4 1,-3-4 160,-7 5 0,0-3-64,0 3 1,-1 1 48,-4-6 0,4-1-251,-3-4 0,-3 0 56,3-1 0,-6 1-729,6 0 1,-6-7 347,6-3 0,-3-4-1265,3-1 0,2 0 692,-2 0 0,2-1-442,3-4 1,1 2-206,3-7 0,-2 5-418,8-5 0,-6 5 1717,5-5 0,-7 1 0,4-6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2T11:08:13.2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1 920 8397,'0'-15'2304,"0"5"-1491,0 0 0,0 1-174,0-6 0,1-5-253,4 1 0,-1-12 39,5 1 1,-4-11-138,5-3 1,-2-6-21,2-9 1,3 0-85,-3 0 0,3 0 101,2 1 1,-6 7-52,1 7 1,-5 1 50,5 9 1,-2 5-133,2 4 1,1 7 20,-6-1 0,5 2 66,-5 3 0,5 4 249,-5 0-37,6 7-3,-9-10-224,11 11 1,-10 2 169,7 10 0,-5 3-99,5 2 0,-6 6-18,6 3 0,-2 9-339,2 1 0,3 7 132,-3-2 0,3 4-169,2 1 1,0 0 80,-1 0 1,1 0-380,0 0 0,-1 0 180,1 1 1,0-8-289,-1-3 0,0-7 202,-5-3 0,4-6-2365,-3 2 1670,-3-11 0,1-2-1736,-3-7-60,-4 0 1383,6 0 376,-7 0 0,0-2 1034,0-3 0,0-3 0,0-6 0</inkml:trace>
  <inkml:trace contextRef="#ctx0" brushRef="#br0" timeOffset="319">456 508 8556,'-14'0'3064,"-1"0"-2213,0 0 1,6 0 443,-1 0 0,0 0-406,-5 0 0,1 2-114,-1 3 1,0-2-626,0 7 1,-4-5 70,-1 4 1,-4-4-341,4 5 0,-4-2 171,4 2 1,-4 1-1082,4-6 1,0 5 540,6-5 0,-1 5-2067,0-5 1,5 0 2554,1-5 0,-1 6 0,-5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4T10:20:33.377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3036 380 24575,'-32'0'0,"-21"0"0,-37 0 0,32 0 0,-5 0 0,-7 0 0,-5 0 0,-20-1 0,-4 2 0,0 1 0,0 2 0,31-1 0,1 2 0,0 0 0,-27 4 0,3 3 0,18 0 0,3 2 0,1-1 0,1 0 0,6 0 0,1 0 0,5-1 0,2-1 0,-43 9 0,11-4 0,4-2 0,2-3 0,4 0 0,-1 0 0,4 0 0,-1 2 0,1 1 0,3 2 0,4 0 0,9-2 0,11-1 0,12-4 0,9-2 0,1-1 0,-8 1 0,-13 3 0,-10 1 0,1-1 0,14-3 0,16-5 0,13-4 0,10-5 0,5-6 0,6-9 0,4-8 0,3-6 0,1-9 0,1-5 0,4-12 0,5-7 0,5-2 0,3 3 0,3 5 0,-2 4 0,0 7 0,-2 8 0,-6 11 0,-5 9 0,-8 10 0,-6 9 0,-5 8 0,-3 10 0,-2 11 0,-7 14 0,-14 21 0,-11 14 0,-14 12 0,-2 0 0,3-9 0,2-8 0,7-7 0,3-7 0,4-4 0,4-8 0,5-9 0,8-7 0,5-10 0,8-5 0,6-5 0,6-5 0,23 5 0,19 8 0,18 9 0,8 7 0,-10 2 0,-4-3 0,-7-2 0,-3-1 0,-5-3 0,-6 0 0,-6-3 0,-9-3 0,-6-3 0,-8-6 0,-7-3 0,-5-3 0,-4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4T10:20:44.625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584 0 24575,'-27'0'0,"-6"0"0,-23 0 0,-12 5 0,-12 14 0,7 7 0,22 7 0,13-1 0,14-5 0,4 2 0,0 1 0,5-3 0,2-4 0,5-4 0,5-3 0,-1 1 0,-1 12 0,-3 14 0,-5 14 0,2 9 0,2-1 0,5-3 0,4-5 0,0-9 0,0-4 0,0-4 0,0-1 0,2-3 0,3-6 0,4-6 0,2-7 0,1-2 0,4 1 0,6 1 0,7 4 0,3 1 0,2 0 0,1-3 0,-1-5 0,0-3 0,-1-5 0,0-2 0,0-2 0,-3-2 0,-3 0 0,-4 0 0,-4 0 0,1 0 0,6 0 0,3 0 0,0 0 0,-3-2 0,-6-1 0,-2-3 0,1-4 0,6-3 0,3-6 0,6-3 0,1-3 0,-2 1 0,-1 2 0,-5-1 0,-1 1 0,-3 0 0,-1 2 0,-4 3 0,-5 2 0,-4 3 0,-5 2 0,-3 4 0,-1 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4T10:20:50.141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2943 0 24575,'-33'18'0,"-26"30"0,18-10 0,-3 3 0,-7 8 0,-2 1 0,-1 0 0,1 0 0,1-3 0,1-1 0,-1 1 0,1 0 0,-2 0 0,1 1 0,-3 2 0,0 1 0,2-3 0,0 1 0,-1-1 0,0 0 0,-1 0 0,1 1 0,-1-2 0,1 0 0,0 0 0,1-2 0,1 0 0,-1 0 0,3-2 0,1-1 0,2-2 0,0 0 0,3-1 0,0 0 0,3-2 0,1-1 0,0 1 0,-1 0 0,0 1 0,-1 0 0,-1 2 0,-1 1 0,-2 3 0,0 1 0,-2 2 0,0-1 0,1 1 0,1-1 0,3-2 0,2-2 0,3-4 0,2-2 0,-23 27 0,10-13 0,14-13 0,10-9 0,12-15 0,7-10 0,4-12 0,2-19 0,3-19 0,6-11 0,5-8 0,6-3 0,3-5 0,4-13 0,-11 37 0,1 0 0,2-6 0,1 0 0,3-4 0,1 0 0,-3 1 0,0 0 0,0 4 0,-2 2 0,14-37 0,-10 25 0,-7 25 0,-9 22 0,-5 20 0,-2 13 0,0 15 0,-3 13 0,-4 9 0,-14 24 0,4-28 0,-4 4 0,-7 13 0,-2 4 0,-4 8 0,-2 2 0,-2 3 0,0 0 0,-1-1 0,0-1 0,2-6 0,0-1 0,3-5 0,1-2 0,5-11 0,2-3 0,-13 27 0,14-27 0,13-21 0,8-15 0,9-11 0,11-12 0,15-9 0,28-4 0,-6 9 0,6 1 0,9 2 0,3 1 0,4 1 0,0 0 0,-5 2 0,-2 1 0,-17 1 0,-2 1 0,40-2 0,-10 3 0,-9 0 0,-8 0 0,-9 0 0,-13 0 0,-10 0 0,-16 0 0,-5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4T10:20:55.574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0 366 24575,'0'89'0,"0"-25"0,0 5 0,0 13 0,0 4 0,0 5 0,0 1 0,0-5 0,0-2 0,0-13 0,0-2 0,0-2 0,2-2 0,0-6 0,3-2 0,0-7 0,1-2 0,8 24 0,0-25 0,-6-19 0,-2-8 0,1 2 0,0 4 0,0 2 0,-2-13 0,-3-20 0,-2-21 0,0-24 0,0-27 0,0 25 0,0-4 0,0-10 0,0-3 0,0-5 0,0-1 0,0 2 0,0 1 0,0 6 0,0 2 0,0 7 0,0 2 0,0-35 0,0 12 0,0 8 0,0 2 0,-1-3 0,-3-3 0,-4-2 0,-3 1 0,-1 4 0,3 7 0,3 8 0,4 5 0,1 11 0,1 9 0,0 7 0,2 9 0,3 6 0,8 4 0,12 4 0,16 0 0,10 0 0,7 2 0,2 7 0,-3 11 0,-4 11 0,-8 9 0,-10 4 0,-7 0 0,-7-2 0,-5 1 0,-4 2 0,-6 0 0,-3-3 0,-2-6 0,-1 0 0,0 3 0,0 6 0,-2 4 0,-3-5 0,-2-8 0,-5-9 0,-4-6 0,-9 2 0,-10 5 0,-9 5 0,-2 2 0,3-4 0,10-8 0,14-11 0,11-7 0,12-4 0,12-1 0,27-2 0,20-1 0,16 0 0,8 0 0,-7 6 0,0 4 0,-6 7 0,-8 5 0,-10-1 0,-13-1 0,-9-2 0,-8-4 0,-8 0 0,-5-3 0,-6-1 0,-2 3 0,0 3 0,4 12 0,3 9 0,2 6 0,-4-1 0,-4-9 0,-4-7 0,-2-5 0,0 1 0,0 4 0,-5 4 0,-8 6 0,-9 4 0,-8-2 0,-2-1 0,-1-4 0,1-3 0,-1-2 0,0-1 0,-2-2 0,-2-4 0,-3-1 0,0-2 0,-1-2 0,-2 0 0,-1-3 0,1-3 0,0-3 0,7-2 0,6-2 0,6 0 0,8 0 0,1 0 0,-6-4 0,-7-4 0,-8-4 0,-4-5 0,3 1 0,7 1 0,9 2 0,11 2 0,6 2 0,2 3 0,2 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4T10:21:02.962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1999 0 24575,'-31'2'0,"-13"11"0,-27 26 0,23-10 0,-4 4 0,-15 10 0,-5 4 0,14-11 0,-2 1 0,-1-1 0,2 0 0,0 0 0,0-1 0,-28 17 0,2-2 0,12-7 0,4-2 0,11-7 0,1-1 0,1-1 0,1-3 0,5-2 0,2-2 0,-38 19 0,14-9 0,16-8 0,9-3 0,8-4 0,7-1 0,1 0 0,-1 1 0,0 2 0,3 0 0,3-1 0,8-2 0,5-8 0,5-10 0,5-9 0,2-20 0,1-13 0,5-14 0,4-13 0,4-4 0,3-1 0,2 1 0,-1 9 0,0 9 0,-4 10 0,-3 13 0,-2 10 0,-4 10 0,-2 10 0,-5 17 0,-2 7 0,-8 15 0,-5 1 0,-7 9 0,-4 9 0,-3 14 0,3 5 0,3 4 0,7-9 0,6-14 0,5-13 0,4-15 0,1-10 0,5-7 0,5-3 0,4-3 0,5-1 0,5 2 0,11 4 0,21 7 0,12 4 0,6 2 0,3-1 0,-4-1 0,7 3 0,3 6 0,-6 3 0,-13 0 0,-16-6 0,-17-7 0,-9-6 0,-10-6 0,-3-4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4T10:21:04.730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0 1586 24575,'0'-50'0,"0"-20"0,0-17 0,0-12 0,0 46 0,0 0 0,0-44 0,0 45 0,0 1 0,0-2 0,0 0 0,0-3 0,0-1 0,0-1 0,0-2 0,0 0 0,0-1 0,0-1 0,0 0 0,0 4 0,0 2 0,0 2 0,0 3 0,0-28 0,0 24 0,0 26 0,2 19 0,1 14 0,5 15 0,23 24 0,19 19 0,-17-23 0,2 1 0,4 3 0,0 1 0,-1-3 0,-2 0 0,0 1 0,-1 0 0,1 0 0,-1 1 0,1 2 0,-1 0 0,0 1 0,-1 2 0,3 1 0,-2 0 0,-1 1 0,-1 0 0,-4-4 0,-1-1 0,20 36 0,-12-17 0,-9-19 0,-6-12 0,-6-12 0,-5-7 0,-5-6 0,-3-4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4T10:21:08.614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0 58 24575,'42'0'0,"15"-3"0,7-4 0,-4-1 0,-12-1 0,-21 3 0,-9 2 0,-4 2 0,0 2 0,2-2 0,5-1 0,3 0 0,-1-1 0,-3 1 0,-11 1 0,-2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4T10:24:41.651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1846 0 24575,'-91'3'0,"42"0"0,-2 3 0,-14 5 0,-3 3 0,-5 4 0,-1 3 0,1 2 0,1 2 0,-1 2 0,1 0 0,9-3 0,3-1 0,6-2 0,4 1 0,-34 16 0,18-8 0,13-3 0,7-5 0,2-1 0,0 1 0,-4 3 0,-6 4 0,-6 4 0,-3 1 0,-2 1 0,2-3 0,8-5 0,12-4 0,14-5 0,12-5 0,6-4 0,4-6 0,3-7 0,2-5 0,2-7 0,0-6 0,2-4 0,5-3 0,2 2 0,2 4 0,0 3 0,-2-1 0,1-5 0,2-10 0,3-9 0,4-7 0,0 2 0,-5 7 0,-3 14 0,-5 11 0,-2 12 0,-2 25 0,-1 0 0,-1 22 0,0-5 0,0 1 0,0 6 0,0 8 0,0 15 0,-3 14 0,-2 5 0,-4-8 0,1-20 0,3-19 0,3-14 0,2-10 0,0-3 0,3-3 0,9-3 0,19-3 0,25-2 0,21 0 0,14 0 0,-2 0 0,-13 0 0,-17 0 0,-20 0 0,-14 0 0,-11 0 0,-3 0 0,5 0 0,11 0 0,7 0 0,2 0 0,-7 0 0,-12 8 0,-8-6 0,-5 5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4T10:24:47.099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0 0 24575,'0'93'0,"0"-16"0,0 7 0,0-17 0,0 4 0,0 1 0,0 4 0,0 1 0,0-1 0,0-3 0,0 0 0,0-4 0,0 17 0,0-3 0,0-5 0,0-2 0,0-9 0,0-2 0,0-12 0,0-4 0,0 16 0,0-29 0,0-22 0,0-8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4T10:24:49.399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100 0 24575,'60'0'0,"4"0"0,1 0 0,4 0 0,-7 0 0,-3 0 0,-8 0 0,-13 3 0,-9 3 0,-7 6 0,-4 6 0,1 7 0,0 2 0,0 2 0,-4-3 0,-4-4 0,-4-2 0,-2-1 0,0 9 0,1 7 0,-1 8 0,1 3 0,-2-2 0,-1 2 0,-1 0 0,-2 5 0,0 3 0,0 1 0,0 2 0,0 0 0,0 0 0,-2-3 0,-2 0 0,-6 0 0,-6 1 0,-3 2 0,-2-1 0,0-4 0,1-7 0,-1-5 0,-1-6 0,0-3 0,1-3 0,4-8 0,3-9 0,-2-2 0,-9 1 0,-10 5 0,-11 5 0,-5 0 0,1 1 0,8-3 0,10-6 0,9-5 0,4-5 0,-5-2 0,-7 0 0,-5 0 0,1 0 0,4 0 0,12-1 0,8-3 0,6-2 0,4 1 0,0 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20739-8B6B-B763-62FD-7D3EBDADC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DB70B0-7042-5B2C-6762-DB500F280D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37C49-8798-28D1-8F2B-67D0EA331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49F43-9AB2-E24F-A496-9CB1D70F639B}" type="datetimeFigureOut">
              <a:rPr lang="en-JO" smtClean="0"/>
              <a:t>16/03/2026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FA715-21A3-B671-29CF-78A11C0B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DCD6B-1AE9-B61C-CF28-D7769EED0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34AF-A660-CC4A-886C-CDA06DFDFB59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13668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F97EA-6283-34DE-A4CF-6A8C344B2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8540C-AF47-8614-F394-8F660CBA9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8B1A4-84E6-72E4-9163-FE48EBAE2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49F43-9AB2-E24F-A496-9CB1D70F639B}" type="datetimeFigureOut">
              <a:rPr lang="en-JO" smtClean="0"/>
              <a:t>16/03/2026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82A16-9D3B-F34D-ED75-4E03E9107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44CC0-6FA9-C088-77AF-504A8CE37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34AF-A660-CC4A-886C-CDA06DFDFB59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1910952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787B7-DC05-A4FE-DDF1-EE8D727C5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970B5-691B-3092-0DB2-92DB2DE10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B95D8-8F01-8ECA-96E8-DB8529BF3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49F43-9AB2-E24F-A496-9CB1D70F639B}" type="datetimeFigureOut">
              <a:rPr lang="en-JO" smtClean="0"/>
              <a:t>16/03/2026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7D2C5-459F-4647-560F-F5D8A8648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F7F96-745F-2563-5CB2-2C04AAAB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34AF-A660-CC4A-886C-CDA06DFDFB59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04990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FF2D-3846-2DA5-D235-7C8C2126D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160CC-2008-C8CF-5DF1-200799676C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49B21-3B80-6667-A459-8C7434C2D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7D9B87-6FCF-0E4A-7D66-6C8CABFB6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49F43-9AB2-E24F-A496-9CB1D70F639B}" type="datetimeFigureOut">
              <a:rPr lang="en-JO" smtClean="0"/>
              <a:t>16/03/2026</a:t>
            </a:fld>
            <a:endParaRPr lang="en-J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A0A48-A68A-1FB2-63C1-011CEEFD3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F27DB-BE0C-2AE7-831F-B6E755FD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34AF-A660-CC4A-886C-CDA06DFDFB59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530045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231B8-FE9F-CB02-AAA6-A44DF0ED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A263D-D3E6-907A-C9CA-6BE201F9E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E5707-879F-3984-B424-82DD71778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17C9B1-CC5D-A288-DD68-2F20DDDEE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7F9797-C594-63FC-F105-2EF09F2C6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74902B-5772-A5B2-862E-DF5FFF87A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49F43-9AB2-E24F-A496-9CB1D70F639B}" type="datetimeFigureOut">
              <a:rPr lang="en-JO" smtClean="0"/>
              <a:t>16/03/2026</a:t>
            </a:fld>
            <a:endParaRPr lang="en-J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F5D78C-EF5A-3C2A-9346-F266872B2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F5BAD7-1F5E-CAB6-5433-B8CC919CA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34AF-A660-CC4A-886C-CDA06DFDFB59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861796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4F48-A5A9-2BE0-D7FA-65A491C1B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D85A9-EF61-294D-CAED-1512E9BC5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49F43-9AB2-E24F-A496-9CB1D70F639B}" type="datetimeFigureOut">
              <a:rPr lang="en-JO" smtClean="0"/>
              <a:t>16/03/2026</a:t>
            </a:fld>
            <a:endParaRPr lang="en-J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44BF3F-099D-8B5B-35AF-766D1DF1D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9A7A5B-6D54-CCFB-6DC0-45BBC3BCC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34AF-A660-CC4A-886C-CDA06DFDFB59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249239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C9C56A-F3E9-BE9F-2CD7-93C1B2127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49F43-9AB2-E24F-A496-9CB1D70F639B}" type="datetimeFigureOut">
              <a:rPr lang="en-JO" smtClean="0"/>
              <a:t>16/03/2026</a:t>
            </a:fld>
            <a:endParaRPr lang="en-J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013E34-E627-929D-E36E-425CC8511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3DE0E-B3A9-0CF2-17C6-5B3667D69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34AF-A660-CC4A-886C-CDA06DFDFB59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3076990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BD6D8-E5B5-07D4-912E-F4EB94075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2EE58-A484-8368-96DB-0016682A0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787B8-CC1F-4983-F9E1-58C311E4E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C02CC-FA75-F3D0-EAF0-23AED3BB8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49F43-9AB2-E24F-A496-9CB1D70F639B}" type="datetimeFigureOut">
              <a:rPr lang="en-JO" smtClean="0"/>
              <a:t>16/03/2026</a:t>
            </a:fld>
            <a:endParaRPr lang="en-J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0F2BFD-28E7-C7E4-5213-0AC6004B8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F66E6-2632-2359-8F7A-5C8EAF7EE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34AF-A660-CC4A-886C-CDA06DFDFB59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1067318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00510-7017-695A-BB69-8F68FCD4F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852E0A-96A5-283A-3718-8B5E099BBD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J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BD00B-09F2-CB56-46EF-F415037D0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9C83E8-4CB2-1FEF-7E0A-39D40A05E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49F43-9AB2-E24F-A496-9CB1D70F639B}" type="datetimeFigureOut">
              <a:rPr lang="en-JO" smtClean="0"/>
              <a:t>16/03/2026</a:t>
            </a:fld>
            <a:endParaRPr lang="en-J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6CE2E-A5B0-0C6B-23FE-9152158CB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75CD65-5955-ECFB-581E-D8C80F517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34AF-A660-CC4A-886C-CDA06DFDFB59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919300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60C2D-F31F-13BD-7AD3-2E9886418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C63539-5985-EC78-A85F-6123AA1CB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A8C14-A040-1378-0248-1BD149B52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49F43-9AB2-E24F-A496-9CB1D70F639B}" type="datetimeFigureOut">
              <a:rPr lang="en-JO" smtClean="0"/>
              <a:t>16/03/2026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3FDDD-4FF4-D01C-1B75-DCDFC7A53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50854-2568-5A3C-BDB6-B3D9C175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34AF-A660-CC4A-886C-CDA06DFDFB59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148712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0FE746-3608-5ECC-3CB1-716120565E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7756FA-592D-C6F6-11C3-FB3BB3D951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63E1A-E5E1-B3CD-8B44-D1958002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49F43-9AB2-E24F-A496-9CB1D70F639B}" type="datetimeFigureOut">
              <a:rPr lang="en-JO" smtClean="0"/>
              <a:t>16/03/2026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12158-7B8D-A521-E3A2-AA7EBFC34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F01A8-D38A-2C27-62CD-E5A8B6902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F34AF-A660-CC4A-886C-CDA06DFDFB59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3196031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2DD460-CD5D-89D1-458A-D7C88C774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EB807-DD35-F272-664F-A5D920F5F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AC6C1-8F62-DC91-2822-4C3D532A9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749F43-9AB2-E24F-A496-9CB1D70F639B}" type="datetimeFigureOut">
              <a:rPr lang="en-JO" smtClean="0"/>
              <a:t>16/03/2026</a:t>
            </a:fld>
            <a:endParaRPr lang="en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DAFBE-A926-F65A-76AF-B0FC361B5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2818E-8A43-20B6-B8B3-CD721516C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FF34AF-A660-CC4A-886C-CDA06DFDFB59}" type="slidenum">
              <a:rPr lang="en-JO" smtClean="0"/>
              <a:t>‹#›</a:t>
            </a:fld>
            <a:endParaRPr lang="en-JO"/>
          </a:p>
        </p:txBody>
      </p:sp>
    </p:spTree>
    <p:extLst>
      <p:ext uri="{BB962C8B-B14F-4D97-AF65-F5344CB8AC3E}">
        <p14:creationId xmlns:p14="http://schemas.microsoft.com/office/powerpoint/2010/main" val="83325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J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customXml" Target="../ink/ink8.xml"/><Relationship Id="rId18" Type="http://schemas.openxmlformats.org/officeDocument/2006/relationships/customXml" Target="../ink/ink10.xml"/><Relationship Id="rId3" Type="http://schemas.openxmlformats.org/officeDocument/2006/relationships/customXml" Target="../ink/ink3.xml"/><Relationship Id="rId21" Type="http://schemas.openxmlformats.org/officeDocument/2006/relationships/image" Target="../media/image26.png"/><Relationship Id="rId7" Type="http://schemas.openxmlformats.org/officeDocument/2006/relationships/customXml" Target="../ink/ink5.xml"/><Relationship Id="rId12" Type="http://schemas.openxmlformats.org/officeDocument/2006/relationships/image" Target="../media/image21.png"/><Relationship Id="rId17" Type="http://schemas.openxmlformats.org/officeDocument/2006/relationships/image" Target="../media/image24.png"/><Relationship Id="rId2" Type="http://schemas.openxmlformats.org/officeDocument/2006/relationships/image" Target="../media/image16.jpeg"/><Relationship Id="rId16" Type="http://schemas.openxmlformats.org/officeDocument/2006/relationships/image" Target="../media/image23.png"/><Relationship Id="rId20" Type="http://schemas.openxmlformats.org/officeDocument/2006/relationships/customXml" Target="../ink/ink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5" Type="http://schemas.openxmlformats.org/officeDocument/2006/relationships/customXml" Target="../ink/ink9.xml"/><Relationship Id="rId23" Type="http://schemas.openxmlformats.org/officeDocument/2006/relationships/image" Target="../media/image27.png"/><Relationship Id="rId10" Type="http://schemas.openxmlformats.org/officeDocument/2006/relationships/image" Target="../media/image20.png"/><Relationship Id="rId19" Type="http://schemas.openxmlformats.org/officeDocument/2006/relationships/image" Target="../media/image25.png"/><Relationship Id="rId4" Type="http://schemas.openxmlformats.org/officeDocument/2006/relationships/image" Target="../media/image17.png"/><Relationship Id="rId9" Type="http://schemas.openxmlformats.org/officeDocument/2006/relationships/customXml" Target="../ink/ink6.xml"/><Relationship Id="rId14" Type="http://schemas.openxmlformats.org/officeDocument/2006/relationships/image" Target="../media/image22.png"/><Relationship Id="rId22" Type="http://schemas.openxmlformats.org/officeDocument/2006/relationships/customXml" Target="../ink/ink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12D689-CB2F-582D-5C1C-A28F7B3D43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1383528"/>
            <a:ext cx="5925989" cy="3167510"/>
          </a:xfrm>
        </p:spPr>
        <p:txBody>
          <a:bodyPr anchor="b">
            <a:normAutofit/>
          </a:bodyPr>
          <a:lstStyle/>
          <a:p>
            <a:pPr algn="l"/>
            <a:r>
              <a:rPr lang="en-US" sz="8900"/>
              <a:t>Anaesthesia exam</a:t>
            </a:r>
            <a:endParaRPr lang="en-JO" sz="89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2A3F19-684B-CE2F-6E07-10166F9F16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1" y="4582814"/>
            <a:ext cx="5925987" cy="1312657"/>
          </a:xfrm>
          <a:ln>
            <a:solidFill>
              <a:schemeClr val="bg1"/>
            </a:solidFill>
          </a:ln>
        </p:spPr>
        <p:txBody>
          <a:bodyPr anchor="t">
            <a:normAutofit/>
          </a:bodyPr>
          <a:lstStyle/>
          <a:p>
            <a:pPr algn="l"/>
            <a:r>
              <a:rPr lang="en-US" dirty="0"/>
              <a:t>Sixth month</a:t>
            </a:r>
          </a:p>
          <a:p>
            <a:pPr algn="l"/>
            <a:r>
              <a:rPr lang="en-US" dirty="0"/>
              <a:t>By </a:t>
            </a:r>
            <a:r>
              <a:rPr lang="en-US" b="1" dirty="0">
                <a:solidFill>
                  <a:schemeClr val="accent1"/>
                </a:solidFill>
              </a:rPr>
              <a:t>Yasmeen </a:t>
            </a:r>
            <a:r>
              <a:rPr lang="en-US" b="1" dirty="0" err="1">
                <a:solidFill>
                  <a:schemeClr val="accent1"/>
                </a:solidFill>
              </a:rPr>
              <a:t>Hamdan</a:t>
            </a:r>
            <a:endParaRPr lang="en-JO" b="1" dirty="0">
              <a:solidFill>
                <a:schemeClr val="accent1"/>
              </a:solidFill>
            </a:endParaRPr>
          </a:p>
        </p:txBody>
      </p:sp>
      <p:pic>
        <p:nvPicPr>
          <p:cNvPr id="7" name="Graphic 6" descr="Stethoscope">
            <a:extLst>
              <a:ext uri="{FF2B5EF4-FFF2-40B4-BE49-F238E27FC236}">
                <a16:creationId xmlns:a16="http://schemas.microsoft.com/office/drawing/2014/main" id="{BD8A89D3-B7FC-458F-DBFB-7C9E088E39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8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40ADF-EA96-44FB-62DB-61C80EE3C3ED}"/>
              </a:ext>
            </a:extLst>
          </p:cNvPr>
          <p:cNvSpPr txBox="1"/>
          <p:nvPr/>
        </p:nvSpPr>
        <p:spPr>
          <a:xfrm>
            <a:off x="645066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/>
              <a:t>Question 1 </a:t>
            </a:r>
            <a:br>
              <a:rPr lang="en-US" sz="1400">
                <a:effectLst/>
              </a:rPr>
            </a:br>
            <a:endParaRPr lang="en-US" sz="140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0" i="0">
                <a:effectLst/>
              </a:rPr>
              <a:t>1-Identify each vaporizer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0" i="0">
                <a:effectLst/>
              </a:rPr>
              <a:t>A- sevoflurane </a:t>
            </a:r>
            <a:endParaRPr lang="en-US" sz="140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0" i="0">
                <a:effectLst/>
              </a:rPr>
              <a:t>B- desflurane</a:t>
            </a:r>
            <a:endParaRPr lang="en-US" sz="140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400">
                <a:effectLst/>
              </a:rPr>
            </a:br>
            <a:endParaRPr lang="en-US" sz="140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0" i="0">
                <a:effectLst/>
              </a:rPr>
              <a:t>2-Mention 2 differences between the vaporizers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0" i="0">
                <a:effectLst/>
              </a:rPr>
              <a:t>1-color?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0" i="0">
                <a:effectLst/>
              </a:rPr>
              <a:t>2– b is electric and give high temperature </a:t>
            </a:r>
            <a:endParaRPr lang="en-US" sz="140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0CB857-CAAB-F79D-62C9-B8761DDCA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85" y="1817632"/>
            <a:ext cx="4689987" cy="29898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F401AC1-CB9B-BB34-7707-D6395C398104}"/>
                  </a:ext>
                </a:extLst>
              </p14:cNvPr>
              <p14:cNvContentPartPr/>
              <p14:nvPr/>
            </p14:nvContentPartPr>
            <p14:xfrm>
              <a:off x="8656933" y="3434683"/>
              <a:ext cx="201600" cy="3067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F401AC1-CB9B-BB34-7707-D6395C3981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41813" y="3419563"/>
                <a:ext cx="231840" cy="33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08406A6-DE79-1046-4CA6-9B39238963AC}"/>
                  </a:ext>
                </a:extLst>
              </p14:cNvPr>
              <p14:cNvContentPartPr/>
              <p14:nvPr/>
            </p14:nvContentPartPr>
            <p14:xfrm>
              <a:off x="7212253" y="3494803"/>
              <a:ext cx="190800" cy="3315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08406A6-DE79-1046-4CA6-9B39238963A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97133" y="3479323"/>
                <a:ext cx="221400" cy="36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940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D7F64A8-D625-4F61-A290-B499BB62A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Question mark">
            <a:extLst>
              <a:ext uri="{FF2B5EF4-FFF2-40B4-BE49-F238E27FC236}">
                <a16:creationId xmlns:a16="http://schemas.microsoft.com/office/drawing/2014/main" id="{D980F5ED-85F8-7AA2-8580-2B492CDAD0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6948" y="2694018"/>
            <a:ext cx="1198532" cy="11985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70D58F-9176-54E1-7A31-8D3693DF0FF3}"/>
              </a:ext>
            </a:extLst>
          </p:cNvPr>
          <p:cNvSpPr txBox="1"/>
          <p:nvPr/>
        </p:nvSpPr>
        <p:spPr>
          <a:xfrm>
            <a:off x="2145031" y="1944794"/>
            <a:ext cx="5801917" cy="2057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Question 2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Pictures </a:t>
            </a:r>
            <a:r>
              <a:rPr lang="en-US" sz="1600" dirty="0"/>
              <a:t>: </a:t>
            </a:r>
            <a:r>
              <a:rPr lang="en-US" sz="1600" b="0" i="0" dirty="0" err="1">
                <a:effectLst/>
              </a:rPr>
              <a:t>Rocuronium</a:t>
            </a:r>
            <a:r>
              <a:rPr lang="en-US" sz="1600" b="0" i="0" dirty="0">
                <a:effectLst/>
              </a:rPr>
              <a:t>, </a:t>
            </a:r>
            <a:r>
              <a:rPr lang="en-US" sz="1600" b="0" i="0" dirty="0" err="1">
                <a:effectLst/>
              </a:rPr>
              <a:t>susccinylcholine</a:t>
            </a:r>
            <a:r>
              <a:rPr lang="en-US" sz="1600" b="0" i="0" dirty="0">
                <a:effectLst/>
              </a:rPr>
              <a:t>, </a:t>
            </a:r>
            <a:r>
              <a:rPr lang="en-US" sz="1600" b="0" i="0" dirty="0" err="1">
                <a:effectLst/>
              </a:rPr>
              <a:t>cisatracuriuom</a:t>
            </a:r>
            <a:r>
              <a:rPr lang="en-US" sz="1600" b="0" i="0" dirty="0">
                <a:effectLst/>
              </a:rPr>
              <a:t>, </a:t>
            </a:r>
            <a:r>
              <a:rPr lang="en-US" sz="1600" b="0" i="0" dirty="0" err="1">
                <a:effectLst/>
              </a:rPr>
              <a:t>neostagmine</a:t>
            </a:r>
            <a:endParaRPr lang="en-US" sz="16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600" dirty="0">
                <a:effectLst/>
              </a:rPr>
            </a:br>
            <a:endParaRPr lang="en-US" sz="16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1-can cause </a:t>
            </a:r>
            <a:r>
              <a:rPr lang="en-US" sz="1600" b="0" i="0" dirty="0" err="1">
                <a:effectLst/>
              </a:rPr>
              <a:t>muscirinc</a:t>
            </a:r>
            <a:r>
              <a:rPr lang="en-US" sz="1600" b="0" i="0" dirty="0">
                <a:effectLst/>
              </a:rPr>
              <a:t> activation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 err="1"/>
              <a:t>N</a:t>
            </a:r>
            <a:r>
              <a:rPr lang="en-US" sz="1600" b="0" i="0" dirty="0" err="1">
                <a:effectLst/>
              </a:rPr>
              <a:t>eostagmine</a:t>
            </a:r>
            <a:endParaRPr lang="en-US" sz="16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2-fastest onset</a:t>
            </a: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S</a:t>
            </a:r>
            <a:r>
              <a:rPr lang="en-US" sz="1600" b="0" i="0" dirty="0">
                <a:effectLst/>
              </a:rPr>
              <a:t>uccinylcholine</a:t>
            </a:r>
            <a:endParaRPr lang="en-US" sz="16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3- </a:t>
            </a:r>
            <a:r>
              <a:rPr lang="en-US" sz="1600" b="0" i="0" dirty="0" err="1">
                <a:effectLst/>
              </a:rPr>
              <a:t>doesnt</a:t>
            </a:r>
            <a:r>
              <a:rPr lang="en-US" sz="1600" b="0" i="0" dirty="0">
                <a:effectLst/>
              </a:rPr>
              <a:t> relay on renal excretion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 </a:t>
            </a:r>
            <a:r>
              <a:rPr lang="en-US" sz="1600" dirty="0" err="1"/>
              <a:t>C</a:t>
            </a:r>
            <a:r>
              <a:rPr lang="en-US" sz="1600" b="0" i="0" dirty="0" err="1">
                <a:effectLst/>
              </a:rPr>
              <a:t>isatracurum</a:t>
            </a:r>
            <a:r>
              <a:rPr lang="en-US" sz="1600" b="0" i="0" dirty="0">
                <a:effectLst/>
              </a:rPr>
              <a:t> </a:t>
            </a:r>
            <a:endParaRPr lang="en-US" sz="16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0" i="0">
                <a:effectLst/>
                <a:latin typeface="UICTFontTextStyleBody"/>
              </a:rPr>
              <a:t>4-have </a:t>
            </a:r>
            <a:r>
              <a:rPr lang="en-US" sz="1600" b="0" i="0" dirty="0" err="1">
                <a:effectLst/>
                <a:latin typeface="UICTFontTextStyleBody"/>
              </a:rPr>
              <a:t>compititive</a:t>
            </a:r>
            <a:r>
              <a:rPr lang="en-US" sz="1600" b="0" i="0" dirty="0">
                <a:effectLst/>
                <a:latin typeface="UICTFontTextStyleBody"/>
              </a:rPr>
              <a:t> effect property: </a:t>
            </a:r>
            <a:r>
              <a:rPr lang="en-US" sz="1600" b="0" i="0" dirty="0" err="1">
                <a:effectLst/>
                <a:latin typeface="UICTFontTextStyleBody"/>
              </a:rPr>
              <a:t>Rocuronium</a:t>
            </a:r>
            <a:r>
              <a:rPr lang="en-US" sz="1600" b="0" i="0" dirty="0">
                <a:effectLst/>
                <a:latin typeface="UICTFontTextStyleBody"/>
              </a:rPr>
              <a:t>, </a:t>
            </a:r>
            <a:r>
              <a:rPr lang="en-US" sz="1600" b="0" i="0" dirty="0" err="1">
                <a:effectLst/>
                <a:latin typeface="UICTFontTextStyleBody"/>
              </a:rPr>
              <a:t>cisatracuriuom</a:t>
            </a:r>
            <a:endParaRPr lang="en-US" sz="1600" dirty="0">
              <a:effectLst/>
              <a:latin typeface=".AppleSystemUIFon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600" dirty="0"/>
          </a:p>
        </p:txBody>
      </p:sp>
      <p:pic>
        <p:nvPicPr>
          <p:cNvPr id="8" name="Graphic 7" descr="Question mark">
            <a:extLst>
              <a:ext uri="{FF2B5EF4-FFF2-40B4-BE49-F238E27FC236}">
                <a16:creationId xmlns:a16="http://schemas.microsoft.com/office/drawing/2014/main" id="{6B64A575-201B-4A31-9B0A-7B485D6CE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42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799AD2-68B6-64D8-5405-C3335E24CC39}"/>
              </a:ext>
            </a:extLst>
          </p:cNvPr>
          <p:cNvSpPr txBox="1"/>
          <p:nvPr/>
        </p:nvSpPr>
        <p:spPr>
          <a:xfrm>
            <a:off x="112069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dirty="0"/>
              <a:t>Question 3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0" i="0" dirty="0">
                <a:effectLst/>
              </a:rPr>
              <a:t>160m, 130kg patient, free medical history in preop. </a:t>
            </a:r>
            <a:r>
              <a:rPr lang="en-US" sz="1500" b="0" i="0" dirty="0" err="1">
                <a:effectLst/>
              </a:rPr>
              <a:t>Assesment</a:t>
            </a:r>
            <a:r>
              <a:rPr lang="en-US" sz="1500" b="0" i="0" dirty="0">
                <a:effectLst/>
              </a:rPr>
              <a:t> clinic</a:t>
            </a:r>
            <a:endParaRPr lang="en-US" sz="15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5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0" i="0" dirty="0">
                <a:effectLst/>
              </a:rPr>
              <a:t>1- asa score </a:t>
            </a:r>
            <a:endParaRPr lang="en-US" sz="15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0" i="0" dirty="0">
                <a:effectLst/>
              </a:rPr>
              <a:t>2? Maybe 3 </a:t>
            </a:r>
            <a:endParaRPr lang="en-US" sz="15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5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0" i="0" dirty="0">
                <a:effectLst/>
              </a:rPr>
              <a:t>2- clear fluid fasting time</a:t>
            </a:r>
            <a:endParaRPr lang="en-US" sz="15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0" i="0" dirty="0">
                <a:effectLst/>
              </a:rPr>
              <a:t>2 hours</a:t>
            </a:r>
            <a:br>
              <a:rPr lang="en-US" sz="1500" dirty="0">
                <a:effectLst/>
              </a:rPr>
            </a:br>
            <a:endParaRPr lang="en-US" sz="15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0" i="0" dirty="0">
                <a:effectLst/>
              </a:rPr>
              <a:t>3-what risk might she have for </a:t>
            </a:r>
            <a:r>
              <a:rPr lang="en-US" sz="1500" b="0" i="0" dirty="0" err="1">
                <a:effectLst/>
              </a:rPr>
              <a:t>anasthesia</a:t>
            </a:r>
            <a:r>
              <a:rPr lang="en-US" sz="1500" b="0" i="0" dirty="0">
                <a:effectLst/>
              </a:rPr>
              <a:t> </a:t>
            </a:r>
            <a:endParaRPr lang="en-US" sz="15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0" i="0" dirty="0">
                <a:effectLst/>
              </a:rPr>
              <a:t>Difficult intubation because she is obese , aspiration</a:t>
            </a:r>
            <a:endParaRPr lang="en-US" sz="15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5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0" i="0" dirty="0">
                <a:effectLst/>
              </a:rPr>
              <a:t>4-should u give her </a:t>
            </a:r>
            <a:r>
              <a:rPr lang="en-US" sz="1500" b="0" i="0" dirty="0" err="1">
                <a:effectLst/>
              </a:rPr>
              <a:t>metoclopromide</a:t>
            </a:r>
            <a:r>
              <a:rPr lang="en-US" sz="1500" b="0" i="0" dirty="0">
                <a:effectLst/>
              </a:rPr>
              <a:t> and why</a:t>
            </a:r>
            <a:endParaRPr lang="en-US" sz="15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0" i="0" dirty="0">
                <a:effectLst/>
              </a:rPr>
              <a:t>Yes, risk of aspiration</a:t>
            </a:r>
            <a:r>
              <a:rPr lang="en-US" sz="1600" b="1" i="0" u="sng" dirty="0">
                <a:effectLst/>
                <a:latin typeface="UICTFontTextStyleEmphasizedBody"/>
              </a:rPr>
              <a:t>,</a:t>
            </a:r>
            <a:r>
              <a:rPr lang="en-US" sz="1600" i="0" dirty="0">
                <a:effectLst/>
                <a:latin typeface="UICTFontTextStyleEmphasizedBody"/>
              </a:rPr>
              <a:t> it decrease LES tone </a:t>
            </a:r>
            <a:endParaRPr lang="en-US" sz="1600" dirty="0">
              <a:effectLst/>
              <a:latin typeface=".AppleSystemUIFon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5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537908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22EC23-3A26-18A9-D527-241AE7F5123C}"/>
              </a:ext>
            </a:extLst>
          </p:cNvPr>
          <p:cNvSpPr txBox="1"/>
          <p:nvPr/>
        </p:nvSpPr>
        <p:spPr>
          <a:xfrm>
            <a:off x="1207923" y="1167677"/>
            <a:ext cx="7914909" cy="4680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Question 4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900" b="0" i="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b="0" i="0" dirty="0">
                <a:effectLst/>
              </a:rPr>
              <a:t>Pictures of opioids</a:t>
            </a: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b="0" i="0" dirty="0">
                <a:effectLst/>
              </a:rPr>
              <a:t>Morphine, fentanyl, </a:t>
            </a:r>
            <a:r>
              <a:rPr lang="en-US" sz="1900" b="0" i="0" dirty="0" err="1">
                <a:effectLst/>
              </a:rPr>
              <a:t>remifentanyl</a:t>
            </a:r>
            <a:r>
              <a:rPr lang="en-US" sz="1900" b="0" i="0" dirty="0">
                <a:effectLst/>
              </a:rPr>
              <a:t> </a:t>
            </a: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900" dirty="0">
                <a:effectLst/>
              </a:rPr>
            </a:b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b="0" i="0" dirty="0">
                <a:effectLst/>
              </a:rPr>
              <a:t>1-its metabolism affected by </a:t>
            </a:r>
            <a:r>
              <a:rPr lang="en-US" sz="1900" b="0" i="0" dirty="0" err="1">
                <a:effectLst/>
              </a:rPr>
              <a:t>pseudocholinestarase</a:t>
            </a:r>
            <a:r>
              <a:rPr lang="en-US" sz="1900" b="0" i="0" dirty="0">
                <a:effectLst/>
              </a:rPr>
              <a:t> deficiency</a:t>
            </a:r>
            <a:endParaRPr lang="en-US" sz="19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b="0" i="0" dirty="0">
                <a:effectLst/>
              </a:rPr>
              <a:t>Non</a:t>
            </a: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b="0" i="0" dirty="0">
                <a:effectLst/>
              </a:rPr>
              <a:t>2- cause nausea and vomiting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All</a:t>
            </a: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b="0" i="0" dirty="0">
                <a:effectLst/>
              </a:rPr>
              <a:t>3-cause hypotension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All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4- can </a:t>
            </a:r>
            <a:r>
              <a:rPr lang="en-US" sz="1900"/>
              <a:t>cause bradycardia: all</a:t>
            </a:r>
            <a:endParaRPr lang="en-US" sz="19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207634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C20EAC-02B5-C560-CD2D-97AD780242C2}"/>
              </a:ext>
            </a:extLst>
          </p:cNvPr>
          <p:cNvSpPr txBox="1"/>
          <p:nvPr/>
        </p:nvSpPr>
        <p:spPr>
          <a:xfrm>
            <a:off x="153677" y="1532138"/>
            <a:ext cx="6630240" cy="42564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</a:rPr>
              <a:t>Question 5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solidFill>
                  <a:schemeClr val="tx2"/>
                </a:solidFill>
                <a:effectLst/>
              </a:rPr>
              <a:t>Monitor with tachycardia, hypotension, high </a:t>
            </a:r>
            <a:r>
              <a:rPr lang="en-US" b="0" i="0" dirty="0" err="1">
                <a:solidFill>
                  <a:schemeClr val="tx2"/>
                </a:solidFill>
                <a:effectLst/>
              </a:rPr>
              <a:t>etco2</a:t>
            </a:r>
            <a:r>
              <a:rPr lang="en-US" b="0" i="0" dirty="0">
                <a:solidFill>
                  <a:schemeClr val="tx2"/>
                </a:solidFill>
                <a:effectLst/>
              </a:rPr>
              <a:t> and fever, </a:t>
            </a:r>
            <a:r>
              <a:rPr lang="en-US" b="0" i="0" u="sng" dirty="0">
                <a:solidFill>
                  <a:schemeClr val="tx2"/>
                </a:solidFill>
                <a:effectLst/>
              </a:rPr>
              <a:t>patient has rigid jaw</a:t>
            </a:r>
            <a:endParaRPr lang="en-US" u="sng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dirty="0">
                <a:solidFill>
                  <a:schemeClr val="tx2"/>
                </a:solidFill>
                <a:effectLst/>
              </a:rPr>
            </a:b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solidFill>
                  <a:schemeClr val="tx2"/>
                </a:solidFill>
                <a:effectLst/>
              </a:rPr>
              <a:t>1-most common cause plus additional deferential</a:t>
            </a: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solidFill>
                  <a:schemeClr val="tx2"/>
                </a:solidFill>
                <a:effectLst/>
              </a:rPr>
              <a:t>Malignant hyperthermia </a:t>
            </a: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solidFill>
                  <a:schemeClr val="tx2"/>
                </a:solidFill>
                <a:effectLst/>
              </a:rPr>
              <a:t>Hypovolemic shock from </a:t>
            </a:r>
            <a:r>
              <a:rPr lang="en-US" b="0" i="0" dirty="0" err="1">
                <a:solidFill>
                  <a:schemeClr val="tx2"/>
                </a:solidFill>
                <a:effectLst/>
              </a:rPr>
              <a:t>bleeding?or</a:t>
            </a:r>
            <a:r>
              <a:rPr lang="en-US" b="0" i="0" dirty="0">
                <a:solidFill>
                  <a:schemeClr val="tx2"/>
                </a:solidFill>
                <a:effectLst/>
              </a:rPr>
              <a:t> hyperthyroid storm?</a:t>
            </a: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dirty="0">
                <a:solidFill>
                  <a:schemeClr val="tx2"/>
                </a:solidFill>
                <a:effectLst/>
              </a:rPr>
            </a:b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solidFill>
                  <a:schemeClr val="tx2"/>
                </a:solidFill>
                <a:effectLst/>
              </a:rPr>
              <a:t>2- receptor affected in this condition </a:t>
            </a: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 err="1">
                <a:solidFill>
                  <a:schemeClr val="tx2"/>
                </a:solidFill>
                <a:effectLst/>
              </a:rPr>
              <a:t>Ryr1</a:t>
            </a:r>
            <a:r>
              <a:rPr lang="en-US" b="0" i="0" dirty="0">
                <a:solidFill>
                  <a:schemeClr val="tx2"/>
                </a:solidFill>
                <a:effectLst/>
              </a:rPr>
              <a:t> receptor </a:t>
            </a: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dirty="0">
                <a:solidFill>
                  <a:schemeClr val="tx2"/>
                </a:solidFill>
                <a:effectLst/>
              </a:rPr>
            </a:b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solidFill>
                  <a:schemeClr val="tx2"/>
                </a:solidFill>
                <a:effectLst/>
              </a:rPr>
              <a:t>3-treatment</a:t>
            </a: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 err="1">
                <a:solidFill>
                  <a:schemeClr val="tx2"/>
                </a:solidFill>
                <a:effectLst/>
              </a:rPr>
              <a:t>Dantrolene</a:t>
            </a:r>
            <a:r>
              <a:rPr lang="en-US" b="0" i="0" dirty="0">
                <a:solidFill>
                  <a:schemeClr val="tx2"/>
                </a:solidFill>
                <a:effectLst/>
              </a:rPr>
              <a:t> </a:t>
            </a: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Graphic 5" descr="Heart with Pulse">
            <a:extLst>
              <a:ext uri="{FF2B5EF4-FFF2-40B4-BE49-F238E27FC236}">
                <a16:creationId xmlns:a16="http://schemas.microsoft.com/office/drawing/2014/main" id="{F56E8C90-B61A-E163-66FC-EE609FD0D1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47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2" name="Arc 10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8EF2BA-B8F5-8039-DB82-A54305E01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r="1" b="1"/>
          <a:stretch>
            <a:fillRect/>
          </a:stretch>
        </p:blipFill>
        <p:spPr>
          <a:xfrm>
            <a:off x="5786929" y="1095508"/>
            <a:ext cx="4192502" cy="419252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FDDF33-2B3E-FC14-9E06-C476FC0AB751}"/>
              </a:ext>
            </a:extLst>
          </p:cNvPr>
          <p:cNvSpPr txBox="1"/>
          <p:nvPr/>
        </p:nvSpPr>
        <p:spPr>
          <a:xfrm>
            <a:off x="579047" y="1332740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Question 6</a:t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1-what its called</a:t>
            </a: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Simple face mask</a:t>
            </a: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dirty="0">
                <a:effectLst/>
              </a:rPr>
            </a:b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2-what type</a:t>
            </a: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Variable </a:t>
            </a:r>
            <a:r>
              <a:rPr lang="en-US" b="0" i="0" dirty="0" err="1">
                <a:effectLst/>
              </a:rPr>
              <a:t>performane</a:t>
            </a: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dirty="0">
                <a:effectLst/>
              </a:rPr>
            </a:b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3-highest </a:t>
            </a:r>
            <a:r>
              <a:rPr lang="en-US" b="0" i="0" dirty="0" err="1">
                <a:effectLst/>
              </a:rPr>
              <a:t>fio2</a:t>
            </a:r>
            <a:r>
              <a:rPr lang="en-US" b="0" i="0" dirty="0">
                <a:effectLst/>
              </a:rPr>
              <a:t> it can give</a:t>
            </a: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effectLst/>
              </a:rPr>
              <a:t>60%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4-mention 2 disadvantages for it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1-patient cant eat and drink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2-risk of rebreathing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02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CE5640-FADA-C509-056D-DB1C6A90F87E}"/>
              </a:ext>
            </a:extLst>
          </p:cNvPr>
          <p:cNvSpPr txBox="1"/>
          <p:nvPr/>
        </p:nvSpPr>
        <p:spPr>
          <a:xfrm>
            <a:off x="780811" y="1801460"/>
            <a:ext cx="5315189" cy="35350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Question 7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effectLst/>
              </a:rPr>
              <a:t>1-last part punctured before arriving the wanted space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effectLst/>
              </a:rPr>
              <a:t>Dura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700" dirty="0">
                <a:effectLst/>
              </a:rPr>
            </a:br>
            <a:endParaRPr lang="en-US" sz="17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effectLst/>
              </a:rPr>
              <a:t>2-mention 3 </a:t>
            </a:r>
            <a:r>
              <a:rPr lang="en-US" sz="1700" dirty="0"/>
              <a:t>f</a:t>
            </a:r>
            <a:r>
              <a:rPr lang="en-US" sz="1700" dirty="0">
                <a:effectLst/>
              </a:rPr>
              <a:t>actors influencing the block height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effectLst/>
              </a:rPr>
              <a:t>1-Position of the patient</a:t>
            </a: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effectLst/>
              </a:rPr>
              <a:t>2-spicific gravity</a:t>
            </a: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effectLst/>
              </a:rPr>
              <a:t>3-volume of drugs and </a:t>
            </a:r>
            <a:r>
              <a:rPr lang="en-US" sz="1700" dirty="0" err="1">
                <a:effectLst/>
              </a:rPr>
              <a:t>csf</a:t>
            </a:r>
            <a:r>
              <a:rPr lang="en-US" sz="1700" dirty="0">
                <a:effectLst/>
              </a:rPr>
              <a:t> 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69FFEC-037D-37DC-9353-2DFD9684B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67" y="2057297"/>
            <a:ext cx="4170530" cy="277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01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2560E5-6C7A-277A-ECBC-237BC2009EB1}"/>
              </a:ext>
            </a:extLst>
          </p:cNvPr>
          <p:cNvSpPr txBox="1"/>
          <p:nvPr/>
        </p:nvSpPr>
        <p:spPr>
          <a:xfrm>
            <a:off x="616533" y="1944913"/>
            <a:ext cx="4282984" cy="3950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Question 8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900" dirty="0">
                <a:effectLst/>
              </a:rPr>
            </a:b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1-</a:t>
            </a:r>
            <a:r>
              <a:rPr lang="en-US" sz="1900" dirty="0">
                <a:effectLst/>
              </a:rPr>
              <a:t>whats the function of </a:t>
            </a:r>
            <a:r>
              <a:rPr lang="en-US" sz="1900" dirty="0"/>
              <a:t>it</a:t>
            </a: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effectLst/>
              </a:rPr>
              <a:t>Monitors the level of consciousness of the patient.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900" dirty="0">
                <a:effectLst/>
              </a:rPr>
            </a:b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2</a:t>
            </a:r>
            <a:r>
              <a:rPr lang="en-US" sz="1900" dirty="0">
                <a:effectLst/>
              </a:rPr>
              <a:t>-How does it work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 err="1">
                <a:effectLst/>
              </a:rPr>
              <a:t>Eeg</a:t>
            </a:r>
            <a:r>
              <a:rPr lang="en-US" sz="1900" dirty="0">
                <a:effectLst/>
              </a:rPr>
              <a:t>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900" dirty="0">
                <a:effectLst/>
              </a:rPr>
            </a:b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3</a:t>
            </a:r>
            <a:r>
              <a:rPr lang="en-US" sz="1900" dirty="0">
                <a:effectLst/>
              </a:rPr>
              <a:t>-goal for general </a:t>
            </a:r>
            <a:r>
              <a:rPr lang="en-US" sz="1900" dirty="0" err="1">
                <a:effectLst/>
              </a:rPr>
              <a:t>aneasthesia</a:t>
            </a:r>
            <a:r>
              <a:rPr lang="en-US" sz="1900" dirty="0">
                <a:effectLst/>
              </a:rPr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effectLst/>
              </a:rPr>
              <a:t>40-60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8C742E-9403-6A92-65BF-90EBADB1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206" y="1468245"/>
            <a:ext cx="4536803" cy="339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54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1E71C9-7A9D-1E4E-4D43-123001863348}"/>
              </a:ext>
            </a:extLst>
          </p:cNvPr>
          <p:cNvSpPr txBox="1"/>
          <p:nvPr/>
        </p:nvSpPr>
        <p:spPr>
          <a:xfrm>
            <a:off x="4037827" y="649480"/>
            <a:ext cx="5571122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effectLst/>
              </a:rPr>
              <a:t>Question 9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effectLst/>
              </a:rPr>
              <a:t>Patient with ACS on </a:t>
            </a:r>
            <a:r>
              <a:rPr lang="en-US" sz="1900" dirty="0"/>
              <a:t>ACEI suddenly felt chest pain, o2 </a:t>
            </a:r>
            <a:r>
              <a:rPr lang="en-US" sz="1900" dirty="0">
                <a:effectLst/>
              </a:rPr>
              <a:t>sat 75% hypotensive and has stridor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effectLst/>
              </a:rPr>
              <a:t>1-mention 4 possible causes of cardiac arrest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effectLst/>
              </a:rPr>
              <a:t>1- acute coronary syndrome (MI)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effectLst/>
              </a:rPr>
              <a:t>2-hypoxia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effectLst/>
              </a:rPr>
              <a:t>3-hypoperfusion?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effectLst/>
              </a:rPr>
              <a:t>4- airway obstruction because he has stridor?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Any other possible answer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9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2-Assesement you want to do for the patient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 err="1">
                <a:effectLst/>
              </a:rPr>
              <a:t>Ecg</a:t>
            </a:r>
            <a:r>
              <a:rPr lang="en-US" sz="1900" dirty="0">
                <a:effectLst/>
              </a:rPr>
              <a:t>, x ray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Any other possible answer </a:t>
            </a:r>
            <a:endParaRPr lang="en-US" sz="1900" dirty="0">
              <a:effectLst/>
            </a:endParaRPr>
          </a:p>
        </p:txBody>
      </p:sp>
      <p:pic>
        <p:nvPicPr>
          <p:cNvPr id="7" name="Graphic 6" descr="Confused Person">
            <a:extLst>
              <a:ext uri="{FF2B5EF4-FFF2-40B4-BE49-F238E27FC236}">
                <a16:creationId xmlns:a16="http://schemas.microsoft.com/office/drawing/2014/main" id="{E434B613-C9C0-47DE-1749-B31E151C31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53421" y="1631250"/>
            <a:ext cx="3615776" cy="361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82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Slide Background">
            <a:extLst>
              <a:ext uri="{FF2B5EF4-FFF2-40B4-BE49-F238E27FC236}">
                <a16:creationId xmlns:a16="http://schemas.microsoft.com/office/drawing/2014/main" id="{649C91A9-84E7-4BF0-9026-62F01380D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D1E10B-8F44-21C4-3BA9-AD64902BEF6C}"/>
              </a:ext>
            </a:extLst>
          </p:cNvPr>
          <p:cNvSpPr txBox="1"/>
          <p:nvPr/>
        </p:nvSpPr>
        <p:spPr>
          <a:xfrm>
            <a:off x="761803" y="1503336"/>
            <a:ext cx="4660218" cy="4736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Question 10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Picture for adult who has blue cannula on his hand attached to medication syringe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1-whats the gauge of the cannula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22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2- is it appropriate for his age?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No its used </a:t>
            </a:r>
            <a:r>
              <a:rPr lang="en-US"/>
              <a:t>for children?</a:t>
            </a: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3- </a:t>
            </a:r>
            <a:r>
              <a:rPr lang="en-US" dirty="0" err="1"/>
              <a:t>whats</a:t>
            </a:r>
            <a:r>
              <a:rPr lang="en-US" dirty="0"/>
              <a:t> its function(or is it functioning?)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medication and fluid?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B47378D-AD27-45D0-8C1C-5B1098DCC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0"/>
            <a:ext cx="678179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215900" dir="8520000" sx="94000" sy="94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Needle">
            <a:extLst>
              <a:ext uri="{FF2B5EF4-FFF2-40B4-BE49-F238E27FC236}">
                <a16:creationId xmlns:a16="http://schemas.microsoft.com/office/drawing/2014/main" id="{C1E6F25D-7D0B-CAB1-3BA4-A26275D947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47294" y="1069284"/>
            <a:ext cx="4719431" cy="471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78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9C4563E-80FA-9767-D3D9-DF81C60E40F4}"/>
              </a:ext>
            </a:extLst>
          </p:cNvPr>
          <p:cNvSpPr txBox="1"/>
          <p:nvPr/>
        </p:nvSpPr>
        <p:spPr>
          <a:xfrm>
            <a:off x="696782" y="1940026"/>
            <a:ext cx="4859482" cy="35912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effectLst/>
              </a:rPr>
              <a:t>Question 11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600" dirty="0">
                <a:effectLst/>
              </a:rPr>
            </a:br>
            <a:endParaRPr lang="en-US" sz="16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effectLst/>
              </a:rPr>
              <a:t>1-which one is supraglottic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effectLst/>
              </a:rPr>
              <a:t>LMA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6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effectLst/>
              </a:rPr>
              <a:t>2-which one is used in sublingual drainage</a:t>
            </a: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effectLst/>
              </a:rPr>
              <a:t>N shaped tube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6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effectLst/>
              </a:rPr>
              <a:t>3-Used in hysteroscopy </a:t>
            </a: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effectLst/>
              </a:rPr>
              <a:t>LMA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6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effectLst/>
              </a:rPr>
              <a:t>4-used in cystoscopy</a:t>
            </a: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effectLst/>
              </a:rPr>
              <a:t>LMA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7CCD652-09BE-3FB9-0B1E-E17EA5B27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8229" y="1"/>
            <a:ext cx="5803771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87EC7E-41D8-2B51-7543-D7FCCEAFFF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15" r="3" b="4506"/>
          <a:stretch>
            <a:fillRect/>
          </a:stretch>
        </p:blipFill>
        <p:spPr>
          <a:xfrm>
            <a:off x="7238910" y="1349722"/>
            <a:ext cx="1941846" cy="19917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9BD8BA-7725-5616-CAE8-FAB57DBFC4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01" r="7793" b="3"/>
          <a:stretch>
            <a:fillRect/>
          </a:stretch>
        </p:blipFill>
        <p:spPr>
          <a:xfrm>
            <a:off x="9367284" y="1128238"/>
            <a:ext cx="1956667" cy="22132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DBE4BF-4F39-D4B0-15B4-358AAC3130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48" r="6845" b="2"/>
          <a:stretch>
            <a:fillRect/>
          </a:stretch>
        </p:blipFill>
        <p:spPr>
          <a:xfrm>
            <a:off x="7238910" y="3524333"/>
            <a:ext cx="1941846" cy="21964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EBF352-E725-17D4-5B69-BBE32431BE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03" r="3" b="3"/>
          <a:stretch>
            <a:fillRect/>
          </a:stretch>
        </p:blipFill>
        <p:spPr>
          <a:xfrm>
            <a:off x="9367284" y="3524333"/>
            <a:ext cx="1956667" cy="20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03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159A76F-54B5-7B82-0D7B-D0839576B354}"/>
              </a:ext>
            </a:extLst>
          </p:cNvPr>
          <p:cNvSpPr txBox="1"/>
          <p:nvPr/>
        </p:nvSpPr>
        <p:spPr>
          <a:xfrm>
            <a:off x="2363396" y="1092138"/>
            <a:ext cx="7464902" cy="439013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Question 12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8 </a:t>
            </a:r>
            <a:r>
              <a:rPr lang="en-US" dirty="0" err="1">
                <a:solidFill>
                  <a:schemeClr val="tx2"/>
                </a:solidFill>
                <a:effectLst/>
              </a:rPr>
              <a:t>yo</a:t>
            </a:r>
            <a:r>
              <a:rPr lang="en-US" dirty="0">
                <a:solidFill>
                  <a:schemeClr val="tx2"/>
                </a:solidFill>
                <a:effectLst/>
              </a:rPr>
              <a:t> child came after traffic accident, emergency, he is wearing c collar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dirty="0">
                <a:solidFill>
                  <a:schemeClr val="tx2"/>
                </a:solidFill>
                <a:effectLst/>
              </a:rPr>
            </a:b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1-ett tube size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6 non cuffed 5.5 cuffed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dirty="0">
                <a:solidFill>
                  <a:schemeClr val="tx2"/>
                </a:solidFill>
                <a:effectLst/>
              </a:rPr>
            </a:b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2-most appropriate induction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Inhalational agent, </a:t>
            </a:r>
            <a:r>
              <a:rPr lang="en-US" dirty="0" err="1">
                <a:solidFill>
                  <a:schemeClr val="tx2"/>
                </a:solidFill>
                <a:effectLst/>
              </a:rPr>
              <a:t>sevoflorane</a:t>
            </a:r>
            <a:r>
              <a:rPr lang="en-US" dirty="0">
                <a:solidFill>
                  <a:schemeClr val="tx2"/>
                </a:solidFill>
                <a:effectLst/>
              </a:rPr>
              <a:t> ? Maybe RSI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dirty="0">
                <a:solidFill>
                  <a:schemeClr val="tx2"/>
                </a:solidFill>
                <a:effectLst/>
              </a:rPr>
            </a:b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3-most important thing to asses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Fasting time and risk of aspiration, fluid status, any airway obstruction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</a:rPr>
              <a:t>Any other possible answer</a:t>
            </a:r>
            <a:endParaRPr lang="en-US" dirty="0">
              <a:solidFill>
                <a:schemeClr val="tx2"/>
              </a:solidFill>
              <a:effectLst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9519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E12451-B234-D71C-72E2-048874322DB6}"/>
              </a:ext>
            </a:extLst>
          </p:cNvPr>
          <p:cNvSpPr txBox="1"/>
          <p:nvPr/>
        </p:nvSpPr>
        <p:spPr>
          <a:xfrm>
            <a:off x="598176" y="922066"/>
            <a:ext cx="5822102" cy="5222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Question 13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70 kg patient, </a:t>
            </a:r>
            <a:r>
              <a:rPr lang="en-US" dirty="0">
                <a:solidFill>
                  <a:schemeClr val="tx2"/>
                </a:solidFill>
              </a:rPr>
              <a:t>his anterior torso is burnt </a:t>
            </a:r>
            <a:br>
              <a:rPr lang="en-US" dirty="0">
                <a:solidFill>
                  <a:schemeClr val="tx2"/>
                </a:solidFill>
                <a:effectLst/>
              </a:rPr>
            </a:b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1-scale to assess percentage of burn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Rule of nine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2-whats the percentage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18%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3-how many fluid in first hour based on parkland formula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2.5 L?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4- appropriate type of fluid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Crystalloid 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Graphic 20" descr="Fire">
            <a:extLst>
              <a:ext uri="{FF2B5EF4-FFF2-40B4-BE49-F238E27FC236}">
                <a16:creationId xmlns:a16="http://schemas.microsoft.com/office/drawing/2014/main" id="{97D9CABE-4968-D7B9-2C4B-55798D7A25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4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9B04C-F967-5711-F349-A42056CD389B}"/>
              </a:ext>
            </a:extLst>
          </p:cNvPr>
          <p:cNvSpPr txBox="1"/>
          <p:nvPr/>
        </p:nvSpPr>
        <p:spPr>
          <a:xfrm>
            <a:off x="737406" y="2294708"/>
            <a:ext cx="5895041" cy="41763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Question 14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Unstable (hypotensive maybe not sure) patient went through cardiac surgery and catheterization , attached </a:t>
            </a:r>
            <a:r>
              <a:rPr lang="en-US" dirty="0" err="1">
                <a:effectLst/>
              </a:rPr>
              <a:t>ecg</a:t>
            </a: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1-type of arrythmia 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Narrow complex tachyarrhythmia, irregular (</a:t>
            </a:r>
            <a:r>
              <a:rPr lang="en-US" dirty="0" err="1"/>
              <a:t>afib</a:t>
            </a:r>
            <a:r>
              <a:rPr lang="en-US" dirty="0"/>
              <a:t>)</a:t>
            </a: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2-management for the patient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Synchronized dc shock 3 attempts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2-why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Unstable </a:t>
            </a:r>
            <a:r>
              <a:rPr lang="en-US" dirty="0"/>
              <a:t>(I forget why)</a:t>
            </a:r>
            <a:endParaRPr lang="en-US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30BC88-ABE4-22E2-C3DE-B538C2FD3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532" y="2873548"/>
            <a:ext cx="5150277" cy="2935657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835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46B10C-0803-96F7-1050-8D6A4B558A59}"/>
              </a:ext>
            </a:extLst>
          </p:cNvPr>
          <p:cNvSpPr txBox="1"/>
          <p:nvPr/>
        </p:nvSpPr>
        <p:spPr>
          <a:xfrm>
            <a:off x="590719" y="2330505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Question 15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I didn’t find the exact photo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1-patient monitor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D</a:t>
            </a: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2-machine monitor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B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3-give positive pressure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4-prevent rebreathing of co2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effectLst/>
              </a:rPr>
              <a:t>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D7A258-5A10-5520-DB3C-B8BC629A06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062"/>
          <a:stretch>
            <a:fillRect/>
          </a:stretch>
        </p:blipFill>
        <p:spPr>
          <a:xfrm>
            <a:off x="6096000" y="1461262"/>
            <a:ext cx="5001977" cy="48488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5BC100A-4C94-773B-7249-18BF413242F9}"/>
                  </a:ext>
                </a:extLst>
              </p14:cNvPr>
              <p14:cNvContentPartPr/>
              <p14:nvPr/>
            </p14:nvContentPartPr>
            <p14:xfrm>
              <a:off x="7578998" y="4407341"/>
              <a:ext cx="1092960" cy="405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5BC100A-4C94-773B-7249-18BF413242F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43358" y="4371701"/>
                <a:ext cx="1164600" cy="47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6606D72-A506-1F46-6B14-7380F30EC773}"/>
                  </a:ext>
                </a:extLst>
              </p14:cNvPr>
              <p14:cNvContentPartPr/>
              <p14:nvPr/>
            </p14:nvContentPartPr>
            <p14:xfrm>
              <a:off x="6850739" y="4595621"/>
              <a:ext cx="356760" cy="4068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6606D72-A506-1F46-6B14-7380F30EC77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15099" y="4559621"/>
                <a:ext cx="428400" cy="47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C159AE3-B677-5B7C-17F8-D31131980090}"/>
                  </a:ext>
                </a:extLst>
              </p14:cNvPr>
              <p14:cNvContentPartPr/>
              <p14:nvPr/>
            </p14:nvContentPartPr>
            <p14:xfrm>
              <a:off x="6601980" y="2199026"/>
              <a:ext cx="1059840" cy="9950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C159AE3-B677-5B7C-17F8-D3113198009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66340" y="2163026"/>
                <a:ext cx="1131480" cy="10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2C19DD0-BC6B-7F2F-C76A-328E0A85F22F}"/>
                  </a:ext>
                </a:extLst>
              </p14:cNvPr>
              <p14:cNvContentPartPr/>
              <p14:nvPr/>
            </p14:nvContentPartPr>
            <p14:xfrm>
              <a:off x="6079297" y="3034766"/>
              <a:ext cx="405360" cy="673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2C19DD0-BC6B-7F2F-C76A-328E0A85F22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43297" y="2998766"/>
                <a:ext cx="477000" cy="74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E6CBDC26-E58B-B064-020E-4B13905EFF01}"/>
              </a:ext>
            </a:extLst>
          </p:cNvPr>
          <p:cNvGrpSpPr/>
          <p:nvPr/>
        </p:nvGrpSpPr>
        <p:grpSpPr>
          <a:xfrm>
            <a:off x="7060101" y="3034766"/>
            <a:ext cx="1184400" cy="910440"/>
            <a:chOff x="7210416" y="2377512"/>
            <a:chExt cx="1184400" cy="91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830CF8D-513C-00C6-C8E6-B9E92A35DCAC}"/>
                    </a:ext>
                  </a:extLst>
                </p14:cNvPr>
                <p14:cNvContentPartPr/>
                <p14:nvPr/>
              </p14:nvContentPartPr>
              <p14:xfrm>
                <a:off x="7675176" y="2377512"/>
                <a:ext cx="719640" cy="5324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830CF8D-513C-00C6-C8E6-B9E92A35DCA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639176" y="2341512"/>
                  <a:ext cx="791280" cy="60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DC2CD25-2144-A2AC-F111-21EC866AA842}"/>
                    </a:ext>
                  </a:extLst>
                </p14:cNvPr>
                <p14:cNvContentPartPr/>
                <p14:nvPr/>
              </p14:nvContentPartPr>
              <p14:xfrm>
                <a:off x="7210416" y="2716992"/>
                <a:ext cx="344520" cy="5709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DC2CD25-2144-A2AC-F111-21EC866AA84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174416" y="2680992"/>
                  <a:ext cx="416160" cy="64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61B9B1A-8997-4837-38AE-0BBAB2D97906}"/>
                    </a:ext>
                  </a:extLst>
                </p14:cNvPr>
                <p14:cNvContentPartPr/>
                <p14:nvPr/>
              </p14:nvContentPartPr>
              <p14:xfrm>
                <a:off x="7238856" y="3017952"/>
                <a:ext cx="167400" cy="212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61B9B1A-8997-4837-38AE-0BBAB2D9790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202856" y="2981952"/>
                  <a:ext cx="239040" cy="928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3C294959-999D-1881-8A8C-4C69B374FC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82920" y="-162836"/>
            <a:ext cx="1664550" cy="16645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687219C7-9162-8946-E2D9-E31B39E0F182}"/>
                  </a:ext>
                </a:extLst>
              </p14:cNvPr>
              <p14:cNvContentPartPr/>
              <p14:nvPr/>
            </p14:nvContentPartPr>
            <p14:xfrm>
              <a:off x="6354696" y="1105584"/>
              <a:ext cx="664560" cy="3373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687219C7-9162-8946-E2D9-E31B39E0F18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318696" y="1069584"/>
                <a:ext cx="736200" cy="40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C38EA2A6-7A4C-E4CB-9444-F489EBDDEDA8}"/>
              </a:ext>
            </a:extLst>
          </p:cNvPr>
          <p:cNvGrpSpPr/>
          <p:nvPr/>
        </p:nvGrpSpPr>
        <p:grpSpPr>
          <a:xfrm>
            <a:off x="5653776" y="1238424"/>
            <a:ext cx="275040" cy="578880"/>
            <a:chOff x="5653776" y="1238424"/>
            <a:chExt cx="275040" cy="57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6C3B022-AEA1-9B07-8DA7-9E3DD0248CBD}"/>
                    </a:ext>
                  </a:extLst>
                </p14:cNvPr>
                <p14:cNvContentPartPr/>
                <p14:nvPr/>
              </p14:nvContentPartPr>
              <p14:xfrm>
                <a:off x="5693376" y="1238424"/>
                <a:ext cx="360" cy="571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6C3B022-AEA1-9B07-8DA7-9E3DD0248CB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57376" y="1202424"/>
                  <a:ext cx="7200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F2FCADD-9388-7BE0-852B-DAD366015CD8}"/>
                    </a:ext>
                  </a:extLst>
                </p14:cNvPr>
                <p14:cNvContentPartPr/>
                <p14:nvPr/>
              </p14:nvContentPartPr>
              <p14:xfrm>
                <a:off x="5653776" y="1258584"/>
                <a:ext cx="275040" cy="558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F2FCADD-9388-7BE0-852B-DAD366015CD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17776" y="1222584"/>
                  <a:ext cx="346680" cy="630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14889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627</Words>
  <Application>Microsoft Macintosh PowerPoint</Application>
  <PresentationFormat>Widescreen</PresentationFormat>
  <Paragraphs>182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.AppleSystemUIFont</vt:lpstr>
      <vt:lpstr>Aptos</vt:lpstr>
      <vt:lpstr>Aptos Display</vt:lpstr>
      <vt:lpstr>Arial</vt:lpstr>
      <vt:lpstr>Calibri</vt:lpstr>
      <vt:lpstr>UICTFontTextStyleBody</vt:lpstr>
      <vt:lpstr>UICTFontTextStyleEmphasizedBody</vt:lpstr>
      <vt:lpstr>Office Theme</vt:lpstr>
      <vt:lpstr>Anaesthesia exam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Anaesthesia exam</dc:title>
  <dc:creator>YASMEEN AHMED KHALIL HAMDAN</dc:creator>
  <cp:lastModifiedBy>YASMEEN AHMED KHALIL HAMDAN</cp:lastModifiedBy>
  <cp:revision>13</cp:revision>
  <dcterms:created xsi:type="dcterms:W3CDTF">2026-03-12T10:48:22Z</dcterms:created>
  <dcterms:modified xsi:type="dcterms:W3CDTF">2026-03-16T13:13:51Z</dcterms:modified>
</cp:coreProperties>
</file>