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84" r:id="rId4"/>
    <p:sldId id="285" r:id="rId5"/>
    <p:sldId id="286" r:id="rId6"/>
    <p:sldId id="258" r:id="rId7"/>
    <p:sldId id="287" r:id="rId8"/>
    <p:sldId id="260" r:id="rId9"/>
    <p:sldId id="261" r:id="rId10"/>
    <p:sldId id="262" r:id="rId11"/>
    <p:sldId id="263" r:id="rId12"/>
    <p:sldId id="264" r:id="rId13"/>
    <p:sldId id="265" r:id="rId14"/>
    <p:sldId id="259" r:id="rId15"/>
    <p:sldId id="288" r:id="rId16"/>
    <p:sldId id="289" r:id="rId17"/>
    <p:sldId id="281" r:id="rId18"/>
    <p:sldId id="282" r:id="rId19"/>
    <p:sldId id="290" r:id="rId20"/>
    <p:sldId id="266" r:id="rId21"/>
    <p:sldId id="267" r:id="rId22"/>
    <p:sldId id="268" r:id="rId23"/>
    <p:sldId id="269" r:id="rId24"/>
    <p:sldId id="291" r:id="rId25"/>
    <p:sldId id="270" r:id="rId26"/>
    <p:sldId id="271" r:id="rId27"/>
    <p:sldId id="272" r:id="rId28"/>
    <p:sldId id="273" r:id="rId29"/>
    <p:sldId id="274" r:id="rId30"/>
    <p:sldId id="296" r:id="rId31"/>
    <p:sldId id="275" r:id="rId32"/>
    <p:sldId id="276" r:id="rId33"/>
    <p:sldId id="277" r:id="rId34"/>
    <p:sldId id="292" r:id="rId35"/>
    <p:sldId id="293" r:id="rId36"/>
    <p:sldId id="294" r:id="rId37"/>
    <p:sldId id="295" r:id="rId38"/>
    <p:sldId id="297" r:id="rId39"/>
    <p:sldId id="27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0" autoAdjust="0"/>
    <p:restoredTop sz="94660"/>
  </p:normalViewPr>
  <p:slideViewPr>
    <p:cSldViewPr snapToGrid="0">
      <p:cViewPr varScale="1">
        <p:scale>
          <a:sx n="92" d="100"/>
          <a:sy n="92" d="100"/>
        </p:scale>
        <p:origin x="804" y="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77F0C5-3FCF-4BA7-AA4A-4915A88AD1CD}" type="datetimeFigureOut">
              <a:rPr lang="en-GB" smtClean="0"/>
              <a:t>06/10/2025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CC826E-DA7C-407E-8785-208C1BB4874F}" type="slidenum">
              <a:rPr lang="en-GB" smtClean="0"/>
              <a:t>‹#›</a:t>
            </a:fld>
            <a:endParaRPr lang="en-GB"/>
          </a:p>
        </p:txBody>
      </p:sp>
    </p:spTree>
    <p:extLst>
      <p:ext uri="{BB962C8B-B14F-4D97-AF65-F5344CB8AC3E}">
        <p14:creationId xmlns:p14="http://schemas.microsoft.com/office/powerpoint/2010/main" val="26042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CC826E-DA7C-407E-8785-208C1BB4874F}" type="slidenum">
              <a:rPr lang="en-GB" smtClean="0"/>
              <a:t>30</a:t>
            </a:fld>
            <a:endParaRPr lang="en-GB"/>
          </a:p>
        </p:txBody>
      </p:sp>
    </p:spTree>
    <p:extLst>
      <p:ext uri="{BB962C8B-B14F-4D97-AF65-F5344CB8AC3E}">
        <p14:creationId xmlns:p14="http://schemas.microsoft.com/office/powerpoint/2010/main" val="683728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Hypovolemic (Haemorrhagic), 2. Trauma, 3. ATLS: ABCDE, control bleeding, iv fluids, +/- blood transfusion, urinary catheter, 4. CBC, cross match, FAST, KFT, electrolytes, lactate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CC826E-DA7C-407E-8785-208C1BB487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0653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Distributive, 2. Anaphylaxis (insect), 3. ABCDE, Anaphylaxis algorithm, 4.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CC826E-DA7C-407E-8785-208C1BB487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5541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Obstructive, 2. Pulmonary (PE), 3. ABCDE, iv fluids, +/- vasopressors, anticoagulants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CC826E-DA7C-407E-8785-208C1BB487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7381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distributive, 2. sepsis (UTI), ABCDE, intubation and mechanical ventilation, sepsis bundle </a:t>
            </a:r>
          </a:p>
        </p:txBody>
      </p:sp>
      <p:sp>
        <p:nvSpPr>
          <p:cNvPr id="4" name="Slide Number Placeholder 3"/>
          <p:cNvSpPr>
            <a:spLocks noGrp="1"/>
          </p:cNvSpPr>
          <p:nvPr>
            <p:ph type="sldNum" sz="quarter" idx="5"/>
          </p:nvPr>
        </p:nvSpPr>
        <p:spPr/>
        <p:txBody>
          <a:bodyPr/>
          <a:lstStyle/>
          <a:p>
            <a:fld id="{89CC826E-DA7C-407E-8785-208C1BB4874F}" type="slidenum">
              <a:rPr lang="en-GB" smtClean="0"/>
              <a:t>37</a:t>
            </a:fld>
            <a:endParaRPr lang="en-GB"/>
          </a:p>
        </p:txBody>
      </p:sp>
    </p:spTree>
    <p:extLst>
      <p:ext uri="{BB962C8B-B14F-4D97-AF65-F5344CB8AC3E}">
        <p14:creationId xmlns:p14="http://schemas.microsoft.com/office/powerpoint/2010/main" val="300962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Cardiogenic 2. </a:t>
            </a:r>
            <a:r>
              <a:rPr lang="en-GB"/>
              <a:t>ACS </a:t>
            </a:r>
          </a:p>
        </p:txBody>
      </p:sp>
      <p:sp>
        <p:nvSpPr>
          <p:cNvPr id="4" name="Slide Number Placeholder 3"/>
          <p:cNvSpPr>
            <a:spLocks noGrp="1"/>
          </p:cNvSpPr>
          <p:nvPr>
            <p:ph type="sldNum" sz="quarter" idx="5"/>
          </p:nvPr>
        </p:nvSpPr>
        <p:spPr/>
        <p:txBody>
          <a:bodyPr/>
          <a:lstStyle/>
          <a:p>
            <a:fld id="{89CC826E-DA7C-407E-8785-208C1BB4874F}" type="slidenum">
              <a:rPr lang="en-GB" smtClean="0"/>
              <a:t>38</a:t>
            </a:fld>
            <a:endParaRPr lang="en-GB"/>
          </a:p>
        </p:txBody>
      </p:sp>
    </p:spTree>
    <p:extLst>
      <p:ext uri="{BB962C8B-B14F-4D97-AF65-F5344CB8AC3E}">
        <p14:creationId xmlns:p14="http://schemas.microsoft.com/office/powerpoint/2010/main" val="1875243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20B5A-E101-F9A6-D1F6-A0E72C10922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55D0624-2B64-3138-450B-84D6F7C123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499DEA3-57F0-507A-5268-97BEB0701BE3}"/>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5" name="Footer Placeholder 4">
            <a:extLst>
              <a:ext uri="{FF2B5EF4-FFF2-40B4-BE49-F238E27FC236}">
                <a16:creationId xmlns:a16="http://schemas.microsoft.com/office/drawing/2014/main" id="{5CD28A9D-D3F9-2C8A-E338-62609FF0BF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0FD1A-B734-57AC-9D7C-D04414AD6E3A}"/>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503657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D9891-F76F-5B44-B09E-A980688B54F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922CE61-CCB6-0DF8-FA09-CE974884480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0416B3-56D2-738F-1FF5-D7C95AA2F0BE}"/>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5" name="Footer Placeholder 4">
            <a:extLst>
              <a:ext uri="{FF2B5EF4-FFF2-40B4-BE49-F238E27FC236}">
                <a16:creationId xmlns:a16="http://schemas.microsoft.com/office/drawing/2014/main" id="{47636266-E4E0-70B8-11D1-E7CE1DB709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13D33-F1CB-41AD-2113-FBAC161CB064}"/>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428946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B750F-3F7B-4A5E-AB15-9214F8C0B8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93DC669-0F58-1316-1F3E-512C21402E8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D828C0B-A140-AACE-F434-C9D53A9BCC42}"/>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5" name="Footer Placeholder 4">
            <a:extLst>
              <a:ext uri="{FF2B5EF4-FFF2-40B4-BE49-F238E27FC236}">
                <a16:creationId xmlns:a16="http://schemas.microsoft.com/office/drawing/2014/main" id="{DDCF810E-398D-F548-D0B3-AD00D48456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DD0B5-58C2-C781-6953-133A6E403857}"/>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1042767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2B1CB-9F65-FDD8-5031-5EF870868D5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EA77504-C496-D588-ADFD-2B7E767D97B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0D9A617-6DB7-C235-655D-3CC7914C820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341F8BD-C243-F901-7FB0-0F92D0E208B4}"/>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6" name="Footer Placeholder 5">
            <a:extLst>
              <a:ext uri="{FF2B5EF4-FFF2-40B4-BE49-F238E27FC236}">
                <a16:creationId xmlns:a16="http://schemas.microsoft.com/office/drawing/2014/main" id="{0FF99D0F-1438-BF55-9721-38AE5DB0D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BA35D1-4887-DB55-81E6-F3C9272C45B9}"/>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2749347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AAD6-0612-A2CB-2EF9-B5DE0B7B8B9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EC8E388-917B-32C1-E211-648FB75D4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A12B0AA-EFF4-7175-6D02-F550579C04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75E637B-5E18-2D7C-BB9B-F59C58590C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CC65BE2-5732-DA6E-979D-8D2D025E63C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4EB0FD7-667C-58B2-6B3C-07C6942AFFFB}"/>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8" name="Footer Placeholder 7">
            <a:extLst>
              <a:ext uri="{FF2B5EF4-FFF2-40B4-BE49-F238E27FC236}">
                <a16:creationId xmlns:a16="http://schemas.microsoft.com/office/drawing/2014/main" id="{0DD73112-A783-6443-575E-6A94E90317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A6D689-6605-445A-F6FB-4DD2F3724B15}"/>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861303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FAF43-3991-AEC3-4E55-720C81883D9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20301B9-1DA3-9939-3FA5-DF7BC70CD85D}"/>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4" name="Footer Placeholder 3">
            <a:extLst>
              <a:ext uri="{FF2B5EF4-FFF2-40B4-BE49-F238E27FC236}">
                <a16:creationId xmlns:a16="http://schemas.microsoft.com/office/drawing/2014/main" id="{86BA5657-726D-FE21-99E9-5AE8489D6B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DE4A38-0AE2-9C18-A7C2-A948F3755C3F}"/>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543199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DD887D-BFBA-595A-AC4A-EC97CDA5D0EC}"/>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3" name="Footer Placeholder 2">
            <a:extLst>
              <a:ext uri="{FF2B5EF4-FFF2-40B4-BE49-F238E27FC236}">
                <a16:creationId xmlns:a16="http://schemas.microsoft.com/office/drawing/2014/main" id="{EA4605CF-0005-BB5C-941D-892D089383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26C021-2295-155B-F4B5-8B347B0F4B55}"/>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1470407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E44A7-15F0-B59A-C2A5-07B8E684B3F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74705D-8776-A8C9-06E2-79BBFB5594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CD2F2AC-3C35-D03A-18C5-A6B81E4F7C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4E2091E-6648-1817-2DBD-6741FBD6580A}"/>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6" name="Footer Placeholder 5">
            <a:extLst>
              <a:ext uri="{FF2B5EF4-FFF2-40B4-BE49-F238E27FC236}">
                <a16:creationId xmlns:a16="http://schemas.microsoft.com/office/drawing/2014/main" id="{3BCDB821-AF61-AA38-56B1-03ABD81EB3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D88BEF-2AFF-DD25-CCE6-1FABD2E1734A}"/>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1908377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2035-0787-4C94-4BF8-70E18F2F05E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7C5A61D-032A-027A-EC63-461B7728B4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AC07C5-4A6C-A56D-6F59-10E4D9A6E4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4E3827C-82BB-642F-78F0-9F9333CF6C8D}"/>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6" name="Footer Placeholder 5">
            <a:extLst>
              <a:ext uri="{FF2B5EF4-FFF2-40B4-BE49-F238E27FC236}">
                <a16:creationId xmlns:a16="http://schemas.microsoft.com/office/drawing/2014/main" id="{18C424F7-2F98-5631-855A-3501ADF5D4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7D877C-4481-3AEF-F09D-E61785B16B8D}"/>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3122266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2DB12-1896-3515-A136-42226C72A1E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3A804C5-E2A3-3CBA-ED51-DE8D5125F6D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37D1C3-D99D-DEEE-A62C-C0C6E3FCD4A2}"/>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5" name="Footer Placeholder 4">
            <a:extLst>
              <a:ext uri="{FF2B5EF4-FFF2-40B4-BE49-F238E27FC236}">
                <a16:creationId xmlns:a16="http://schemas.microsoft.com/office/drawing/2014/main" id="{FE4A329B-E645-8C67-ED1D-D8BE2B7BE3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A5C00D-AD18-A6D8-D0F5-C299EF48A422}"/>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3501218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2E844E-0CAD-8F07-8529-50C7D49EFC9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F741549-CDCA-06BF-4D53-F8E8D953A2C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8109E86-0445-7F40-FBCA-577570DD6596}"/>
              </a:ext>
            </a:extLst>
          </p:cNvPr>
          <p:cNvSpPr>
            <a:spLocks noGrp="1"/>
          </p:cNvSpPr>
          <p:nvPr>
            <p:ph type="dt" sz="half" idx="10"/>
          </p:nvPr>
        </p:nvSpPr>
        <p:spPr/>
        <p:txBody>
          <a:bodyPr/>
          <a:lstStyle/>
          <a:p>
            <a:fld id="{460898FB-D0AA-42FD-BD35-DFB8E8F9F3F0}" type="datetimeFigureOut">
              <a:rPr lang="en-US" smtClean="0"/>
              <a:t>10/6/2025</a:t>
            </a:fld>
            <a:endParaRPr lang="en-US"/>
          </a:p>
        </p:txBody>
      </p:sp>
      <p:sp>
        <p:nvSpPr>
          <p:cNvPr id="5" name="Footer Placeholder 4">
            <a:extLst>
              <a:ext uri="{FF2B5EF4-FFF2-40B4-BE49-F238E27FC236}">
                <a16:creationId xmlns:a16="http://schemas.microsoft.com/office/drawing/2014/main" id="{7E9B3228-7781-6FFC-F441-9D5AE5CE1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FA092-30C0-81C4-C20E-E5B512C400FD}"/>
              </a:ext>
            </a:extLst>
          </p:cNvPr>
          <p:cNvSpPr>
            <a:spLocks noGrp="1"/>
          </p:cNvSpPr>
          <p:nvPr>
            <p:ph type="sldNum" sz="quarter" idx="12"/>
          </p:nvPr>
        </p:nvSpPr>
        <p:spPr/>
        <p:txBody>
          <a:bodyPr/>
          <a:lstStyle/>
          <a:p>
            <a:fld id="{4291419E-5096-4E94-AF92-D3F4DF7B3F93}" type="slidenum">
              <a:rPr lang="en-US" smtClean="0"/>
              <a:t>‹#›</a:t>
            </a:fld>
            <a:endParaRPr lang="en-US"/>
          </a:p>
        </p:txBody>
      </p:sp>
    </p:spTree>
    <p:extLst>
      <p:ext uri="{BB962C8B-B14F-4D97-AF65-F5344CB8AC3E}">
        <p14:creationId xmlns:p14="http://schemas.microsoft.com/office/powerpoint/2010/main" val="43839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FBF8F1-0C9D-3174-591B-0467C9FA95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8A11354-9540-D399-7558-2F52CB3F15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AE2CF3B-6567-EB7D-4510-BE9A060FCB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0898FB-D0AA-42FD-BD35-DFB8E8F9F3F0}" type="datetimeFigureOut">
              <a:rPr lang="en-US" smtClean="0"/>
              <a:t>10/6/2025</a:t>
            </a:fld>
            <a:endParaRPr lang="en-US"/>
          </a:p>
        </p:txBody>
      </p:sp>
      <p:sp>
        <p:nvSpPr>
          <p:cNvPr id="5" name="Footer Placeholder 4">
            <a:extLst>
              <a:ext uri="{FF2B5EF4-FFF2-40B4-BE49-F238E27FC236}">
                <a16:creationId xmlns:a16="http://schemas.microsoft.com/office/drawing/2014/main" id="{E533DB3A-80F1-D709-55D7-19CE3437A6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0BA73CC-3064-D279-FDF3-1FD722094B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91419E-5096-4E94-AF92-D3F4DF7B3F93}" type="slidenum">
              <a:rPr lang="en-US" smtClean="0"/>
              <a:t>‹#›</a:t>
            </a:fld>
            <a:endParaRPr lang="en-US"/>
          </a:p>
        </p:txBody>
      </p:sp>
    </p:spTree>
    <p:extLst>
      <p:ext uri="{BB962C8B-B14F-4D97-AF65-F5344CB8AC3E}">
        <p14:creationId xmlns:p14="http://schemas.microsoft.com/office/powerpoint/2010/main" val="1865163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8EF73-4347-D53B-17A5-87C3020C6E60}"/>
              </a:ext>
            </a:extLst>
          </p:cNvPr>
          <p:cNvSpPr>
            <a:spLocks noGrp="1"/>
          </p:cNvSpPr>
          <p:nvPr>
            <p:ph type="ctrTitle"/>
          </p:nvPr>
        </p:nvSpPr>
        <p:spPr/>
        <p:txBody>
          <a:bodyPr anchor="ctr"/>
          <a:lstStyle/>
          <a:p>
            <a:r>
              <a:rPr lang="en-US" b="1" dirty="0"/>
              <a:t>SHOCK</a:t>
            </a:r>
          </a:p>
        </p:txBody>
      </p:sp>
      <p:sp>
        <p:nvSpPr>
          <p:cNvPr id="3" name="Subtitle 2">
            <a:extLst>
              <a:ext uri="{FF2B5EF4-FFF2-40B4-BE49-F238E27FC236}">
                <a16:creationId xmlns:a16="http://schemas.microsoft.com/office/drawing/2014/main" id="{C3AAC82E-E21A-7AFB-362F-0AB482524258}"/>
              </a:ext>
            </a:extLst>
          </p:cNvPr>
          <p:cNvSpPr>
            <a:spLocks noGrp="1"/>
          </p:cNvSpPr>
          <p:nvPr>
            <p:ph type="subTitle" idx="1"/>
          </p:nvPr>
        </p:nvSpPr>
        <p:spPr/>
        <p:txBody>
          <a:bodyPr>
            <a:normAutofit/>
          </a:bodyPr>
          <a:lstStyle/>
          <a:p>
            <a:r>
              <a:rPr lang="en-US" sz="2800" dirty="0"/>
              <a:t>Dr Ahmed Shahin</a:t>
            </a:r>
          </a:p>
        </p:txBody>
      </p:sp>
    </p:spTree>
    <p:extLst>
      <p:ext uri="{BB962C8B-B14F-4D97-AF65-F5344CB8AC3E}">
        <p14:creationId xmlns:p14="http://schemas.microsoft.com/office/powerpoint/2010/main" val="1046740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71CD1-8B4F-599D-3E0A-E432F25F0E22}"/>
              </a:ext>
            </a:extLst>
          </p:cNvPr>
          <p:cNvSpPr>
            <a:spLocks noGrp="1"/>
          </p:cNvSpPr>
          <p:nvPr>
            <p:ph type="title"/>
          </p:nvPr>
        </p:nvSpPr>
        <p:spPr/>
        <p:txBody>
          <a:bodyPr/>
          <a:lstStyle/>
          <a:p>
            <a:pPr algn="ctr"/>
            <a:r>
              <a:rPr lang="en-US" b="1" dirty="0"/>
              <a:t>Learning Objectives	</a:t>
            </a:r>
          </a:p>
        </p:txBody>
      </p:sp>
      <p:sp>
        <p:nvSpPr>
          <p:cNvPr id="3" name="Content Placeholder 2">
            <a:extLst>
              <a:ext uri="{FF2B5EF4-FFF2-40B4-BE49-F238E27FC236}">
                <a16:creationId xmlns:a16="http://schemas.microsoft.com/office/drawing/2014/main" id="{EE23D91F-57BF-5820-3552-DDA95E271A52}"/>
              </a:ext>
            </a:extLst>
          </p:cNvPr>
          <p:cNvSpPr>
            <a:spLocks noGrp="1"/>
          </p:cNvSpPr>
          <p:nvPr>
            <p:ph idx="1"/>
          </p:nvPr>
        </p:nvSpPr>
        <p:spPr/>
        <p:txBody>
          <a:bodyPr>
            <a:normAutofit lnSpcReduction="10000"/>
          </a:bodyPr>
          <a:lstStyle/>
          <a:p>
            <a:pPr>
              <a:lnSpc>
                <a:spcPct val="150000"/>
              </a:lnSpc>
            </a:pPr>
            <a:r>
              <a:rPr lang="en-US" dirty="0"/>
              <a:t>Definition of Shock</a:t>
            </a:r>
          </a:p>
          <a:p>
            <a:pPr>
              <a:lnSpc>
                <a:spcPct val="150000"/>
              </a:lnSpc>
            </a:pPr>
            <a:r>
              <a:rPr lang="en-US" dirty="0"/>
              <a:t>Pathophysiology of Shock</a:t>
            </a:r>
          </a:p>
          <a:p>
            <a:pPr>
              <a:lnSpc>
                <a:spcPct val="150000"/>
              </a:lnSpc>
            </a:pPr>
            <a:r>
              <a:rPr lang="en-US" dirty="0"/>
              <a:t>Classification of Shock</a:t>
            </a:r>
          </a:p>
          <a:p>
            <a:pPr>
              <a:lnSpc>
                <a:spcPct val="150000"/>
              </a:lnSpc>
            </a:pPr>
            <a:r>
              <a:rPr lang="en-US" dirty="0"/>
              <a:t>Management of Shock</a:t>
            </a:r>
          </a:p>
          <a:p>
            <a:pPr>
              <a:lnSpc>
                <a:spcPct val="150000"/>
              </a:lnSpc>
            </a:pPr>
            <a:r>
              <a:rPr lang="en-US" dirty="0" err="1"/>
              <a:t>Vasotherapy</a:t>
            </a:r>
            <a:endParaRPr lang="en-US" dirty="0"/>
          </a:p>
          <a:p>
            <a:pPr>
              <a:lnSpc>
                <a:spcPct val="150000"/>
              </a:lnSpc>
            </a:pPr>
            <a:r>
              <a:rPr lang="en-US" dirty="0"/>
              <a:t>Clinical Scenarios </a:t>
            </a:r>
          </a:p>
        </p:txBody>
      </p:sp>
    </p:spTree>
    <p:extLst>
      <p:ext uri="{BB962C8B-B14F-4D97-AF65-F5344CB8AC3E}">
        <p14:creationId xmlns:p14="http://schemas.microsoft.com/office/powerpoint/2010/main" val="3026148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16CA4-96FB-F704-C02B-DC4244BA0A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E1F192-21CD-4384-F127-2D75EC93ABFF}"/>
              </a:ext>
            </a:extLst>
          </p:cNvPr>
          <p:cNvSpPr>
            <a:spLocks noGrp="1"/>
          </p:cNvSpPr>
          <p:nvPr>
            <p:ph type="title"/>
          </p:nvPr>
        </p:nvSpPr>
        <p:spPr>
          <a:xfrm>
            <a:off x="838200" y="0"/>
            <a:ext cx="10515600" cy="1325563"/>
          </a:xfrm>
        </p:spPr>
        <p:txBody>
          <a:bodyPr/>
          <a:lstStyle/>
          <a:p>
            <a:pPr algn="ctr"/>
            <a:r>
              <a:rPr lang="en-US" dirty="0"/>
              <a:t>Physiology</a:t>
            </a:r>
          </a:p>
        </p:txBody>
      </p:sp>
      <p:sp>
        <p:nvSpPr>
          <p:cNvPr id="3" name="Content Placeholder 2">
            <a:extLst>
              <a:ext uri="{FF2B5EF4-FFF2-40B4-BE49-F238E27FC236}">
                <a16:creationId xmlns:a16="http://schemas.microsoft.com/office/drawing/2014/main" id="{F39AEF20-D1AB-76A2-4D56-4500B062479B}"/>
              </a:ext>
            </a:extLst>
          </p:cNvPr>
          <p:cNvSpPr>
            <a:spLocks noGrp="1"/>
          </p:cNvSpPr>
          <p:nvPr>
            <p:ph idx="1"/>
          </p:nvPr>
        </p:nvSpPr>
        <p:spPr>
          <a:xfrm>
            <a:off x="0" y="1325564"/>
            <a:ext cx="12192000" cy="5532436"/>
          </a:xfrm>
        </p:spPr>
        <p:txBody>
          <a:bodyPr/>
          <a:lstStyle/>
          <a:p>
            <a:r>
              <a:rPr lang="en-US" dirty="0"/>
              <a:t>What determines tissue perfusion?</a:t>
            </a:r>
          </a:p>
          <a:p>
            <a:pPr marL="0" indent="0">
              <a:buNone/>
            </a:pPr>
            <a:endParaRPr lang="en-US" dirty="0"/>
          </a:p>
          <a:p>
            <a:pPr marL="457200" lvl="1" indent="0">
              <a:buNone/>
            </a:pPr>
            <a:r>
              <a:rPr lang="en-US" dirty="0">
                <a:solidFill>
                  <a:srgbClr val="C00000"/>
                </a:solidFill>
              </a:rPr>
              <a:t>BP</a:t>
            </a:r>
            <a:r>
              <a:rPr lang="en-US" dirty="0"/>
              <a:t> = </a:t>
            </a:r>
            <a:r>
              <a:rPr lang="en-US" dirty="0">
                <a:solidFill>
                  <a:srgbClr val="FF0000"/>
                </a:solidFill>
              </a:rPr>
              <a:t>CO</a:t>
            </a:r>
            <a:r>
              <a:rPr lang="en-US" dirty="0"/>
              <a:t> * </a:t>
            </a:r>
            <a:r>
              <a:rPr lang="en-US" dirty="0">
                <a:solidFill>
                  <a:srgbClr val="FFC000"/>
                </a:solidFill>
              </a:rPr>
              <a:t>SVR</a:t>
            </a:r>
            <a:r>
              <a:rPr lang="en-US" dirty="0"/>
              <a:t>                   </a:t>
            </a:r>
            <a:r>
              <a:rPr lang="en-US" dirty="0">
                <a:solidFill>
                  <a:srgbClr val="FFC000"/>
                </a:solidFill>
              </a:rPr>
              <a:t>SVR:</a:t>
            </a:r>
            <a:r>
              <a:rPr lang="en-US" dirty="0"/>
              <a:t> </a:t>
            </a:r>
            <a:r>
              <a:rPr lang="en-US" sz="2200" dirty="0"/>
              <a:t>vessel length, blood viscosity, </a:t>
            </a:r>
            <a:r>
              <a:rPr lang="en-US" sz="2200" b="1" i="1" u="sng" dirty="0"/>
              <a:t>vessel diameter </a:t>
            </a:r>
            <a:r>
              <a:rPr lang="en-US" sz="2200" dirty="0"/>
              <a:t>(</a:t>
            </a:r>
            <a:r>
              <a:rPr lang="en-US" sz="2200" dirty="0" err="1"/>
              <a:t>ie</a:t>
            </a:r>
            <a:r>
              <a:rPr lang="en-US" sz="2200" dirty="0"/>
              <a:t>, vessel tone)</a:t>
            </a:r>
          </a:p>
          <a:p>
            <a:pPr marL="457200" lvl="1" indent="0">
              <a:buNone/>
            </a:pPr>
            <a:r>
              <a:rPr lang="en-US" dirty="0"/>
              <a:t>        </a:t>
            </a:r>
          </a:p>
          <a:p>
            <a:pPr marL="914400" lvl="2" indent="0">
              <a:buNone/>
            </a:pPr>
            <a:r>
              <a:rPr lang="en-US" sz="2400" dirty="0">
                <a:solidFill>
                  <a:srgbClr val="FF0000"/>
                </a:solidFill>
              </a:rPr>
              <a:t>  </a:t>
            </a:r>
          </a:p>
          <a:p>
            <a:pPr marL="914400" lvl="2" indent="0">
              <a:buNone/>
            </a:pPr>
            <a:r>
              <a:rPr lang="en-US" sz="2400" dirty="0">
                <a:solidFill>
                  <a:srgbClr val="FF0000"/>
                </a:solidFill>
              </a:rPr>
              <a:t>CO</a:t>
            </a:r>
            <a:r>
              <a:rPr lang="en-US" sz="2400" dirty="0"/>
              <a:t> = </a:t>
            </a:r>
            <a:r>
              <a:rPr lang="en-US" sz="2400" dirty="0">
                <a:solidFill>
                  <a:srgbClr val="92D050"/>
                </a:solidFill>
              </a:rPr>
              <a:t>HR</a:t>
            </a:r>
            <a:r>
              <a:rPr lang="en-US" sz="2400" dirty="0"/>
              <a:t> * </a:t>
            </a:r>
            <a:r>
              <a:rPr lang="en-US" sz="2400" dirty="0">
                <a:solidFill>
                  <a:srgbClr val="00B0F0"/>
                </a:solidFill>
              </a:rPr>
              <a:t>SV</a:t>
            </a:r>
          </a:p>
          <a:p>
            <a:pPr lvl="2"/>
            <a:endParaRPr lang="en-US" sz="2400" dirty="0">
              <a:solidFill>
                <a:srgbClr val="00B0F0"/>
              </a:solidFill>
            </a:endParaRPr>
          </a:p>
          <a:p>
            <a:pPr marL="1828800" lvl="4" indent="0">
              <a:buNone/>
            </a:pPr>
            <a:r>
              <a:rPr lang="en-US" sz="2400" dirty="0">
                <a:solidFill>
                  <a:srgbClr val="00B0F0"/>
                </a:solidFill>
              </a:rPr>
              <a:t>    </a:t>
            </a:r>
          </a:p>
          <a:p>
            <a:pPr marL="1828800" lvl="4" indent="0">
              <a:buNone/>
            </a:pPr>
            <a:r>
              <a:rPr lang="en-US" sz="2400" dirty="0">
                <a:solidFill>
                  <a:srgbClr val="00B0F0"/>
                </a:solidFill>
              </a:rPr>
              <a:t>  SV:</a:t>
            </a:r>
            <a:r>
              <a:rPr lang="en-US" sz="2200" dirty="0">
                <a:solidFill>
                  <a:srgbClr val="00B0F0"/>
                </a:solidFill>
              </a:rPr>
              <a:t> </a:t>
            </a:r>
            <a:r>
              <a:rPr lang="en-US" sz="2200" dirty="0"/>
              <a:t>Preload, Myocardial contractility, Afterload </a:t>
            </a:r>
          </a:p>
        </p:txBody>
      </p:sp>
      <p:cxnSp>
        <p:nvCxnSpPr>
          <p:cNvPr id="5" name="Straight Arrow Connector 4">
            <a:extLst>
              <a:ext uri="{FF2B5EF4-FFF2-40B4-BE49-F238E27FC236}">
                <a16:creationId xmlns:a16="http://schemas.microsoft.com/office/drawing/2014/main" id="{5A2C9658-30CB-E78F-CDA0-F95111555A61}"/>
              </a:ext>
            </a:extLst>
          </p:cNvPr>
          <p:cNvCxnSpPr>
            <a:cxnSpLocks/>
          </p:cNvCxnSpPr>
          <p:nvPr/>
        </p:nvCxnSpPr>
        <p:spPr>
          <a:xfrm flipH="1">
            <a:off x="1192696" y="2623930"/>
            <a:ext cx="262392" cy="80507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E227585F-4F44-D2A9-285F-9D0BB714E844}"/>
              </a:ext>
            </a:extLst>
          </p:cNvPr>
          <p:cNvCxnSpPr>
            <a:cxnSpLocks/>
          </p:cNvCxnSpPr>
          <p:nvPr/>
        </p:nvCxnSpPr>
        <p:spPr>
          <a:xfrm flipH="1">
            <a:off x="2242267" y="3858370"/>
            <a:ext cx="318052" cy="77724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D8A82534-91C2-F911-4CDF-A7F062651E57}"/>
              </a:ext>
            </a:extLst>
          </p:cNvPr>
          <p:cNvCxnSpPr/>
          <p:nvPr/>
        </p:nvCxnSpPr>
        <p:spPr>
          <a:xfrm>
            <a:off x="2560319" y="2488759"/>
            <a:ext cx="9144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31792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C7626-545C-EB5A-A9F5-A406965B5535}"/>
              </a:ext>
            </a:extLst>
          </p:cNvPr>
          <p:cNvSpPr>
            <a:spLocks noGrp="1"/>
          </p:cNvSpPr>
          <p:nvPr>
            <p:ph type="title"/>
          </p:nvPr>
        </p:nvSpPr>
        <p:spPr>
          <a:xfrm>
            <a:off x="774590" y="18255"/>
            <a:ext cx="10515600" cy="1325563"/>
          </a:xfrm>
        </p:spPr>
        <p:txBody>
          <a:bodyPr/>
          <a:lstStyle/>
          <a:p>
            <a:pPr algn="ctr"/>
            <a:r>
              <a:rPr lang="en-US" dirty="0"/>
              <a:t>Physiology</a:t>
            </a:r>
          </a:p>
        </p:txBody>
      </p:sp>
      <p:sp>
        <p:nvSpPr>
          <p:cNvPr id="3" name="Content Placeholder 2">
            <a:extLst>
              <a:ext uri="{FF2B5EF4-FFF2-40B4-BE49-F238E27FC236}">
                <a16:creationId xmlns:a16="http://schemas.microsoft.com/office/drawing/2014/main" id="{D01C1E30-CC3E-2965-CB58-60BE27462036}"/>
              </a:ext>
            </a:extLst>
          </p:cNvPr>
          <p:cNvSpPr>
            <a:spLocks noGrp="1"/>
          </p:cNvSpPr>
          <p:nvPr>
            <p:ph idx="1"/>
          </p:nvPr>
        </p:nvSpPr>
        <p:spPr>
          <a:xfrm>
            <a:off x="0" y="1343818"/>
            <a:ext cx="12192000" cy="5514181"/>
          </a:xfrm>
        </p:spPr>
        <p:txBody>
          <a:bodyPr/>
          <a:lstStyle/>
          <a:p>
            <a:r>
              <a:rPr lang="en-US" dirty="0"/>
              <a:t>What determines oxygen delivery to the tissues? </a:t>
            </a:r>
          </a:p>
          <a:p>
            <a:pPr lvl="1"/>
            <a:r>
              <a:rPr lang="en-US" dirty="0"/>
              <a:t>DO</a:t>
            </a:r>
            <a:r>
              <a:rPr lang="en-US" baseline="-25000" dirty="0"/>
              <a:t>2  </a:t>
            </a:r>
            <a:r>
              <a:rPr lang="en-US" dirty="0"/>
              <a:t>=  </a:t>
            </a:r>
            <a:r>
              <a:rPr lang="en-US" dirty="0">
                <a:solidFill>
                  <a:srgbClr val="FF0000"/>
                </a:solidFill>
              </a:rPr>
              <a:t>CO</a:t>
            </a:r>
            <a:r>
              <a:rPr lang="en-US" dirty="0"/>
              <a:t> * CaO</a:t>
            </a:r>
            <a:r>
              <a:rPr lang="en-US" baseline="-25000" dirty="0"/>
              <a:t>2 </a:t>
            </a:r>
          </a:p>
          <a:p>
            <a:pPr lvl="1"/>
            <a:endParaRPr lang="en-US" baseline="-25000" dirty="0"/>
          </a:p>
          <a:p>
            <a:pPr lvl="1"/>
            <a:endParaRPr lang="en-US" baseline="-25000" dirty="0"/>
          </a:p>
          <a:p>
            <a:pPr lvl="1"/>
            <a:endParaRPr lang="en-US" baseline="-25000" dirty="0"/>
          </a:p>
          <a:p>
            <a:pPr marL="457200" lvl="1" indent="0">
              <a:buNone/>
            </a:pPr>
            <a:r>
              <a:rPr lang="en-US" baseline="-25000" dirty="0"/>
              <a:t>            </a:t>
            </a:r>
            <a:r>
              <a:rPr lang="en-US" dirty="0">
                <a:solidFill>
                  <a:srgbClr val="FF0000"/>
                </a:solidFill>
              </a:rPr>
              <a:t>CO = SV * HR             </a:t>
            </a:r>
            <a:r>
              <a:rPr lang="en-US" dirty="0"/>
              <a:t>CaO</a:t>
            </a:r>
            <a:r>
              <a:rPr lang="en-US" baseline="-25000" dirty="0"/>
              <a:t>2</a:t>
            </a:r>
            <a:r>
              <a:rPr lang="en-US" dirty="0"/>
              <a:t> =</a:t>
            </a:r>
            <a:r>
              <a:rPr lang="en-US" dirty="0">
                <a:solidFill>
                  <a:srgbClr val="FF0000"/>
                </a:solidFill>
              </a:rPr>
              <a:t>  </a:t>
            </a:r>
            <a:r>
              <a:rPr lang="en-US" dirty="0"/>
              <a:t>(1.34 * Hgb * SaO</a:t>
            </a:r>
            <a:r>
              <a:rPr lang="en-US" baseline="-25000" dirty="0"/>
              <a:t>2</a:t>
            </a:r>
            <a:r>
              <a:rPr lang="en-US" dirty="0"/>
              <a:t>) + (0.003 * PaO</a:t>
            </a:r>
            <a:r>
              <a:rPr lang="en-US" baseline="-25000" dirty="0"/>
              <a:t>2</a:t>
            </a:r>
            <a:r>
              <a:rPr lang="en-US" dirty="0"/>
              <a:t>) </a:t>
            </a:r>
            <a:endParaRPr lang="en-US" dirty="0">
              <a:solidFill>
                <a:srgbClr val="FF0000"/>
              </a:solidFill>
            </a:endParaRPr>
          </a:p>
        </p:txBody>
      </p:sp>
      <p:cxnSp>
        <p:nvCxnSpPr>
          <p:cNvPr id="4" name="Straight Arrow Connector 3">
            <a:extLst>
              <a:ext uri="{FF2B5EF4-FFF2-40B4-BE49-F238E27FC236}">
                <a16:creationId xmlns:a16="http://schemas.microsoft.com/office/drawing/2014/main" id="{225FB1A2-56A5-740D-A198-31E2FA347624}"/>
              </a:ext>
            </a:extLst>
          </p:cNvPr>
          <p:cNvCxnSpPr>
            <a:cxnSpLocks/>
          </p:cNvCxnSpPr>
          <p:nvPr/>
        </p:nvCxnSpPr>
        <p:spPr>
          <a:xfrm flipH="1">
            <a:off x="1582310" y="2154803"/>
            <a:ext cx="262392" cy="80507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 name="Straight Arrow Connector 4">
            <a:extLst>
              <a:ext uri="{FF2B5EF4-FFF2-40B4-BE49-F238E27FC236}">
                <a16:creationId xmlns:a16="http://schemas.microsoft.com/office/drawing/2014/main" id="{1E32D353-2F40-94F1-1150-7FF9598721D1}"/>
              </a:ext>
            </a:extLst>
          </p:cNvPr>
          <p:cNvCxnSpPr>
            <a:cxnSpLocks/>
          </p:cNvCxnSpPr>
          <p:nvPr/>
        </p:nvCxnSpPr>
        <p:spPr>
          <a:xfrm>
            <a:off x="2798859" y="2154803"/>
            <a:ext cx="1105231" cy="90750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2983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4AF2-6F68-916C-5AE8-CF884505E07C}"/>
              </a:ext>
            </a:extLst>
          </p:cNvPr>
          <p:cNvSpPr>
            <a:spLocks noGrp="1"/>
          </p:cNvSpPr>
          <p:nvPr>
            <p:ph type="title"/>
          </p:nvPr>
        </p:nvSpPr>
        <p:spPr>
          <a:xfrm>
            <a:off x="838200" y="0"/>
            <a:ext cx="10515600" cy="1325563"/>
          </a:xfrm>
        </p:spPr>
        <p:txBody>
          <a:bodyPr/>
          <a:lstStyle/>
          <a:p>
            <a:pPr algn="ctr"/>
            <a:r>
              <a:rPr lang="en-US" dirty="0"/>
              <a:t>Circulation Physiology </a:t>
            </a:r>
          </a:p>
        </p:txBody>
      </p:sp>
      <p:pic>
        <p:nvPicPr>
          <p:cNvPr id="4" name="Content Placeholder 3">
            <a:extLst>
              <a:ext uri="{FF2B5EF4-FFF2-40B4-BE49-F238E27FC236}">
                <a16:creationId xmlns:a16="http://schemas.microsoft.com/office/drawing/2014/main" id="{A968A732-2B83-FD5D-6AAA-C7C5279C0341}"/>
              </a:ext>
            </a:extLst>
          </p:cNvPr>
          <p:cNvPicPr>
            <a:picLocks noGrp="1" noChangeAspect="1"/>
          </p:cNvPicPr>
          <p:nvPr>
            <p:ph idx="1"/>
          </p:nvPr>
        </p:nvPicPr>
        <p:blipFill>
          <a:blip r:embed="rId2"/>
          <a:stretch>
            <a:fillRect/>
          </a:stretch>
        </p:blipFill>
        <p:spPr>
          <a:xfrm>
            <a:off x="621322" y="1325563"/>
            <a:ext cx="10732477" cy="5532437"/>
          </a:xfrm>
          <a:prstGeom prst="rect">
            <a:avLst/>
          </a:prstGeom>
        </p:spPr>
      </p:pic>
    </p:spTree>
    <p:extLst>
      <p:ext uri="{BB962C8B-B14F-4D97-AF65-F5344CB8AC3E}">
        <p14:creationId xmlns:p14="http://schemas.microsoft.com/office/powerpoint/2010/main" val="317395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2197D-86D6-6569-5368-CDF4A8AE96DC}"/>
              </a:ext>
            </a:extLst>
          </p:cNvPr>
          <p:cNvSpPr>
            <a:spLocks noGrp="1"/>
          </p:cNvSpPr>
          <p:nvPr>
            <p:ph type="title"/>
          </p:nvPr>
        </p:nvSpPr>
        <p:spPr/>
        <p:txBody>
          <a:bodyPr/>
          <a:lstStyle/>
          <a:p>
            <a:pPr algn="ctr"/>
            <a:r>
              <a:rPr lang="en-US" b="1" dirty="0"/>
              <a:t>Definition</a:t>
            </a:r>
          </a:p>
        </p:txBody>
      </p:sp>
      <p:sp>
        <p:nvSpPr>
          <p:cNvPr id="3" name="Content Placeholder 2">
            <a:extLst>
              <a:ext uri="{FF2B5EF4-FFF2-40B4-BE49-F238E27FC236}">
                <a16:creationId xmlns:a16="http://schemas.microsoft.com/office/drawing/2014/main" id="{E2F237EE-CFDF-3A97-B8CB-3BA3D2CC7ECD}"/>
              </a:ext>
            </a:extLst>
          </p:cNvPr>
          <p:cNvSpPr>
            <a:spLocks noGrp="1"/>
          </p:cNvSpPr>
          <p:nvPr>
            <p:ph idx="1"/>
          </p:nvPr>
        </p:nvSpPr>
        <p:spPr>
          <a:xfrm>
            <a:off x="1" y="1825624"/>
            <a:ext cx="12192000" cy="5032376"/>
          </a:xfrm>
        </p:spPr>
        <p:txBody>
          <a:bodyPr/>
          <a:lstStyle/>
          <a:p>
            <a:r>
              <a:rPr lang="en-US" dirty="0">
                <a:solidFill>
                  <a:srgbClr val="232323"/>
                </a:solidFill>
                <a:latin typeface="Noto Sans" panose="020B0502040504020204" pitchFamily="34" charset="0"/>
              </a:rPr>
              <a:t>A</a:t>
            </a:r>
            <a:r>
              <a:rPr lang="en-US" b="0" i="0" dirty="0">
                <a:solidFill>
                  <a:srgbClr val="232323"/>
                </a:solidFill>
                <a:effectLst/>
                <a:latin typeface="Noto Sans" panose="020B0502040504020204" pitchFamily="34" charset="0"/>
              </a:rPr>
              <a:t> state of cellular and tissue hypoxia due to reduced oxygen delivery, increased oxygen consumption, inadequate oxygen utilization, or a combination of these processes. </a:t>
            </a:r>
          </a:p>
          <a:p>
            <a:endParaRPr lang="en-US" dirty="0">
              <a:solidFill>
                <a:srgbClr val="232323"/>
              </a:solidFill>
              <a:latin typeface="Noto Sans" panose="020B0502040504020204" pitchFamily="34" charset="0"/>
            </a:endParaRPr>
          </a:p>
          <a:p>
            <a:r>
              <a:rPr lang="en-US" dirty="0">
                <a:solidFill>
                  <a:srgbClr val="232323"/>
                </a:solidFill>
                <a:latin typeface="Noto Sans" panose="020B0502040504020204" pitchFamily="34" charset="0"/>
              </a:rPr>
              <a:t>A failure of circulation = Impaired tissue perfusion. </a:t>
            </a:r>
          </a:p>
          <a:p>
            <a:endParaRPr lang="en-US" dirty="0">
              <a:solidFill>
                <a:srgbClr val="232323"/>
              </a:solidFill>
              <a:latin typeface="Noto Sans" panose="020B0502040504020204" pitchFamily="34" charset="0"/>
            </a:endParaRPr>
          </a:p>
          <a:p>
            <a:r>
              <a:rPr lang="en-US" dirty="0">
                <a:solidFill>
                  <a:srgbClr val="232323"/>
                </a:solidFill>
                <a:latin typeface="Noto Sans" panose="020B0502040504020204" pitchFamily="34" charset="0"/>
              </a:rPr>
              <a:t>Most commonly manifested as hypotension, however it can be normotensive. </a:t>
            </a:r>
          </a:p>
          <a:p>
            <a:endParaRPr lang="en-US" dirty="0">
              <a:solidFill>
                <a:srgbClr val="232323"/>
              </a:solidFill>
              <a:latin typeface="Noto Sans" panose="020B0502040504020204" pitchFamily="34" charset="0"/>
            </a:endParaRPr>
          </a:p>
          <a:p>
            <a:endParaRPr lang="en-US" dirty="0"/>
          </a:p>
        </p:txBody>
      </p:sp>
    </p:spTree>
    <p:extLst>
      <p:ext uri="{BB962C8B-B14F-4D97-AF65-F5344CB8AC3E}">
        <p14:creationId xmlns:p14="http://schemas.microsoft.com/office/powerpoint/2010/main" val="11717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B4960-996D-47D0-2544-5E4ADDDF2F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74C40-2FD8-B35C-8948-3BD9BC717C9A}"/>
              </a:ext>
            </a:extLst>
          </p:cNvPr>
          <p:cNvSpPr>
            <a:spLocks noGrp="1"/>
          </p:cNvSpPr>
          <p:nvPr>
            <p:ph type="title"/>
          </p:nvPr>
        </p:nvSpPr>
        <p:spPr/>
        <p:txBody>
          <a:bodyPr/>
          <a:lstStyle/>
          <a:p>
            <a:pPr algn="ctr"/>
            <a:r>
              <a:rPr lang="en-US" b="1" dirty="0"/>
              <a:t>CLASSIFICATION</a:t>
            </a:r>
            <a:r>
              <a:rPr lang="en-US" dirty="0"/>
              <a:t> </a:t>
            </a:r>
          </a:p>
        </p:txBody>
      </p:sp>
      <p:sp>
        <p:nvSpPr>
          <p:cNvPr id="6" name="Content Placeholder 5">
            <a:extLst>
              <a:ext uri="{FF2B5EF4-FFF2-40B4-BE49-F238E27FC236}">
                <a16:creationId xmlns:a16="http://schemas.microsoft.com/office/drawing/2014/main" id="{CA0B6B5C-2AE4-27C1-73B1-44A79777F2BE}"/>
              </a:ext>
            </a:extLst>
          </p:cNvPr>
          <p:cNvSpPr>
            <a:spLocks noGrp="1"/>
          </p:cNvSpPr>
          <p:nvPr>
            <p:ph idx="1"/>
          </p:nvPr>
        </p:nvSpPr>
        <p:spPr>
          <a:xfrm>
            <a:off x="0" y="1825624"/>
            <a:ext cx="12192000" cy="5032375"/>
          </a:xfrm>
        </p:spPr>
        <p:txBody>
          <a:bodyPr>
            <a:normAutofit/>
          </a:bodyPr>
          <a:lstStyle/>
          <a:p>
            <a:r>
              <a:rPr lang="en-US" dirty="0"/>
              <a:t>Hypovolemic Shock</a:t>
            </a:r>
          </a:p>
          <a:p>
            <a:endParaRPr lang="en-US" dirty="0"/>
          </a:p>
          <a:p>
            <a:r>
              <a:rPr lang="en-US" dirty="0"/>
              <a:t>Distributive Shock</a:t>
            </a:r>
          </a:p>
          <a:p>
            <a:endParaRPr lang="en-US" dirty="0"/>
          </a:p>
          <a:p>
            <a:r>
              <a:rPr lang="en-US" dirty="0"/>
              <a:t>Cardiogenic Shock</a:t>
            </a:r>
          </a:p>
          <a:p>
            <a:endParaRPr lang="en-US" dirty="0"/>
          </a:p>
          <a:p>
            <a:r>
              <a:rPr lang="en-US" dirty="0"/>
              <a:t>Obstructive Shock</a:t>
            </a:r>
          </a:p>
          <a:p>
            <a:endParaRPr lang="en-US" dirty="0"/>
          </a:p>
          <a:p>
            <a:r>
              <a:rPr lang="en-US" dirty="0"/>
              <a:t>Mixed/ Unknown Shock</a:t>
            </a:r>
          </a:p>
          <a:p>
            <a:endParaRPr lang="en-US" dirty="0"/>
          </a:p>
        </p:txBody>
      </p:sp>
    </p:spTree>
    <p:extLst>
      <p:ext uri="{BB962C8B-B14F-4D97-AF65-F5344CB8AC3E}">
        <p14:creationId xmlns:p14="http://schemas.microsoft.com/office/powerpoint/2010/main" val="360587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E832-DCD4-6528-974C-5335A9F151EF}"/>
              </a:ext>
            </a:extLst>
          </p:cNvPr>
          <p:cNvSpPr>
            <a:spLocks noGrp="1"/>
          </p:cNvSpPr>
          <p:nvPr>
            <p:ph type="title"/>
          </p:nvPr>
        </p:nvSpPr>
        <p:spPr>
          <a:xfrm>
            <a:off x="838200" y="0"/>
            <a:ext cx="10515600" cy="1325563"/>
          </a:xfrm>
        </p:spPr>
        <p:txBody>
          <a:bodyPr/>
          <a:lstStyle/>
          <a:p>
            <a:pPr algn="ctr"/>
            <a:r>
              <a:rPr lang="en-US" b="1" dirty="0"/>
              <a:t>Distributive</a:t>
            </a:r>
            <a:r>
              <a:rPr lang="en-US" dirty="0"/>
              <a:t> </a:t>
            </a:r>
          </a:p>
        </p:txBody>
      </p:sp>
      <p:sp>
        <p:nvSpPr>
          <p:cNvPr id="3" name="Content Placeholder 2">
            <a:extLst>
              <a:ext uri="{FF2B5EF4-FFF2-40B4-BE49-F238E27FC236}">
                <a16:creationId xmlns:a16="http://schemas.microsoft.com/office/drawing/2014/main" id="{DF5BAC36-FC14-D80C-11AE-04C4C22CAA7A}"/>
              </a:ext>
            </a:extLst>
          </p:cNvPr>
          <p:cNvSpPr>
            <a:spLocks noGrp="1"/>
          </p:cNvSpPr>
          <p:nvPr>
            <p:ph idx="1"/>
          </p:nvPr>
        </p:nvSpPr>
        <p:spPr>
          <a:xfrm>
            <a:off x="0" y="1325564"/>
            <a:ext cx="12192000" cy="5532436"/>
          </a:xfrm>
        </p:spPr>
        <p:txBody>
          <a:bodyPr/>
          <a:lstStyle/>
          <a:p>
            <a:r>
              <a:rPr lang="en-US" dirty="0"/>
              <a:t>Severe peripheral vasodilatation (vasodilatory shock).</a:t>
            </a:r>
          </a:p>
          <a:p>
            <a:r>
              <a:rPr lang="en-US" b="1" dirty="0"/>
              <a:t>Septic shock</a:t>
            </a:r>
            <a:r>
              <a:rPr lang="en-US" dirty="0"/>
              <a:t>: </a:t>
            </a:r>
          </a:p>
          <a:p>
            <a:pPr lvl="1"/>
            <a:r>
              <a:rPr lang="en-US" dirty="0"/>
              <a:t>The most common cause of distributive shock.</a:t>
            </a:r>
          </a:p>
          <a:p>
            <a:pPr lvl="1"/>
            <a:r>
              <a:rPr lang="en-US" dirty="0"/>
              <a:t>40-50% mortality.</a:t>
            </a:r>
          </a:p>
          <a:p>
            <a:pPr lvl="1"/>
            <a:r>
              <a:rPr lang="en-US" dirty="0"/>
              <a:t>Antibiotic-resistant organisms are more common in septic shock compared to sepsis.</a:t>
            </a:r>
          </a:p>
          <a:p>
            <a:pPr lvl="1"/>
            <a:endParaRPr lang="en-US" dirty="0"/>
          </a:p>
          <a:p>
            <a:pPr lvl="1"/>
            <a:endParaRPr lang="en-US" dirty="0"/>
          </a:p>
          <a:p>
            <a:r>
              <a:rPr lang="en-US" b="1" dirty="0"/>
              <a:t>Systemic inflammatory response syndrome (SIRS):</a:t>
            </a:r>
          </a:p>
          <a:p>
            <a:pPr lvl="1"/>
            <a:r>
              <a:rPr lang="en-US" dirty="0"/>
              <a:t>Usually does not progress to state of shock.</a:t>
            </a:r>
          </a:p>
          <a:p>
            <a:pPr lvl="1"/>
            <a:r>
              <a:rPr lang="en-US" dirty="0"/>
              <a:t>Pancreatitis, Burns, trauma. </a:t>
            </a:r>
          </a:p>
        </p:txBody>
      </p:sp>
    </p:spTree>
    <p:extLst>
      <p:ext uri="{BB962C8B-B14F-4D97-AF65-F5344CB8AC3E}">
        <p14:creationId xmlns:p14="http://schemas.microsoft.com/office/powerpoint/2010/main" val="719603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98910-E6CB-9BD8-514A-5CFD6B75045A}"/>
              </a:ext>
            </a:extLst>
          </p:cNvPr>
          <p:cNvSpPr>
            <a:spLocks noGrp="1"/>
          </p:cNvSpPr>
          <p:nvPr>
            <p:ph type="title"/>
          </p:nvPr>
        </p:nvSpPr>
        <p:spPr>
          <a:xfrm>
            <a:off x="838200" y="0"/>
            <a:ext cx="10515600" cy="1325563"/>
          </a:xfrm>
        </p:spPr>
        <p:txBody>
          <a:bodyPr/>
          <a:lstStyle/>
          <a:p>
            <a:pPr algn="ctr"/>
            <a:r>
              <a:rPr lang="en-US" b="1" dirty="0"/>
              <a:t>Distributive</a:t>
            </a:r>
            <a:r>
              <a:rPr lang="en-US" dirty="0"/>
              <a:t> </a:t>
            </a:r>
          </a:p>
        </p:txBody>
      </p:sp>
      <p:sp>
        <p:nvSpPr>
          <p:cNvPr id="3" name="Content Placeholder 2">
            <a:extLst>
              <a:ext uri="{FF2B5EF4-FFF2-40B4-BE49-F238E27FC236}">
                <a16:creationId xmlns:a16="http://schemas.microsoft.com/office/drawing/2014/main" id="{A3EF0C94-12DF-7B1F-C0BC-F85B275A683E}"/>
              </a:ext>
            </a:extLst>
          </p:cNvPr>
          <p:cNvSpPr>
            <a:spLocks noGrp="1"/>
          </p:cNvSpPr>
          <p:nvPr>
            <p:ph idx="1"/>
          </p:nvPr>
        </p:nvSpPr>
        <p:spPr>
          <a:xfrm>
            <a:off x="0" y="1325564"/>
            <a:ext cx="12192000" cy="5532436"/>
          </a:xfrm>
        </p:spPr>
        <p:txBody>
          <a:bodyPr/>
          <a:lstStyle/>
          <a:p>
            <a:r>
              <a:rPr lang="en-US" b="1" dirty="0"/>
              <a:t>Neurogenic shock:</a:t>
            </a:r>
          </a:p>
          <a:p>
            <a:pPr lvl="1"/>
            <a:r>
              <a:rPr lang="en-US" dirty="0"/>
              <a:t>TBI, spinal cord injury.</a:t>
            </a:r>
          </a:p>
          <a:p>
            <a:pPr lvl="1"/>
            <a:r>
              <a:rPr lang="en-US" dirty="0"/>
              <a:t>Interruption of sympathetic outflow </a:t>
            </a:r>
            <a:r>
              <a:rPr lang="en-US" dirty="0">
                <a:sym typeface="Wingdings" panose="05000000000000000000" pitchFamily="2" charset="2"/>
              </a:rPr>
              <a:t> ↓ vascular resistance. </a:t>
            </a:r>
          </a:p>
          <a:p>
            <a:pPr lvl="1"/>
            <a:r>
              <a:rPr lang="en-US" dirty="0">
                <a:sym typeface="Wingdings" panose="05000000000000000000" pitchFamily="2" charset="2"/>
              </a:rPr>
              <a:t>Trauma  blood loss.</a:t>
            </a:r>
          </a:p>
          <a:p>
            <a:pPr lvl="1"/>
            <a:endParaRPr lang="en-US" dirty="0">
              <a:sym typeface="Wingdings" panose="05000000000000000000" pitchFamily="2" charset="2"/>
            </a:endParaRPr>
          </a:p>
          <a:p>
            <a:pPr lvl="1"/>
            <a:endParaRPr lang="en-US" dirty="0">
              <a:sym typeface="Wingdings" panose="05000000000000000000" pitchFamily="2" charset="2"/>
            </a:endParaRPr>
          </a:p>
          <a:p>
            <a:r>
              <a:rPr lang="en-US" b="1" dirty="0">
                <a:sym typeface="Wingdings" panose="05000000000000000000" pitchFamily="2" charset="2"/>
              </a:rPr>
              <a:t>Anaphylactic Shock: </a:t>
            </a:r>
          </a:p>
          <a:p>
            <a:pPr lvl="1"/>
            <a:r>
              <a:rPr lang="en-US" dirty="0"/>
              <a:t>Insects, food, medications.</a:t>
            </a:r>
          </a:p>
          <a:p>
            <a:pPr lvl="1"/>
            <a:r>
              <a:rPr lang="en-US" dirty="0"/>
              <a:t>Perioperative period: Medications (antibiotics, NMBA), Latex.</a:t>
            </a:r>
          </a:p>
          <a:p>
            <a:pPr lvl="1"/>
            <a:endParaRPr lang="en-US" dirty="0"/>
          </a:p>
        </p:txBody>
      </p:sp>
    </p:spTree>
    <p:extLst>
      <p:ext uri="{BB962C8B-B14F-4D97-AF65-F5344CB8AC3E}">
        <p14:creationId xmlns:p14="http://schemas.microsoft.com/office/powerpoint/2010/main" val="703965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6D1E-906B-A456-1E2D-CB2B89C77708}"/>
              </a:ext>
            </a:extLst>
          </p:cNvPr>
          <p:cNvSpPr>
            <a:spLocks noGrp="1"/>
          </p:cNvSpPr>
          <p:nvPr>
            <p:ph type="title"/>
          </p:nvPr>
        </p:nvSpPr>
        <p:spPr>
          <a:xfrm>
            <a:off x="838200" y="18255"/>
            <a:ext cx="10515600" cy="1325563"/>
          </a:xfrm>
        </p:spPr>
        <p:txBody>
          <a:bodyPr/>
          <a:lstStyle/>
          <a:p>
            <a:pPr algn="ctr"/>
            <a:r>
              <a:rPr lang="en-US" b="1" dirty="0"/>
              <a:t>Cardiogenic</a:t>
            </a:r>
            <a:r>
              <a:rPr lang="en-US" dirty="0"/>
              <a:t> </a:t>
            </a:r>
          </a:p>
        </p:txBody>
      </p:sp>
      <p:sp>
        <p:nvSpPr>
          <p:cNvPr id="3" name="Content Placeholder 2">
            <a:extLst>
              <a:ext uri="{FF2B5EF4-FFF2-40B4-BE49-F238E27FC236}">
                <a16:creationId xmlns:a16="http://schemas.microsoft.com/office/drawing/2014/main" id="{C30E16D7-1CB6-8B1B-5525-C82769481647}"/>
              </a:ext>
            </a:extLst>
          </p:cNvPr>
          <p:cNvSpPr>
            <a:spLocks noGrp="1"/>
          </p:cNvSpPr>
          <p:nvPr>
            <p:ph idx="1"/>
          </p:nvPr>
        </p:nvSpPr>
        <p:spPr>
          <a:xfrm>
            <a:off x="0" y="1343818"/>
            <a:ext cx="12192000" cy="5495927"/>
          </a:xfrm>
        </p:spPr>
        <p:txBody>
          <a:bodyPr/>
          <a:lstStyle/>
          <a:p>
            <a:r>
              <a:rPr lang="en-US" dirty="0"/>
              <a:t>Cardiac pump failure </a:t>
            </a:r>
            <a:r>
              <a:rPr lang="en-US" dirty="0">
                <a:sym typeface="Wingdings" panose="05000000000000000000" pitchFamily="2" charset="2"/>
              </a:rPr>
              <a:t> ↓ C.O</a:t>
            </a:r>
          </a:p>
          <a:p>
            <a:r>
              <a:rPr lang="en-US" b="1" dirty="0"/>
              <a:t>Cardiomyopathic: </a:t>
            </a:r>
          </a:p>
          <a:p>
            <a:pPr lvl="1"/>
            <a:r>
              <a:rPr lang="en-US" dirty="0"/>
              <a:t>MI &gt; 40% of LV, acute exacerbation of heart failure, stunned myocardium, myocardial depression (ex. Sepsis, anesthetic meds). </a:t>
            </a:r>
          </a:p>
          <a:p>
            <a:pPr lvl="1"/>
            <a:endParaRPr lang="en-US" dirty="0"/>
          </a:p>
          <a:p>
            <a:r>
              <a:rPr lang="en-US" b="1" dirty="0"/>
              <a:t>Arrhythmic:</a:t>
            </a:r>
          </a:p>
          <a:p>
            <a:pPr lvl="1"/>
            <a:r>
              <a:rPr lang="en-US" dirty="0"/>
              <a:t>Tachy- or Brady-arrhythmias. Ex. Complete heart block, atrial fibrillation.</a:t>
            </a:r>
          </a:p>
          <a:p>
            <a:pPr lvl="1"/>
            <a:endParaRPr lang="en-US" dirty="0"/>
          </a:p>
          <a:p>
            <a:r>
              <a:rPr lang="en-US" b="1" dirty="0"/>
              <a:t>Mechanical:</a:t>
            </a:r>
          </a:p>
          <a:p>
            <a:pPr lvl="1"/>
            <a:r>
              <a:rPr lang="en-US" dirty="0"/>
              <a:t>Severe valvular diseases ex. Severe aortic stenosis, rupture of papillary muscles. </a:t>
            </a:r>
          </a:p>
          <a:p>
            <a:pPr lvl="1"/>
            <a:r>
              <a:rPr lang="en-US" dirty="0"/>
              <a:t>Cardiac tumors ex. Atrial myxomas. </a:t>
            </a:r>
          </a:p>
        </p:txBody>
      </p:sp>
    </p:spTree>
    <p:extLst>
      <p:ext uri="{BB962C8B-B14F-4D97-AF65-F5344CB8AC3E}">
        <p14:creationId xmlns:p14="http://schemas.microsoft.com/office/powerpoint/2010/main" val="4270954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6A5F-F660-C94A-A584-4C4134996BC7}"/>
              </a:ext>
            </a:extLst>
          </p:cNvPr>
          <p:cNvSpPr>
            <a:spLocks noGrp="1"/>
          </p:cNvSpPr>
          <p:nvPr>
            <p:ph type="title"/>
          </p:nvPr>
        </p:nvSpPr>
        <p:spPr>
          <a:xfrm>
            <a:off x="774589" y="18255"/>
            <a:ext cx="10515600" cy="1325563"/>
          </a:xfrm>
        </p:spPr>
        <p:txBody>
          <a:bodyPr/>
          <a:lstStyle/>
          <a:p>
            <a:pPr algn="ctr"/>
            <a:r>
              <a:rPr lang="en-US" b="1" dirty="0"/>
              <a:t>Hypovolemic </a:t>
            </a:r>
          </a:p>
        </p:txBody>
      </p:sp>
      <p:sp>
        <p:nvSpPr>
          <p:cNvPr id="3" name="Content Placeholder 2">
            <a:extLst>
              <a:ext uri="{FF2B5EF4-FFF2-40B4-BE49-F238E27FC236}">
                <a16:creationId xmlns:a16="http://schemas.microsoft.com/office/drawing/2014/main" id="{B5DB7B2D-4BD3-747D-1C1C-8BED7C8EF5B9}"/>
              </a:ext>
            </a:extLst>
          </p:cNvPr>
          <p:cNvSpPr>
            <a:spLocks noGrp="1"/>
          </p:cNvSpPr>
          <p:nvPr>
            <p:ph idx="1"/>
          </p:nvPr>
        </p:nvSpPr>
        <p:spPr>
          <a:xfrm>
            <a:off x="0" y="1343818"/>
            <a:ext cx="12192000" cy="5514181"/>
          </a:xfrm>
        </p:spPr>
        <p:txBody>
          <a:bodyPr/>
          <a:lstStyle/>
          <a:p>
            <a:r>
              <a:rPr lang="en-US" dirty="0"/>
              <a:t>↓ Intravascular volume </a:t>
            </a:r>
            <a:r>
              <a:rPr lang="en-US" dirty="0">
                <a:sym typeface="Wingdings" panose="05000000000000000000" pitchFamily="2" charset="2"/>
              </a:rPr>
              <a:t> ↓ C.O.</a:t>
            </a:r>
          </a:p>
          <a:p>
            <a:r>
              <a:rPr lang="en-US" b="1" dirty="0"/>
              <a:t>Hemorrhagic:</a:t>
            </a:r>
          </a:p>
          <a:p>
            <a:pPr lvl="1"/>
            <a:r>
              <a:rPr lang="en-US" dirty="0"/>
              <a:t>Trauma, GI bleeding, ruptured aortic aneurysm, obstetric bleeding.</a:t>
            </a:r>
          </a:p>
          <a:p>
            <a:pPr lvl="1"/>
            <a:endParaRPr lang="en-US" dirty="0"/>
          </a:p>
          <a:p>
            <a:r>
              <a:rPr lang="en-US" b="1" dirty="0"/>
              <a:t>Non-hemorrhagic: </a:t>
            </a:r>
          </a:p>
          <a:p>
            <a:pPr lvl="1"/>
            <a:r>
              <a:rPr lang="en-US" dirty="0"/>
              <a:t>Depletion of Na and H2O. </a:t>
            </a:r>
          </a:p>
          <a:p>
            <a:pPr lvl="1"/>
            <a:r>
              <a:rPr lang="en-US" dirty="0"/>
              <a:t>GI: Diarrhea, vomiting, drainage.</a:t>
            </a:r>
          </a:p>
          <a:p>
            <a:pPr lvl="1"/>
            <a:r>
              <a:rPr lang="en-US" dirty="0"/>
              <a:t>Skin: Burns, heat stroke.</a:t>
            </a:r>
          </a:p>
          <a:p>
            <a:pPr lvl="1"/>
            <a:r>
              <a:rPr lang="en-US" dirty="0"/>
              <a:t>Renal: excessive diuresis. </a:t>
            </a:r>
          </a:p>
          <a:p>
            <a:pPr lvl="1"/>
            <a:r>
              <a:rPr lang="en-US" dirty="0"/>
              <a:t>Third space loss: Surgery, trauma, bowel obstruction, peritonitis. </a:t>
            </a:r>
          </a:p>
        </p:txBody>
      </p:sp>
    </p:spTree>
    <p:extLst>
      <p:ext uri="{BB962C8B-B14F-4D97-AF65-F5344CB8AC3E}">
        <p14:creationId xmlns:p14="http://schemas.microsoft.com/office/powerpoint/2010/main" val="3071370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84AEB-F6CE-381F-DBB6-95B51AC28EDB}"/>
              </a:ext>
            </a:extLst>
          </p:cNvPr>
          <p:cNvSpPr>
            <a:spLocks noGrp="1"/>
          </p:cNvSpPr>
          <p:nvPr>
            <p:ph type="title"/>
          </p:nvPr>
        </p:nvSpPr>
        <p:spPr>
          <a:xfrm>
            <a:off x="838200" y="0"/>
            <a:ext cx="10515600" cy="1325563"/>
          </a:xfrm>
        </p:spPr>
        <p:txBody>
          <a:bodyPr/>
          <a:lstStyle/>
          <a:p>
            <a:pPr algn="ctr"/>
            <a:r>
              <a:rPr lang="en-US" b="1" dirty="0"/>
              <a:t>Obstructive</a:t>
            </a:r>
            <a:r>
              <a:rPr lang="en-US" dirty="0"/>
              <a:t> </a:t>
            </a:r>
          </a:p>
        </p:txBody>
      </p:sp>
      <p:sp>
        <p:nvSpPr>
          <p:cNvPr id="3" name="Content Placeholder 2">
            <a:extLst>
              <a:ext uri="{FF2B5EF4-FFF2-40B4-BE49-F238E27FC236}">
                <a16:creationId xmlns:a16="http://schemas.microsoft.com/office/drawing/2014/main" id="{34412CB1-D228-CFB7-F2C1-12DCD08DE7B9}"/>
              </a:ext>
            </a:extLst>
          </p:cNvPr>
          <p:cNvSpPr>
            <a:spLocks noGrp="1"/>
          </p:cNvSpPr>
          <p:nvPr>
            <p:ph idx="1"/>
          </p:nvPr>
        </p:nvSpPr>
        <p:spPr>
          <a:xfrm>
            <a:off x="0" y="1325564"/>
            <a:ext cx="12192000" cy="5532436"/>
          </a:xfrm>
        </p:spPr>
        <p:txBody>
          <a:bodyPr/>
          <a:lstStyle/>
          <a:p>
            <a:r>
              <a:rPr lang="en-US" dirty="0"/>
              <a:t>Mostly obstruction is extra cardiac. </a:t>
            </a:r>
          </a:p>
          <a:p>
            <a:r>
              <a:rPr lang="en-US" b="1" dirty="0"/>
              <a:t>Pulmonary vascular:</a:t>
            </a:r>
          </a:p>
          <a:p>
            <a:pPr lvl="1"/>
            <a:r>
              <a:rPr lang="en-US" dirty="0"/>
              <a:t>Mostly RV failure due to massive PE or severe PH. </a:t>
            </a:r>
          </a:p>
          <a:p>
            <a:pPr lvl="1"/>
            <a:r>
              <a:rPr lang="en-US" dirty="0"/>
              <a:t>Acute right heart syndrome. </a:t>
            </a:r>
          </a:p>
          <a:p>
            <a:pPr lvl="1"/>
            <a:r>
              <a:rPr lang="en-US" dirty="0"/>
              <a:t>Avoid: fluid overload, hypoxia, ischemia (hypotension) </a:t>
            </a:r>
          </a:p>
          <a:p>
            <a:pPr lvl="1"/>
            <a:endParaRPr lang="en-US" dirty="0"/>
          </a:p>
          <a:p>
            <a:r>
              <a:rPr lang="en-US" b="1" dirty="0"/>
              <a:t>Mechanical: </a:t>
            </a:r>
          </a:p>
          <a:p>
            <a:pPr lvl="1"/>
            <a:r>
              <a:rPr lang="en-US" dirty="0"/>
              <a:t>Mimic hypovolemic shock (decreased volume rather than pump failure). </a:t>
            </a:r>
          </a:p>
          <a:p>
            <a:pPr lvl="1"/>
            <a:r>
              <a:rPr lang="en-US" dirty="0"/>
              <a:t>↓ Venous return </a:t>
            </a:r>
            <a:r>
              <a:rPr lang="en-US" dirty="0">
                <a:sym typeface="Wingdings" panose="05000000000000000000" pitchFamily="2" charset="2"/>
              </a:rPr>
              <a:t> ↓ preload. </a:t>
            </a:r>
          </a:p>
          <a:p>
            <a:pPr lvl="1"/>
            <a:r>
              <a:rPr lang="en-US" dirty="0"/>
              <a:t>Tension pneumothorax, pericardial tamponade, constrictive pericarditis, abdominal compartment syndrome. </a:t>
            </a:r>
          </a:p>
        </p:txBody>
      </p:sp>
    </p:spTree>
    <p:extLst>
      <p:ext uri="{BB962C8B-B14F-4D97-AF65-F5344CB8AC3E}">
        <p14:creationId xmlns:p14="http://schemas.microsoft.com/office/powerpoint/2010/main" val="1825050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50F5-6EB1-F4BA-AD8F-A8871F6F456E}"/>
              </a:ext>
            </a:extLst>
          </p:cNvPr>
          <p:cNvSpPr>
            <a:spLocks noGrp="1"/>
          </p:cNvSpPr>
          <p:nvPr>
            <p:ph type="title"/>
          </p:nvPr>
        </p:nvSpPr>
        <p:spPr>
          <a:xfrm>
            <a:off x="838200" y="18255"/>
            <a:ext cx="10515600" cy="1325563"/>
          </a:xfrm>
        </p:spPr>
        <p:txBody>
          <a:bodyPr/>
          <a:lstStyle/>
          <a:p>
            <a:pPr algn="ctr"/>
            <a:r>
              <a:rPr lang="en-US" b="1" dirty="0"/>
              <a:t>Combined</a:t>
            </a:r>
            <a:r>
              <a:rPr lang="en-US" dirty="0"/>
              <a:t> </a:t>
            </a:r>
          </a:p>
        </p:txBody>
      </p:sp>
      <p:sp>
        <p:nvSpPr>
          <p:cNvPr id="3" name="Content Placeholder 2">
            <a:extLst>
              <a:ext uri="{FF2B5EF4-FFF2-40B4-BE49-F238E27FC236}">
                <a16:creationId xmlns:a16="http://schemas.microsoft.com/office/drawing/2014/main" id="{4FA4B582-8E40-3D40-3331-5625AE95490D}"/>
              </a:ext>
            </a:extLst>
          </p:cNvPr>
          <p:cNvSpPr>
            <a:spLocks noGrp="1"/>
          </p:cNvSpPr>
          <p:nvPr>
            <p:ph idx="1"/>
          </p:nvPr>
        </p:nvSpPr>
        <p:spPr>
          <a:xfrm>
            <a:off x="0" y="1343818"/>
            <a:ext cx="12192000" cy="5514181"/>
          </a:xfrm>
        </p:spPr>
        <p:txBody>
          <a:bodyPr/>
          <a:lstStyle/>
          <a:p>
            <a:endParaRPr lang="en-US" dirty="0"/>
          </a:p>
          <a:p>
            <a:r>
              <a:rPr lang="en-US" dirty="0"/>
              <a:t>Commonly encountered. </a:t>
            </a:r>
          </a:p>
          <a:p>
            <a:r>
              <a:rPr lang="en-US" dirty="0"/>
              <a:t>Examples: </a:t>
            </a:r>
          </a:p>
          <a:p>
            <a:pPr lvl="1">
              <a:lnSpc>
                <a:spcPct val="150000"/>
              </a:lnSpc>
            </a:pPr>
            <a:r>
              <a:rPr lang="en-US" b="1" dirty="0"/>
              <a:t>Pancreatitis</a:t>
            </a:r>
            <a:r>
              <a:rPr lang="en-US" dirty="0"/>
              <a:t>: distributive (non-septic) + hypovolemic (non-hemorrhagic) +/- cardiogenic (stress). </a:t>
            </a:r>
          </a:p>
          <a:p>
            <a:pPr lvl="1">
              <a:lnSpc>
                <a:spcPct val="150000"/>
              </a:lnSpc>
            </a:pPr>
            <a:r>
              <a:rPr lang="en-US" b="1" dirty="0"/>
              <a:t>Traumatic spinal cord injury</a:t>
            </a:r>
            <a:r>
              <a:rPr lang="en-US" dirty="0"/>
              <a:t>: distributive (neurogenic) + hypovolemic (hemorrhagic).</a:t>
            </a:r>
          </a:p>
          <a:p>
            <a:pPr lvl="1">
              <a:lnSpc>
                <a:spcPct val="150000"/>
              </a:lnSpc>
            </a:pPr>
            <a:r>
              <a:rPr lang="en-US" b="1" dirty="0"/>
              <a:t>Ruptured LV aneurysm</a:t>
            </a:r>
            <a:r>
              <a:rPr lang="en-US" dirty="0"/>
              <a:t>: cardiogenic (pump failure) + Obstructive (tamponade) </a:t>
            </a:r>
          </a:p>
        </p:txBody>
      </p:sp>
    </p:spTree>
    <p:extLst>
      <p:ext uri="{BB962C8B-B14F-4D97-AF65-F5344CB8AC3E}">
        <p14:creationId xmlns:p14="http://schemas.microsoft.com/office/powerpoint/2010/main" val="267588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6322B-0556-1DBA-F77A-206D2A72F080}"/>
              </a:ext>
            </a:extLst>
          </p:cNvPr>
          <p:cNvSpPr>
            <a:spLocks noGrp="1"/>
          </p:cNvSpPr>
          <p:nvPr>
            <p:ph type="title"/>
          </p:nvPr>
        </p:nvSpPr>
        <p:spPr>
          <a:xfrm>
            <a:off x="838200" y="1"/>
            <a:ext cx="10515600" cy="755373"/>
          </a:xfrm>
        </p:spPr>
        <p:txBody>
          <a:bodyPr/>
          <a:lstStyle/>
          <a:p>
            <a:pPr algn="ctr"/>
            <a:r>
              <a:rPr lang="en-US" b="1" dirty="0"/>
              <a:t>CLASSIFICATION</a:t>
            </a:r>
            <a:r>
              <a:rPr lang="en-US" dirty="0"/>
              <a:t> </a:t>
            </a:r>
          </a:p>
        </p:txBody>
      </p:sp>
      <p:graphicFrame>
        <p:nvGraphicFramePr>
          <p:cNvPr id="4" name="Content Placeholder 3">
            <a:extLst>
              <a:ext uri="{FF2B5EF4-FFF2-40B4-BE49-F238E27FC236}">
                <a16:creationId xmlns:a16="http://schemas.microsoft.com/office/drawing/2014/main" id="{23E9918E-B412-5BE0-AEA7-7C4216F64478}"/>
              </a:ext>
            </a:extLst>
          </p:cNvPr>
          <p:cNvGraphicFramePr>
            <a:graphicFrameLocks noGrp="1"/>
          </p:cNvGraphicFramePr>
          <p:nvPr>
            <p:ph idx="1"/>
            <p:extLst>
              <p:ext uri="{D42A27DB-BD31-4B8C-83A1-F6EECF244321}">
                <p14:modId xmlns:p14="http://schemas.microsoft.com/office/powerpoint/2010/main" val="1890017080"/>
              </p:ext>
            </p:extLst>
          </p:nvPr>
        </p:nvGraphicFramePr>
        <p:xfrm>
          <a:off x="0" y="517426"/>
          <a:ext cx="12192000" cy="6470258"/>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1752211931"/>
                    </a:ext>
                  </a:extLst>
                </a:gridCol>
                <a:gridCol w="1219200">
                  <a:extLst>
                    <a:ext uri="{9D8B030D-6E8A-4147-A177-3AD203B41FA5}">
                      <a16:colId xmlns:a16="http://schemas.microsoft.com/office/drawing/2014/main" val="2169814623"/>
                    </a:ext>
                  </a:extLst>
                </a:gridCol>
                <a:gridCol w="1219200">
                  <a:extLst>
                    <a:ext uri="{9D8B030D-6E8A-4147-A177-3AD203B41FA5}">
                      <a16:colId xmlns:a16="http://schemas.microsoft.com/office/drawing/2014/main" val="2898685670"/>
                    </a:ext>
                  </a:extLst>
                </a:gridCol>
                <a:gridCol w="1219200">
                  <a:extLst>
                    <a:ext uri="{9D8B030D-6E8A-4147-A177-3AD203B41FA5}">
                      <a16:colId xmlns:a16="http://schemas.microsoft.com/office/drawing/2014/main" val="642377248"/>
                    </a:ext>
                  </a:extLst>
                </a:gridCol>
                <a:gridCol w="1190045">
                  <a:extLst>
                    <a:ext uri="{9D8B030D-6E8A-4147-A177-3AD203B41FA5}">
                      <a16:colId xmlns:a16="http://schemas.microsoft.com/office/drawing/2014/main" val="3454877293"/>
                    </a:ext>
                  </a:extLst>
                </a:gridCol>
                <a:gridCol w="1248355">
                  <a:extLst>
                    <a:ext uri="{9D8B030D-6E8A-4147-A177-3AD203B41FA5}">
                      <a16:colId xmlns:a16="http://schemas.microsoft.com/office/drawing/2014/main" val="2191002577"/>
                    </a:ext>
                  </a:extLst>
                </a:gridCol>
                <a:gridCol w="1219200">
                  <a:extLst>
                    <a:ext uri="{9D8B030D-6E8A-4147-A177-3AD203B41FA5}">
                      <a16:colId xmlns:a16="http://schemas.microsoft.com/office/drawing/2014/main" val="3187056884"/>
                    </a:ext>
                  </a:extLst>
                </a:gridCol>
                <a:gridCol w="1219200">
                  <a:extLst>
                    <a:ext uri="{9D8B030D-6E8A-4147-A177-3AD203B41FA5}">
                      <a16:colId xmlns:a16="http://schemas.microsoft.com/office/drawing/2014/main" val="370770469"/>
                    </a:ext>
                  </a:extLst>
                </a:gridCol>
                <a:gridCol w="1219200">
                  <a:extLst>
                    <a:ext uri="{9D8B030D-6E8A-4147-A177-3AD203B41FA5}">
                      <a16:colId xmlns:a16="http://schemas.microsoft.com/office/drawing/2014/main" val="2411283789"/>
                    </a:ext>
                  </a:extLst>
                </a:gridCol>
                <a:gridCol w="1219200">
                  <a:extLst>
                    <a:ext uri="{9D8B030D-6E8A-4147-A177-3AD203B41FA5}">
                      <a16:colId xmlns:a16="http://schemas.microsoft.com/office/drawing/2014/main" val="4212797011"/>
                    </a:ext>
                  </a:extLst>
                </a:gridCol>
              </a:tblGrid>
              <a:tr h="1319138">
                <a:tc gridSpan="2">
                  <a:txBody>
                    <a:bodyPr/>
                    <a:lstStyle/>
                    <a:p>
                      <a:r>
                        <a:rPr lang="en-US" sz="2400" dirty="0"/>
                        <a:t>Hypovolemic</a:t>
                      </a:r>
                    </a:p>
                  </a:txBody>
                  <a:tcPr/>
                </a:tc>
                <a:tc hMerge="1">
                  <a:txBody>
                    <a:bodyPr/>
                    <a:lstStyle/>
                    <a:p>
                      <a:endParaRPr lang="en-US" sz="1200" dirty="0"/>
                    </a:p>
                  </a:txBody>
                  <a:tcPr/>
                </a:tc>
                <a:tc gridSpan="2">
                  <a:txBody>
                    <a:bodyPr/>
                    <a:lstStyle/>
                    <a:p>
                      <a:r>
                        <a:rPr lang="en-US" sz="2400" dirty="0"/>
                        <a:t>Distributive</a:t>
                      </a:r>
                    </a:p>
                  </a:txBody>
                  <a:tcPr/>
                </a:tc>
                <a:tc hMerge="1">
                  <a:txBody>
                    <a:bodyPr/>
                    <a:lstStyle/>
                    <a:p>
                      <a:endParaRPr lang="en-US" sz="1300" dirty="0"/>
                    </a:p>
                  </a:txBody>
                  <a:tcPr/>
                </a:tc>
                <a:tc gridSpan="3">
                  <a:txBody>
                    <a:bodyPr/>
                    <a:lstStyle/>
                    <a:p>
                      <a:r>
                        <a:rPr lang="en-US" sz="2400" dirty="0"/>
                        <a:t>Cardiogenic</a:t>
                      </a:r>
                    </a:p>
                  </a:txBody>
                  <a:tcPr/>
                </a:tc>
                <a:tc hMerge="1">
                  <a:txBody>
                    <a:bodyPr/>
                    <a:lstStyle/>
                    <a:p>
                      <a:endParaRPr lang="en-US" sz="1300" dirty="0"/>
                    </a:p>
                  </a:txBody>
                  <a:tcPr/>
                </a:tc>
                <a:tc hMerge="1">
                  <a:txBody>
                    <a:bodyPr/>
                    <a:lstStyle/>
                    <a:p>
                      <a:endParaRPr lang="en-US" sz="1300" dirty="0"/>
                    </a:p>
                  </a:txBody>
                  <a:tcPr/>
                </a:tc>
                <a:tc gridSpan="2">
                  <a:txBody>
                    <a:bodyPr/>
                    <a:lstStyle/>
                    <a:p>
                      <a:r>
                        <a:rPr lang="en-US" sz="2400" dirty="0"/>
                        <a:t>Obstructive</a:t>
                      </a:r>
                    </a:p>
                  </a:txBody>
                  <a:tcPr/>
                </a:tc>
                <a:tc hMerge="1">
                  <a:txBody>
                    <a:bodyPr/>
                    <a:lstStyle/>
                    <a:p>
                      <a:endParaRPr lang="en-US" sz="1300" dirty="0"/>
                    </a:p>
                  </a:txBody>
                  <a:tcPr/>
                </a:tc>
                <a:tc>
                  <a:txBody>
                    <a:bodyPr/>
                    <a:lstStyle/>
                    <a:p>
                      <a:r>
                        <a:rPr lang="en-US" sz="2400" dirty="0"/>
                        <a:t>Mixed/</a:t>
                      </a:r>
                    </a:p>
                    <a:p>
                      <a:r>
                        <a:rPr lang="en-US" sz="2400" dirty="0"/>
                        <a:t>Unknown</a:t>
                      </a:r>
                    </a:p>
                  </a:txBody>
                  <a:tcPr/>
                </a:tc>
                <a:extLst>
                  <a:ext uri="{0D108BD9-81ED-4DB2-BD59-A6C34878D82A}">
                    <a16:rowId xmlns:a16="http://schemas.microsoft.com/office/drawing/2014/main" val="2349136029"/>
                  </a:ext>
                </a:extLst>
              </a:tr>
              <a:tr h="1528163">
                <a:tc>
                  <a:txBody>
                    <a:bodyPr/>
                    <a:lstStyle/>
                    <a:p>
                      <a:r>
                        <a:rPr lang="en-US" sz="2400" dirty="0"/>
                        <a:t>Hemorrhagic</a:t>
                      </a:r>
                    </a:p>
                  </a:txBody>
                  <a:tcPr/>
                </a:tc>
                <a:tc>
                  <a:txBody>
                    <a:bodyPr/>
                    <a:lstStyle/>
                    <a:p>
                      <a:r>
                        <a:rPr lang="en-US" sz="2400" dirty="0"/>
                        <a:t>Non-hemorrhagic</a:t>
                      </a:r>
                    </a:p>
                  </a:txBody>
                  <a:tcPr/>
                </a:tc>
                <a:tc>
                  <a:txBody>
                    <a:bodyPr/>
                    <a:lstStyle/>
                    <a:p>
                      <a:r>
                        <a:rPr lang="en-US" sz="2400" dirty="0"/>
                        <a:t>Septic</a:t>
                      </a:r>
                    </a:p>
                  </a:txBody>
                  <a:tcPr/>
                </a:tc>
                <a:tc>
                  <a:txBody>
                    <a:bodyPr/>
                    <a:lstStyle/>
                    <a:p>
                      <a:r>
                        <a:rPr lang="en-US" sz="2400" dirty="0"/>
                        <a:t>Non-septic</a:t>
                      </a:r>
                    </a:p>
                  </a:txBody>
                  <a:tcPr/>
                </a:tc>
                <a:tc>
                  <a:txBody>
                    <a:bodyPr/>
                    <a:lstStyle/>
                    <a:p>
                      <a:r>
                        <a:rPr lang="en-US" sz="2400" dirty="0"/>
                        <a:t>Cardiomyopathic</a:t>
                      </a:r>
                    </a:p>
                  </a:txBody>
                  <a:tcPr/>
                </a:tc>
                <a:tc>
                  <a:txBody>
                    <a:bodyPr/>
                    <a:lstStyle/>
                    <a:p>
                      <a:r>
                        <a:rPr lang="en-US" sz="2400" dirty="0"/>
                        <a:t>Arrhythmogenic</a:t>
                      </a:r>
                    </a:p>
                  </a:txBody>
                  <a:tcPr/>
                </a:tc>
                <a:tc>
                  <a:txBody>
                    <a:bodyPr/>
                    <a:lstStyle/>
                    <a:p>
                      <a:r>
                        <a:rPr lang="en-US" sz="2400" dirty="0"/>
                        <a:t>Mechanical</a:t>
                      </a:r>
                    </a:p>
                  </a:txBody>
                  <a:tcPr/>
                </a:tc>
                <a:tc>
                  <a:txBody>
                    <a:bodyPr/>
                    <a:lstStyle/>
                    <a:p>
                      <a:r>
                        <a:rPr lang="en-US" sz="2400" dirty="0"/>
                        <a:t>Pulmonary vascular</a:t>
                      </a:r>
                    </a:p>
                  </a:txBody>
                  <a:tcPr/>
                </a:tc>
                <a:tc>
                  <a:txBody>
                    <a:bodyPr/>
                    <a:lstStyle/>
                    <a:p>
                      <a:r>
                        <a:rPr lang="en-US" sz="2400" dirty="0"/>
                        <a:t>Mechanical</a:t>
                      </a:r>
                    </a:p>
                  </a:txBody>
                  <a:tcPr/>
                </a:tc>
                <a:tc>
                  <a:txBody>
                    <a:bodyPr/>
                    <a:lstStyle/>
                    <a:p>
                      <a:endParaRPr lang="en-US" sz="1200" dirty="0"/>
                    </a:p>
                  </a:txBody>
                  <a:tcPr/>
                </a:tc>
                <a:extLst>
                  <a:ext uri="{0D108BD9-81ED-4DB2-BD59-A6C34878D82A}">
                    <a16:rowId xmlns:a16="http://schemas.microsoft.com/office/drawing/2014/main" val="2269003618"/>
                  </a:ext>
                </a:extLst>
              </a:tr>
              <a:tr h="3385931">
                <a:tc>
                  <a:txBody>
                    <a:bodyPr/>
                    <a:lstStyle/>
                    <a:p>
                      <a:pPr marL="285750" indent="-285750">
                        <a:buFont typeface="Arial" panose="020B0604020202020204" pitchFamily="34" charset="0"/>
                        <a:buChar char="•"/>
                      </a:pPr>
                      <a:r>
                        <a:rPr lang="en-US" sz="1150" dirty="0"/>
                        <a:t>Trauma</a:t>
                      </a:r>
                    </a:p>
                    <a:p>
                      <a:pPr marL="285750" indent="-285750">
                        <a:buFont typeface="Arial" panose="020B0604020202020204" pitchFamily="34" charset="0"/>
                        <a:buChar char="•"/>
                      </a:pPr>
                      <a:r>
                        <a:rPr lang="en-US" sz="1150" dirty="0"/>
                        <a:t>GI Bleeding</a:t>
                      </a:r>
                    </a:p>
                    <a:p>
                      <a:pPr marL="285750" indent="-285750">
                        <a:buFont typeface="Arial" panose="020B0604020202020204" pitchFamily="34" charset="0"/>
                        <a:buChar char="•"/>
                      </a:pPr>
                      <a:r>
                        <a:rPr lang="en-US" sz="1150" dirty="0"/>
                        <a:t>Postoperative </a:t>
                      </a:r>
                    </a:p>
                    <a:p>
                      <a:pPr marL="285750" indent="-285750">
                        <a:buFont typeface="Arial" panose="020B0604020202020204" pitchFamily="34" charset="0"/>
                        <a:buChar char="•"/>
                      </a:pPr>
                      <a:r>
                        <a:rPr lang="en-US" sz="1150" dirty="0"/>
                        <a:t>Obstetric hemorrhage</a:t>
                      </a:r>
                    </a:p>
                    <a:p>
                      <a:pPr marL="285750" indent="-285750">
                        <a:buFont typeface="Arial" panose="020B0604020202020204" pitchFamily="34" charset="0"/>
                        <a:buChar char="•"/>
                      </a:pPr>
                      <a:r>
                        <a:rPr lang="en-US" sz="1150" dirty="0"/>
                        <a:t>Tumor </a:t>
                      </a:r>
                    </a:p>
                    <a:p>
                      <a:pPr marL="285750" indent="-285750">
                        <a:buFont typeface="Arial" panose="020B0604020202020204" pitchFamily="34" charset="0"/>
                        <a:buChar char="•"/>
                      </a:pPr>
                      <a:r>
                        <a:rPr lang="en-US" sz="1150" dirty="0"/>
                        <a:t>Coagulopathies </a:t>
                      </a:r>
                    </a:p>
                  </a:txBody>
                  <a:tcPr/>
                </a:tc>
                <a:tc>
                  <a:txBody>
                    <a:bodyPr/>
                    <a:lstStyle/>
                    <a:p>
                      <a:pPr marL="285750" indent="-285750">
                        <a:buFont typeface="Arial" panose="020B0604020202020204" pitchFamily="34" charset="0"/>
                        <a:buChar char="•"/>
                      </a:pPr>
                      <a:r>
                        <a:rPr lang="en-US" sz="1150" dirty="0"/>
                        <a:t>GI losses : ex. Diarrhea</a:t>
                      </a:r>
                    </a:p>
                    <a:p>
                      <a:pPr marL="285750" indent="-285750">
                        <a:buFont typeface="Arial" panose="020B0604020202020204" pitchFamily="34" charset="0"/>
                        <a:buChar char="•"/>
                      </a:pPr>
                      <a:r>
                        <a:rPr lang="en-US" sz="1150" dirty="0"/>
                        <a:t>Skin loss: ex. Burns</a:t>
                      </a:r>
                    </a:p>
                    <a:p>
                      <a:pPr marL="285750" indent="-285750">
                        <a:buFont typeface="Arial" panose="020B0604020202020204" pitchFamily="34" charset="0"/>
                        <a:buChar char="•"/>
                      </a:pPr>
                      <a:r>
                        <a:rPr lang="en-US" sz="1150" dirty="0"/>
                        <a:t>Renal loss: Diuresis</a:t>
                      </a:r>
                    </a:p>
                    <a:p>
                      <a:pPr marL="285750" indent="-285750">
                        <a:buFont typeface="Arial" panose="020B0604020202020204" pitchFamily="34" charset="0"/>
                        <a:buChar char="•"/>
                      </a:pPr>
                      <a:r>
                        <a:rPr lang="en-US" sz="1150" dirty="0"/>
                        <a:t>3</a:t>
                      </a:r>
                      <a:r>
                        <a:rPr lang="en-US" sz="1150" baseline="30000" dirty="0"/>
                        <a:t>rd</a:t>
                      </a:r>
                      <a:r>
                        <a:rPr lang="en-US" sz="1150" dirty="0"/>
                        <a:t> space loss: ex. Surgery</a:t>
                      </a:r>
                    </a:p>
                    <a:p>
                      <a:pPr marL="0" indent="0">
                        <a:buFont typeface="Arial" panose="020B0604020202020204" pitchFamily="34" charset="0"/>
                        <a:buNone/>
                      </a:pPr>
                      <a:endParaRPr lang="en-US" sz="1150" dirty="0"/>
                    </a:p>
                  </a:txBody>
                  <a:tcPr/>
                </a:tc>
                <a:tc>
                  <a:txBody>
                    <a:bodyPr/>
                    <a:lstStyle/>
                    <a:p>
                      <a:pPr marL="285750" indent="-285750">
                        <a:buFont typeface="Arial" panose="020B0604020202020204" pitchFamily="34" charset="0"/>
                        <a:buChar char="•"/>
                      </a:pPr>
                      <a:r>
                        <a:rPr lang="en-US" sz="1150" dirty="0"/>
                        <a:t>Gram +</a:t>
                      </a:r>
                      <a:r>
                        <a:rPr lang="en-US" sz="1150" dirty="0" err="1"/>
                        <a:t>ve</a:t>
                      </a:r>
                      <a:r>
                        <a:rPr lang="en-US" sz="1150" dirty="0"/>
                        <a:t>: ex. Staphylococcus , Streptococcus</a:t>
                      </a:r>
                    </a:p>
                    <a:p>
                      <a:pPr marL="285750" indent="-285750">
                        <a:buFont typeface="Arial" panose="020B0604020202020204" pitchFamily="34" charset="0"/>
                        <a:buChar char="•"/>
                      </a:pPr>
                      <a:r>
                        <a:rPr lang="en-US" sz="1150" dirty="0"/>
                        <a:t>Gram –</a:t>
                      </a:r>
                      <a:r>
                        <a:rPr lang="en-US" sz="1150" dirty="0" err="1"/>
                        <a:t>ve</a:t>
                      </a:r>
                      <a:r>
                        <a:rPr lang="en-US" sz="1150" dirty="0"/>
                        <a:t>: ex. Escherichia, Klebsiella, </a:t>
                      </a:r>
                      <a:r>
                        <a:rPr lang="en-US" sz="1150" dirty="0" err="1"/>
                        <a:t>Haemophilus</a:t>
                      </a:r>
                      <a:endParaRPr lang="en-US" sz="1150" dirty="0"/>
                    </a:p>
                    <a:p>
                      <a:pPr marL="285750" indent="-285750">
                        <a:buFont typeface="Arial" panose="020B0604020202020204" pitchFamily="34" charset="0"/>
                        <a:buChar char="•"/>
                      </a:pPr>
                      <a:r>
                        <a:rPr lang="en-US" sz="1150" dirty="0" err="1"/>
                        <a:t>Fungal:ex</a:t>
                      </a:r>
                      <a:r>
                        <a:rPr lang="en-US" sz="1150" dirty="0"/>
                        <a:t>.  candida</a:t>
                      </a:r>
                    </a:p>
                    <a:p>
                      <a:pPr marL="285750" indent="-285750">
                        <a:buFont typeface="Arial" panose="020B0604020202020204" pitchFamily="34" charset="0"/>
                        <a:buChar char="•"/>
                      </a:pPr>
                      <a:r>
                        <a:rPr lang="en-US" sz="1150" dirty="0" err="1"/>
                        <a:t>Viral:ex</a:t>
                      </a:r>
                      <a:r>
                        <a:rPr lang="en-US" sz="1150" dirty="0"/>
                        <a:t>. influenza </a:t>
                      </a:r>
                    </a:p>
                    <a:p>
                      <a:pPr marL="285750" indent="-285750">
                        <a:buFont typeface="Arial" panose="020B0604020202020204" pitchFamily="34" charset="0"/>
                        <a:buChar char="•"/>
                      </a:pPr>
                      <a:r>
                        <a:rPr lang="en-US" sz="1150" dirty="0"/>
                        <a:t>Parasitic </a:t>
                      </a:r>
                    </a:p>
                    <a:p>
                      <a:pPr marL="285750" indent="-285750">
                        <a:buFont typeface="Arial" panose="020B0604020202020204" pitchFamily="34" charset="0"/>
                        <a:buChar char="•"/>
                      </a:pPr>
                      <a:r>
                        <a:rPr lang="en-US" sz="1150" dirty="0"/>
                        <a:t>Mycobacterium </a:t>
                      </a:r>
                    </a:p>
                    <a:p>
                      <a:pPr marL="285750" indent="-285750">
                        <a:buFont typeface="Arial" panose="020B0604020202020204" pitchFamily="34" charset="0"/>
                        <a:buChar char="•"/>
                      </a:pPr>
                      <a:endParaRPr lang="en-US" sz="1150" dirty="0"/>
                    </a:p>
                  </a:txBody>
                  <a:tcPr/>
                </a:tc>
                <a:tc>
                  <a:txBody>
                    <a:bodyPr/>
                    <a:lstStyle/>
                    <a:p>
                      <a:pPr marL="285750" indent="-285750">
                        <a:buFont typeface="Arial" panose="020B0604020202020204" pitchFamily="34" charset="0"/>
                        <a:buChar char="•"/>
                      </a:pPr>
                      <a:r>
                        <a:rPr lang="en-US" sz="1150" dirty="0"/>
                        <a:t>Inflammatory shock (SIRS): ex. Burns, Trauma</a:t>
                      </a:r>
                    </a:p>
                    <a:p>
                      <a:pPr marL="285750" indent="-285750">
                        <a:buFont typeface="Arial" panose="020B0604020202020204" pitchFamily="34" charset="0"/>
                        <a:buChar char="•"/>
                      </a:pPr>
                      <a:r>
                        <a:rPr lang="en-US" sz="1150" dirty="0"/>
                        <a:t>Neurogenic shock: ex. Spinal cord injury</a:t>
                      </a:r>
                    </a:p>
                    <a:p>
                      <a:pPr marL="285750" indent="-285750">
                        <a:buFont typeface="Arial" panose="020B0604020202020204" pitchFamily="34" charset="0"/>
                        <a:buChar char="•"/>
                      </a:pPr>
                      <a:r>
                        <a:rPr lang="en-US" sz="1150" dirty="0"/>
                        <a:t>Anaphylactic shock: ex. Drugs </a:t>
                      </a:r>
                    </a:p>
                  </a:txBody>
                  <a:tcPr/>
                </a:tc>
                <a:tc>
                  <a:txBody>
                    <a:bodyPr/>
                    <a:lstStyle/>
                    <a:p>
                      <a:pPr marL="285750" indent="-285750">
                        <a:buFont typeface="Arial" panose="020B0604020202020204" pitchFamily="34" charset="0"/>
                        <a:buChar char="•"/>
                      </a:pPr>
                      <a:r>
                        <a:rPr lang="en-US" sz="1150" dirty="0"/>
                        <a:t>ACS, LV MI: (&gt;40% of LV)</a:t>
                      </a:r>
                    </a:p>
                    <a:p>
                      <a:pPr marL="285750" indent="-285750">
                        <a:buFont typeface="Arial" panose="020B0604020202020204" pitchFamily="34" charset="0"/>
                        <a:buChar char="•"/>
                      </a:pPr>
                      <a:r>
                        <a:rPr lang="en-US" sz="1150" dirty="0"/>
                        <a:t>RV MI</a:t>
                      </a:r>
                    </a:p>
                    <a:p>
                      <a:pPr marL="285750" indent="-285750">
                        <a:buFont typeface="Arial" panose="020B0604020202020204" pitchFamily="34" charset="0"/>
                        <a:buChar char="•"/>
                      </a:pPr>
                      <a:r>
                        <a:rPr lang="en-US" sz="1150" dirty="0"/>
                        <a:t>Dilated cardiomyopathy </a:t>
                      </a:r>
                    </a:p>
                    <a:p>
                      <a:pPr marL="285750" indent="-285750">
                        <a:buFont typeface="Arial" panose="020B0604020202020204" pitchFamily="34" charset="0"/>
                        <a:buChar char="•"/>
                      </a:pPr>
                      <a:r>
                        <a:rPr lang="en-US" sz="1150" dirty="0"/>
                        <a:t>Stress-induced cardiomyopathy (ex. Sepsis)</a:t>
                      </a:r>
                    </a:p>
                    <a:p>
                      <a:pPr marL="285750" indent="-285750">
                        <a:buFont typeface="Arial" panose="020B0604020202020204" pitchFamily="34" charset="0"/>
                        <a:buChar char="•"/>
                      </a:pPr>
                      <a:r>
                        <a:rPr lang="en-US" sz="1150" dirty="0"/>
                        <a:t>Myocarditis</a:t>
                      </a:r>
                    </a:p>
                    <a:p>
                      <a:pPr marL="285750" indent="-285750">
                        <a:buFont typeface="Arial" panose="020B0604020202020204" pitchFamily="34" charset="0"/>
                        <a:buChar char="•"/>
                      </a:pPr>
                      <a:r>
                        <a:rPr lang="en-US" sz="1150" dirty="0"/>
                        <a:t>Trauma </a:t>
                      </a:r>
                    </a:p>
                    <a:p>
                      <a:pPr marL="285750" indent="-285750">
                        <a:buFont typeface="Arial" panose="020B0604020202020204" pitchFamily="34" charset="0"/>
                        <a:buChar char="•"/>
                      </a:pPr>
                      <a:r>
                        <a:rPr lang="en-US" sz="1150" dirty="0"/>
                        <a:t>Stunned myocardium (ex. Post arrest) </a:t>
                      </a:r>
                    </a:p>
                    <a:p>
                      <a:pPr marL="285750" indent="-285750">
                        <a:buFont typeface="Arial" panose="020B0604020202020204" pitchFamily="34" charset="0"/>
                        <a:buChar char="•"/>
                      </a:pPr>
                      <a:endParaRPr lang="en-US" sz="1150" dirty="0"/>
                    </a:p>
                  </a:txBody>
                  <a:tcPr/>
                </a:tc>
                <a:tc>
                  <a:txBody>
                    <a:bodyPr/>
                    <a:lstStyle/>
                    <a:p>
                      <a:pPr marL="285750" indent="-285750">
                        <a:buFont typeface="Arial" panose="020B0604020202020204" pitchFamily="34" charset="0"/>
                        <a:buChar char="•"/>
                      </a:pPr>
                      <a:r>
                        <a:rPr lang="en-US" sz="1150" dirty="0"/>
                        <a:t>Tachy-arrhythmias</a:t>
                      </a:r>
                    </a:p>
                    <a:p>
                      <a:pPr marL="285750" indent="-285750">
                        <a:buFont typeface="Arial" panose="020B0604020202020204" pitchFamily="34" charset="0"/>
                        <a:buChar char="•"/>
                      </a:pPr>
                      <a:r>
                        <a:rPr lang="en-US" sz="1150" dirty="0"/>
                        <a:t>Brady-arrhythmias</a:t>
                      </a:r>
                    </a:p>
                    <a:p>
                      <a:pPr marL="285750" indent="-285750">
                        <a:buFont typeface="Arial" panose="020B0604020202020204" pitchFamily="34" charset="0"/>
                        <a:buChar char="•"/>
                      </a:pPr>
                      <a:endParaRPr lang="en-US" sz="1150" dirty="0"/>
                    </a:p>
                  </a:txBody>
                  <a:tcPr/>
                </a:tc>
                <a:tc>
                  <a:txBody>
                    <a:bodyPr/>
                    <a:lstStyle/>
                    <a:p>
                      <a:pPr marL="285750" indent="-285750">
                        <a:buFont typeface="Arial" panose="020B0604020202020204" pitchFamily="34" charset="0"/>
                        <a:buChar char="•"/>
                      </a:pPr>
                      <a:r>
                        <a:rPr lang="en-US" sz="1150" dirty="0"/>
                        <a:t>Severe valvular disease </a:t>
                      </a:r>
                    </a:p>
                    <a:p>
                      <a:pPr marL="285750" indent="-285750">
                        <a:buFont typeface="Arial" panose="020B0604020202020204" pitchFamily="34" charset="0"/>
                        <a:buChar char="•"/>
                      </a:pPr>
                      <a:r>
                        <a:rPr lang="en-US" sz="1150" dirty="0"/>
                        <a:t>Ruptured wall aneurysm </a:t>
                      </a:r>
                    </a:p>
                    <a:p>
                      <a:pPr marL="285750" indent="-285750">
                        <a:buFont typeface="Arial" panose="020B0604020202020204" pitchFamily="34" charset="0"/>
                        <a:buChar char="•"/>
                      </a:pPr>
                      <a:r>
                        <a:rPr lang="en-US" sz="1150" dirty="0"/>
                        <a:t>Tumors</a:t>
                      </a:r>
                    </a:p>
                    <a:p>
                      <a:pPr marL="0" indent="0">
                        <a:buFont typeface="Arial" panose="020B0604020202020204" pitchFamily="34" charset="0"/>
                        <a:buNone/>
                      </a:pPr>
                      <a:endParaRPr lang="en-US" sz="1150" dirty="0"/>
                    </a:p>
                  </a:txBody>
                  <a:tcPr/>
                </a:tc>
                <a:tc>
                  <a:txBody>
                    <a:bodyPr/>
                    <a:lstStyle/>
                    <a:p>
                      <a:pPr marL="285750" indent="-285750">
                        <a:buFont typeface="Arial" panose="020B0604020202020204" pitchFamily="34" charset="0"/>
                        <a:buChar char="•"/>
                      </a:pPr>
                      <a:r>
                        <a:rPr lang="en-US" sz="1150" dirty="0"/>
                        <a:t>Massive PE</a:t>
                      </a:r>
                    </a:p>
                    <a:p>
                      <a:pPr marL="285750" indent="-285750">
                        <a:buFont typeface="Arial" panose="020B0604020202020204" pitchFamily="34" charset="0"/>
                        <a:buChar char="•"/>
                      </a:pPr>
                      <a:r>
                        <a:rPr lang="en-US" sz="1150" dirty="0"/>
                        <a:t>Severe pulmonary hypertension </a:t>
                      </a:r>
                    </a:p>
                  </a:txBody>
                  <a:tcPr/>
                </a:tc>
                <a:tc>
                  <a:txBody>
                    <a:bodyPr/>
                    <a:lstStyle/>
                    <a:p>
                      <a:pPr marL="285750" indent="-285750">
                        <a:buFont typeface="Arial" panose="020B0604020202020204" pitchFamily="34" charset="0"/>
                        <a:buChar char="•"/>
                      </a:pPr>
                      <a:r>
                        <a:rPr lang="en-US" sz="1150" dirty="0"/>
                        <a:t>Tension pneumothorax</a:t>
                      </a:r>
                    </a:p>
                    <a:p>
                      <a:pPr marL="285750" indent="-285750">
                        <a:buFont typeface="Arial" panose="020B0604020202020204" pitchFamily="34" charset="0"/>
                        <a:buChar char="•"/>
                      </a:pPr>
                      <a:r>
                        <a:rPr lang="en-US" sz="1150" dirty="0"/>
                        <a:t>Hemothorax </a:t>
                      </a:r>
                    </a:p>
                    <a:p>
                      <a:pPr marL="285750" indent="-285750">
                        <a:buFont typeface="Arial" panose="020B0604020202020204" pitchFamily="34" charset="0"/>
                        <a:buChar char="•"/>
                      </a:pPr>
                      <a:r>
                        <a:rPr lang="en-US" sz="1150" dirty="0"/>
                        <a:t>Cardiac tamponade </a:t>
                      </a:r>
                    </a:p>
                    <a:p>
                      <a:pPr marL="285750" indent="-285750">
                        <a:buFont typeface="Arial" panose="020B0604020202020204" pitchFamily="34" charset="0"/>
                        <a:buChar char="•"/>
                      </a:pPr>
                      <a:r>
                        <a:rPr lang="en-US" sz="1150" dirty="0"/>
                        <a:t>Aorto-</a:t>
                      </a:r>
                      <a:r>
                        <a:rPr lang="en-US" sz="1150" dirty="0" err="1"/>
                        <a:t>caval</a:t>
                      </a:r>
                      <a:r>
                        <a:rPr lang="en-US" sz="1150" dirty="0"/>
                        <a:t> compression </a:t>
                      </a:r>
                    </a:p>
                  </a:txBody>
                  <a:tcPr/>
                </a:tc>
                <a:tc>
                  <a:txBody>
                    <a:bodyPr/>
                    <a:lstStyle/>
                    <a:p>
                      <a:pPr marL="285750" indent="-285750">
                        <a:buFont typeface="Arial" panose="020B0604020202020204" pitchFamily="34" charset="0"/>
                        <a:buChar char="•"/>
                      </a:pPr>
                      <a:r>
                        <a:rPr lang="en-US" sz="1150" dirty="0"/>
                        <a:t>Adrenal insufficiency </a:t>
                      </a:r>
                    </a:p>
                    <a:p>
                      <a:pPr marL="285750" indent="-285750">
                        <a:buFont typeface="Arial" panose="020B0604020202020204" pitchFamily="34" charset="0"/>
                        <a:buChar char="•"/>
                      </a:pPr>
                      <a:r>
                        <a:rPr lang="en-US" sz="1150" dirty="0"/>
                        <a:t>Thyrotoxicosis </a:t>
                      </a:r>
                    </a:p>
                    <a:p>
                      <a:pPr marL="285750" indent="-285750">
                        <a:buFont typeface="Arial" panose="020B0604020202020204" pitchFamily="34" charset="0"/>
                        <a:buChar char="•"/>
                      </a:pPr>
                      <a:r>
                        <a:rPr lang="en-US" sz="1150" dirty="0"/>
                        <a:t>Hypothermia </a:t>
                      </a:r>
                    </a:p>
                    <a:p>
                      <a:pPr marL="285750" indent="-285750">
                        <a:buFont typeface="Arial" panose="020B0604020202020204" pitchFamily="34" charset="0"/>
                        <a:buChar char="•"/>
                      </a:pPr>
                      <a:r>
                        <a:rPr lang="en-US" sz="1150" dirty="0"/>
                        <a:t>Acidosis </a:t>
                      </a:r>
                    </a:p>
                    <a:p>
                      <a:pPr marL="285750" indent="-285750">
                        <a:buFont typeface="Arial" panose="020B0604020202020204" pitchFamily="34" charset="0"/>
                        <a:buChar char="•"/>
                      </a:pPr>
                      <a:r>
                        <a:rPr lang="en-US" sz="1150" dirty="0"/>
                        <a:t>Different shock types in poly trauma patients</a:t>
                      </a:r>
                    </a:p>
                    <a:p>
                      <a:pPr marL="285750" indent="-285750">
                        <a:buFont typeface="Arial" panose="020B0604020202020204" pitchFamily="34" charset="0"/>
                        <a:buChar char="•"/>
                      </a:pPr>
                      <a:r>
                        <a:rPr lang="en-US" sz="1150" dirty="0"/>
                        <a:t>Poisoning ex. Cyanide </a:t>
                      </a:r>
                    </a:p>
                  </a:txBody>
                  <a:tcPr/>
                </a:tc>
                <a:extLst>
                  <a:ext uri="{0D108BD9-81ED-4DB2-BD59-A6C34878D82A}">
                    <a16:rowId xmlns:a16="http://schemas.microsoft.com/office/drawing/2014/main" val="3160517023"/>
                  </a:ext>
                </a:extLst>
              </a:tr>
            </a:tbl>
          </a:graphicData>
        </a:graphic>
      </p:graphicFrame>
    </p:spTree>
    <p:extLst>
      <p:ext uri="{BB962C8B-B14F-4D97-AF65-F5344CB8AC3E}">
        <p14:creationId xmlns:p14="http://schemas.microsoft.com/office/powerpoint/2010/main" val="1868281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323E042-61C5-DD12-EA89-CA707433A612}"/>
              </a:ext>
            </a:extLst>
          </p:cNvPr>
          <p:cNvPicPr>
            <a:picLocks noGrp="1" noChangeAspect="1"/>
          </p:cNvPicPr>
          <p:nvPr>
            <p:ph idx="1"/>
          </p:nvPr>
        </p:nvPicPr>
        <p:blipFill>
          <a:blip r:embed="rId2"/>
          <a:stretch>
            <a:fillRect/>
          </a:stretch>
        </p:blipFill>
        <p:spPr>
          <a:xfrm>
            <a:off x="1240971" y="111324"/>
            <a:ext cx="9695543" cy="6746675"/>
          </a:xfrm>
          <a:prstGeom prst="rect">
            <a:avLst/>
          </a:prstGeom>
        </p:spPr>
      </p:pic>
    </p:spTree>
    <p:extLst>
      <p:ext uri="{BB962C8B-B14F-4D97-AF65-F5344CB8AC3E}">
        <p14:creationId xmlns:p14="http://schemas.microsoft.com/office/powerpoint/2010/main" val="2828379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B26A659-13B5-B329-6012-BCEA3A68A6E7}"/>
              </a:ext>
            </a:extLst>
          </p:cNvPr>
          <p:cNvGraphicFramePr>
            <a:graphicFrameLocks noGrp="1"/>
          </p:cNvGraphicFramePr>
          <p:nvPr>
            <p:ph idx="1"/>
            <p:extLst>
              <p:ext uri="{D42A27DB-BD31-4B8C-83A1-F6EECF244321}">
                <p14:modId xmlns:p14="http://schemas.microsoft.com/office/powerpoint/2010/main" val="1973366594"/>
              </p:ext>
            </p:extLst>
          </p:nvPr>
        </p:nvGraphicFramePr>
        <p:xfrm>
          <a:off x="0" y="1"/>
          <a:ext cx="12192000" cy="6860748"/>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422130380"/>
                    </a:ext>
                  </a:extLst>
                </a:gridCol>
                <a:gridCol w="6096000">
                  <a:extLst>
                    <a:ext uri="{9D8B030D-6E8A-4147-A177-3AD203B41FA5}">
                      <a16:colId xmlns:a16="http://schemas.microsoft.com/office/drawing/2014/main" val="1260720274"/>
                    </a:ext>
                  </a:extLst>
                </a:gridCol>
              </a:tblGrid>
              <a:tr h="1968141">
                <a:tc>
                  <a:txBody>
                    <a:bodyPr/>
                    <a:lstStyle/>
                    <a:p>
                      <a:pPr algn="ctr"/>
                      <a:r>
                        <a:rPr lang="en-US" sz="2000" b="1" dirty="0">
                          <a:solidFill>
                            <a:schemeClr val="tx1"/>
                          </a:solidFill>
                        </a:rPr>
                        <a:t>Distributive </a:t>
                      </a:r>
                    </a:p>
                  </a:txBody>
                  <a:tcPr anchor="ctr"/>
                </a:tc>
                <a:tc>
                  <a:txBody>
                    <a:bodyPr/>
                    <a:lstStyle/>
                    <a:p>
                      <a:r>
                        <a:rPr lang="en-US" sz="2000" b="1" dirty="0">
                          <a:solidFill>
                            <a:schemeClr val="tx1"/>
                          </a:solidFill>
                        </a:rPr>
                        <a:t>Septic: Febrile, leukocytosis, possible focal infection</a:t>
                      </a:r>
                    </a:p>
                    <a:p>
                      <a:r>
                        <a:rPr lang="en-US" sz="2000" b="1" dirty="0">
                          <a:solidFill>
                            <a:schemeClr val="tx1"/>
                          </a:solidFill>
                        </a:rPr>
                        <a:t>Anaphylaxis: rapid onset, urticaria, hives, febrile, swelling, bronchospasm</a:t>
                      </a:r>
                    </a:p>
                    <a:p>
                      <a:r>
                        <a:rPr lang="en-US" sz="2000" b="1" dirty="0">
                          <a:solidFill>
                            <a:schemeClr val="tx1"/>
                          </a:solidFill>
                        </a:rPr>
                        <a:t>Neurogenic shock: spinal cord injury, loss of sensation and motor tone, altered reflexes</a:t>
                      </a:r>
                    </a:p>
                  </a:txBody>
                  <a:tcPr/>
                </a:tc>
                <a:extLst>
                  <a:ext uri="{0D108BD9-81ED-4DB2-BD59-A6C34878D82A}">
                    <a16:rowId xmlns:a16="http://schemas.microsoft.com/office/drawing/2014/main" val="1950744799"/>
                  </a:ext>
                </a:extLst>
              </a:tr>
              <a:tr h="1630869">
                <a:tc>
                  <a:txBody>
                    <a:bodyPr/>
                    <a:lstStyle/>
                    <a:p>
                      <a:pPr algn="ctr"/>
                      <a:r>
                        <a:rPr lang="en-US" sz="2000" b="1" dirty="0"/>
                        <a:t>Cardiogenic</a:t>
                      </a:r>
                    </a:p>
                  </a:txBody>
                  <a:tcPr anchor="ctr"/>
                </a:tc>
                <a:tc>
                  <a:txBody>
                    <a:bodyPr/>
                    <a:lstStyle/>
                    <a:p>
                      <a:r>
                        <a:rPr lang="en-US" sz="2000" b="1" dirty="0"/>
                        <a:t>Cold extremities, rales, elevated JVD, slow capillary refill</a:t>
                      </a:r>
                    </a:p>
                  </a:txBody>
                  <a:tcPr/>
                </a:tc>
                <a:extLst>
                  <a:ext uri="{0D108BD9-81ED-4DB2-BD59-A6C34878D82A}">
                    <a16:rowId xmlns:a16="http://schemas.microsoft.com/office/drawing/2014/main" val="3298103174"/>
                  </a:ext>
                </a:extLst>
              </a:tr>
              <a:tr h="1630869">
                <a:tc>
                  <a:txBody>
                    <a:bodyPr/>
                    <a:lstStyle/>
                    <a:p>
                      <a:pPr algn="ctr"/>
                      <a:r>
                        <a:rPr lang="en-US" sz="2000" b="1" dirty="0"/>
                        <a:t>Obstructive</a:t>
                      </a:r>
                    </a:p>
                  </a:txBody>
                  <a:tcPr anchor="ctr"/>
                </a:tc>
                <a:tc>
                  <a:txBody>
                    <a:bodyPr/>
                    <a:lstStyle/>
                    <a:p>
                      <a:r>
                        <a:rPr lang="en-US" sz="2000" b="1" dirty="0"/>
                        <a:t>Elevated JVD, tachycardic, distant heart sounds, pulsus paradoxus, electrical alternans</a:t>
                      </a:r>
                    </a:p>
                  </a:txBody>
                  <a:tcPr/>
                </a:tc>
                <a:extLst>
                  <a:ext uri="{0D108BD9-81ED-4DB2-BD59-A6C34878D82A}">
                    <a16:rowId xmlns:a16="http://schemas.microsoft.com/office/drawing/2014/main" val="4119229953"/>
                  </a:ext>
                </a:extLst>
              </a:tr>
              <a:tr h="1630869">
                <a:tc>
                  <a:txBody>
                    <a:bodyPr/>
                    <a:lstStyle/>
                    <a:p>
                      <a:pPr algn="ctr"/>
                      <a:r>
                        <a:rPr lang="en-US" sz="2000" b="1" dirty="0"/>
                        <a:t>Hypovolemic</a:t>
                      </a:r>
                    </a:p>
                  </a:txBody>
                  <a:tcPr anchor="ctr"/>
                </a:tc>
                <a:tc>
                  <a:txBody>
                    <a:bodyPr/>
                    <a:lstStyle/>
                    <a:p>
                      <a:r>
                        <a:rPr lang="en-US" sz="2000" b="1" dirty="0"/>
                        <a:t>Hemorrhage, possible insensible losses, low JVD, dry mucus membranes	</a:t>
                      </a:r>
                    </a:p>
                  </a:txBody>
                  <a:tcPr/>
                </a:tc>
                <a:extLst>
                  <a:ext uri="{0D108BD9-81ED-4DB2-BD59-A6C34878D82A}">
                    <a16:rowId xmlns:a16="http://schemas.microsoft.com/office/drawing/2014/main" val="597170899"/>
                  </a:ext>
                </a:extLst>
              </a:tr>
            </a:tbl>
          </a:graphicData>
        </a:graphic>
      </p:graphicFrame>
    </p:spTree>
    <p:extLst>
      <p:ext uri="{BB962C8B-B14F-4D97-AF65-F5344CB8AC3E}">
        <p14:creationId xmlns:p14="http://schemas.microsoft.com/office/powerpoint/2010/main" val="788403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683F3-E67F-878A-50BB-7DBC071A07C1}"/>
              </a:ext>
            </a:extLst>
          </p:cNvPr>
          <p:cNvSpPr>
            <a:spLocks noGrp="1"/>
          </p:cNvSpPr>
          <p:nvPr>
            <p:ph type="title"/>
          </p:nvPr>
        </p:nvSpPr>
        <p:spPr>
          <a:xfrm>
            <a:off x="838200" y="0"/>
            <a:ext cx="10515600" cy="1325563"/>
          </a:xfrm>
        </p:spPr>
        <p:txBody>
          <a:bodyPr/>
          <a:lstStyle/>
          <a:p>
            <a:pPr algn="ctr"/>
            <a:r>
              <a:rPr lang="en-US" dirty="0"/>
              <a:t>Physiology</a:t>
            </a:r>
          </a:p>
        </p:txBody>
      </p:sp>
      <p:sp>
        <p:nvSpPr>
          <p:cNvPr id="3" name="Content Placeholder 2">
            <a:extLst>
              <a:ext uri="{FF2B5EF4-FFF2-40B4-BE49-F238E27FC236}">
                <a16:creationId xmlns:a16="http://schemas.microsoft.com/office/drawing/2014/main" id="{8678B76B-49FB-F65E-7E4B-228FF9D1BB3D}"/>
              </a:ext>
            </a:extLst>
          </p:cNvPr>
          <p:cNvSpPr>
            <a:spLocks noGrp="1"/>
          </p:cNvSpPr>
          <p:nvPr>
            <p:ph idx="1"/>
          </p:nvPr>
        </p:nvSpPr>
        <p:spPr>
          <a:xfrm>
            <a:off x="0" y="1325564"/>
            <a:ext cx="12192000" cy="5532436"/>
          </a:xfrm>
        </p:spPr>
        <p:txBody>
          <a:bodyPr/>
          <a:lstStyle/>
          <a:p>
            <a:r>
              <a:rPr lang="en-US" dirty="0"/>
              <a:t>What determines tissue perfusion?</a:t>
            </a:r>
          </a:p>
          <a:p>
            <a:pPr marL="0" indent="0">
              <a:buNone/>
            </a:pPr>
            <a:endParaRPr lang="en-US" dirty="0"/>
          </a:p>
          <a:p>
            <a:pPr lvl="1"/>
            <a:r>
              <a:rPr lang="en-US" dirty="0">
                <a:solidFill>
                  <a:srgbClr val="C00000"/>
                </a:solidFill>
              </a:rPr>
              <a:t>BP</a:t>
            </a:r>
            <a:r>
              <a:rPr lang="en-US" dirty="0"/>
              <a:t> = </a:t>
            </a:r>
            <a:r>
              <a:rPr lang="en-US" dirty="0">
                <a:solidFill>
                  <a:srgbClr val="FF0000"/>
                </a:solidFill>
              </a:rPr>
              <a:t>CO</a:t>
            </a:r>
            <a:r>
              <a:rPr lang="en-US" dirty="0"/>
              <a:t> * </a:t>
            </a:r>
            <a:r>
              <a:rPr lang="en-US" dirty="0">
                <a:solidFill>
                  <a:srgbClr val="FFC000"/>
                </a:solidFill>
              </a:rPr>
              <a:t>SVR</a:t>
            </a:r>
            <a:r>
              <a:rPr lang="en-US" dirty="0"/>
              <a:t>                   </a:t>
            </a:r>
            <a:r>
              <a:rPr lang="en-US" dirty="0" err="1">
                <a:solidFill>
                  <a:srgbClr val="FFC000"/>
                </a:solidFill>
              </a:rPr>
              <a:t>SVR</a:t>
            </a:r>
            <a:r>
              <a:rPr lang="en-US" dirty="0">
                <a:solidFill>
                  <a:srgbClr val="FFC000"/>
                </a:solidFill>
              </a:rPr>
              <a:t>:</a:t>
            </a:r>
            <a:r>
              <a:rPr lang="en-US" dirty="0"/>
              <a:t> </a:t>
            </a:r>
            <a:r>
              <a:rPr lang="en-US" sz="2200" dirty="0"/>
              <a:t>Vessel length, Blood viscosity, Vessel diameter (</a:t>
            </a:r>
            <a:r>
              <a:rPr lang="en-US" sz="2200" dirty="0" err="1"/>
              <a:t>ie</a:t>
            </a:r>
            <a:r>
              <a:rPr lang="en-US" sz="2200" dirty="0"/>
              <a:t>, vessel tone)</a:t>
            </a:r>
          </a:p>
          <a:p>
            <a:pPr marL="457200" lvl="1" indent="0">
              <a:buNone/>
            </a:pPr>
            <a:r>
              <a:rPr lang="en-US" dirty="0"/>
              <a:t>        </a:t>
            </a:r>
          </a:p>
          <a:p>
            <a:pPr lvl="2"/>
            <a:r>
              <a:rPr lang="en-US" sz="2400" dirty="0">
                <a:solidFill>
                  <a:srgbClr val="FF0000"/>
                </a:solidFill>
              </a:rPr>
              <a:t>CO</a:t>
            </a:r>
            <a:r>
              <a:rPr lang="en-US" sz="2400" dirty="0"/>
              <a:t> = </a:t>
            </a:r>
            <a:r>
              <a:rPr lang="en-US" sz="2400" dirty="0">
                <a:solidFill>
                  <a:srgbClr val="92D050"/>
                </a:solidFill>
              </a:rPr>
              <a:t>HR</a:t>
            </a:r>
            <a:r>
              <a:rPr lang="en-US" sz="2400" dirty="0"/>
              <a:t> * </a:t>
            </a:r>
            <a:r>
              <a:rPr lang="en-US" sz="2400" dirty="0">
                <a:solidFill>
                  <a:srgbClr val="00B0F0"/>
                </a:solidFill>
              </a:rPr>
              <a:t>SV</a:t>
            </a:r>
          </a:p>
          <a:p>
            <a:pPr lvl="2"/>
            <a:endParaRPr lang="en-US" sz="2400" dirty="0">
              <a:solidFill>
                <a:srgbClr val="00B0F0"/>
              </a:solidFill>
            </a:endParaRPr>
          </a:p>
          <a:p>
            <a:pPr lvl="4"/>
            <a:r>
              <a:rPr lang="en-US" sz="2400" dirty="0">
                <a:solidFill>
                  <a:srgbClr val="00B0F0"/>
                </a:solidFill>
              </a:rPr>
              <a:t>SV:</a:t>
            </a:r>
            <a:r>
              <a:rPr lang="en-US" sz="2200" dirty="0">
                <a:solidFill>
                  <a:srgbClr val="00B0F0"/>
                </a:solidFill>
              </a:rPr>
              <a:t> </a:t>
            </a:r>
            <a:r>
              <a:rPr lang="en-US" sz="2200" dirty="0"/>
              <a:t>Preload, Myocardial contractility, Afterload </a:t>
            </a:r>
          </a:p>
        </p:txBody>
      </p:sp>
      <p:cxnSp>
        <p:nvCxnSpPr>
          <p:cNvPr id="5" name="Straight Arrow Connector 4">
            <a:extLst>
              <a:ext uri="{FF2B5EF4-FFF2-40B4-BE49-F238E27FC236}">
                <a16:creationId xmlns:a16="http://schemas.microsoft.com/office/drawing/2014/main" id="{BAB0922E-1226-7361-4040-CA9766598E7B}"/>
              </a:ext>
            </a:extLst>
          </p:cNvPr>
          <p:cNvCxnSpPr>
            <a:cxnSpLocks/>
          </p:cNvCxnSpPr>
          <p:nvPr/>
        </p:nvCxnSpPr>
        <p:spPr>
          <a:xfrm flipH="1">
            <a:off x="1486894" y="2623930"/>
            <a:ext cx="159026" cy="47707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C08ECDDA-BE31-6CA1-C16A-589310B4504D}"/>
              </a:ext>
            </a:extLst>
          </p:cNvPr>
          <p:cNvCxnSpPr>
            <a:cxnSpLocks/>
          </p:cNvCxnSpPr>
          <p:nvPr/>
        </p:nvCxnSpPr>
        <p:spPr>
          <a:xfrm flipH="1">
            <a:off x="2552369" y="3429000"/>
            <a:ext cx="119269" cy="42141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FAD1908E-A096-E310-7957-091A3AB0C576}"/>
              </a:ext>
            </a:extLst>
          </p:cNvPr>
          <p:cNvCxnSpPr/>
          <p:nvPr/>
        </p:nvCxnSpPr>
        <p:spPr>
          <a:xfrm>
            <a:off x="2751152" y="2480808"/>
            <a:ext cx="9144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75591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464F8-2189-F69E-5C11-EE0F3CC0F56F}"/>
              </a:ext>
            </a:extLst>
          </p:cNvPr>
          <p:cNvSpPr>
            <a:spLocks noGrp="1"/>
          </p:cNvSpPr>
          <p:nvPr>
            <p:ph type="title"/>
          </p:nvPr>
        </p:nvSpPr>
        <p:spPr>
          <a:xfrm>
            <a:off x="989275" y="18255"/>
            <a:ext cx="10515600" cy="1325563"/>
          </a:xfrm>
        </p:spPr>
        <p:txBody>
          <a:bodyPr/>
          <a:lstStyle/>
          <a:p>
            <a:pPr algn="ctr"/>
            <a:r>
              <a:rPr lang="en-US" dirty="0"/>
              <a:t>Examples of altered physiology</a:t>
            </a:r>
          </a:p>
        </p:txBody>
      </p:sp>
      <p:sp>
        <p:nvSpPr>
          <p:cNvPr id="3" name="Content Placeholder 2">
            <a:extLst>
              <a:ext uri="{FF2B5EF4-FFF2-40B4-BE49-F238E27FC236}">
                <a16:creationId xmlns:a16="http://schemas.microsoft.com/office/drawing/2014/main" id="{015F93EC-084B-75F5-F7F4-390F098AA60D}"/>
              </a:ext>
            </a:extLst>
          </p:cNvPr>
          <p:cNvSpPr>
            <a:spLocks noGrp="1"/>
          </p:cNvSpPr>
          <p:nvPr>
            <p:ph idx="1"/>
          </p:nvPr>
        </p:nvSpPr>
        <p:spPr>
          <a:xfrm>
            <a:off x="0" y="1825624"/>
            <a:ext cx="12192000" cy="5032375"/>
          </a:xfrm>
        </p:spPr>
        <p:txBody>
          <a:bodyPr/>
          <a:lstStyle/>
          <a:p>
            <a:r>
              <a:rPr lang="en-US" dirty="0"/>
              <a:t>Hypovolemic, cardiogenic, late obstructive: </a:t>
            </a:r>
          </a:p>
          <a:p>
            <a:pPr lvl="1"/>
            <a:r>
              <a:rPr lang="en-US" dirty="0"/>
              <a:t>Low CO </a:t>
            </a:r>
            <a:r>
              <a:rPr lang="en-US" dirty="0">
                <a:sym typeface="Wingdings" panose="05000000000000000000" pitchFamily="2" charset="2"/>
              </a:rPr>
              <a:t> Compensatory ↑ SVR </a:t>
            </a:r>
          </a:p>
          <a:p>
            <a:pPr lvl="1"/>
            <a:endParaRPr lang="en-US" dirty="0">
              <a:sym typeface="Wingdings" panose="05000000000000000000" pitchFamily="2" charset="2"/>
            </a:endParaRPr>
          </a:p>
          <a:p>
            <a:r>
              <a:rPr lang="en-US" dirty="0">
                <a:sym typeface="Wingdings" panose="05000000000000000000" pitchFamily="2" charset="2"/>
              </a:rPr>
              <a:t>Distributive: </a:t>
            </a:r>
          </a:p>
          <a:p>
            <a:pPr lvl="1"/>
            <a:r>
              <a:rPr lang="en-US" dirty="0">
                <a:sym typeface="Wingdings" panose="05000000000000000000" pitchFamily="2" charset="2"/>
              </a:rPr>
              <a:t>Low SVR  Compensatory ↑ CO</a:t>
            </a:r>
          </a:p>
          <a:p>
            <a:pPr lvl="1"/>
            <a:endParaRPr lang="en-US" dirty="0">
              <a:sym typeface="Wingdings" panose="05000000000000000000" pitchFamily="2" charset="2"/>
            </a:endParaRPr>
          </a:p>
          <a:p>
            <a:r>
              <a:rPr lang="en-US" dirty="0">
                <a:sym typeface="Wingdings" panose="05000000000000000000" pitchFamily="2" charset="2"/>
              </a:rPr>
              <a:t>Early shock: parameters might be normal </a:t>
            </a:r>
          </a:p>
          <a:p>
            <a:endParaRPr lang="en-US" dirty="0">
              <a:sym typeface="Wingdings" panose="05000000000000000000" pitchFamily="2" charset="2"/>
            </a:endParaRPr>
          </a:p>
          <a:p>
            <a:r>
              <a:rPr lang="en-US" dirty="0">
                <a:sym typeface="Wingdings" panose="05000000000000000000" pitchFamily="2" charset="2"/>
              </a:rPr>
              <a:t>Can shock present with normal CO and SVR?  </a:t>
            </a:r>
            <a:r>
              <a:rPr lang="en-US" dirty="0">
                <a:solidFill>
                  <a:schemeClr val="tx2">
                    <a:lumMod val="75000"/>
                    <a:lumOff val="25000"/>
                  </a:schemeClr>
                </a:solidFill>
                <a:sym typeface="Wingdings" panose="05000000000000000000" pitchFamily="2" charset="2"/>
              </a:rPr>
              <a:t>Ex. Cyanide toxicity</a:t>
            </a:r>
            <a:endParaRPr lang="en-US" dirty="0">
              <a:solidFill>
                <a:schemeClr val="tx2">
                  <a:lumMod val="75000"/>
                  <a:lumOff val="25000"/>
                </a:schemeClr>
              </a:solidFill>
            </a:endParaRPr>
          </a:p>
        </p:txBody>
      </p:sp>
    </p:spTree>
    <p:extLst>
      <p:ext uri="{BB962C8B-B14F-4D97-AF65-F5344CB8AC3E}">
        <p14:creationId xmlns:p14="http://schemas.microsoft.com/office/powerpoint/2010/main" val="1990855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B90E6AE-AD36-7C38-25AF-39DDF963EE76}"/>
              </a:ext>
            </a:extLst>
          </p:cNvPr>
          <p:cNvPicPr>
            <a:picLocks noGrp="1" noChangeAspect="1"/>
          </p:cNvPicPr>
          <p:nvPr>
            <p:ph idx="1"/>
          </p:nvPr>
        </p:nvPicPr>
        <p:blipFill>
          <a:blip r:embed="rId2"/>
          <a:stretch>
            <a:fillRect/>
          </a:stretch>
        </p:blipFill>
        <p:spPr>
          <a:xfrm>
            <a:off x="0" y="-1"/>
            <a:ext cx="12191999" cy="6858001"/>
          </a:xfrm>
          <a:prstGeom prst="rect">
            <a:avLst/>
          </a:prstGeom>
        </p:spPr>
      </p:pic>
    </p:spTree>
    <p:extLst>
      <p:ext uri="{BB962C8B-B14F-4D97-AF65-F5344CB8AC3E}">
        <p14:creationId xmlns:p14="http://schemas.microsoft.com/office/powerpoint/2010/main" val="208946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C8FB3-5FDB-F1A5-4302-A508AC31E32A}"/>
              </a:ext>
            </a:extLst>
          </p:cNvPr>
          <p:cNvSpPr>
            <a:spLocks noGrp="1"/>
          </p:cNvSpPr>
          <p:nvPr>
            <p:ph type="title"/>
          </p:nvPr>
        </p:nvSpPr>
        <p:spPr/>
        <p:txBody>
          <a:bodyPr>
            <a:normAutofit/>
          </a:bodyPr>
          <a:lstStyle/>
          <a:p>
            <a:pPr algn="ctr"/>
            <a:r>
              <a:rPr lang="en-US" dirty="0"/>
              <a:t>PATHOGENESIS AND PATHOPHYSIOLOGY</a:t>
            </a:r>
          </a:p>
        </p:txBody>
      </p:sp>
      <p:sp>
        <p:nvSpPr>
          <p:cNvPr id="3" name="Content Placeholder 2">
            <a:extLst>
              <a:ext uri="{FF2B5EF4-FFF2-40B4-BE49-F238E27FC236}">
                <a16:creationId xmlns:a16="http://schemas.microsoft.com/office/drawing/2014/main" id="{F7A15ED5-B978-ADE8-724F-574F8BC79ECE}"/>
              </a:ext>
            </a:extLst>
          </p:cNvPr>
          <p:cNvSpPr>
            <a:spLocks noGrp="1"/>
          </p:cNvSpPr>
          <p:nvPr>
            <p:ph idx="1"/>
          </p:nvPr>
        </p:nvSpPr>
        <p:spPr>
          <a:xfrm>
            <a:off x="0" y="1825625"/>
            <a:ext cx="12192000" cy="5092010"/>
          </a:xfrm>
        </p:spPr>
        <p:txBody>
          <a:bodyPr/>
          <a:lstStyle/>
          <a:p>
            <a:r>
              <a:rPr lang="en-US" dirty="0"/>
              <a:t>Low perfusion leads to cellular hypoxia and dysfunction.</a:t>
            </a:r>
          </a:p>
          <a:p>
            <a:r>
              <a:rPr lang="en-US" dirty="0"/>
              <a:t>Cell membrane ion pump dysfunction, intracellular edema, leakage of intracellular contents into the extracellular space, and inadequate regulation of intracellular </a:t>
            </a:r>
            <a:r>
              <a:rPr lang="en-US" dirty="0" err="1"/>
              <a:t>pH.</a:t>
            </a:r>
            <a:r>
              <a:rPr lang="en-US" dirty="0"/>
              <a:t> </a:t>
            </a:r>
          </a:p>
          <a:p>
            <a:endParaRPr lang="en-US" dirty="0"/>
          </a:p>
          <a:p>
            <a:r>
              <a:rPr lang="en-US" dirty="0"/>
              <a:t>Systemic acidosis and endothelial dysfunction: systemic inflammation</a:t>
            </a:r>
          </a:p>
          <a:p>
            <a:endParaRPr lang="en-US" dirty="0"/>
          </a:p>
          <a:p>
            <a:r>
              <a:rPr lang="en-US" dirty="0">
                <a:solidFill>
                  <a:srgbClr val="FF0000"/>
                </a:solidFill>
              </a:rPr>
              <a:t>Lactate</a:t>
            </a:r>
          </a:p>
        </p:txBody>
      </p:sp>
    </p:spTree>
    <p:extLst>
      <p:ext uri="{BB962C8B-B14F-4D97-AF65-F5344CB8AC3E}">
        <p14:creationId xmlns:p14="http://schemas.microsoft.com/office/powerpoint/2010/main" val="2117307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525BA-B3A6-A882-5B0D-21A4F1D58708}"/>
              </a:ext>
            </a:extLst>
          </p:cNvPr>
          <p:cNvSpPr>
            <a:spLocks noGrp="1"/>
          </p:cNvSpPr>
          <p:nvPr>
            <p:ph type="title"/>
          </p:nvPr>
        </p:nvSpPr>
        <p:spPr>
          <a:xfrm>
            <a:off x="838200" y="0"/>
            <a:ext cx="10515600" cy="1325563"/>
          </a:xfrm>
        </p:spPr>
        <p:txBody>
          <a:bodyPr/>
          <a:lstStyle/>
          <a:p>
            <a:pPr algn="ctr"/>
            <a:r>
              <a:rPr lang="en-US" dirty="0"/>
              <a:t>Stages of Shock</a:t>
            </a:r>
          </a:p>
        </p:txBody>
      </p:sp>
      <p:sp>
        <p:nvSpPr>
          <p:cNvPr id="3" name="Content Placeholder 2">
            <a:extLst>
              <a:ext uri="{FF2B5EF4-FFF2-40B4-BE49-F238E27FC236}">
                <a16:creationId xmlns:a16="http://schemas.microsoft.com/office/drawing/2014/main" id="{4ADC0B5E-CA59-B00C-3A58-1F9D39BC1554}"/>
              </a:ext>
            </a:extLst>
          </p:cNvPr>
          <p:cNvSpPr>
            <a:spLocks noGrp="1"/>
          </p:cNvSpPr>
          <p:nvPr>
            <p:ph idx="1"/>
          </p:nvPr>
        </p:nvSpPr>
        <p:spPr>
          <a:xfrm>
            <a:off x="0" y="1325564"/>
            <a:ext cx="12192000" cy="5532436"/>
          </a:xfrm>
        </p:spPr>
        <p:txBody>
          <a:bodyPr/>
          <a:lstStyle/>
          <a:p>
            <a:pPr marL="514350" indent="-514350">
              <a:buFont typeface="+mj-lt"/>
              <a:buAutoNum type="arabicPeriod"/>
            </a:pPr>
            <a:r>
              <a:rPr lang="en-US" dirty="0"/>
              <a:t>Pre-Shock (compensated): </a:t>
            </a:r>
          </a:p>
          <a:p>
            <a:pPr lvl="1"/>
            <a:r>
              <a:rPr lang="en-US" dirty="0"/>
              <a:t>Compensatory mechanisms to counter the hypoperfusion: tachycardia and peripheral vasoconstriction. </a:t>
            </a:r>
          </a:p>
          <a:p>
            <a:pPr lvl="1"/>
            <a:endParaRPr lang="en-US" dirty="0"/>
          </a:p>
          <a:p>
            <a:pPr marL="514350" indent="-514350">
              <a:buFont typeface="+mj-lt"/>
              <a:buAutoNum type="arabicPeriod"/>
            </a:pPr>
            <a:r>
              <a:rPr lang="en-US" dirty="0"/>
              <a:t>Shock: </a:t>
            </a:r>
          </a:p>
          <a:p>
            <a:pPr lvl="1"/>
            <a:r>
              <a:rPr lang="en-US" dirty="0"/>
              <a:t>Compensatory mechanisms become insufficient.</a:t>
            </a:r>
          </a:p>
          <a:p>
            <a:pPr lvl="1"/>
            <a:r>
              <a:rPr lang="en-US" dirty="0"/>
              <a:t>Classic signs and symptoms of shock. </a:t>
            </a:r>
          </a:p>
          <a:p>
            <a:pPr lvl="1"/>
            <a:endParaRPr lang="en-US" dirty="0"/>
          </a:p>
          <a:p>
            <a:pPr marL="514350" indent="-514350">
              <a:buFont typeface="+mj-lt"/>
              <a:buAutoNum type="arabicPeriod"/>
            </a:pPr>
            <a:r>
              <a:rPr lang="en-US" dirty="0"/>
              <a:t>End-organ dysfunction:</a:t>
            </a:r>
          </a:p>
          <a:p>
            <a:pPr lvl="1"/>
            <a:r>
              <a:rPr lang="en-US" dirty="0"/>
              <a:t>The final stage.</a:t>
            </a:r>
          </a:p>
          <a:p>
            <a:pPr lvl="1"/>
            <a:r>
              <a:rPr lang="en-US" dirty="0"/>
              <a:t>Irreversible organ dysfunction, multiorgan failure, and death.</a:t>
            </a:r>
          </a:p>
          <a:p>
            <a:pPr lvl="1"/>
            <a:endParaRPr lang="en-US" dirty="0"/>
          </a:p>
          <a:p>
            <a:pPr marL="457200" lvl="1" indent="0" algn="ctr">
              <a:buNone/>
            </a:pPr>
            <a:r>
              <a:rPr lang="en-US" sz="3600" b="1" u="sng" dirty="0"/>
              <a:t>Early recognition and intervention is vital for survival</a:t>
            </a:r>
          </a:p>
        </p:txBody>
      </p:sp>
    </p:spTree>
    <p:extLst>
      <p:ext uri="{BB962C8B-B14F-4D97-AF65-F5344CB8AC3E}">
        <p14:creationId xmlns:p14="http://schemas.microsoft.com/office/powerpoint/2010/main" val="1915097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B475E-F72F-D1C7-1DFD-262C3278C7E1}"/>
              </a:ext>
            </a:extLst>
          </p:cNvPr>
          <p:cNvSpPr>
            <a:spLocks noGrp="1"/>
          </p:cNvSpPr>
          <p:nvPr>
            <p:ph type="title"/>
          </p:nvPr>
        </p:nvSpPr>
        <p:spPr>
          <a:xfrm>
            <a:off x="838200" y="18255"/>
            <a:ext cx="10515600" cy="1325563"/>
          </a:xfrm>
        </p:spPr>
        <p:txBody>
          <a:bodyPr/>
          <a:lstStyle/>
          <a:p>
            <a:pPr algn="ctr"/>
            <a:r>
              <a:rPr lang="en-US" dirty="0"/>
              <a:t>Hypovolemic Shock</a:t>
            </a:r>
          </a:p>
        </p:txBody>
      </p:sp>
      <p:pic>
        <p:nvPicPr>
          <p:cNvPr id="4" name="Content Placeholder 3">
            <a:extLst>
              <a:ext uri="{FF2B5EF4-FFF2-40B4-BE49-F238E27FC236}">
                <a16:creationId xmlns:a16="http://schemas.microsoft.com/office/drawing/2014/main" id="{2CDA32DE-6B79-6344-67DE-C253297B6DED}"/>
              </a:ext>
            </a:extLst>
          </p:cNvPr>
          <p:cNvPicPr>
            <a:picLocks noGrp="1" noChangeAspect="1"/>
          </p:cNvPicPr>
          <p:nvPr>
            <p:ph idx="1"/>
          </p:nvPr>
        </p:nvPicPr>
        <p:blipFill>
          <a:blip r:embed="rId2"/>
          <a:stretch>
            <a:fillRect/>
          </a:stretch>
        </p:blipFill>
        <p:spPr>
          <a:xfrm>
            <a:off x="4492486" y="1439186"/>
            <a:ext cx="7699513" cy="5400559"/>
          </a:xfrm>
          <a:prstGeom prst="rect">
            <a:avLst/>
          </a:prstGeom>
        </p:spPr>
      </p:pic>
      <p:sp>
        <p:nvSpPr>
          <p:cNvPr id="5" name="TextBox 4">
            <a:extLst>
              <a:ext uri="{FF2B5EF4-FFF2-40B4-BE49-F238E27FC236}">
                <a16:creationId xmlns:a16="http://schemas.microsoft.com/office/drawing/2014/main" id="{ED47D348-FEF6-1206-AE75-FE01EC60686E}"/>
              </a:ext>
            </a:extLst>
          </p:cNvPr>
          <p:cNvSpPr txBox="1"/>
          <p:nvPr/>
        </p:nvSpPr>
        <p:spPr>
          <a:xfrm>
            <a:off x="0" y="1448496"/>
            <a:ext cx="4492487" cy="5209118"/>
          </a:xfrm>
          <a:prstGeom prst="rect">
            <a:avLst/>
          </a:prstGeom>
          <a:noFill/>
        </p:spPr>
        <p:txBody>
          <a:bodyPr wrap="square" rtlCol="0">
            <a:spAutoFit/>
          </a:bodyPr>
          <a:lstStyle/>
          <a:p>
            <a:pPr marL="342900" indent="-342900">
              <a:buFont typeface="Arial" panose="020B0604020202020204" pitchFamily="34" charset="0"/>
              <a:buChar char="•"/>
            </a:pPr>
            <a:r>
              <a:rPr lang="en-US" sz="1750" dirty="0"/>
              <a:t>The kidneys stimulate </a:t>
            </a:r>
            <a:r>
              <a:rPr lang="en-US" sz="1750" b="1" dirty="0"/>
              <a:t>renin</a:t>
            </a:r>
            <a:r>
              <a:rPr lang="en-US" sz="1750" dirty="0"/>
              <a:t> secretion from the juxtaglomerular apparatus. </a:t>
            </a:r>
          </a:p>
          <a:p>
            <a:pPr marL="342900" indent="-342900">
              <a:buFont typeface="Arial" panose="020B0604020202020204" pitchFamily="34" charset="0"/>
              <a:buChar char="•"/>
            </a:pPr>
            <a:r>
              <a:rPr lang="en-US" sz="1750" dirty="0"/>
              <a:t>Renin converts </a:t>
            </a:r>
            <a:r>
              <a:rPr lang="en-US" sz="1750" b="1" dirty="0"/>
              <a:t>angiotensinogen</a:t>
            </a:r>
            <a:r>
              <a:rPr lang="en-US" sz="1750" dirty="0"/>
              <a:t> to </a:t>
            </a:r>
            <a:r>
              <a:rPr lang="en-US" sz="1750" b="1" dirty="0"/>
              <a:t>angiotensin I</a:t>
            </a:r>
            <a:r>
              <a:rPr lang="en-US" sz="1750" dirty="0"/>
              <a:t>, which is then converted to </a:t>
            </a:r>
            <a:r>
              <a:rPr lang="en-US" sz="1750" b="1" dirty="0"/>
              <a:t>angiotensin II </a:t>
            </a:r>
            <a:r>
              <a:rPr lang="en-US" sz="1750" dirty="0"/>
              <a:t>by the lungs and liver. </a:t>
            </a:r>
          </a:p>
          <a:p>
            <a:pPr marL="342900" indent="-342900">
              <a:buFont typeface="Arial" panose="020B0604020202020204" pitchFamily="34" charset="0"/>
              <a:buChar char="•"/>
            </a:pPr>
            <a:r>
              <a:rPr lang="en-US" sz="1750" dirty="0"/>
              <a:t>Angiotensin 2 acts to vasoconstrict arteriolar smooth muscle and stimulate </a:t>
            </a:r>
            <a:r>
              <a:rPr lang="en-US" sz="1750" b="1" dirty="0"/>
              <a:t>aldosterone</a:t>
            </a:r>
            <a:r>
              <a:rPr lang="en-US" sz="1750" dirty="0"/>
              <a:t> secretion by the adrenal cortex. </a:t>
            </a:r>
          </a:p>
          <a:p>
            <a:pPr marL="342900" indent="-342900">
              <a:buFont typeface="Arial" panose="020B0604020202020204" pitchFamily="34" charset="0"/>
              <a:buChar char="•"/>
            </a:pPr>
            <a:r>
              <a:rPr lang="en-US" sz="1750" dirty="0"/>
              <a:t>Aldosterone causes </a:t>
            </a:r>
            <a:r>
              <a:rPr lang="en-US" sz="1750" b="1" dirty="0"/>
              <a:t>sodium reabsorption and water conservation</a:t>
            </a:r>
            <a:r>
              <a:rPr lang="en-US" sz="1750" dirty="0"/>
              <a:t>. </a:t>
            </a:r>
          </a:p>
          <a:p>
            <a:pPr marL="342900" indent="-342900">
              <a:buFont typeface="Arial" panose="020B0604020202020204" pitchFamily="34" charset="0"/>
              <a:buChar char="•"/>
            </a:pPr>
            <a:r>
              <a:rPr lang="en-US" sz="1750" dirty="0"/>
              <a:t>The neuroendocrine system helps respond to hypovolemia by increasing the secretion of antidiuretic hormone (</a:t>
            </a:r>
            <a:r>
              <a:rPr lang="en-US" sz="1750" b="1" dirty="0"/>
              <a:t>ADH</a:t>
            </a:r>
            <a:r>
              <a:rPr lang="en-US" sz="1750" dirty="0"/>
              <a:t>) from the posterior pituitary gland. ADH also promotes salt and water resorption.</a:t>
            </a:r>
          </a:p>
          <a:p>
            <a:pPr marL="342900" indent="-342900">
              <a:buFont typeface="Arial" panose="020B0604020202020204" pitchFamily="34" charset="0"/>
              <a:buChar char="•"/>
            </a:pPr>
            <a:r>
              <a:rPr lang="en-US" sz="1750" dirty="0"/>
              <a:t>The </a:t>
            </a:r>
            <a:r>
              <a:rPr lang="en-US" sz="1750" b="1" dirty="0"/>
              <a:t>urine sodium </a:t>
            </a:r>
            <a:r>
              <a:rPr lang="en-US" sz="1750" dirty="0"/>
              <a:t>concentration should be </a:t>
            </a:r>
            <a:r>
              <a:rPr lang="en-US" sz="1750" b="1" dirty="0"/>
              <a:t>less than 20 </a:t>
            </a:r>
            <a:r>
              <a:rPr lang="en-US" sz="1750" b="1" dirty="0" err="1"/>
              <a:t>meq</a:t>
            </a:r>
            <a:r>
              <a:rPr lang="en-US" sz="1750" b="1" dirty="0"/>
              <a:t>/L </a:t>
            </a:r>
            <a:r>
              <a:rPr lang="en-US" sz="1750" dirty="0"/>
              <a:t>in patients with hypovolemia.</a:t>
            </a:r>
          </a:p>
        </p:txBody>
      </p:sp>
    </p:spTree>
    <p:extLst>
      <p:ext uri="{BB962C8B-B14F-4D97-AF65-F5344CB8AC3E}">
        <p14:creationId xmlns:p14="http://schemas.microsoft.com/office/powerpoint/2010/main" val="1742619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C2BAF-DA89-6566-ABFC-43A49002D549}"/>
              </a:ext>
            </a:extLst>
          </p:cNvPr>
          <p:cNvSpPr>
            <a:spLocks noGrp="1"/>
          </p:cNvSpPr>
          <p:nvPr>
            <p:ph type="title"/>
          </p:nvPr>
        </p:nvSpPr>
        <p:spPr>
          <a:xfrm>
            <a:off x="838200" y="18255"/>
            <a:ext cx="10515600" cy="1325563"/>
          </a:xfrm>
        </p:spPr>
        <p:txBody>
          <a:bodyPr/>
          <a:lstStyle/>
          <a:p>
            <a:r>
              <a:rPr lang="en-US" dirty="0"/>
              <a:t>Hypovolemic Shock – management </a:t>
            </a:r>
          </a:p>
        </p:txBody>
      </p:sp>
      <p:sp>
        <p:nvSpPr>
          <p:cNvPr id="3" name="Content Placeholder 2">
            <a:extLst>
              <a:ext uri="{FF2B5EF4-FFF2-40B4-BE49-F238E27FC236}">
                <a16:creationId xmlns:a16="http://schemas.microsoft.com/office/drawing/2014/main" id="{8E431CFA-2ACE-B781-EE56-22533750714A}"/>
              </a:ext>
            </a:extLst>
          </p:cNvPr>
          <p:cNvSpPr>
            <a:spLocks noGrp="1"/>
          </p:cNvSpPr>
          <p:nvPr>
            <p:ph idx="1"/>
          </p:nvPr>
        </p:nvSpPr>
        <p:spPr>
          <a:xfrm>
            <a:off x="0" y="1825625"/>
            <a:ext cx="12192000" cy="5014120"/>
          </a:xfrm>
        </p:spPr>
        <p:txBody>
          <a:bodyPr>
            <a:normAutofit/>
          </a:bodyPr>
          <a:lstStyle/>
          <a:p>
            <a:r>
              <a:rPr lang="en-US" dirty="0"/>
              <a:t>Volume resuscitation begins with a warm isotonic crystalloid solution (30 mL/kg) like normal saline or lactated Ringers (LR) in rapidly infused 500 mL boluses for adult patients. </a:t>
            </a:r>
          </a:p>
          <a:p>
            <a:endParaRPr lang="en-US" dirty="0"/>
          </a:p>
          <a:p>
            <a:r>
              <a:rPr lang="en-US" dirty="0"/>
              <a:t>Clinicians should monitor the patient’s response to each bolus by assessing vital signs, urine output, mental status, and signs of pulmonary edema.</a:t>
            </a:r>
          </a:p>
          <a:p>
            <a:endParaRPr lang="en-US" dirty="0"/>
          </a:p>
          <a:p>
            <a:r>
              <a:rPr lang="en-US" dirty="0"/>
              <a:t>Current guidelines recommend crystalloid fluids over colloid solutions for resuscitating patients with severe volume depletion not caused by hemorrhage.</a:t>
            </a:r>
          </a:p>
        </p:txBody>
      </p:sp>
    </p:spTree>
    <p:extLst>
      <p:ext uri="{BB962C8B-B14F-4D97-AF65-F5344CB8AC3E}">
        <p14:creationId xmlns:p14="http://schemas.microsoft.com/office/powerpoint/2010/main" val="4115396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81F87-B2B4-39EE-581B-6AB4F459D926}"/>
              </a:ext>
            </a:extLst>
          </p:cNvPr>
          <p:cNvSpPr>
            <a:spLocks noGrp="1"/>
          </p:cNvSpPr>
          <p:nvPr>
            <p:ph type="title"/>
          </p:nvPr>
        </p:nvSpPr>
        <p:spPr>
          <a:xfrm>
            <a:off x="838200" y="0"/>
            <a:ext cx="10515600" cy="1325563"/>
          </a:xfrm>
        </p:spPr>
        <p:txBody>
          <a:bodyPr/>
          <a:lstStyle/>
          <a:p>
            <a:r>
              <a:rPr lang="en-US" dirty="0"/>
              <a:t>Hypovolemic Shock – management </a:t>
            </a:r>
          </a:p>
        </p:txBody>
      </p:sp>
      <p:sp>
        <p:nvSpPr>
          <p:cNvPr id="3" name="Content Placeholder 2">
            <a:extLst>
              <a:ext uri="{FF2B5EF4-FFF2-40B4-BE49-F238E27FC236}">
                <a16:creationId xmlns:a16="http://schemas.microsoft.com/office/drawing/2014/main" id="{9C4A300E-E9FA-1999-E639-A280B24B4A59}"/>
              </a:ext>
            </a:extLst>
          </p:cNvPr>
          <p:cNvSpPr>
            <a:spLocks noGrp="1"/>
          </p:cNvSpPr>
          <p:nvPr>
            <p:ph idx="1"/>
          </p:nvPr>
        </p:nvSpPr>
        <p:spPr>
          <a:xfrm>
            <a:off x="0" y="1325564"/>
            <a:ext cx="12192000" cy="5532436"/>
          </a:xfrm>
        </p:spPr>
        <p:txBody>
          <a:bodyPr/>
          <a:lstStyle/>
          <a:p>
            <a:r>
              <a:rPr lang="en-US" dirty="0"/>
              <a:t>Threshold for transfusion of blood is 7</a:t>
            </a:r>
          </a:p>
          <a:p>
            <a:pPr marL="0" indent="0">
              <a:buNone/>
            </a:pPr>
            <a:r>
              <a:rPr lang="en-US" dirty="0"/>
              <a:t> and 10 for IHD patients </a:t>
            </a:r>
          </a:p>
          <a:p>
            <a:pPr marL="0" indent="0">
              <a:buNone/>
            </a:pPr>
            <a:endParaRPr lang="en-US" dirty="0"/>
          </a:p>
          <a:p>
            <a:r>
              <a:rPr lang="en-US" dirty="0"/>
              <a:t>Male patient, 70kg, No known IHD, </a:t>
            </a:r>
          </a:p>
          <a:p>
            <a:pPr marL="0" indent="0">
              <a:buNone/>
            </a:pPr>
            <a:r>
              <a:rPr lang="en-US" dirty="0"/>
              <a:t>     Baseline Hb 12</a:t>
            </a:r>
          </a:p>
          <a:p>
            <a:pPr marL="0" indent="0">
              <a:buNone/>
            </a:pPr>
            <a:endParaRPr lang="en-US" dirty="0"/>
          </a:p>
          <a:p>
            <a:endParaRPr lang="en-US" dirty="0"/>
          </a:p>
          <a:p>
            <a:r>
              <a:rPr lang="en-US" dirty="0"/>
              <a:t>70 * 70 = 4900 ml of EBV</a:t>
            </a:r>
          </a:p>
          <a:p>
            <a:r>
              <a:rPr lang="en-US" dirty="0"/>
              <a:t>4900 * ((12 – 7)/12) = 2000 ml </a:t>
            </a:r>
          </a:p>
        </p:txBody>
      </p:sp>
      <p:pic>
        <p:nvPicPr>
          <p:cNvPr id="8" name="Picture 7">
            <a:extLst>
              <a:ext uri="{FF2B5EF4-FFF2-40B4-BE49-F238E27FC236}">
                <a16:creationId xmlns:a16="http://schemas.microsoft.com/office/drawing/2014/main" id="{C8BB36D9-00D7-E8F3-899C-02393FE00C47}"/>
              </a:ext>
            </a:extLst>
          </p:cNvPr>
          <p:cNvPicPr>
            <a:picLocks noChangeAspect="1"/>
          </p:cNvPicPr>
          <p:nvPr/>
        </p:nvPicPr>
        <p:blipFill>
          <a:blip r:embed="rId2"/>
          <a:stretch>
            <a:fillRect/>
          </a:stretch>
        </p:blipFill>
        <p:spPr>
          <a:xfrm>
            <a:off x="6194066" y="1248355"/>
            <a:ext cx="5876014" cy="5454595"/>
          </a:xfrm>
          <a:prstGeom prst="rect">
            <a:avLst/>
          </a:prstGeom>
        </p:spPr>
      </p:pic>
    </p:spTree>
    <p:extLst>
      <p:ext uri="{BB962C8B-B14F-4D97-AF65-F5344CB8AC3E}">
        <p14:creationId xmlns:p14="http://schemas.microsoft.com/office/powerpoint/2010/main" val="4148337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249AD-2AC2-1BE0-CCFA-F79D0072A48A}"/>
              </a:ext>
            </a:extLst>
          </p:cNvPr>
          <p:cNvSpPr>
            <a:spLocks noGrp="1"/>
          </p:cNvSpPr>
          <p:nvPr>
            <p:ph type="title"/>
          </p:nvPr>
        </p:nvSpPr>
        <p:spPr>
          <a:xfrm>
            <a:off x="750736" y="18255"/>
            <a:ext cx="10515600" cy="1325563"/>
          </a:xfrm>
        </p:spPr>
        <p:txBody>
          <a:bodyPr/>
          <a:lstStyle/>
          <a:p>
            <a:pPr algn="ctr"/>
            <a:r>
              <a:rPr lang="en-US" dirty="0"/>
              <a:t>Parameters to monitor during the resuscitation</a:t>
            </a:r>
          </a:p>
        </p:txBody>
      </p:sp>
      <p:sp>
        <p:nvSpPr>
          <p:cNvPr id="3" name="Content Placeholder 2">
            <a:extLst>
              <a:ext uri="{FF2B5EF4-FFF2-40B4-BE49-F238E27FC236}">
                <a16:creationId xmlns:a16="http://schemas.microsoft.com/office/drawing/2014/main" id="{FE5D7227-33EE-DF9D-82F2-E9AFD5CC0D33}"/>
              </a:ext>
            </a:extLst>
          </p:cNvPr>
          <p:cNvSpPr>
            <a:spLocks noGrp="1"/>
          </p:cNvSpPr>
          <p:nvPr>
            <p:ph idx="1"/>
          </p:nvPr>
        </p:nvSpPr>
        <p:spPr>
          <a:xfrm>
            <a:off x="0" y="1343818"/>
            <a:ext cx="12192000" cy="5514181"/>
          </a:xfrm>
        </p:spPr>
        <p:txBody>
          <a:bodyPr/>
          <a:lstStyle/>
          <a:p>
            <a:r>
              <a:rPr lang="en-US" dirty="0"/>
              <a:t>MAP above 65 mm Hg or above 85 mm Hg in patients with blunt trauma who may also have a spinal cord or traumatic brain injury.</a:t>
            </a:r>
          </a:p>
          <a:p>
            <a:endParaRPr lang="en-US" dirty="0"/>
          </a:p>
          <a:p>
            <a:r>
              <a:rPr lang="en-US" dirty="0"/>
              <a:t>Oxygen saturation of 94% or higher.</a:t>
            </a:r>
          </a:p>
          <a:p>
            <a:endParaRPr lang="en-US" dirty="0"/>
          </a:p>
          <a:p>
            <a:r>
              <a:rPr lang="en-US" dirty="0"/>
              <a:t>Heart rate between 60 and 100 bpm.</a:t>
            </a:r>
          </a:p>
          <a:p>
            <a:endParaRPr lang="en-US" dirty="0"/>
          </a:p>
          <a:p>
            <a:r>
              <a:rPr lang="en-US" dirty="0"/>
              <a:t>Urine output of more than 0.5 mL/h.</a:t>
            </a:r>
          </a:p>
          <a:p>
            <a:endParaRPr lang="en-US" dirty="0"/>
          </a:p>
          <a:p>
            <a:r>
              <a:rPr lang="en-US" dirty="0"/>
              <a:t>Serum lactate of less than 2 mmol/L.</a:t>
            </a:r>
          </a:p>
        </p:txBody>
      </p:sp>
    </p:spTree>
    <p:extLst>
      <p:ext uri="{BB962C8B-B14F-4D97-AF65-F5344CB8AC3E}">
        <p14:creationId xmlns:p14="http://schemas.microsoft.com/office/powerpoint/2010/main" val="2666072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02B1-1C66-58B4-7865-715E1CEF097F}"/>
              </a:ext>
            </a:extLst>
          </p:cNvPr>
          <p:cNvSpPr>
            <a:spLocks noGrp="1"/>
          </p:cNvSpPr>
          <p:nvPr>
            <p:ph type="title"/>
          </p:nvPr>
        </p:nvSpPr>
        <p:spPr>
          <a:xfrm>
            <a:off x="838200" y="18255"/>
            <a:ext cx="10515600" cy="1325563"/>
          </a:xfrm>
        </p:spPr>
        <p:txBody>
          <a:bodyPr/>
          <a:lstStyle/>
          <a:p>
            <a:pPr algn="ctr"/>
            <a:r>
              <a:rPr lang="en-US" dirty="0"/>
              <a:t>Anaphylactic Shock</a:t>
            </a:r>
          </a:p>
        </p:txBody>
      </p:sp>
      <p:pic>
        <p:nvPicPr>
          <p:cNvPr id="5" name="Content Placeholder 4">
            <a:extLst>
              <a:ext uri="{FF2B5EF4-FFF2-40B4-BE49-F238E27FC236}">
                <a16:creationId xmlns:a16="http://schemas.microsoft.com/office/drawing/2014/main" id="{CDA5273F-DA83-C22D-C657-1E0BFE911221}"/>
              </a:ext>
            </a:extLst>
          </p:cNvPr>
          <p:cNvPicPr>
            <a:picLocks noGrp="1" noChangeAspect="1"/>
          </p:cNvPicPr>
          <p:nvPr>
            <p:ph idx="1"/>
          </p:nvPr>
        </p:nvPicPr>
        <p:blipFill>
          <a:blip r:embed="rId2"/>
          <a:stretch>
            <a:fillRect/>
          </a:stretch>
        </p:blipFill>
        <p:spPr>
          <a:xfrm>
            <a:off x="0" y="1360487"/>
            <a:ext cx="6096000" cy="5497513"/>
          </a:xfrm>
          <a:prstGeom prst="rect">
            <a:avLst/>
          </a:prstGeom>
        </p:spPr>
      </p:pic>
      <p:pic>
        <p:nvPicPr>
          <p:cNvPr id="7" name="Picture 6">
            <a:extLst>
              <a:ext uri="{FF2B5EF4-FFF2-40B4-BE49-F238E27FC236}">
                <a16:creationId xmlns:a16="http://schemas.microsoft.com/office/drawing/2014/main" id="{79E1C4CD-34D6-B56A-8184-E959B76A6616}"/>
              </a:ext>
            </a:extLst>
          </p:cNvPr>
          <p:cNvPicPr>
            <a:picLocks noChangeAspect="1"/>
          </p:cNvPicPr>
          <p:nvPr/>
        </p:nvPicPr>
        <p:blipFill>
          <a:blip r:embed="rId3"/>
          <a:stretch>
            <a:fillRect/>
          </a:stretch>
        </p:blipFill>
        <p:spPr>
          <a:xfrm>
            <a:off x="6096000" y="1343818"/>
            <a:ext cx="6096000" cy="5514182"/>
          </a:xfrm>
          <a:prstGeom prst="rect">
            <a:avLst/>
          </a:prstGeom>
        </p:spPr>
      </p:pic>
    </p:spTree>
    <p:extLst>
      <p:ext uri="{BB962C8B-B14F-4D97-AF65-F5344CB8AC3E}">
        <p14:creationId xmlns:p14="http://schemas.microsoft.com/office/powerpoint/2010/main" val="1778777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D668-34C4-147F-570A-69DA1209E84C}"/>
              </a:ext>
            </a:extLst>
          </p:cNvPr>
          <p:cNvSpPr>
            <a:spLocks noGrp="1"/>
          </p:cNvSpPr>
          <p:nvPr>
            <p:ph type="title"/>
          </p:nvPr>
        </p:nvSpPr>
        <p:spPr>
          <a:xfrm>
            <a:off x="838200" y="83160"/>
            <a:ext cx="10515600" cy="1325563"/>
          </a:xfrm>
        </p:spPr>
        <p:txBody>
          <a:bodyPr/>
          <a:lstStyle/>
          <a:p>
            <a:pPr algn="ctr"/>
            <a:r>
              <a:rPr lang="en-US" dirty="0"/>
              <a:t>Anaphylactic Shock</a:t>
            </a:r>
          </a:p>
        </p:txBody>
      </p:sp>
      <p:pic>
        <p:nvPicPr>
          <p:cNvPr id="5" name="Content Placeholder 4">
            <a:extLst>
              <a:ext uri="{FF2B5EF4-FFF2-40B4-BE49-F238E27FC236}">
                <a16:creationId xmlns:a16="http://schemas.microsoft.com/office/drawing/2014/main" id="{3DCEF20E-84E9-7EA0-68E3-D46332A7CD19}"/>
              </a:ext>
            </a:extLst>
          </p:cNvPr>
          <p:cNvPicPr>
            <a:picLocks noGrp="1" noChangeAspect="1"/>
          </p:cNvPicPr>
          <p:nvPr>
            <p:ph idx="1"/>
          </p:nvPr>
        </p:nvPicPr>
        <p:blipFill>
          <a:blip r:embed="rId2"/>
          <a:stretch>
            <a:fillRect/>
          </a:stretch>
        </p:blipFill>
        <p:spPr>
          <a:xfrm>
            <a:off x="0" y="1408723"/>
            <a:ext cx="6096000" cy="5470154"/>
          </a:xfrm>
          <a:prstGeom prst="rect">
            <a:avLst/>
          </a:prstGeom>
        </p:spPr>
      </p:pic>
      <p:pic>
        <p:nvPicPr>
          <p:cNvPr id="7" name="Picture 6">
            <a:extLst>
              <a:ext uri="{FF2B5EF4-FFF2-40B4-BE49-F238E27FC236}">
                <a16:creationId xmlns:a16="http://schemas.microsoft.com/office/drawing/2014/main" id="{324B4B42-A79C-E1C4-B7F1-FDD191183DAA}"/>
              </a:ext>
            </a:extLst>
          </p:cNvPr>
          <p:cNvPicPr>
            <a:picLocks noChangeAspect="1"/>
          </p:cNvPicPr>
          <p:nvPr/>
        </p:nvPicPr>
        <p:blipFill>
          <a:blip r:embed="rId3"/>
          <a:stretch>
            <a:fillRect/>
          </a:stretch>
        </p:blipFill>
        <p:spPr>
          <a:xfrm>
            <a:off x="6096001" y="1408722"/>
            <a:ext cx="6096000" cy="5449277"/>
          </a:xfrm>
          <a:prstGeom prst="rect">
            <a:avLst/>
          </a:prstGeom>
        </p:spPr>
      </p:pic>
    </p:spTree>
    <p:extLst>
      <p:ext uri="{BB962C8B-B14F-4D97-AF65-F5344CB8AC3E}">
        <p14:creationId xmlns:p14="http://schemas.microsoft.com/office/powerpoint/2010/main" val="3033986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51486-B8EE-6F08-5DC9-E59CC14EC902}"/>
              </a:ext>
            </a:extLst>
          </p:cNvPr>
          <p:cNvSpPr>
            <a:spLocks noGrp="1"/>
          </p:cNvSpPr>
          <p:nvPr>
            <p:ph type="title"/>
          </p:nvPr>
        </p:nvSpPr>
        <p:spPr>
          <a:xfrm>
            <a:off x="957469" y="18255"/>
            <a:ext cx="10515600" cy="1325563"/>
          </a:xfrm>
        </p:spPr>
        <p:txBody>
          <a:bodyPr/>
          <a:lstStyle/>
          <a:p>
            <a:pPr algn="ctr"/>
            <a:r>
              <a:rPr lang="en-US" dirty="0"/>
              <a:t>Septic Shock</a:t>
            </a:r>
          </a:p>
        </p:txBody>
      </p:sp>
      <p:sp>
        <p:nvSpPr>
          <p:cNvPr id="3" name="Content Placeholder 2">
            <a:extLst>
              <a:ext uri="{FF2B5EF4-FFF2-40B4-BE49-F238E27FC236}">
                <a16:creationId xmlns:a16="http://schemas.microsoft.com/office/drawing/2014/main" id="{5E94E8E0-9938-951D-48E5-DF69E0F17740}"/>
              </a:ext>
            </a:extLst>
          </p:cNvPr>
          <p:cNvSpPr>
            <a:spLocks noGrp="1"/>
          </p:cNvSpPr>
          <p:nvPr>
            <p:ph idx="1"/>
          </p:nvPr>
        </p:nvSpPr>
        <p:spPr>
          <a:xfrm>
            <a:off x="0" y="1343818"/>
            <a:ext cx="12192000" cy="5495927"/>
          </a:xfrm>
        </p:spPr>
        <p:txBody>
          <a:bodyPr>
            <a:normAutofit/>
          </a:bodyPr>
          <a:lstStyle/>
          <a:p>
            <a:r>
              <a:rPr lang="en-US" dirty="0"/>
              <a:t>Sepsis is a clinical state that falls along a continuum of pathophysiologic states, starting with a systemic inflammatory response syndrome (SIRS) and ending in multiorgan dysfunction syndrome (MODS) before death. </a:t>
            </a:r>
          </a:p>
          <a:p>
            <a:endParaRPr lang="en-US" dirty="0"/>
          </a:p>
          <a:p>
            <a:pPr marL="514350" indent="-514350">
              <a:buFont typeface="+mj-lt"/>
              <a:buAutoNum type="arabicPeriod"/>
            </a:pPr>
            <a:r>
              <a:rPr lang="en-US" dirty="0"/>
              <a:t>Fever (temperature higher than 38 C or hypothermia (temperature less than 36 C)</a:t>
            </a:r>
          </a:p>
          <a:p>
            <a:pPr marL="514350" indent="-514350">
              <a:buFont typeface="+mj-lt"/>
              <a:buAutoNum type="arabicPeriod"/>
            </a:pPr>
            <a:r>
              <a:rPr lang="en-US" dirty="0"/>
              <a:t>Tachycardia (heart rate more than 90 beats per minute), </a:t>
            </a:r>
          </a:p>
          <a:p>
            <a:pPr marL="514350" indent="-514350">
              <a:buFont typeface="+mj-lt"/>
              <a:buAutoNum type="arabicPeriod"/>
            </a:pPr>
            <a:r>
              <a:rPr lang="en-US" dirty="0"/>
              <a:t>Tachypnea (respiratory rate more than 20 breaths per minute)</a:t>
            </a:r>
          </a:p>
          <a:p>
            <a:pPr marL="514350" indent="-514350">
              <a:buFont typeface="+mj-lt"/>
              <a:buAutoNum type="arabicPeriod"/>
            </a:pPr>
            <a:r>
              <a:rPr lang="en-US" dirty="0"/>
              <a:t>Leukocytosis (WBC greater than 12,000/cu mm) / leukopenia (white blood cells (WBC) less than 4,000/cu mm) with or without </a:t>
            </a:r>
            <a:r>
              <a:rPr lang="en-US" dirty="0" err="1"/>
              <a:t>bandemia</a:t>
            </a:r>
            <a:r>
              <a:rPr lang="en-US" dirty="0"/>
              <a:t> (more than 10%).</a:t>
            </a:r>
          </a:p>
        </p:txBody>
      </p:sp>
    </p:spTree>
    <p:extLst>
      <p:ext uri="{BB962C8B-B14F-4D97-AF65-F5344CB8AC3E}">
        <p14:creationId xmlns:p14="http://schemas.microsoft.com/office/powerpoint/2010/main" val="2318071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04697-02FE-81BF-535C-232D202BAF61}"/>
              </a:ext>
            </a:extLst>
          </p:cNvPr>
          <p:cNvSpPr>
            <a:spLocks noGrp="1"/>
          </p:cNvSpPr>
          <p:nvPr>
            <p:ph type="title"/>
          </p:nvPr>
        </p:nvSpPr>
        <p:spPr>
          <a:xfrm>
            <a:off x="838200" y="18255"/>
            <a:ext cx="10515600" cy="1325563"/>
          </a:xfrm>
        </p:spPr>
        <p:txBody>
          <a:bodyPr/>
          <a:lstStyle/>
          <a:p>
            <a:pPr algn="ctr"/>
            <a:r>
              <a:rPr lang="en-US" dirty="0"/>
              <a:t>Septic Shock – management </a:t>
            </a:r>
          </a:p>
        </p:txBody>
      </p:sp>
      <p:sp>
        <p:nvSpPr>
          <p:cNvPr id="3" name="Content Placeholder 2">
            <a:extLst>
              <a:ext uri="{FF2B5EF4-FFF2-40B4-BE49-F238E27FC236}">
                <a16:creationId xmlns:a16="http://schemas.microsoft.com/office/drawing/2014/main" id="{10A53F32-526F-D3C3-9466-B8E8C6068212}"/>
              </a:ext>
            </a:extLst>
          </p:cNvPr>
          <p:cNvSpPr>
            <a:spLocks noGrp="1"/>
          </p:cNvSpPr>
          <p:nvPr>
            <p:ph idx="1"/>
          </p:nvPr>
        </p:nvSpPr>
        <p:spPr>
          <a:xfrm>
            <a:off x="0" y="1343818"/>
            <a:ext cx="12192000" cy="5514181"/>
          </a:xfrm>
        </p:spPr>
        <p:txBody>
          <a:bodyPr numCol="2">
            <a:normAutofit fontScale="92500" lnSpcReduction="20000"/>
          </a:bodyPr>
          <a:lstStyle/>
          <a:p>
            <a:pPr lvl="1">
              <a:buFont typeface="Wingdings" panose="05000000000000000000" pitchFamily="2" charset="2"/>
              <a:buChar char="q"/>
            </a:pPr>
            <a:r>
              <a:rPr lang="en-US" sz="3100" b="1" dirty="0"/>
              <a:t>Source Control:</a:t>
            </a:r>
          </a:p>
          <a:p>
            <a:r>
              <a:rPr lang="en-US" dirty="0"/>
              <a:t>Broad-spectrum antibiotics </a:t>
            </a:r>
            <a:r>
              <a:rPr lang="en-US" dirty="0">
                <a:solidFill>
                  <a:srgbClr val="C00000"/>
                </a:solidFill>
              </a:rPr>
              <a:t>within one hour </a:t>
            </a:r>
            <a:r>
              <a:rPr lang="en-US" dirty="0"/>
              <a:t>of diagnosis for all patients. </a:t>
            </a:r>
          </a:p>
          <a:p>
            <a:r>
              <a:rPr lang="en-US" dirty="0"/>
              <a:t>Removal of infected/necrotic tissue if it is the source of septic shock, </a:t>
            </a:r>
            <a:r>
              <a:rPr lang="en-US" dirty="0" err="1"/>
              <a:t>ie</a:t>
            </a:r>
            <a:r>
              <a:rPr lang="en-US" dirty="0"/>
              <a:t>, patients with cellulitis, abscess, infected devices, or purulent wounds.</a:t>
            </a:r>
          </a:p>
          <a:p>
            <a:endParaRPr lang="en-US" dirty="0"/>
          </a:p>
          <a:p>
            <a:pPr lvl="1">
              <a:buFont typeface="Wingdings" panose="05000000000000000000" pitchFamily="2" charset="2"/>
              <a:buChar char="q"/>
            </a:pPr>
            <a:r>
              <a:rPr lang="en-US" sz="3100" b="1" dirty="0"/>
              <a:t>Management of Shock:</a:t>
            </a:r>
          </a:p>
          <a:p>
            <a:r>
              <a:rPr lang="en-US" dirty="0"/>
              <a:t>Measures are most effective if achieved within the </a:t>
            </a:r>
            <a:r>
              <a:rPr lang="en-US" dirty="0">
                <a:solidFill>
                  <a:srgbClr val="C00000"/>
                </a:solidFill>
              </a:rPr>
              <a:t>first six hours </a:t>
            </a:r>
            <a:r>
              <a:rPr lang="en-US" dirty="0"/>
              <a:t>of diagnosis.</a:t>
            </a:r>
          </a:p>
          <a:p>
            <a:r>
              <a:rPr lang="en-US" dirty="0"/>
              <a:t>Restore CVP to 8 -12 mm Hg</a:t>
            </a:r>
          </a:p>
          <a:p>
            <a:r>
              <a:rPr lang="en-US" dirty="0"/>
              <a:t>Restore MAP &gt; 65 mm Hg</a:t>
            </a:r>
          </a:p>
          <a:p>
            <a:r>
              <a:rPr lang="en-US" dirty="0"/>
              <a:t>Restore mixed venous saturation to 65%</a:t>
            </a:r>
          </a:p>
          <a:p>
            <a:r>
              <a:rPr lang="en-US" dirty="0"/>
              <a:t>Fluid resuscitation with crystalloid (less so colloids) up to 80 ml/kg</a:t>
            </a:r>
          </a:p>
          <a:p>
            <a:r>
              <a:rPr lang="en-US" dirty="0"/>
              <a:t>Mechanical ventilation to reduce metabolic demand</a:t>
            </a:r>
          </a:p>
          <a:p>
            <a:r>
              <a:rPr lang="en-US" dirty="0">
                <a:solidFill>
                  <a:srgbClr val="C00000"/>
                </a:solidFill>
              </a:rPr>
              <a:t>First-line vasoactive agents (epinephrine in cold shock versus norepinephrine in warm shock) </a:t>
            </a:r>
            <a:r>
              <a:rPr lang="en-US" dirty="0"/>
              <a:t>when fluid-refractory</a:t>
            </a:r>
          </a:p>
          <a:p>
            <a:endParaRPr lang="en-US" dirty="0"/>
          </a:p>
          <a:p>
            <a:pPr>
              <a:buFont typeface="Wingdings" panose="05000000000000000000" pitchFamily="2" charset="2"/>
              <a:buChar char="q"/>
            </a:pPr>
            <a:r>
              <a:rPr lang="en-US" sz="3100" b="1" dirty="0"/>
              <a:t>Enhancing Host Response</a:t>
            </a:r>
          </a:p>
          <a:p>
            <a:r>
              <a:rPr lang="en-US" dirty="0"/>
              <a:t>Corticosteroids indicated in </a:t>
            </a:r>
            <a:r>
              <a:rPr lang="en-US" dirty="0">
                <a:solidFill>
                  <a:srgbClr val="C00000"/>
                </a:solidFill>
              </a:rPr>
              <a:t>vasoactive-refractory shock </a:t>
            </a:r>
            <a:r>
              <a:rPr lang="en-US" dirty="0"/>
              <a:t>and or in patients with low (unstimulated) basal cortisol levels less than 150 </a:t>
            </a:r>
            <a:r>
              <a:rPr lang="en-US" dirty="0" err="1"/>
              <a:t>μg</a:t>
            </a:r>
            <a:r>
              <a:rPr lang="en-US" dirty="0"/>
              <a:t>/L)</a:t>
            </a:r>
          </a:p>
          <a:p>
            <a:r>
              <a:rPr lang="en-US" dirty="0"/>
              <a:t>Addition of </a:t>
            </a:r>
            <a:r>
              <a:rPr lang="en-US" dirty="0">
                <a:solidFill>
                  <a:srgbClr val="C00000"/>
                </a:solidFill>
              </a:rPr>
              <a:t>vasopressin</a:t>
            </a:r>
            <a:r>
              <a:rPr lang="en-US" dirty="0"/>
              <a:t> indicated in vasoactive-refractory shock</a:t>
            </a:r>
          </a:p>
        </p:txBody>
      </p:sp>
    </p:spTree>
    <p:extLst>
      <p:ext uri="{BB962C8B-B14F-4D97-AF65-F5344CB8AC3E}">
        <p14:creationId xmlns:p14="http://schemas.microsoft.com/office/powerpoint/2010/main" val="1941842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0A303-35E0-0C5E-BE23-73010AD1DEC2}"/>
              </a:ext>
            </a:extLst>
          </p:cNvPr>
          <p:cNvSpPr>
            <a:spLocks noGrp="1"/>
          </p:cNvSpPr>
          <p:nvPr>
            <p:ph type="title"/>
          </p:nvPr>
        </p:nvSpPr>
        <p:spPr>
          <a:xfrm>
            <a:off x="838199" y="18255"/>
            <a:ext cx="10515600" cy="1325563"/>
          </a:xfrm>
        </p:spPr>
        <p:txBody>
          <a:bodyPr/>
          <a:lstStyle/>
          <a:p>
            <a:pPr algn="ctr"/>
            <a:r>
              <a:rPr lang="en-GB" dirty="0"/>
              <a:t>Surviving Sepsis Campaign</a:t>
            </a:r>
          </a:p>
        </p:txBody>
      </p:sp>
      <p:pic>
        <p:nvPicPr>
          <p:cNvPr id="5" name="Content Placeholder 4">
            <a:extLst>
              <a:ext uri="{FF2B5EF4-FFF2-40B4-BE49-F238E27FC236}">
                <a16:creationId xmlns:a16="http://schemas.microsoft.com/office/drawing/2014/main" id="{062BEDA1-B88D-A9D4-03E4-B68F8B46625C}"/>
              </a:ext>
            </a:extLst>
          </p:cNvPr>
          <p:cNvPicPr>
            <a:picLocks noGrp="1" noChangeAspect="1"/>
          </p:cNvPicPr>
          <p:nvPr>
            <p:ph idx="1"/>
          </p:nvPr>
        </p:nvPicPr>
        <p:blipFill>
          <a:blip r:embed="rId3"/>
          <a:stretch>
            <a:fillRect/>
          </a:stretch>
        </p:blipFill>
        <p:spPr>
          <a:xfrm>
            <a:off x="0" y="1362073"/>
            <a:ext cx="6055151" cy="5495927"/>
          </a:xfrm>
          <a:prstGeom prst="rect">
            <a:avLst/>
          </a:prstGeom>
        </p:spPr>
      </p:pic>
      <p:pic>
        <p:nvPicPr>
          <p:cNvPr id="7" name="Picture 6">
            <a:extLst>
              <a:ext uri="{FF2B5EF4-FFF2-40B4-BE49-F238E27FC236}">
                <a16:creationId xmlns:a16="http://schemas.microsoft.com/office/drawing/2014/main" id="{5666015F-BBF2-616A-6D05-5F437AB334B8}"/>
              </a:ext>
            </a:extLst>
          </p:cNvPr>
          <p:cNvPicPr>
            <a:picLocks noChangeAspect="1"/>
          </p:cNvPicPr>
          <p:nvPr/>
        </p:nvPicPr>
        <p:blipFill>
          <a:blip r:embed="rId4"/>
          <a:stretch>
            <a:fillRect/>
          </a:stretch>
        </p:blipFill>
        <p:spPr>
          <a:xfrm>
            <a:off x="6096000" y="1343817"/>
            <a:ext cx="6055151" cy="5495927"/>
          </a:xfrm>
          <a:prstGeom prst="rect">
            <a:avLst/>
          </a:prstGeom>
        </p:spPr>
      </p:pic>
    </p:spTree>
    <p:extLst>
      <p:ext uri="{BB962C8B-B14F-4D97-AF65-F5344CB8AC3E}">
        <p14:creationId xmlns:p14="http://schemas.microsoft.com/office/powerpoint/2010/main" val="2212175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783C3-2C51-2567-6AF1-63456805FD1B}"/>
              </a:ext>
            </a:extLst>
          </p:cNvPr>
          <p:cNvSpPr>
            <a:spLocks noGrp="1"/>
          </p:cNvSpPr>
          <p:nvPr>
            <p:ph type="title"/>
          </p:nvPr>
        </p:nvSpPr>
        <p:spPr/>
        <p:txBody>
          <a:bodyPr/>
          <a:lstStyle/>
          <a:p>
            <a:pPr algn="ctr"/>
            <a:r>
              <a:rPr lang="en-US" dirty="0"/>
              <a:t>Vasopressors vs. Inotropes</a:t>
            </a:r>
          </a:p>
        </p:txBody>
      </p:sp>
      <p:pic>
        <p:nvPicPr>
          <p:cNvPr id="7" name="Content Placeholder 6">
            <a:extLst>
              <a:ext uri="{FF2B5EF4-FFF2-40B4-BE49-F238E27FC236}">
                <a16:creationId xmlns:a16="http://schemas.microsoft.com/office/drawing/2014/main" id="{21CCA456-4052-755D-57AE-E5BC7F009784}"/>
              </a:ext>
            </a:extLst>
          </p:cNvPr>
          <p:cNvPicPr>
            <a:picLocks noGrp="1" noChangeAspect="1"/>
          </p:cNvPicPr>
          <p:nvPr>
            <p:ph idx="1"/>
          </p:nvPr>
        </p:nvPicPr>
        <p:blipFill>
          <a:blip r:embed="rId2"/>
          <a:stretch>
            <a:fillRect/>
          </a:stretch>
        </p:blipFill>
        <p:spPr>
          <a:xfrm>
            <a:off x="147108" y="2141537"/>
            <a:ext cx="5801784" cy="4351338"/>
          </a:xfrm>
          <a:prstGeom prst="rect">
            <a:avLst/>
          </a:prstGeom>
        </p:spPr>
      </p:pic>
      <p:sp>
        <p:nvSpPr>
          <p:cNvPr id="8" name="TextBox 7">
            <a:extLst>
              <a:ext uri="{FF2B5EF4-FFF2-40B4-BE49-F238E27FC236}">
                <a16:creationId xmlns:a16="http://schemas.microsoft.com/office/drawing/2014/main" id="{6F889787-791B-176B-8E18-DCFC8CCCCFDC}"/>
              </a:ext>
            </a:extLst>
          </p:cNvPr>
          <p:cNvSpPr txBox="1"/>
          <p:nvPr/>
        </p:nvSpPr>
        <p:spPr>
          <a:xfrm>
            <a:off x="6436538" y="3628293"/>
            <a:ext cx="926123" cy="584775"/>
          </a:xfrm>
          <a:prstGeom prst="rect">
            <a:avLst/>
          </a:prstGeom>
          <a:noFill/>
        </p:spPr>
        <p:txBody>
          <a:bodyPr wrap="square" rtlCol="0">
            <a:spAutoFit/>
          </a:bodyPr>
          <a:lstStyle/>
          <a:p>
            <a:r>
              <a:rPr lang="en-US" sz="3200" b="1" dirty="0"/>
              <a:t>VS</a:t>
            </a:r>
          </a:p>
        </p:txBody>
      </p:sp>
      <p:pic>
        <p:nvPicPr>
          <p:cNvPr id="9" name="Picture 8">
            <a:extLst>
              <a:ext uri="{FF2B5EF4-FFF2-40B4-BE49-F238E27FC236}">
                <a16:creationId xmlns:a16="http://schemas.microsoft.com/office/drawing/2014/main" id="{D28C270F-1188-D538-3B26-740D93C8AFE7}"/>
              </a:ext>
            </a:extLst>
          </p:cNvPr>
          <p:cNvPicPr>
            <a:picLocks noChangeAspect="1"/>
          </p:cNvPicPr>
          <p:nvPr/>
        </p:nvPicPr>
        <p:blipFill>
          <a:blip r:embed="rId3"/>
          <a:stretch>
            <a:fillRect/>
          </a:stretch>
        </p:blipFill>
        <p:spPr>
          <a:xfrm>
            <a:off x="7169231" y="2141537"/>
            <a:ext cx="4716463" cy="4533900"/>
          </a:xfrm>
          <a:prstGeom prst="rect">
            <a:avLst/>
          </a:prstGeom>
        </p:spPr>
      </p:pic>
    </p:spTree>
    <p:extLst>
      <p:ext uri="{BB962C8B-B14F-4D97-AF65-F5344CB8AC3E}">
        <p14:creationId xmlns:p14="http://schemas.microsoft.com/office/powerpoint/2010/main" val="2754450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7D095-3320-72F4-ED0E-DCB50DC7E888}"/>
              </a:ext>
            </a:extLst>
          </p:cNvPr>
          <p:cNvSpPr>
            <a:spLocks noGrp="1"/>
          </p:cNvSpPr>
          <p:nvPr>
            <p:ph type="title"/>
          </p:nvPr>
        </p:nvSpPr>
        <p:spPr>
          <a:xfrm>
            <a:off x="838200" y="18255"/>
            <a:ext cx="10515600" cy="1325563"/>
          </a:xfrm>
        </p:spPr>
        <p:txBody>
          <a:bodyPr/>
          <a:lstStyle/>
          <a:p>
            <a:r>
              <a:rPr lang="en-US" dirty="0"/>
              <a:t>Vasopressors and Inotropes in clinical use</a:t>
            </a:r>
          </a:p>
        </p:txBody>
      </p:sp>
      <p:graphicFrame>
        <p:nvGraphicFramePr>
          <p:cNvPr id="4" name="Content Placeholder 3">
            <a:extLst>
              <a:ext uri="{FF2B5EF4-FFF2-40B4-BE49-F238E27FC236}">
                <a16:creationId xmlns:a16="http://schemas.microsoft.com/office/drawing/2014/main" id="{FD548BFE-7343-F697-C677-B4C903150BF2}"/>
              </a:ext>
            </a:extLst>
          </p:cNvPr>
          <p:cNvGraphicFramePr>
            <a:graphicFrameLocks noGrp="1"/>
          </p:cNvGraphicFramePr>
          <p:nvPr>
            <p:ph idx="1"/>
            <p:extLst>
              <p:ext uri="{D42A27DB-BD31-4B8C-83A1-F6EECF244321}">
                <p14:modId xmlns:p14="http://schemas.microsoft.com/office/powerpoint/2010/main" val="2149035297"/>
              </p:ext>
            </p:extLst>
          </p:nvPr>
        </p:nvGraphicFramePr>
        <p:xfrm>
          <a:off x="0" y="1507573"/>
          <a:ext cx="12192001" cy="5332172"/>
        </p:xfrm>
        <a:graphic>
          <a:graphicData uri="http://schemas.openxmlformats.org/drawingml/2006/table">
            <a:tbl>
              <a:tblPr firstRow="1" bandRow="1">
                <a:tableStyleId>{5940675A-B579-460E-94D1-54222C63F5DA}</a:tableStyleId>
              </a:tblPr>
              <a:tblGrid>
                <a:gridCol w="2447597">
                  <a:extLst>
                    <a:ext uri="{9D8B030D-6E8A-4147-A177-3AD203B41FA5}">
                      <a16:colId xmlns:a16="http://schemas.microsoft.com/office/drawing/2014/main" val="6117791"/>
                    </a:ext>
                  </a:extLst>
                </a:gridCol>
                <a:gridCol w="2436101">
                  <a:extLst>
                    <a:ext uri="{9D8B030D-6E8A-4147-A177-3AD203B41FA5}">
                      <a16:colId xmlns:a16="http://schemas.microsoft.com/office/drawing/2014/main" val="1093031361"/>
                    </a:ext>
                  </a:extLst>
                </a:gridCol>
                <a:gridCol w="2436101">
                  <a:extLst>
                    <a:ext uri="{9D8B030D-6E8A-4147-A177-3AD203B41FA5}">
                      <a16:colId xmlns:a16="http://schemas.microsoft.com/office/drawing/2014/main" val="1434861395"/>
                    </a:ext>
                  </a:extLst>
                </a:gridCol>
                <a:gridCol w="2436101">
                  <a:extLst>
                    <a:ext uri="{9D8B030D-6E8A-4147-A177-3AD203B41FA5}">
                      <a16:colId xmlns:a16="http://schemas.microsoft.com/office/drawing/2014/main" val="2575499364"/>
                    </a:ext>
                  </a:extLst>
                </a:gridCol>
                <a:gridCol w="2436101">
                  <a:extLst>
                    <a:ext uri="{9D8B030D-6E8A-4147-A177-3AD203B41FA5}">
                      <a16:colId xmlns:a16="http://schemas.microsoft.com/office/drawing/2014/main" val="1491404073"/>
                    </a:ext>
                  </a:extLst>
                </a:gridCol>
              </a:tblGrid>
              <a:tr h="1184927">
                <a:tc>
                  <a:txBody>
                    <a:bodyPr/>
                    <a:lstStyle/>
                    <a:p>
                      <a:pPr algn="ctr">
                        <a:buNone/>
                      </a:pPr>
                      <a:r>
                        <a:rPr lang="en-US" sz="2000" b="1" dirty="0">
                          <a:effectLst/>
                        </a:rPr>
                        <a:t>Noradrenaline</a:t>
                      </a:r>
                    </a:p>
                  </a:txBody>
                  <a:tcPr marL="0" marR="0" marT="0" marB="0" anchor="ctr"/>
                </a:tc>
                <a:tc>
                  <a:txBody>
                    <a:bodyPr/>
                    <a:lstStyle/>
                    <a:p>
                      <a:pPr algn="ctr">
                        <a:buNone/>
                      </a:pPr>
                      <a:r>
                        <a:rPr lang="en-US" b="0" dirty="0">
                          <a:effectLst/>
                        </a:rPr>
                        <a:t>Strong α</a:t>
                      </a:r>
                      <a:r>
                        <a:rPr lang="en-US" b="0" baseline="-25000" dirty="0">
                          <a:effectLst/>
                        </a:rPr>
                        <a:t>1</a:t>
                      </a:r>
                      <a:r>
                        <a:rPr lang="en-US" b="0" dirty="0">
                          <a:effectLst/>
                        </a:rPr>
                        <a:t> and modest ß</a:t>
                      </a:r>
                    </a:p>
                  </a:txBody>
                  <a:tcPr marL="0" marR="0" marT="0" marB="0" anchor="ctr"/>
                </a:tc>
                <a:tc>
                  <a:txBody>
                    <a:bodyPr/>
                    <a:lstStyle/>
                    <a:p>
                      <a:pPr algn="ctr">
                        <a:buNone/>
                      </a:pPr>
                      <a:r>
                        <a:rPr lang="el-GR" b="0">
                          <a:effectLst/>
                        </a:rPr>
                        <a:t>0.01–0.5 μ</a:t>
                      </a:r>
                      <a:r>
                        <a:rPr lang="en-US" b="0">
                          <a:effectLst/>
                        </a:rPr>
                        <a:t>g kg</a:t>
                      </a:r>
                      <a:r>
                        <a:rPr lang="en-US" b="0" baseline="30000">
                          <a:effectLst/>
                        </a:rPr>
                        <a:t>−1</a:t>
                      </a:r>
                      <a:r>
                        <a:rPr lang="en-US" b="0">
                          <a:effectLst/>
                        </a:rPr>
                        <a:t> min</a:t>
                      </a:r>
                      <a:r>
                        <a:rPr lang="en-US" b="0" baseline="30000">
                          <a:effectLst/>
                        </a:rPr>
                        <a:t>−1</a:t>
                      </a:r>
                      <a:endParaRPr lang="en-US" b="0">
                        <a:effectLst/>
                      </a:endParaRPr>
                    </a:p>
                  </a:txBody>
                  <a:tcPr marL="0" marR="0" marT="0" marB="0" anchor="ctr"/>
                </a:tc>
                <a:tc>
                  <a:txBody>
                    <a:bodyPr/>
                    <a:lstStyle/>
                    <a:p>
                      <a:pPr marL="285750" indent="-285750" algn="l">
                        <a:buFont typeface="Arial" panose="020B0604020202020204" pitchFamily="34" charset="0"/>
                        <a:buChar char="•"/>
                      </a:pPr>
                      <a:r>
                        <a:rPr lang="en-US" b="1" dirty="0">
                          <a:effectLst/>
                        </a:rPr>
                        <a:t>First-line in septic shock</a:t>
                      </a:r>
                    </a:p>
                  </a:txBody>
                  <a:tcPr marL="0" marR="0" marT="0" marB="0" anchor="ctr"/>
                </a:tc>
                <a:tc>
                  <a:txBody>
                    <a:bodyPr/>
                    <a:lstStyle/>
                    <a:p>
                      <a:pPr marL="285750" indent="-285750" algn="l">
                        <a:buFont typeface="Arial" panose="020B0604020202020204" pitchFamily="34" charset="0"/>
                        <a:buChar char="•"/>
                      </a:pPr>
                      <a:r>
                        <a:rPr lang="en-US" b="0" dirty="0">
                          <a:effectLst/>
                        </a:rPr>
                        <a:t>Tachyarrhythmias</a:t>
                      </a:r>
                    </a:p>
                    <a:p>
                      <a:pPr marL="285750" indent="-285750" algn="l">
                        <a:buFont typeface="Arial" panose="020B0604020202020204" pitchFamily="34" charset="0"/>
                        <a:buChar char="•"/>
                      </a:pPr>
                      <a:r>
                        <a:rPr lang="en-US" b="0" dirty="0">
                          <a:effectLst/>
                        </a:rPr>
                        <a:t>Severe peripheral/visceral </a:t>
                      </a:r>
                      <a:r>
                        <a:rPr lang="en-US" b="0" dirty="0" err="1">
                          <a:effectLst/>
                        </a:rPr>
                        <a:t>ischaemia</a:t>
                      </a:r>
                      <a:endParaRPr lang="en-US" b="0" dirty="0">
                        <a:effectLst/>
                      </a:endParaRPr>
                    </a:p>
                  </a:txBody>
                  <a:tcPr marL="0" marR="0" marT="0" marB="0" anchor="ctr"/>
                </a:tc>
                <a:extLst>
                  <a:ext uri="{0D108BD9-81ED-4DB2-BD59-A6C34878D82A}">
                    <a16:rowId xmlns:a16="http://schemas.microsoft.com/office/drawing/2014/main" val="1142200822"/>
                  </a:ext>
                </a:extLst>
              </a:tr>
              <a:tr h="1777391">
                <a:tc>
                  <a:txBody>
                    <a:bodyPr/>
                    <a:lstStyle/>
                    <a:p>
                      <a:pPr algn="ctr">
                        <a:buNone/>
                      </a:pPr>
                      <a:r>
                        <a:rPr lang="en-US" sz="2000" b="1" dirty="0">
                          <a:effectLst/>
                        </a:rPr>
                        <a:t>Adrenaline</a:t>
                      </a:r>
                    </a:p>
                  </a:txBody>
                  <a:tcPr marL="0" marR="0" marT="0" marB="0" anchor="ctr"/>
                </a:tc>
                <a:tc>
                  <a:txBody>
                    <a:bodyPr/>
                    <a:lstStyle/>
                    <a:p>
                      <a:pPr algn="ctr">
                        <a:buNone/>
                      </a:pPr>
                      <a:r>
                        <a:rPr lang="en-US" b="0" dirty="0">
                          <a:effectLst/>
                        </a:rPr>
                        <a:t>ß: 0.01–0.1 </a:t>
                      </a:r>
                      <a:r>
                        <a:rPr lang="el-GR" b="0" dirty="0">
                          <a:effectLst/>
                        </a:rPr>
                        <a:t>μ</a:t>
                      </a:r>
                      <a:r>
                        <a:rPr lang="en-US" b="0" dirty="0">
                          <a:effectLst/>
                        </a:rPr>
                        <a:t>g kg</a:t>
                      </a:r>
                      <a:r>
                        <a:rPr lang="en-US" b="0" baseline="30000" dirty="0">
                          <a:effectLst/>
                        </a:rPr>
                        <a:t>−1</a:t>
                      </a:r>
                      <a:r>
                        <a:rPr lang="en-US" b="0" dirty="0">
                          <a:effectLst/>
                        </a:rPr>
                        <a:t> min</a:t>
                      </a:r>
                      <a:r>
                        <a:rPr lang="en-US" b="0" baseline="30000" dirty="0">
                          <a:effectLst/>
                        </a:rPr>
                        <a:t>−1</a:t>
                      </a:r>
                      <a:br>
                        <a:rPr lang="en-US" b="0" dirty="0">
                          <a:effectLst/>
                        </a:rPr>
                      </a:br>
                      <a:r>
                        <a:rPr lang="el-GR" b="0" dirty="0">
                          <a:effectLst/>
                        </a:rPr>
                        <a:t>α</a:t>
                      </a:r>
                      <a:r>
                        <a:rPr lang="el-GR" b="0" baseline="-25000" dirty="0">
                          <a:effectLst/>
                        </a:rPr>
                        <a:t>1</a:t>
                      </a:r>
                      <a:r>
                        <a:rPr lang="el-GR" b="0" dirty="0">
                          <a:effectLst/>
                        </a:rPr>
                        <a:t>: &gt;0.1 μ</a:t>
                      </a:r>
                      <a:r>
                        <a:rPr lang="en-US" b="0" dirty="0">
                          <a:effectLst/>
                        </a:rPr>
                        <a:t>g kg</a:t>
                      </a:r>
                      <a:r>
                        <a:rPr lang="en-US" b="0" baseline="30000" dirty="0">
                          <a:effectLst/>
                        </a:rPr>
                        <a:t>−1</a:t>
                      </a:r>
                      <a:r>
                        <a:rPr lang="en-US" b="0" dirty="0">
                          <a:effectLst/>
                        </a:rPr>
                        <a:t> min</a:t>
                      </a:r>
                      <a:r>
                        <a:rPr lang="en-US" b="0" baseline="30000" dirty="0">
                          <a:effectLst/>
                        </a:rPr>
                        <a:t>−1</a:t>
                      </a:r>
                      <a:endParaRPr lang="en-US" b="0" dirty="0">
                        <a:effectLst/>
                      </a:endParaRPr>
                    </a:p>
                  </a:txBody>
                  <a:tcPr marL="0" marR="0" marT="0" marB="0" anchor="ctr"/>
                </a:tc>
                <a:tc>
                  <a:txBody>
                    <a:bodyPr/>
                    <a:lstStyle/>
                    <a:p>
                      <a:pPr algn="ctr">
                        <a:buNone/>
                      </a:pPr>
                      <a:r>
                        <a:rPr lang="el-GR" b="0">
                          <a:effectLst/>
                        </a:rPr>
                        <a:t>0.01–0.3 μ</a:t>
                      </a:r>
                      <a:r>
                        <a:rPr lang="en-US" b="0">
                          <a:effectLst/>
                        </a:rPr>
                        <a:t>g kg</a:t>
                      </a:r>
                      <a:r>
                        <a:rPr lang="en-US" b="0" baseline="30000">
                          <a:effectLst/>
                        </a:rPr>
                        <a:t>−1</a:t>
                      </a:r>
                      <a:r>
                        <a:rPr lang="en-US" b="0">
                          <a:effectLst/>
                        </a:rPr>
                        <a:t> min</a:t>
                      </a:r>
                      <a:r>
                        <a:rPr lang="en-US" b="0" baseline="30000">
                          <a:effectLst/>
                        </a:rPr>
                        <a:t>−1</a:t>
                      </a:r>
                      <a:endParaRPr lang="en-US" b="0">
                        <a:effectLst/>
                      </a:endParaRPr>
                    </a:p>
                  </a:txBody>
                  <a:tcPr marL="0" marR="0" marT="0" marB="0" anchor="ctr"/>
                </a:tc>
                <a:tc>
                  <a:txBody>
                    <a:bodyPr/>
                    <a:lstStyle/>
                    <a:p>
                      <a:pPr marL="285750" indent="-285750" algn="l">
                        <a:buFont typeface="Arial" panose="020B0604020202020204" pitchFamily="34" charset="0"/>
                        <a:buChar char="•"/>
                      </a:pPr>
                      <a:r>
                        <a:rPr lang="en-US" b="1" dirty="0">
                          <a:effectLst/>
                        </a:rPr>
                        <a:t>Cardiogenic shock </a:t>
                      </a:r>
                    </a:p>
                    <a:p>
                      <a:pPr marL="285750" indent="-285750" algn="l">
                        <a:buFont typeface="Arial" panose="020B0604020202020204" pitchFamily="34" charset="0"/>
                        <a:buChar char="•"/>
                      </a:pPr>
                      <a:r>
                        <a:rPr lang="en-US" b="1" dirty="0">
                          <a:effectLst/>
                        </a:rPr>
                        <a:t>Vasodilatory shock</a:t>
                      </a:r>
                    </a:p>
                    <a:p>
                      <a:pPr marL="285750" indent="-285750" algn="l">
                        <a:buFont typeface="Arial" panose="020B0604020202020204" pitchFamily="34" charset="0"/>
                        <a:buChar char="•"/>
                      </a:pPr>
                      <a:r>
                        <a:rPr lang="en-US" b="1" dirty="0">
                          <a:effectLst/>
                        </a:rPr>
                        <a:t>Cardiac arrest</a:t>
                      </a:r>
                    </a:p>
                    <a:p>
                      <a:pPr marL="285750" indent="-285750" algn="l">
                        <a:buFont typeface="Arial" panose="020B0604020202020204" pitchFamily="34" charset="0"/>
                        <a:buChar char="•"/>
                      </a:pPr>
                      <a:r>
                        <a:rPr lang="en-US" b="1" dirty="0">
                          <a:effectLst/>
                        </a:rPr>
                        <a:t>Severe bradycardia</a:t>
                      </a:r>
                    </a:p>
                  </a:txBody>
                  <a:tcPr marL="0" marR="0" marT="0" marB="0" anchor="ctr"/>
                </a:tc>
                <a:tc>
                  <a:txBody>
                    <a:bodyPr/>
                    <a:lstStyle/>
                    <a:p>
                      <a:pPr marL="285750" indent="-285750" algn="l">
                        <a:buFont typeface="Arial" panose="020B0604020202020204" pitchFamily="34" charset="0"/>
                        <a:buChar char="•"/>
                      </a:pPr>
                      <a:r>
                        <a:rPr lang="en-US" b="0" dirty="0">
                          <a:effectLst/>
                        </a:rPr>
                        <a:t>Tachyarrhythmias</a:t>
                      </a:r>
                    </a:p>
                    <a:p>
                      <a:pPr marL="285750" indent="-285750" algn="l">
                        <a:buFont typeface="Arial" panose="020B0604020202020204" pitchFamily="34" charset="0"/>
                        <a:buChar char="•"/>
                      </a:pPr>
                      <a:r>
                        <a:rPr lang="en-US" b="0" dirty="0">
                          <a:effectLst/>
                        </a:rPr>
                        <a:t>High glucose/lactate</a:t>
                      </a:r>
                    </a:p>
                    <a:p>
                      <a:pPr marL="285750" indent="-285750" algn="l">
                        <a:buFont typeface="Arial" panose="020B0604020202020204" pitchFamily="34" charset="0"/>
                        <a:buChar char="•"/>
                      </a:pPr>
                      <a:r>
                        <a:rPr lang="en-US" b="0" dirty="0">
                          <a:effectLst/>
                        </a:rPr>
                        <a:t>Severe peripheral/visceral </a:t>
                      </a:r>
                      <a:r>
                        <a:rPr lang="en-US" b="0" dirty="0" err="1">
                          <a:effectLst/>
                        </a:rPr>
                        <a:t>ischaemia</a:t>
                      </a:r>
                      <a:endParaRPr lang="en-US" b="0" dirty="0">
                        <a:effectLst/>
                      </a:endParaRPr>
                    </a:p>
                  </a:txBody>
                  <a:tcPr marL="0" marR="0" marT="0" marB="0" anchor="ctr"/>
                </a:tc>
                <a:extLst>
                  <a:ext uri="{0D108BD9-81ED-4DB2-BD59-A6C34878D82A}">
                    <a16:rowId xmlns:a16="http://schemas.microsoft.com/office/drawing/2014/main" val="692162877"/>
                  </a:ext>
                </a:extLst>
              </a:tr>
              <a:tr h="1184927">
                <a:tc>
                  <a:txBody>
                    <a:bodyPr/>
                    <a:lstStyle/>
                    <a:p>
                      <a:pPr algn="ctr">
                        <a:buNone/>
                      </a:pPr>
                      <a:r>
                        <a:rPr lang="en-US" sz="2000" b="1">
                          <a:effectLst/>
                        </a:rPr>
                        <a:t>Phenylephrine</a:t>
                      </a:r>
                    </a:p>
                  </a:txBody>
                  <a:tcPr marL="0" marR="0" marT="0" marB="0" anchor="ctr"/>
                </a:tc>
                <a:tc>
                  <a:txBody>
                    <a:bodyPr/>
                    <a:lstStyle/>
                    <a:p>
                      <a:pPr algn="ctr">
                        <a:buNone/>
                      </a:pPr>
                      <a:r>
                        <a:rPr lang="en-US" b="0" dirty="0">
                          <a:effectLst/>
                        </a:rPr>
                        <a:t>Strong </a:t>
                      </a:r>
                      <a:r>
                        <a:rPr lang="el-GR" b="0" dirty="0">
                          <a:effectLst/>
                        </a:rPr>
                        <a:t>α</a:t>
                      </a:r>
                      <a:r>
                        <a:rPr lang="el-GR" b="0" baseline="-25000" dirty="0">
                          <a:effectLst/>
                        </a:rPr>
                        <a:t>1</a:t>
                      </a:r>
                      <a:endParaRPr lang="el-GR" b="0" dirty="0">
                        <a:effectLst/>
                      </a:endParaRPr>
                    </a:p>
                  </a:txBody>
                  <a:tcPr marL="0" marR="0" marT="0" marB="0" anchor="ctr"/>
                </a:tc>
                <a:tc>
                  <a:txBody>
                    <a:bodyPr/>
                    <a:lstStyle/>
                    <a:p>
                      <a:pPr algn="ctr">
                        <a:buNone/>
                      </a:pPr>
                      <a:r>
                        <a:rPr lang="el-GR" b="0">
                          <a:effectLst/>
                        </a:rPr>
                        <a:t>0.4–4 μ</a:t>
                      </a:r>
                      <a:r>
                        <a:rPr lang="en-US" b="0">
                          <a:effectLst/>
                        </a:rPr>
                        <a:t>g kg</a:t>
                      </a:r>
                      <a:r>
                        <a:rPr lang="en-US" b="0" baseline="30000">
                          <a:effectLst/>
                        </a:rPr>
                        <a:t>−1</a:t>
                      </a:r>
                      <a:r>
                        <a:rPr lang="en-US" b="0">
                          <a:effectLst/>
                        </a:rPr>
                        <a:t> min</a:t>
                      </a:r>
                      <a:r>
                        <a:rPr lang="en-US" b="0" baseline="30000">
                          <a:effectLst/>
                        </a:rPr>
                        <a:t>−1</a:t>
                      </a:r>
                      <a:endParaRPr lang="en-US" b="0">
                        <a:effectLst/>
                      </a:endParaRPr>
                    </a:p>
                  </a:txBody>
                  <a:tcPr marL="0" marR="0" marT="0" marB="0" anchor="ctr"/>
                </a:tc>
                <a:tc>
                  <a:txBody>
                    <a:bodyPr/>
                    <a:lstStyle/>
                    <a:p>
                      <a:pPr marL="285750" indent="-285750" algn="l">
                        <a:buFont typeface="Arial" panose="020B0604020202020204" pitchFamily="34" charset="0"/>
                        <a:buChar char="•"/>
                      </a:pPr>
                      <a:r>
                        <a:rPr lang="en-US" b="1" dirty="0">
                          <a:effectLst/>
                        </a:rPr>
                        <a:t>Hypotension</a:t>
                      </a:r>
                    </a:p>
                  </a:txBody>
                  <a:tcPr marL="0" marR="0" marT="0" marB="0" anchor="ctr"/>
                </a:tc>
                <a:tc>
                  <a:txBody>
                    <a:bodyPr/>
                    <a:lstStyle/>
                    <a:p>
                      <a:pPr marL="285750" indent="-285750" algn="l">
                        <a:buFont typeface="Arial" panose="020B0604020202020204" pitchFamily="34" charset="0"/>
                        <a:buChar char="•"/>
                      </a:pPr>
                      <a:r>
                        <a:rPr lang="en-US" b="0" dirty="0">
                          <a:effectLst/>
                        </a:rPr>
                        <a:t>Reflex bradycardia</a:t>
                      </a:r>
                    </a:p>
                    <a:p>
                      <a:pPr marL="285750" indent="-285750" algn="l">
                        <a:buFont typeface="Arial" panose="020B0604020202020204" pitchFamily="34" charset="0"/>
                        <a:buChar char="•"/>
                      </a:pPr>
                      <a:r>
                        <a:rPr lang="en-US" b="0" dirty="0">
                          <a:effectLst/>
                        </a:rPr>
                        <a:t>Severe peripheral/visceral </a:t>
                      </a:r>
                      <a:r>
                        <a:rPr lang="en-US" b="0" dirty="0" err="1">
                          <a:effectLst/>
                        </a:rPr>
                        <a:t>ischaemia</a:t>
                      </a:r>
                      <a:endParaRPr lang="en-US" b="0" dirty="0">
                        <a:effectLst/>
                      </a:endParaRPr>
                    </a:p>
                  </a:txBody>
                  <a:tcPr marL="0" marR="0" marT="0" marB="0" anchor="ctr"/>
                </a:tc>
                <a:extLst>
                  <a:ext uri="{0D108BD9-81ED-4DB2-BD59-A6C34878D82A}">
                    <a16:rowId xmlns:a16="http://schemas.microsoft.com/office/drawing/2014/main" val="1921721201"/>
                  </a:ext>
                </a:extLst>
              </a:tr>
              <a:tr h="1184927">
                <a:tc>
                  <a:txBody>
                    <a:bodyPr/>
                    <a:lstStyle/>
                    <a:p>
                      <a:pPr algn="ctr">
                        <a:buNone/>
                      </a:pPr>
                      <a:r>
                        <a:rPr lang="en-US" sz="2000" b="1" dirty="0">
                          <a:effectLst/>
                        </a:rPr>
                        <a:t>Metaraminol</a:t>
                      </a:r>
                    </a:p>
                  </a:txBody>
                  <a:tcPr marL="0" marR="0" marT="0" marB="0" anchor="ctr"/>
                </a:tc>
                <a:tc>
                  <a:txBody>
                    <a:bodyPr/>
                    <a:lstStyle/>
                    <a:p>
                      <a:pPr algn="ctr">
                        <a:buNone/>
                      </a:pPr>
                      <a:r>
                        <a:rPr lang="en-US" b="0">
                          <a:effectLst/>
                        </a:rPr>
                        <a:t>Strong α</a:t>
                      </a:r>
                      <a:r>
                        <a:rPr lang="en-US" b="0" baseline="-25000">
                          <a:effectLst/>
                        </a:rPr>
                        <a:t>1</a:t>
                      </a:r>
                      <a:r>
                        <a:rPr lang="en-US" b="0">
                          <a:effectLst/>
                        </a:rPr>
                        <a:t>: stimulates noradrenaline release</a:t>
                      </a:r>
                    </a:p>
                  </a:txBody>
                  <a:tcPr marL="0" marR="0" marT="0" marB="0" anchor="ctr"/>
                </a:tc>
                <a:tc>
                  <a:txBody>
                    <a:bodyPr/>
                    <a:lstStyle/>
                    <a:p>
                      <a:pPr algn="ctr">
                        <a:buNone/>
                      </a:pPr>
                      <a:r>
                        <a:rPr lang="en-US" b="0">
                          <a:effectLst/>
                        </a:rPr>
                        <a:t>boluses of 0.5–1 mg</a:t>
                      </a:r>
                    </a:p>
                  </a:txBody>
                  <a:tcPr marL="0" marR="0" marT="0" marB="0" anchor="ctr"/>
                </a:tc>
                <a:tc>
                  <a:txBody>
                    <a:bodyPr/>
                    <a:lstStyle/>
                    <a:p>
                      <a:pPr marL="285750" indent="-285750" algn="l">
                        <a:buFont typeface="Arial" panose="020B0604020202020204" pitchFamily="34" charset="0"/>
                        <a:buChar char="•"/>
                      </a:pPr>
                      <a:r>
                        <a:rPr lang="en-US" b="1" dirty="0">
                          <a:effectLst/>
                        </a:rPr>
                        <a:t>Hypotension secondary to vasodilation</a:t>
                      </a:r>
                    </a:p>
                  </a:txBody>
                  <a:tcPr marL="0" marR="0" marT="0" marB="0" anchor="ctr"/>
                </a:tc>
                <a:tc>
                  <a:txBody>
                    <a:bodyPr/>
                    <a:lstStyle/>
                    <a:p>
                      <a:pPr marL="285750" indent="-285750" algn="l">
                        <a:buFont typeface="Arial" panose="020B0604020202020204" pitchFamily="34" charset="0"/>
                        <a:buChar char="•"/>
                      </a:pPr>
                      <a:r>
                        <a:rPr lang="en-US" b="0" dirty="0">
                          <a:effectLst/>
                        </a:rPr>
                        <a:t>Reflex bradycardia</a:t>
                      </a:r>
                    </a:p>
                    <a:p>
                      <a:pPr marL="285750" indent="-285750" algn="l">
                        <a:buFont typeface="Arial" panose="020B0604020202020204" pitchFamily="34" charset="0"/>
                        <a:buChar char="•"/>
                      </a:pPr>
                      <a:r>
                        <a:rPr lang="en-US" b="0" dirty="0">
                          <a:effectLst/>
                        </a:rPr>
                        <a:t>Severe peripheral/visceral </a:t>
                      </a:r>
                      <a:r>
                        <a:rPr lang="en-US" b="0" dirty="0" err="1">
                          <a:effectLst/>
                        </a:rPr>
                        <a:t>ischaemia</a:t>
                      </a:r>
                      <a:endParaRPr lang="en-US" b="0" dirty="0">
                        <a:effectLst/>
                      </a:endParaRPr>
                    </a:p>
                  </a:txBody>
                  <a:tcPr marL="0" marR="0" marT="0" marB="0" anchor="ctr"/>
                </a:tc>
                <a:extLst>
                  <a:ext uri="{0D108BD9-81ED-4DB2-BD59-A6C34878D82A}">
                    <a16:rowId xmlns:a16="http://schemas.microsoft.com/office/drawing/2014/main" val="3101744236"/>
                  </a:ext>
                </a:extLst>
              </a:tr>
            </a:tbl>
          </a:graphicData>
        </a:graphic>
      </p:graphicFrame>
    </p:spTree>
    <p:extLst>
      <p:ext uri="{BB962C8B-B14F-4D97-AF65-F5344CB8AC3E}">
        <p14:creationId xmlns:p14="http://schemas.microsoft.com/office/powerpoint/2010/main" val="767077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8359A-A0C3-16A1-ED0C-8F05856D6051}"/>
              </a:ext>
            </a:extLst>
          </p:cNvPr>
          <p:cNvSpPr>
            <a:spLocks noGrp="1"/>
          </p:cNvSpPr>
          <p:nvPr>
            <p:ph type="title"/>
          </p:nvPr>
        </p:nvSpPr>
        <p:spPr>
          <a:xfrm>
            <a:off x="838200" y="18255"/>
            <a:ext cx="10515600" cy="1325563"/>
          </a:xfrm>
        </p:spPr>
        <p:txBody>
          <a:bodyPr/>
          <a:lstStyle/>
          <a:p>
            <a:r>
              <a:rPr lang="en-US" dirty="0"/>
              <a:t>Vasopressors and Inotropes in clinical use</a:t>
            </a:r>
          </a:p>
        </p:txBody>
      </p:sp>
      <p:graphicFrame>
        <p:nvGraphicFramePr>
          <p:cNvPr id="4" name="Content Placeholder 3">
            <a:extLst>
              <a:ext uri="{FF2B5EF4-FFF2-40B4-BE49-F238E27FC236}">
                <a16:creationId xmlns:a16="http://schemas.microsoft.com/office/drawing/2014/main" id="{0D308CEA-B49C-F41A-2454-81A3892689FB}"/>
              </a:ext>
            </a:extLst>
          </p:cNvPr>
          <p:cNvGraphicFramePr>
            <a:graphicFrameLocks noGrp="1"/>
          </p:cNvGraphicFramePr>
          <p:nvPr>
            <p:ph idx="1"/>
            <p:extLst>
              <p:ext uri="{D42A27DB-BD31-4B8C-83A1-F6EECF244321}">
                <p14:modId xmlns:p14="http://schemas.microsoft.com/office/powerpoint/2010/main" val="3109453429"/>
              </p:ext>
            </p:extLst>
          </p:nvPr>
        </p:nvGraphicFramePr>
        <p:xfrm>
          <a:off x="0" y="1825625"/>
          <a:ext cx="12192000" cy="3017520"/>
        </p:xfrm>
        <a:graphic>
          <a:graphicData uri="http://schemas.openxmlformats.org/drawingml/2006/table">
            <a:tbl>
              <a:tblPr firstRow="1" bandRow="1">
                <a:tableStyleId>{5940675A-B579-460E-94D1-54222C63F5DA}</a:tableStyleId>
              </a:tblPr>
              <a:tblGrid>
                <a:gridCol w="2438400">
                  <a:extLst>
                    <a:ext uri="{9D8B030D-6E8A-4147-A177-3AD203B41FA5}">
                      <a16:colId xmlns:a16="http://schemas.microsoft.com/office/drawing/2014/main" val="1171189200"/>
                    </a:ext>
                  </a:extLst>
                </a:gridCol>
                <a:gridCol w="2438400">
                  <a:extLst>
                    <a:ext uri="{9D8B030D-6E8A-4147-A177-3AD203B41FA5}">
                      <a16:colId xmlns:a16="http://schemas.microsoft.com/office/drawing/2014/main" val="1375887855"/>
                    </a:ext>
                  </a:extLst>
                </a:gridCol>
                <a:gridCol w="2438400">
                  <a:extLst>
                    <a:ext uri="{9D8B030D-6E8A-4147-A177-3AD203B41FA5}">
                      <a16:colId xmlns:a16="http://schemas.microsoft.com/office/drawing/2014/main" val="4067116013"/>
                    </a:ext>
                  </a:extLst>
                </a:gridCol>
                <a:gridCol w="2438400">
                  <a:extLst>
                    <a:ext uri="{9D8B030D-6E8A-4147-A177-3AD203B41FA5}">
                      <a16:colId xmlns:a16="http://schemas.microsoft.com/office/drawing/2014/main" val="3131788183"/>
                    </a:ext>
                  </a:extLst>
                </a:gridCol>
                <a:gridCol w="2438400">
                  <a:extLst>
                    <a:ext uri="{9D8B030D-6E8A-4147-A177-3AD203B41FA5}">
                      <a16:colId xmlns:a16="http://schemas.microsoft.com/office/drawing/2014/main" val="190423271"/>
                    </a:ext>
                  </a:extLst>
                </a:gridCol>
              </a:tblGrid>
              <a:tr h="370840">
                <a:tc>
                  <a:txBody>
                    <a:bodyPr/>
                    <a:lstStyle/>
                    <a:p>
                      <a:pPr algn="ctr">
                        <a:buNone/>
                      </a:pPr>
                      <a:r>
                        <a:rPr lang="en-US" sz="2000" b="1" dirty="0">
                          <a:effectLst/>
                        </a:rPr>
                        <a:t>Dopamine</a:t>
                      </a:r>
                    </a:p>
                  </a:txBody>
                  <a:tcPr marL="0" marR="0" marT="0" marB="0" anchor="ctr"/>
                </a:tc>
                <a:tc>
                  <a:txBody>
                    <a:bodyPr/>
                    <a:lstStyle/>
                    <a:p>
                      <a:pPr algn="l">
                        <a:buNone/>
                      </a:pPr>
                      <a:r>
                        <a:rPr lang="en-US" b="0">
                          <a:effectLst/>
                        </a:rPr>
                        <a:t>D</a:t>
                      </a:r>
                      <a:r>
                        <a:rPr lang="en-US" b="0" baseline="-25000">
                          <a:effectLst/>
                        </a:rPr>
                        <a:t>1,2</a:t>
                      </a:r>
                      <a:r>
                        <a:rPr lang="en-US" b="0">
                          <a:effectLst/>
                        </a:rPr>
                        <a:t>: 1–5 </a:t>
                      </a:r>
                      <a:r>
                        <a:rPr lang="el-GR" b="0">
                          <a:effectLst/>
                        </a:rPr>
                        <a:t>μ</a:t>
                      </a:r>
                      <a:r>
                        <a:rPr lang="en-US" b="0">
                          <a:effectLst/>
                        </a:rPr>
                        <a:t>g kg</a:t>
                      </a:r>
                      <a:r>
                        <a:rPr lang="en-US" b="0" baseline="30000">
                          <a:effectLst/>
                        </a:rPr>
                        <a:t>−1</a:t>
                      </a:r>
                      <a:r>
                        <a:rPr lang="en-US" b="0">
                          <a:effectLst/>
                        </a:rPr>
                        <a:t> min</a:t>
                      </a:r>
                      <a:r>
                        <a:rPr lang="en-US" b="0" baseline="30000">
                          <a:effectLst/>
                        </a:rPr>
                        <a:t>−1</a:t>
                      </a:r>
                      <a:br>
                        <a:rPr lang="en-US" b="0">
                          <a:effectLst/>
                        </a:rPr>
                      </a:br>
                      <a:r>
                        <a:rPr lang="en-US" b="0">
                          <a:effectLst/>
                        </a:rPr>
                        <a:t>ß: 5–10 </a:t>
                      </a:r>
                      <a:r>
                        <a:rPr lang="el-GR" b="0">
                          <a:effectLst/>
                        </a:rPr>
                        <a:t>μ</a:t>
                      </a:r>
                      <a:r>
                        <a:rPr lang="en-US" b="0">
                          <a:effectLst/>
                        </a:rPr>
                        <a:t>g kg</a:t>
                      </a:r>
                      <a:r>
                        <a:rPr lang="en-US" b="0" baseline="30000">
                          <a:effectLst/>
                        </a:rPr>
                        <a:t>−1</a:t>
                      </a:r>
                      <a:r>
                        <a:rPr lang="en-US" b="0">
                          <a:effectLst/>
                        </a:rPr>
                        <a:t> min</a:t>
                      </a:r>
                      <a:r>
                        <a:rPr lang="en-US" b="0" baseline="30000">
                          <a:effectLst/>
                        </a:rPr>
                        <a:t>−1</a:t>
                      </a:r>
                      <a:br>
                        <a:rPr lang="en-US" b="0">
                          <a:effectLst/>
                        </a:rPr>
                      </a:br>
                      <a:r>
                        <a:rPr lang="el-GR" b="0">
                          <a:effectLst/>
                        </a:rPr>
                        <a:t>α</a:t>
                      </a:r>
                      <a:r>
                        <a:rPr lang="el-GR" b="0" baseline="-25000">
                          <a:effectLst/>
                        </a:rPr>
                        <a:t>1</a:t>
                      </a:r>
                      <a:r>
                        <a:rPr lang="el-GR" b="0">
                          <a:effectLst/>
                        </a:rPr>
                        <a:t>: 10–15 μ</a:t>
                      </a:r>
                      <a:r>
                        <a:rPr lang="en-US" b="0">
                          <a:effectLst/>
                        </a:rPr>
                        <a:t>g kg</a:t>
                      </a:r>
                      <a:r>
                        <a:rPr lang="en-US" b="0" baseline="30000">
                          <a:effectLst/>
                        </a:rPr>
                        <a:t>−1</a:t>
                      </a:r>
                      <a:r>
                        <a:rPr lang="en-US" b="0">
                          <a:effectLst/>
                        </a:rPr>
                        <a:t> min</a:t>
                      </a:r>
                      <a:r>
                        <a:rPr lang="en-US" b="0" baseline="30000">
                          <a:effectLst/>
                        </a:rPr>
                        <a:t>−1</a:t>
                      </a:r>
                      <a:endParaRPr lang="en-US" b="0">
                        <a:effectLst/>
                      </a:endParaRPr>
                    </a:p>
                  </a:txBody>
                  <a:tcPr marL="0" marR="0" marT="0" marB="0" anchor="ctr"/>
                </a:tc>
                <a:tc>
                  <a:txBody>
                    <a:bodyPr/>
                    <a:lstStyle/>
                    <a:p>
                      <a:pPr algn="l">
                        <a:buNone/>
                      </a:pPr>
                      <a:r>
                        <a:rPr lang="el-GR" b="0">
                          <a:effectLst/>
                        </a:rPr>
                        <a:t>1–15 μ</a:t>
                      </a:r>
                      <a:r>
                        <a:rPr lang="en-US" b="0">
                          <a:effectLst/>
                        </a:rPr>
                        <a:t>g kg</a:t>
                      </a:r>
                      <a:r>
                        <a:rPr lang="en-US" b="0" baseline="30000">
                          <a:effectLst/>
                        </a:rPr>
                        <a:t>−1</a:t>
                      </a:r>
                      <a:r>
                        <a:rPr lang="en-US" b="0">
                          <a:effectLst/>
                        </a:rPr>
                        <a:t> min</a:t>
                      </a:r>
                      <a:r>
                        <a:rPr lang="en-US" b="0" baseline="30000">
                          <a:effectLst/>
                        </a:rPr>
                        <a:t>−1</a:t>
                      </a:r>
                      <a:endParaRPr lang="en-US" b="0">
                        <a:effectLst/>
                      </a:endParaRPr>
                    </a:p>
                  </a:txBody>
                  <a:tcPr marL="0" marR="0" marT="0" marB="0" anchor="ctr"/>
                </a:tc>
                <a:tc>
                  <a:txBody>
                    <a:bodyPr/>
                    <a:lstStyle/>
                    <a:p>
                      <a:pPr marL="285750" indent="-285750" algn="l">
                        <a:buFont typeface="Arial" panose="020B0604020202020204" pitchFamily="34" charset="0"/>
                        <a:buChar char="•"/>
                      </a:pPr>
                      <a:r>
                        <a:rPr lang="en-US" b="1" dirty="0">
                          <a:effectLst/>
                        </a:rPr>
                        <a:t>Vasodilatory shock</a:t>
                      </a:r>
                    </a:p>
                    <a:p>
                      <a:pPr marL="285750" indent="-285750" algn="l">
                        <a:buFont typeface="Arial" panose="020B0604020202020204" pitchFamily="34" charset="0"/>
                        <a:buChar char="•"/>
                      </a:pPr>
                      <a:r>
                        <a:rPr lang="en-US" b="1" dirty="0">
                          <a:effectLst/>
                        </a:rPr>
                        <a:t>Severe bradycardia</a:t>
                      </a:r>
                    </a:p>
                  </a:txBody>
                  <a:tcPr marL="0" marR="0" marT="0" marB="0" anchor="ctr"/>
                </a:tc>
                <a:tc>
                  <a:txBody>
                    <a:bodyPr/>
                    <a:lstStyle/>
                    <a:p>
                      <a:pPr marL="285750" indent="-285750" algn="l">
                        <a:buFont typeface="Arial" panose="020B0604020202020204" pitchFamily="34" charset="0"/>
                        <a:buChar char="•"/>
                      </a:pPr>
                      <a:r>
                        <a:rPr lang="en-US" b="0" dirty="0">
                          <a:effectLst/>
                        </a:rPr>
                        <a:t>Tachyarrhythmias</a:t>
                      </a:r>
                    </a:p>
                    <a:p>
                      <a:pPr marL="285750" indent="-285750" algn="l">
                        <a:buFont typeface="Arial" panose="020B0604020202020204" pitchFamily="34" charset="0"/>
                        <a:buChar char="•"/>
                      </a:pPr>
                      <a:r>
                        <a:rPr lang="en-US" b="0" dirty="0">
                          <a:effectLst/>
                        </a:rPr>
                        <a:t>Severe peripheral/visceral </a:t>
                      </a:r>
                      <a:r>
                        <a:rPr lang="en-US" b="0" dirty="0" err="1">
                          <a:effectLst/>
                        </a:rPr>
                        <a:t>ischaemia</a:t>
                      </a:r>
                      <a:endParaRPr lang="en-US" b="0" dirty="0">
                        <a:effectLst/>
                      </a:endParaRPr>
                    </a:p>
                    <a:p>
                      <a:pPr marL="285750" indent="-285750" algn="l">
                        <a:buFont typeface="Arial" panose="020B0604020202020204" pitchFamily="34" charset="0"/>
                        <a:buChar char="•"/>
                      </a:pPr>
                      <a:r>
                        <a:rPr lang="en-US" b="0" dirty="0">
                          <a:effectLst/>
                        </a:rPr>
                        <a:t>Immunosuppression</a:t>
                      </a:r>
                    </a:p>
                  </a:txBody>
                  <a:tcPr marL="0" marR="0" marT="0" marB="0" anchor="ctr"/>
                </a:tc>
                <a:extLst>
                  <a:ext uri="{0D108BD9-81ED-4DB2-BD59-A6C34878D82A}">
                    <a16:rowId xmlns:a16="http://schemas.microsoft.com/office/drawing/2014/main" val="1624548879"/>
                  </a:ext>
                </a:extLst>
              </a:tr>
              <a:tr h="370840">
                <a:tc>
                  <a:txBody>
                    <a:bodyPr/>
                    <a:lstStyle/>
                    <a:p>
                      <a:pPr algn="ctr">
                        <a:buNone/>
                      </a:pPr>
                      <a:r>
                        <a:rPr lang="en-US" sz="2000" b="1" dirty="0">
                          <a:effectLst/>
                        </a:rPr>
                        <a:t>Vasopressin</a:t>
                      </a:r>
                    </a:p>
                  </a:txBody>
                  <a:tcPr marL="0" marR="0" marT="0" marB="0" anchor="ctr"/>
                </a:tc>
                <a:tc>
                  <a:txBody>
                    <a:bodyPr/>
                    <a:lstStyle/>
                    <a:p>
                      <a:pPr algn="l">
                        <a:buNone/>
                      </a:pPr>
                      <a:r>
                        <a:rPr lang="en-US" b="0" dirty="0">
                          <a:effectLst/>
                        </a:rPr>
                        <a:t>V</a:t>
                      </a:r>
                      <a:r>
                        <a:rPr lang="en-US" b="0" baseline="-25000" dirty="0">
                          <a:effectLst/>
                        </a:rPr>
                        <a:t>1a</a:t>
                      </a:r>
                      <a:r>
                        <a:rPr lang="en-US" b="0" dirty="0">
                          <a:effectLst/>
                        </a:rPr>
                        <a:t>, V</a:t>
                      </a:r>
                      <a:r>
                        <a:rPr lang="en-US" b="0" baseline="-25000" dirty="0">
                          <a:effectLst/>
                        </a:rPr>
                        <a:t>1b</a:t>
                      </a:r>
                      <a:r>
                        <a:rPr lang="en-US" b="0" dirty="0">
                          <a:effectLst/>
                        </a:rPr>
                        <a:t>, V</a:t>
                      </a:r>
                      <a:r>
                        <a:rPr lang="en-US" b="0" baseline="-25000" dirty="0">
                          <a:effectLst/>
                        </a:rPr>
                        <a:t>2</a:t>
                      </a:r>
                      <a:endParaRPr lang="en-US" b="0" dirty="0">
                        <a:effectLst/>
                      </a:endParaRPr>
                    </a:p>
                  </a:txBody>
                  <a:tcPr marL="0" marR="0" marT="0" marB="0" anchor="ctr"/>
                </a:tc>
                <a:tc>
                  <a:txBody>
                    <a:bodyPr/>
                    <a:lstStyle/>
                    <a:p>
                      <a:pPr algn="l">
                        <a:buNone/>
                      </a:pPr>
                      <a:r>
                        <a:rPr lang="en-US" b="0">
                          <a:effectLst/>
                        </a:rPr>
                        <a:t>0.01–0.04 U min</a:t>
                      </a:r>
                      <a:r>
                        <a:rPr lang="en-US" b="0" baseline="30000">
                          <a:effectLst/>
                        </a:rPr>
                        <a:t>−1</a:t>
                      </a:r>
                      <a:endParaRPr lang="en-US" b="0">
                        <a:effectLst/>
                      </a:endParaRPr>
                    </a:p>
                  </a:txBody>
                  <a:tcPr marL="0" marR="0" marT="0" marB="0" anchor="ctr"/>
                </a:tc>
                <a:tc>
                  <a:txBody>
                    <a:bodyPr/>
                    <a:lstStyle/>
                    <a:p>
                      <a:pPr marL="285750" indent="-285750" algn="l">
                        <a:buFont typeface="Arial" panose="020B0604020202020204" pitchFamily="34" charset="0"/>
                        <a:buChar char="•"/>
                      </a:pPr>
                      <a:r>
                        <a:rPr lang="en-US" b="1" dirty="0">
                          <a:effectLst/>
                        </a:rPr>
                        <a:t>Second-line in septic shock</a:t>
                      </a:r>
                    </a:p>
                  </a:txBody>
                  <a:tcPr marL="0" marR="0" marT="0" marB="0" anchor="ctr"/>
                </a:tc>
                <a:tc>
                  <a:txBody>
                    <a:bodyPr/>
                    <a:lstStyle/>
                    <a:p>
                      <a:pPr marL="285750" indent="-285750" algn="l">
                        <a:buFont typeface="Arial" panose="020B0604020202020204" pitchFamily="34" charset="0"/>
                        <a:buChar char="•"/>
                      </a:pPr>
                      <a:r>
                        <a:rPr lang="en-US" b="0" dirty="0">
                          <a:effectLst/>
                        </a:rPr>
                        <a:t>Severe peripheral/visceral </a:t>
                      </a:r>
                      <a:r>
                        <a:rPr lang="en-US" b="0" dirty="0" err="1">
                          <a:effectLst/>
                        </a:rPr>
                        <a:t>ischaemia</a:t>
                      </a:r>
                      <a:endParaRPr lang="en-US" b="0" dirty="0">
                        <a:effectLst/>
                      </a:endParaRPr>
                    </a:p>
                  </a:txBody>
                  <a:tcPr marL="0" marR="0" marT="0" marB="0" anchor="ctr"/>
                </a:tc>
                <a:extLst>
                  <a:ext uri="{0D108BD9-81ED-4DB2-BD59-A6C34878D82A}">
                    <a16:rowId xmlns:a16="http://schemas.microsoft.com/office/drawing/2014/main" val="2163809135"/>
                  </a:ext>
                </a:extLst>
              </a:tr>
              <a:tr h="370840">
                <a:tc>
                  <a:txBody>
                    <a:bodyPr/>
                    <a:lstStyle/>
                    <a:p>
                      <a:pPr algn="ctr">
                        <a:buNone/>
                      </a:pPr>
                      <a:r>
                        <a:rPr lang="en-US" sz="2000" b="1" dirty="0" err="1">
                          <a:effectLst/>
                        </a:rPr>
                        <a:t>Terlipressin</a:t>
                      </a:r>
                      <a:endParaRPr lang="en-US" sz="2000" b="1" dirty="0">
                        <a:effectLst/>
                      </a:endParaRPr>
                    </a:p>
                  </a:txBody>
                  <a:tcPr marL="0" marR="0" marT="0" marB="0" anchor="ctr"/>
                </a:tc>
                <a:tc>
                  <a:txBody>
                    <a:bodyPr/>
                    <a:lstStyle/>
                    <a:p>
                      <a:pPr algn="l">
                        <a:buNone/>
                      </a:pPr>
                      <a:r>
                        <a:rPr lang="en-US" b="0">
                          <a:effectLst/>
                        </a:rPr>
                        <a:t>V</a:t>
                      </a:r>
                      <a:r>
                        <a:rPr lang="en-US" b="0" baseline="-25000">
                          <a:effectLst/>
                        </a:rPr>
                        <a:t>1a</a:t>
                      </a:r>
                      <a:r>
                        <a:rPr lang="en-US" b="0">
                          <a:effectLst/>
                        </a:rPr>
                        <a:t> (V</a:t>
                      </a:r>
                      <a:r>
                        <a:rPr lang="en-US" b="0" baseline="-25000">
                          <a:effectLst/>
                        </a:rPr>
                        <a:t>1b</a:t>
                      </a:r>
                      <a:r>
                        <a:rPr lang="en-US" b="0">
                          <a:effectLst/>
                        </a:rPr>
                        <a:t>) &gt; V</a:t>
                      </a:r>
                      <a:r>
                        <a:rPr lang="en-US" b="0" baseline="-25000">
                          <a:effectLst/>
                        </a:rPr>
                        <a:t>2</a:t>
                      </a:r>
                      <a:endParaRPr lang="en-US" b="0">
                        <a:effectLst/>
                      </a:endParaRPr>
                    </a:p>
                  </a:txBody>
                  <a:tcPr marL="0" marR="0" marT="0" marB="0" anchor="ctr"/>
                </a:tc>
                <a:tc>
                  <a:txBody>
                    <a:bodyPr/>
                    <a:lstStyle/>
                    <a:p>
                      <a:pPr algn="l">
                        <a:buNone/>
                      </a:pPr>
                      <a:r>
                        <a:rPr lang="en-US" b="0">
                          <a:effectLst/>
                        </a:rPr>
                        <a:t>Infusion 20–160 </a:t>
                      </a:r>
                      <a:r>
                        <a:rPr lang="el-GR" b="0">
                          <a:effectLst/>
                        </a:rPr>
                        <a:t>μ</a:t>
                      </a:r>
                      <a:r>
                        <a:rPr lang="en-US" b="0">
                          <a:effectLst/>
                        </a:rPr>
                        <a:t>g h</a:t>
                      </a:r>
                      <a:r>
                        <a:rPr lang="en-US" b="0" baseline="30000">
                          <a:effectLst/>
                        </a:rPr>
                        <a:t>−1</a:t>
                      </a:r>
                      <a:r>
                        <a:rPr lang="en-US" b="0">
                          <a:effectLst/>
                        </a:rPr>
                        <a:t> or boluses 1–2 mg q.d.s</a:t>
                      </a:r>
                    </a:p>
                  </a:txBody>
                  <a:tcPr marL="0" marR="0" marT="0" marB="0" anchor="ctr"/>
                </a:tc>
                <a:tc>
                  <a:txBody>
                    <a:bodyPr/>
                    <a:lstStyle/>
                    <a:p>
                      <a:pPr marL="285750" indent="-285750" algn="l">
                        <a:buFont typeface="Arial" panose="020B0604020202020204" pitchFamily="34" charset="0"/>
                        <a:buChar char="•"/>
                      </a:pPr>
                      <a:r>
                        <a:rPr lang="en-US" b="1" dirty="0">
                          <a:effectLst/>
                        </a:rPr>
                        <a:t>Vasodilatory shock</a:t>
                      </a:r>
                    </a:p>
                    <a:p>
                      <a:pPr marL="285750" indent="-285750" algn="l">
                        <a:buFont typeface="Arial" panose="020B0604020202020204" pitchFamily="34" charset="0"/>
                        <a:buChar char="•"/>
                      </a:pPr>
                      <a:r>
                        <a:rPr lang="en-US" b="1" dirty="0">
                          <a:effectLst/>
                        </a:rPr>
                        <a:t>Acute liver failure</a:t>
                      </a:r>
                    </a:p>
                  </a:txBody>
                  <a:tcPr marL="0" marR="0" marT="0" marB="0" anchor="ctr"/>
                </a:tc>
                <a:tc>
                  <a:txBody>
                    <a:bodyPr/>
                    <a:lstStyle/>
                    <a:p>
                      <a:pPr marL="285750" indent="-285750" algn="l">
                        <a:buFont typeface="Arial" panose="020B0604020202020204" pitchFamily="34" charset="0"/>
                        <a:buChar char="•"/>
                      </a:pPr>
                      <a:r>
                        <a:rPr lang="en-US" b="0" dirty="0">
                          <a:effectLst/>
                        </a:rPr>
                        <a:t>Severe peripheral/visceral </a:t>
                      </a:r>
                      <a:r>
                        <a:rPr lang="en-US" b="0" dirty="0" err="1">
                          <a:effectLst/>
                        </a:rPr>
                        <a:t>ischaemia</a:t>
                      </a:r>
                      <a:endParaRPr lang="en-US" b="0" dirty="0">
                        <a:effectLst/>
                      </a:endParaRPr>
                    </a:p>
                  </a:txBody>
                  <a:tcPr marL="0" marR="0" marT="0" marB="0" anchor="ctr"/>
                </a:tc>
                <a:extLst>
                  <a:ext uri="{0D108BD9-81ED-4DB2-BD59-A6C34878D82A}">
                    <a16:rowId xmlns:a16="http://schemas.microsoft.com/office/drawing/2014/main" val="1388374291"/>
                  </a:ext>
                </a:extLst>
              </a:tr>
            </a:tbl>
          </a:graphicData>
        </a:graphic>
      </p:graphicFrame>
    </p:spTree>
    <p:extLst>
      <p:ext uri="{BB962C8B-B14F-4D97-AF65-F5344CB8AC3E}">
        <p14:creationId xmlns:p14="http://schemas.microsoft.com/office/powerpoint/2010/main" val="3983997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06BC8-BB46-B1EF-3873-E9127A6893FE}"/>
              </a:ext>
            </a:extLst>
          </p:cNvPr>
          <p:cNvSpPr>
            <a:spLocks noGrp="1"/>
          </p:cNvSpPr>
          <p:nvPr>
            <p:ph type="title"/>
          </p:nvPr>
        </p:nvSpPr>
        <p:spPr>
          <a:xfrm>
            <a:off x="838200" y="0"/>
            <a:ext cx="10515600" cy="1325563"/>
          </a:xfrm>
        </p:spPr>
        <p:txBody>
          <a:bodyPr/>
          <a:lstStyle/>
          <a:p>
            <a:pPr algn="ctr"/>
            <a:r>
              <a:rPr lang="en-GB" dirty="0"/>
              <a:t>Clinical Scenarios</a:t>
            </a:r>
          </a:p>
        </p:txBody>
      </p:sp>
      <p:sp>
        <p:nvSpPr>
          <p:cNvPr id="3" name="Content Placeholder 2">
            <a:extLst>
              <a:ext uri="{FF2B5EF4-FFF2-40B4-BE49-F238E27FC236}">
                <a16:creationId xmlns:a16="http://schemas.microsoft.com/office/drawing/2014/main" id="{C8ECEDEF-7738-5642-6063-1D99F69F488A}"/>
              </a:ext>
            </a:extLst>
          </p:cNvPr>
          <p:cNvSpPr>
            <a:spLocks noGrp="1"/>
          </p:cNvSpPr>
          <p:nvPr>
            <p:ph idx="1"/>
          </p:nvPr>
        </p:nvSpPr>
        <p:spPr>
          <a:xfrm>
            <a:off x="0" y="1325564"/>
            <a:ext cx="12192000" cy="5532436"/>
          </a:xfrm>
        </p:spPr>
        <p:txBody>
          <a:bodyPr/>
          <a:lstStyle/>
          <a:p>
            <a:pPr marL="0" indent="0" algn="ctr">
              <a:buNone/>
            </a:pPr>
            <a:r>
              <a:rPr lang="en-GB" b="1" dirty="0"/>
              <a:t> A 24-year-old male presents after a motorbike accident. On examination: He is pale, cold extremities, diaphoretic, and has a capillary refill time of 4 seconds. HR = 120/min, </a:t>
            </a:r>
            <a:r>
              <a:rPr lang="en-US" b="1" dirty="0"/>
              <a:t>Bp = 80/50 mmHg. Upon exposure he h</a:t>
            </a:r>
            <a:r>
              <a:rPr lang="en-GB" b="1" dirty="0"/>
              <a:t>as a deep laceration in his right thigh.</a:t>
            </a:r>
          </a:p>
          <a:p>
            <a:pPr marL="0" indent="0">
              <a:buNone/>
            </a:pPr>
            <a:endParaRPr lang="en-GB" dirty="0"/>
          </a:p>
          <a:p>
            <a:pPr marL="514350" indent="-514350">
              <a:buFont typeface="+mj-lt"/>
              <a:buAutoNum type="arabicPeriod"/>
            </a:pPr>
            <a:r>
              <a:rPr lang="en-GB" dirty="0"/>
              <a:t>What is the most likely type of shock? </a:t>
            </a:r>
          </a:p>
          <a:p>
            <a:pPr marL="514350" indent="-514350">
              <a:buFont typeface="+mj-lt"/>
              <a:buAutoNum type="arabicPeriod"/>
            </a:pPr>
            <a:r>
              <a:rPr lang="en-GB" dirty="0"/>
              <a:t>What is the underlying cause?</a:t>
            </a:r>
          </a:p>
          <a:p>
            <a:pPr marL="514350" indent="-514350">
              <a:buFont typeface="+mj-lt"/>
              <a:buAutoNum type="arabicPeriod"/>
            </a:pPr>
            <a:r>
              <a:rPr lang="en-GB" dirty="0"/>
              <a:t>What is your approach? </a:t>
            </a:r>
          </a:p>
          <a:p>
            <a:pPr marL="514350" indent="-514350">
              <a:buFont typeface="+mj-lt"/>
              <a:buAutoNum type="arabicPeriod"/>
            </a:pPr>
            <a:r>
              <a:rPr lang="en-GB" dirty="0"/>
              <a:t>What investigations might be required? </a:t>
            </a:r>
          </a:p>
        </p:txBody>
      </p:sp>
    </p:spTree>
    <p:extLst>
      <p:ext uri="{BB962C8B-B14F-4D97-AF65-F5344CB8AC3E}">
        <p14:creationId xmlns:p14="http://schemas.microsoft.com/office/powerpoint/2010/main" val="2021701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AAC0C-9BAB-4377-5E6B-90330A713C39}"/>
              </a:ext>
            </a:extLst>
          </p:cNvPr>
          <p:cNvSpPr>
            <a:spLocks noGrp="1"/>
          </p:cNvSpPr>
          <p:nvPr>
            <p:ph type="title"/>
          </p:nvPr>
        </p:nvSpPr>
        <p:spPr>
          <a:xfrm>
            <a:off x="838200" y="18255"/>
            <a:ext cx="10515600" cy="1325563"/>
          </a:xfrm>
        </p:spPr>
        <p:txBody>
          <a:bodyPr/>
          <a:lstStyle/>
          <a:p>
            <a:pPr algn="ctr"/>
            <a:r>
              <a:rPr lang="en-GB" dirty="0"/>
              <a:t>Clinical Scenarios</a:t>
            </a:r>
          </a:p>
        </p:txBody>
      </p:sp>
      <p:sp>
        <p:nvSpPr>
          <p:cNvPr id="3" name="Content Placeholder 2">
            <a:extLst>
              <a:ext uri="{FF2B5EF4-FFF2-40B4-BE49-F238E27FC236}">
                <a16:creationId xmlns:a16="http://schemas.microsoft.com/office/drawing/2014/main" id="{D7073CF7-BFAA-8A15-FC0E-711DA4E69713}"/>
              </a:ext>
            </a:extLst>
          </p:cNvPr>
          <p:cNvSpPr>
            <a:spLocks noGrp="1"/>
          </p:cNvSpPr>
          <p:nvPr>
            <p:ph idx="1"/>
          </p:nvPr>
        </p:nvSpPr>
        <p:spPr>
          <a:xfrm>
            <a:off x="0" y="1343818"/>
            <a:ext cx="12192000" cy="5495927"/>
          </a:xfrm>
        </p:spPr>
        <p:txBody>
          <a:bodyPr/>
          <a:lstStyle/>
          <a:p>
            <a:pPr marL="0" indent="0" algn="ctr">
              <a:buNone/>
            </a:pPr>
            <a:r>
              <a:rPr lang="en-GB" b="1" dirty="0"/>
              <a:t>45-year-old lady brought to emergency department after being stung by an insect. She fainted few minutes later. her skin is warm and flushed. Her GCS is 11. SBP = 65 mmHg, HR = 130/min. </a:t>
            </a:r>
          </a:p>
          <a:p>
            <a:endParaRPr lang="en-GB" dirty="0"/>
          </a:p>
          <a:p>
            <a:pPr marL="514350" indent="-514350">
              <a:buFont typeface="+mj-lt"/>
              <a:buAutoNum type="arabicPeriod"/>
            </a:pPr>
            <a:r>
              <a:rPr lang="en-GB" dirty="0"/>
              <a:t> What is the likely type of shock?</a:t>
            </a:r>
          </a:p>
          <a:p>
            <a:pPr marL="514350" indent="-514350">
              <a:buFont typeface="+mj-lt"/>
              <a:buAutoNum type="arabicPeriod"/>
            </a:pPr>
            <a:r>
              <a:rPr lang="en-GB" dirty="0"/>
              <a:t>What is the underlying cause? </a:t>
            </a:r>
          </a:p>
          <a:p>
            <a:pPr marL="514350" indent="-514350">
              <a:buFont typeface="+mj-lt"/>
              <a:buAutoNum type="arabicPeriod"/>
            </a:pPr>
            <a:r>
              <a:rPr lang="en-GB" dirty="0"/>
              <a:t>How would you manage this patient? </a:t>
            </a:r>
          </a:p>
          <a:p>
            <a:pPr>
              <a:buFont typeface="Wingdings" panose="05000000000000000000" pitchFamily="2" charset="2"/>
              <a:buChar char="Ø"/>
            </a:pPr>
            <a:endParaRPr lang="en-GB" dirty="0"/>
          </a:p>
        </p:txBody>
      </p:sp>
    </p:spTree>
    <p:extLst>
      <p:ext uri="{BB962C8B-B14F-4D97-AF65-F5344CB8AC3E}">
        <p14:creationId xmlns:p14="http://schemas.microsoft.com/office/powerpoint/2010/main" val="2281992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4B6B6-0C08-E40C-DF3B-E1464FBC61B1}"/>
              </a:ext>
            </a:extLst>
          </p:cNvPr>
          <p:cNvSpPr>
            <a:spLocks noGrp="1"/>
          </p:cNvSpPr>
          <p:nvPr>
            <p:ph type="title"/>
          </p:nvPr>
        </p:nvSpPr>
        <p:spPr>
          <a:xfrm>
            <a:off x="838200" y="18255"/>
            <a:ext cx="10515600" cy="1325563"/>
          </a:xfrm>
        </p:spPr>
        <p:txBody>
          <a:bodyPr/>
          <a:lstStyle/>
          <a:p>
            <a:pPr algn="ctr"/>
            <a:r>
              <a:rPr lang="en-GB" dirty="0"/>
              <a:t>Clinical Scenarios</a:t>
            </a:r>
          </a:p>
        </p:txBody>
      </p:sp>
      <p:sp>
        <p:nvSpPr>
          <p:cNvPr id="3" name="Content Placeholder 2">
            <a:extLst>
              <a:ext uri="{FF2B5EF4-FFF2-40B4-BE49-F238E27FC236}">
                <a16:creationId xmlns:a16="http://schemas.microsoft.com/office/drawing/2014/main" id="{07A1444D-EE0A-7B3E-91FC-CE17BC681650}"/>
              </a:ext>
            </a:extLst>
          </p:cNvPr>
          <p:cNvSpPr>
            <a:spLocks noGrp="1"/>
          </p:cNvSpPr>
          <p:nvPr>
            <p:ph idx="1"/>
          </p:nvPr>
        </p:nvSpPr>
        <p:spPr>
          <a:xfrm>
            <a:off x="0" y="1343818"/>
            <a:ext cx="12192000" cy="5495927"/>
          </a:xfrm>
        </p:spPr>
        <p:txBody>
          <a:bodyPr/>
          <a:lstStyle/>
          <a:p>
            <a:pPr marL="0" indent="0" algn="ctr">
              <a:buNone/>
            </a:pPr>
            <a:r>
              <a:rPr lang="en-GB" b="1" dirty="0"/>
              <a:t>30-year-old lady is out having a smoke break next to her office. She is using crutches because of a recent leg fracture. She suffers from a syncope and brought to the emergency department. She starts to regain consciousness but her BP = 85/40 mmHg, HR = 105/min, RR =35/min, SpO2= 86%. On examination her lungs are clear.  During assessment, her colleague mentions that she is on oral contraceptives. </a:t>
            </a:r>
          </a:p>
          <a:p>
            <a:endParaRPr lang="en-GB" dirty="0"/>
          </a:p>
          <a:p>
            <a:pPr marL="514350" indent="-514350">
              <a:buFont typeface="+mj-lt"/>
              <a:buAutoNum type="arabicPeriod"/>
            </a:pPr>
            <a:r>
              <a:rPr lang="en-GB" dirty="0"/>
              <a:t>What is the likely type of shock?</a:t>
            </a:r>
          </a:p>
          <a:p>
            <a:pPr marL="514350" indent="-514350">
              <a:buFont typeface="+mj-lt"/>
              <a:buAutoNum type="arabicPeriod"/>
            </a:pPr>
            <a:r>
              <a:rPr lang="en-GB" dirty="0"/>
              <a:t>What is the underlying cause?</a:t>
            </a:r>
          </a:p>
          <a:p>
            <a:pPr marL="514350" indent="-514350">
              <a:buFont typeface="+mj-lt"/>
              <a:buAutoNum type="arabicPeriod"/>
            </a:pPr>
            <a:r>
              <a:rPr lang="en-GB" dirty="0"/>
              <a:t>How would you manage this patient?</a:t>
            </a:r>
          </a:p>
        </p:txBody>
      </p:sp>
    </p:spTree>
    <p:extLst>
      <p:ext uri="{BB962C8B-B14F-4D97-AF65-F5344CB8AC3E}">
        <p14:creationId xmlns:p14="http://schemas.microsoft.com/office/powerpoint/2010/main" val="29547426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7001-6D8D-8B26-AAA7-D05934113C87}"/>
              </a:ext>
            </a:extLst>
          </p:cNvPr>
          <p:cNvSpPr>
            <a:spLocks noGrp="1"/>
          </p:cNvSpPr>
          <p:nvPr>
            <p:ph type="title"/>
          </p:nvPr>
        </p:nvSpPr>
        <p:spPr>
          <a:xfrm>
            <a:off x="838200" y="18255"/>
            <a:ext cx="10515600" cy="1325563"/>
          </a:xfrm>
        </p:spPr>
        <p:txBody>
          <a:bodyPr/>
          <a:lstStyle/>
          <a:p>
            <a:pPr algn="ctr"/>
            <a:r>
              <a:rPr lang="en-GB" dirty="0"/>
              <a:t>Clinical Scenarios</a:t>
            </a:r>
          </a:p>
        </p:txBody>
      </p:sp>
      <p:sp>
        <p:nvSpPr>
          <p:cNvPr id="3" name="Content Placeholder 2">
            <a:extLst>
              <a:ext uri="{FF2B5EF4-FFF2-40B4-BE49-F238E27FC236}">
                <a16:creationId xmlns:a16="http://schemas.microsoft.com/office/drawing/2014/main" id="{DF9B291A-1B75-6880-5FC8-1A141763B046}"/>
              </a:ext>
            </a:extLst>
          </p:cNvPr>
          <p:cNvSpPr>
            <a:spLocks noGrp="1"/>
          </p:cNvSpPr>
          <p:nvPr>
            <p:ph idx="1"/>
          </p:nvPr>
        </p:nvSpPr>
        <p:spPr>
          <a:xfrm>
            <a:off x="0" y="1343818"/>
            <a:ext cx="12192000" cy="5495927"/>
          </a:xfrm>
        </p:spPr>
        <p:txBody>
          <a:bodyPr/>
          <a:lstStyle/>
          <a:p>
            <a:pPr marL="0" indent="0" algn="ctr">
              <a:buNone/>
            </a:pPr>
            <a:r>
              <a:rPr lang="en-GB" b="1" dirty="0"/>
              <a:t>77-year-old gentleman, a resident of a hospice, has been complaining of flank pain radiating to the lower abdomen for the last week. He was found by his nurse unresponsive and feeling warm. During your assessment you notice his skin to be mottled. Measurement of his vital signs reveals a BP of 73/40 mmHg, HR of 102/min, RR of 30/min, GCS of 7, and Temperature of 38C.</a:t>
            </a:r>
          </a:p>
          <a:p>
            <a:endParaRPr lang="en-GB" dirty="0"/>
          </a:p>
          <a:p>
            <a:pPr marL="514350" indent="-514350">
              <a:buFont typeface="+mj-lt"/>
              <a:buAutoNum type="arabicPeriod"/>
            </a:pPr>
            <a:r>
              <a:rPr lang="en-GB" dirty="0"/>
              <a:t>What is the type of shock?</a:t>
            </a:r>
          </a:p>
          <a:p>
            <a:pPr marL="514350" indent="-514350">
              <a:buFont typeface="+mj-lt"/>
              <a:buAutoNum type="arabicPeriod"/>
            </a:pPr>
            <a:r>
              <a:rPr lang="en-GB" dirty="0"/>
              <a:t>What is the most likely underlying cause? </a:t>
            </a:r>
          </a:p>
          <a:p>
            <a:pPr marL="514350" indent="-514350">
              <a:buFont typeface="+mj-lt"/>
              <a:buAutoNum type="arabicPeriod"/>
            </a:pPr>
            <a:r>
              <a:rPr lang="en-GB" dirty="0"/>
              <a:t>What is the immediate management of this patient? </a:t>
            </a:r>
          </a:p>
        </p:txBody>
      </p:sp>
    </p:spTree>
    <p:extLst>
      <p:ext uri="{BB962C8B-B14F-4D97-AF65-F5344CB8AC3E}">
        <p14:creationId xmlns:p14="http://schemas.microsoft.com/office/powerpoint/2010/main" val="949921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4457-A2B7-9A51-53FC-DD4B516666EC}"/>
              </a:ext>
            </a:extLst>
          </p:cNvPr>
          <p:cNvSpPr>
            <a:spLocks noGrp="1"/>
          </p:cNvSpPr>
          <p:nvPr>
            <p:ph type="title"/>
          </p:nvPr>
        </p:nvSpPr>
        <p:spPr>
          <a:xfrm>
            <a:off x="838200" y="18255"/>
            <a:ext cx="10515600" cy="1325563"/>
          </a:xfrm>
        </p:spPr>
        <p:txBody>
          <a:bodyPr/>
          <a:lstStyle/>
          <a:p>
            <a:pPr algn="ctr"/>
            <a:r>
              <a:rPr lang="en-GB" dirty="0"/>
              <a:t>Clinical Scenarios</a:t>
            </a:r>
          </a:p>
        </p:txBody>
      </p:sp>
      <p:sp>
        <p:nvSpPr>
          <p:cNvPr id="3" name="Content Placeholder 2">
            <a:extLst>
              <a:ext uri="{FF2B5EF4-FFF2-40B4-BE49-F238E27FC236}">
                <a16:creationId xmlns:a16="http://schemas.microsoft.com/office/drawing/2014/main" id="{C89A8934-9418-8207-AF56-BD7A3BD8FBF6}"/>
              </a:ext>
            </a:extLst>
          </p:cNvPr>
          <p:cNvSpPr>
            <a:spLocks noGrp="1"/>
          </p:cNvSpPr>
          <p:nvPr>
            <p:ph idx="1"/>
          </p:nvPr>
        </p:nvSpPr>
        <p:spPr>
          <a:xfrm>
            <a:off x="0" y="1343818"/>
            <a:ext cx="12192000" cy="5514181"/>
          </a:xfrm>
        </p:spPr>
        <p:txBody>
          <a:bodyPr/>
          <a:lstStyle/>
          <a:p>
            <a:pPr marL="0" indent="0" algn="ctr">
              <a:buNone/>
            </a:pPr>
            <a:r>
              <a:rPr lang="en-US" dirty="0"/>
              <a:t>A 68-year-old man with a history of hypertension, diabetes, and dyslipidemia. Starts to complaint of chest pain and dyspnea. Upon arrival to emergency department, he is confused. BP is 85/60 mmHg, HR 110 bpm. ECG shows ST elevation in V3, V4, and V5 leads.</a:t>
            </a:r>
          </a:p>
          <a:p>
            <a:pPr marL="0" indent="0">
              <a:buNone/>
            </a:pPr>
            <a:endParaRPr lang="en-US" dirty="0"/>
          </a:p>
          <a:p>
            <a:pPr marL="514350" indent="-514350">
              <a:buFont typeface="+mj-lt"/>
              <a:buAutoNum type="arabicPeriod"/>
            </a:pPr>
            <a:r>
              <a:rPr lang="en-US" dirty="0"/>
              <a:t>What is the likely type of shock?</a:t>
            </a:r>
          </a:p>
          <a:p>
            <a:pPr marL="514350" indent="-514350">
              <a:buFont typeface="+mj-lt"/>
              <a:buAutoNum type="arabicPeriod"/>
            </a:pPr>
            <a:r>
              <a:rPr lang="en-US" dirty="0"/>
              <a:t>What is the underlying cause?</a:t>
            </a:r>
          </a:p>
          <a:p>
            <a:pPr marL="514350" indent="-514350">
              <a:buFont typeface="+mj-lt"/>
              <a:buAutoNum type="arabicPeriod"/>
            </a:pPr>
            <a:endParaRPr lang="en-GB" dirty="0"/>
          </a:p>
        </p:txBody>
      </p:sp>
    </p:spTree>
    <p:extLst>
      <p:ext uri="{BB962C8B-B14F-4D97-AF65-F5344CB8AC3E}">
        <p14:creationId xmlns:p14="http://schemas.microsoft.com/office/powerpoint/2010/main" val="2374686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7D173E6-1C02-4BF7-AB98-02BE4F73ECD3}"/>
              </a:ext>
            </a:extLst>
          </p:cNvPr>
          <p:cNvPicPr>
            <a:picLocks noGrp="1" noChangeAspect="1"/>
          </p:cNvPicPr>
          <p:nvPr>
            <p:ph idx="1"/>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1731157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444</TotalTime>
  <Words>2349</Words>
  <Application>Microsoft Office PowerPoint</Application>
  <PresentationFormat>Widescreen</PresentationFormat>
  <Paragraphs>363</Paragraphs>
  <Slides>39</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Aptos</vt:lpstr>
      <vt:lpstr>Aptos Display</vt:lpstr>
      <vt:lpstr>Arial</vt:lpstr>
      <vt:lpstr>Noto Sans</vt:lpstr>
      <vt:lpstr>Wingdings</vt:lpstr>
      <vt:lpstr>Office Theme</vt:lpstr>
      <vt:lpstr>SHOCK</vt:lpstr>
      <vt:lpstr>Learning Objectives </vt:lpstr>
      <vt:lpstr>Physiology</vt:lpstr>
      <vt:lpstr>Physiology</vt:lpstr>
      <vt:lpstr>Circulation Physiology </vt:lpstr>
      <vt:lpstr>Definition</vt:lpstr>
      <vt:lpstr>CLASSIFICATION </vt:lpstr>
      <vt:lpstr>Distributive </vt:lpstr>
      <vt:lpstr>Distributive </vt:lpstr>
      <vt:lpstr>Cardiogenic </vt:lpstr>
      <vt:lpstr>Hypovolemic </vt:lpstr>
      <vt:lpstr>Obstructive </vt:lpstr>
      <vt:lpstr>Combined </vt:lpstr>
      <vt:lpstr>CLASSIFICATION </vt:lpstr>
      <vt:lpstr>PowerPoint Presentation</vt:lpstr>
      <vt:lpstr>PowerPoint Presentation</vt:lpstr>
      <vt:lpstr>Physiology</vt:lpstr>
      <vt:lpstr>Examples of altered physiology</vt:lpstr>
      <vt:lpstr>PowerPoint Presentation</vt:lpstr>
      <vt:lpstr>PATHOGENESIS AND PATHOPHYSIOLOGY</vt:lpstr>
      <vt:lpstr>Stages of Shock</vt:lpstr>
      <vt:lpstr>Hypovolemic Shock</vt:lpstr>
      <vt:lpstr>Hypovolemic Shock – management </vt:lpstr>
      <vt:lpstr>Hypovolemic Shock – management </vt:lpstr>
      <vt:lpstr>Parameters to monitor during the resuscitation</vt:lpstr>
      <vt:lpstr>Anaphylactic Shock</vt:lpstr>
      <vt:lpstr>Anaphylactic Shock</vt:lpstr>
      <vt:lpstr>Septic Shock</vt:lpstr>
      <vt:lpstr>Septic Shock – management </vt:lpstr>
      <vt:lpstr>Surviving Sepsis Campaign</vt:lpstr>
      <vt:lpstr>Vasopressors vs. Inotropes</vt:lpstr>
      <vt:lpstr>Vasopressors and Inotropes in clinical use</vt:lpstr>
      <vt:lpstr>Vasopressors and Inotropes in clinical use</vt:lpstr>
      <vt:lpstr>Clinical Scenarios</vt:lpstr>
      <vt:lpstr>Clinical Scenarios</vt:lpstr>
      <vt:lpstr>Clinical Scenarios</vt:lpstr>
      <vt:lpstr>Clinical Scenarios</vt:lpstr>
      <vt:lpstr>Clinical Scenarios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Ahmed shahin</dc:creator>
  <cp:lastModifiedBy>Ahmed shahin</cp:lastModifiedBy>
  <cp:revision>4</cp:revision>
  <dcterms:created xsi:type="dcterms:W3CDTF">2025-10-05T16:31:19Z</dcterms:created>
  <dcterms:modified xsi:type="dcterms:W3CDTF">2025-10-06T07:21:10Z</dcterms:modified>
</cp:coreProperties>
</file>