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96" r:id="rId4"/>
    <p:sldId id="297" r:id="rId5"/>
    <p:sldId id="258" r:id="rId6"/>
    <p:sldId id="299" r:id="rId7"/>
    <p:sldId id="260" r:id="rId8"/>
    <p:sldId id="261" r:id="rId9"/>
    <p:sldId id="300" r:id="rId10"/>
    <p:sldId id="304" r:id="rId11"/>
    <p:sldId id="264" r:id="rId12"/>
    <p:sldId id="298" r:id="rId13"/>
    <p:sldId id="305" r:id="rId14"/>
    <p:sldId id="301" r:id="rId15"/>
    <p:sldId id="270" r:id="rId16"/>
    <p:sldId id="265" r:id="rId17"/>
    <p:sldId id="266" r:id="rId18"/>
    <p:sldId id="267" r:id="rId19"/>
    <p:sldId id="271" r:id="rId20"/>
    <p:sldId id="272" r:id="rId21"/>
    <p:sldId id="273" r:id="rId22"/>
    <p:sldId id="274" r:id="rId23"/>
    <p:sldId id="293" r:id="rId24"/>
    <p:sldId id="276" r:id="rId25"/>
    <p:sldId id="277" r:id="rId26"/>
    <p:sldId id="294" r:id="rId27"/>
    <p:sldId id="278" r:id="rId28"/>
    <p:sldId id="280" r:id="rId29"/>
    <p:sldId id="302" r:id="rId30"/>
    <p:sldId id="279" r:id="rId31"/>
    <p:sldId id="303" r:id="rId32"/>
    <p:sldId id="281" r:id="rId33"/>
    <p:sldId id="282" r:id="rId34"/>
    <p:sldId id="284" r:id="rId35"/>
    <p:sldId id="283" r:id="rId36"/>
    <p:sldId id="285" r:id="rId37"/>
    <p:sldId id="287" r:id="rId38"/>
    <p:sldId id="288" r:id="rId39"/>
    <p:sldId id="289" r:id="rId40"/>
    <p:sldId id="290" r:id="rId41"/>
    <p:sldId id="295" r:id="rId42"/>
    <p:sldId id="291" r:id="rId43"/>
    <p:sldId id="29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981B9D-1C19-408C-92DA-95B7540F2608}" v="301" dt="2025-09-13T05:53:26.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60" d="100"/>
          <a:sy n="60" d="100"/>
        </p:scale>
        <p:origin x="908" y="116"/>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mad Arraqap" userId="c90f06cf-ba17-4117-b37f-49171781a3e9" providerId="ADAL" clId="{4F1EB218-1CB8-4589-B543-2ABC47FAB1C3}"/>
    <pc:docChg chg="undo redo custSel addSld delSld modSld sldOrd">
      <pc:chgData name="Ahmad Arraqap" userId="c90f06cf-ba17-4117-b37f-49171781a3e9" providerId="ADAL" clId="{4F1EB218-1CB8-4589-B543-2ABC47FAB1C3}" dt="2025-09-13T05:57:45.493" v="859" actId="1076"/>
      <pc:docMkLst>
        <pc:docMk/>
      </pc:docMkLst>
      <pc:sldChg chg="modTransition">
        <pc:chgData name="Ahmad Arraqap" userId="c90f06cf-ba17-4117-b37f-49171781a3e9" providerId="ADAL" clId="{4F1EB218-1CB8-4589-B543-2ABC47FAB1C3}" dt="2025-09-13T05:42:13.879" v="779"/>
        <pc:sldMkLst>
          <pc:docMk/>
          <pc:sldMk cId="967903856" sldId="256"/>
        </pc:sldMkLst>
      </pc:sldChg>
      <pc:sldChg chg="addSp modSp add mod modAnim">
        <pc:chgData name="Ahmad Arraqap" userId="c90f06cf-ba17-4117-b37f-49171781a3e9" providerId="ADAL" clId="{4F1EB218-1CB8-4589-B543-2ABC47FAB1C3}" dt="2025-09-13T05:41:45.736" v="778"/>
        <pc:sldMkLst>
          <pc:docMk/>
          <pc:sldMk cId="0" sldId="257"/>
        </pc:sldMkLst>
        <pc:spChg chg="mod">
          <ac:chgData name="Ahmad Arraqap" userId="c90f06cf-ba17-4117-b37f-49171781a3e9" providerId="ADAL" clId="{4F1EB218-1CB8-4589-B543-2ABC47FAB1C3}" dt="2025-09-13T05:40:39.947" v="764" actId="2711"/>
          <ac:spMkLst>
            <pc:docMk/>
            <pc:sldMk cId="0" sldId="257"/>
            <ac:spMk id="2" creationId="{00000000-0000-0000-0000-000000000000}"/>
          </ac:spMkLst>
        </pc:spChg>
        <pc:spChg chg="mod">
          <ac:chgData name="Ahmad Arraqap" userId="c90f06cf-ba17-4117-b37f-49171781a3e9" providerId="ADAL" clId="{4F1EB218-1CB8-4589-B543-2ABC47FAB1C3}" dt="2025-09-13T05:41:09.892" v="773" actId="5793"/>
          <ac:spMkLst>
            <pc:docMk/>
            <pc:sldMk cId="0" sldId="257"/>
            <ac:spMk id="3" creationId="{00000000-0000-0000-0000-000000000000}"/>
          </ac:spMkLst>
        </pc:spChg>
        <pc:picChg chg="add mod">
          <ac:chgData name="Ahmad Arraqap" userId="c90f06cf-ba17-4117-b37f-49171781a3e9" providerId="ADAL" clId="{4F1EB218-1CB8-4589-B543-2ABC47FAB1C3}" dt="2025-09-13T04:19:44.494" v="19" actId="14100"/>
          <ac:picMkLst>
            <pc:docMk/>
            <pc:sldMk cId="0" sldId="257"/>
            <ac:picMk id="4" creationId="{711FB5AC-590B-15AD-2CB5-A36EA684D7F2}"/>
          </ac:picMkLst>
        </pc:picChg>
      </pc:sldChg>
      <pc:sldChg chg="del">
        <pc:chgData name="Ahmad Arraqap" userId="c90f06cf-ba17-4117-b37f-49171781a3e9" providerId="ADAL" clId="{4F1EB218-1CB8-4589-B543-2ABC47FAB1C3}" dt="2025-09-13T04:18:48.750" v="0" actId="47"/>
        <pc:sldMkLst>
          <pc:docMk/>
          <pc:sldMk cId="3750384056" sldId="257"/>
        </pc:sldMkLst>
      </pc:sldChg>
      <pc:sldChg chg="modSp del mod modAnim">
        <pc:chgData name="Ahmad Arraqap" userId="c90f06cf-ba17-4117-b37f-49171781a3e9" providerId="ADAL" clId="{4F1EB218-1CB8-4589-B543-2ABC47FAB1C3}" dt="2025-09-13T05:44:54.857" v="788" actId="47"/>
        <pc:sldMkLst>
          <pc:docMk/>
          <pc:sldMk cId="533310685" sldId="259"/>
        </pc:sldMkLst>
        <pc:spChg chg="mod">
          <ac:chgData name="Ahmad Arraqap" userId="c90f06cf-ba17-4117-b37f-49171781a3e9" providerId="ADAL" clId="{4F1EB218-1CB8-4589-B543-2ABC47FAB1C3}" dt="2025-09-13T04:40:39.043" v="210" actId="1076"/>
          <ac:spMkLst>
            <pc:docMk/>
            <pc:sldMk cId="533310685" sldId="259"/>
            <ac:spMk id="3" creationId="{00000000-0000-0000-0000-000000000000}"/>
          </ac:spMkLst>
        </pc:spChg>
        <pc:spChg chg="mod">
          <ac:chgData name="Ahmad Arraqap" userId="c90f06cf-ba17-4117-b37f-49171781a3e9" providerId="ADAL" clId="{4F1EB218-1CB8-4589-B543-2ABC47FAB1C3}" dt="2025-09-13T04:39:01.224" v="206" actId="255"/>
          <ac:spMkLst>
            <pc:docMk/>
            <pc:sldMk cId="533310685" sldId="259"/>
            <ac:spMk id="5" creationId="{00000000-0000-0000-0000-000000000000}"/>
          </ac:spMkLst>
        </pc:spChg>
      </pc:sldChg>
      <pc:sldChg chg="addSp delSp modSp mod setBg">
        <pc:chgData name="Ahmad Arraqap" userId="c90f06cf-ba17-4117-b37f-49171781a3e9" providerId="ADAL" clId="{4F1EB218-1CB8-4589-B543-2ABC47FAB1C3}" dt="2025-09-13T04:57:11.591" v="418" actId="20577"/>
        <pc:sldMkLst>
          <pc:docMk/>
          <pc:sldMk cId="891736385" sldId="260"/>
        </pc:sldMkLst>
        <pc:spChg chg="mod ord">
          <ac:chgData name="Ahmad Arraqap" userId="c90f06cf-ba17-4117-b37f-49171781a3e9" providerId="ADAL" clId="{4F1EB218-1CB8-4589-B543-2ABC47FAB1C3}" dt="2025-09-13T04:57:11.591" v="418" actId="20577"/>
          <ac:spMkLst>
            <pc:docMk/>
            <pc:sldMk cId="891736385" sldId="260"/>
            <ac:spMk id="3" creationId="{00000000-0000-0000-0000-000000000000}"/>
          </ac:spMkLst>
        </pc:spChg>
        <pc:spChg chg="add del">
          <ac:chgData name="Ahmad Arraqap" userId="c90f06cf-ba17-4117-b37f-49171781a3e9" providerId="ADAL" clId="{4F1EB218-1CB8-4589-B543-2ABC47FAB1C3}" dt="2025-09-13T04:37:18.371" v="202" actId="26606"/>
          <ac:spMkLst>
            <pc:docMk/>
            <pc:sldMk cId="891736385" sldId="260"/>
            <ac:spMk id="6" creationId="{E659831F-0D9A-4C63-9EBB-8435B85A440F}"/>
          </ac:spMkLst>
        </pc:spChg>
        <pc:spChg chg="add del">
          <ac:chgData name="Ahmad Arraqap" userId="c90f06cf-ba17-4117-b37f-49171781a3e9" providerId="ADAL" clId="{4F1EB218-1CB8-4589-B543-2ABC47FAB1C3}" dt="2025-09-13T04:37:18.371" v="202" actId="26606"/>
          <ac:spMkLst>
            <pc:docMk/>
            <pc:sldMk cId="891736385" sldId="260"/>
            <ac:spMk id="7" creationId="{E6995CE5-F890-4ABA-82A2-26507CE8D2A3}"/>
          </ac:spMkLst>
        </pc:spChg>
        <pc:spChg chg="add del">
          <ac:chgData name="Ahmad Arraqap" userId="c90f06cf-ba17-4117-b37f-49171781a3e9" providerId="ADAL" clId="{4F1EB218-1CB8-4589-B543-2ABC47FAB1C3}" dt="2025-09-13T04:37:01.599" v="195" actId="26606"/>
          <ac:spMkLst>
            <pc:docMk/>
            <pc:sldMk cId="891736385" sldId="260"/>
            <ac:spMk id="8" creationId="{777A147A-9ED8-46B4-8660-1B3C2AA880B5}"/>
          </ac:spMkLst>
        </pc:spChg>
        <pc:spChg chg="add del">
          <ac:chgData name="Ahmad Arraqap" userId="c90f06cf-ba17-4117-b37f-49171781a3e9" providerId="ADAL" clId="{4F1EB218-1CB8-4589-B543-2ABC47FAB1C3}" dt="2025-09-13T04:37:18.371" v="202" actId="26606"/>
          <ac:spMkLst>
            <pc:docMk/>
            <pc:sldMk cId="891736385" sldId="260"/>
            <ac:spMk id="9" creationId="{058A14AF-9FB5-4CC7-BA35-E8E85D3EDF0E}"/>
          </ac:spMkLst>
        </pc:spChg>
        <pc:spChg chg="add del">
          <ac:chgData name="Ahmad Arraqap" userId="c90f06cf-ba17-4117-b37f-49171781a3e9" providerId="ADAL" clId="{4F1EB218-1CB8-4589-B543-2ABC47FAB1C3}" dt="2025-09-13T04:37:01.599" v="195" actId="26606"/>
          <ac:spMkLst>
            <pc:docMk/>
            <pc:sldMk cId="891736385" sldId="260"/>
            <ac:spMk id="10" creationId="{5D6C15A0-C087-4593-8414-2B4EC1CDC3DE}"/>
          </ac:spMkLst>
        </pc:spChg>
        <pc:spChg chg="add del">
          <ac:chgData name="Ahmad Arraqap" userId="c90f06cf-ba17-4117-b37f-49171781a3e9" providerId="ADAL" clId="{4F1EB218-1CB8-4589-B543-2ABC47FAB1C3}" dt="2025-09-13T04:37:18.371" v="202" actId="26606"/>
          <ac:spMkLst>
            <pc:docMk/>
            <pc:sldMk cId="891736385" sldId="260"/>
            <ac:spMk id="11" creationId="{3A9A4357-BD1D-4622-A4FE-766E6AB8DE84}"/>
          </ac:spMkLst>
        </pc:spChg>
        <pc:spChg chg="add del">
          <ac:chgData name="Ahmad Arraqap" userId="c90f06cf-ba17-4117-b37f-49171781a3e9" providerId="ADAL" clId="{4F1EB218-1CB8-4589-B543-2ABC47FAB1C3}" dt="2025-09-13T04:37:11.986" v="197" actId="26606"/>
          <ac:spMkLst>
            <pc:docMk/>
            <pc:sldMk cId="891736385" sldId="260"/>
            <ac:spMk id="12" creationId="{CD9FE4EF-C4D8-49A0-B2FF-81D8DB7D8A24}"/>
          </ac:spMkLst>
        </pc:spChg>
        <pc:spChg chg="add del">
          <ac:chgData name="Ahmad Arraqap" userId="c90f06cf-ba17-4117-b37f-49171781a3e9" providerId="ADAL" clId="{4F1EB218-1CB8-4589-B543-2ABC47FAB1C3}" dt="2025-09-13T04:37:11.986" v="197" actId="26606"/>
          <ac:spMkLst>
            <pc:docMk/>
            <pc:sldMk cId="891736385" sldId="260"/>
            <ac:spMk id="13" creationId="{09588DA8-065E-4F6F-8EFD-43104AB2E0CF}"/>
          </ac:spMkLst>
        </pc:spChg>
        <pc:spChg chg="add del">
          <ac:chgData name="Ahmad Arraqap" userId="c90f06cf-ba17-4117-b37f-49171781a3e9" providerId="ADAL" clId="{4F1EB218-1CB8-4589-B543-2ABC47FAB1C3}" dt="2025-09-13T04:37:11.986" v="197" actId="26606"/>
          <ac:spMkLst>
            <pc:docMk/>
            <pc:sldMk cId="891736385" sldId="260"/>
            <ac:spMk id="14" creationId="{4300840D-0A0B-4512-BACA-B439D5B9C57C}"/>
          </ac:spMkLst>
        </pc:spChg>
        <pc:spChg chg="add del">
          <ac:chgData name="Ahmad Arraqap" userId="c90f06cf-ba17-4117-b37f-49171781a3e9" providerId="ADAL" clId="{4F1EB218-1CB8-4589-B543-2ABC47FAB1C3}" dt="2025-09-13T04:37:11.986" v="197" actId="26606"/>
          <ac:spMkLst>
            <pc:docMk/>
            <pc:sldMk cId="891736385" sldId="260"/>
            <ac:spMk id="15" creationId="{C4285719-470E-454C-AF62-8323075F1F5B}"/>
          </ac:spMkLst>
        </pc:spChg>
        <pc:spChg chg="add del">
          <ac:chgData name="Ahmad Arraqap" userId="c90f06cf-ba17-4117-b37f-49171781a3e9" providerId="ADAL" clId="{4F1EB218-1CB8-4589-B543-2ABC47FAB1C3}" dt="2025-09-13T04:37:11.986" v="197" actId="26606"/>
          <ac:spMkLst>
            <pc:docMk/>
            <pc:sldMk cId="891736385" sldId="260"/>
            <ac:spMk id="16" creationId="{D2B78728-A580-49A7-84F9-6EF6F583ADE0}"/>
          </ac:spMkLst>
        </pc:spChg>
        <pc:spChg chg="add del">
          <ac:chgData name="Ahmad Arraqap" userId="c90f06cf-ba17-4117-b37f-49171781a3e9" providerId="ADAL" clId="{4F1EB218-1CB8-4589-B543-2ABC47FAB1C3}" dt="2025-09-13T04:37:33.923" v="204" actId="26606"/>
          <ac:spMkLst>
            <pc:docMk/>
            <pc:sldMk cId="891736385" sldId="260"/>
            <ac:spMk id="17" creationId="{66E48AFA-8884-4F68-A44F-D2C1E8609C5A}"/>
          </ac:spMkLst>
        </pc:spChg>
        <pc:spChg chg="add del">
          <ac:chgData name="Ahmad Arraqap" userId="c90f06cf-ba17-4117-b37f-49171781a3e9" providerId="ADAL" clId="{4F1EB218-1CB8-4589-B543-2ABC47FAB1C3}" dt="2025-09-13T04:37:11.986" v="197" actId="26606"/>
          <ac:spMkLst>
            <pc:docMk/>
            <pc:sldMk cId="891736385" sldId="260"/>
            <ac:spMk id="18" creationId="{38FAA1A1-D861-433F-88FA-1E9D6FD31D11}"/>
          </ac:spMkLst>
        </pc:spChg>
        <pc:spChg chg="add del">
          <ac:chgData name="Ahmad Arraqap" userId="c90f06cf-ba17-4117-b37f-49171781a3e9" providerId="ADAL" clId="{4F1EB218-1CB8-4589-B543-2ABC47FAB1C3}" dt="2025-09-13T04:37:33.923" v="204" actId="26606"/>
          <ac:spMkLst>
            <pc:docMk/>
            <pc:sldMk cId="891736385" sldId="260"/>
            <ac:spMk id="19" creationId="{969D19A6-08CB-498C-93EC-3FFB021FC68A}"/>
          </ac:spMkLst>
        </pc:spChg>
        <pc:spChg chg="add del">
          <ac:chgData name="Ahmad Arraqap" userId="c90f06cf-ba17-4117-b37f-49171781a3e9" providerId="ADAL" clId="{4F1EB218-1CB8-4589-B543-2ABC47FAB1C3}" dt="2025-09-13T04:37:11.986" v="197" actId="26606"/>
          <ac:spMkLst>
            <pc:docMk/>
            <pc:sldMk cId="891736385" sldId="260"/>
            <ac:spMk id="20" creationId="{8D71EDA1-87BF-4D5D-AB79-F346FD19278A}"/>
          </ac:spMkLst>
        </pc:spChg>
        <pc:picChg chg="add del mod">
          <ac:chgData name="Ahmad Arraqap" userId="c90f06cf-ba17-4117-b37f-49171781a3e9" providerId="ADAL" clId="{4F1EB218-1CB8-4589-B543-2ABC47FAB1C3}" dt="2025-09-13T04:37:33.923" v="204" actId="26606"/>
          <ac:picMkLst>
            <pc:docMk/>
            <pc:sldMk cId="891736385" sldId="260"/>
            <ac:picMk id="4" creationId="{7BB9A113-8599-60A5-AE1E-248982522EA9}"/>
          </ac:picMkLst>
        </pc:picChg>
      </pc:sldChg>
      <pc:sldChg chg="modSp">
        <pc:chgData name="Ahmad Arraqap" userId="c90f06cf-ba17-4117-b37f-49171781a3e9" providerId="ADAL" clId="{4F1EB218-1CB8-4589-B543-2ABC47FAB1C3}" dt="2025-09-13T04:57:44.858" v="420" actId="113"/>
        <pc:sldMkLst>
          <pc:docMk/>
          <pc:sldMk cId="2525392297" sldId="261"/>
        </pc:sldMkLst>
        <pc:spChg chg="mod">
          <ac:chgData name="Ahmad Arraqap" userId="c90f06cf-ba17-4117-b37f-49171781a3e9" providerId="ADAL" clId="{4F1EB218-1CB8-4589-B543-2ABC47FAB1C3}" dt="2025-09-13T04:57:44.858" v="420" actId="113"/>
          <ac:spMkLst>
            <pc:docMk/>
            <pc:sldMk cId="2525392297" sldId="261"/>
            <ac:spMk id="2" creationId="{00000000-0000-0000-0000-000000000000}"/>
          </ac:spMkLst>
        </pc:spChg>
      </pc:sldChg>
      <pc:sldChg chg="delSp modSp del mod modAnim">
        <pc:chgData name="Ahmad Arraqap" userId="c90f06cf-ba17-4117-b37f-49171781a3e9" providerId="ADAL" clId="{4F1EB218-1CB8-4589-B543-2ABC47FAB1C3}" dt="2025-09-13T04:53:52.786" v="397" actId="47"/>
        <pc:sldMkLst>
          <pc:docMk/>
          <pc:sldMk cId="3086537941" sldId="262"/>
        </pc:sldMkLst>
        <pc:spChg chg="mod">
          <ac:chgData name="Ahmad Arraqap" userId="c90f06cf-ba17-4117-b37f-49171781a3e9" providerId="ADAL" clId="{4F1EB218-1CB8-4589-B543-2ABC47FAB1C3}" dt="2025-09-13T04:46:07.703" v="302" actId="1076"/>
          <ac:spMkLst>
            <pc:docMk/>
            <pc:sldMk cId="3086537941" sldId="262"/>
            <ac:spMk id="4" creationId="{00000000-0000-0000-0000-000000000000}"/>
          </ac:spMkLst>
        </pc:spChg>
        <pc:spChg chg="mod">
          <ac:chgData name="Ahmad Arraqap" userId="c90f06cf-ba17-4117-b37f-49171781a3e9" providerId="ADAL" clId="{4F1EB218-1CB8-4589-B543-2ABC47FAB1C3}" dt="2025-09-13T04:49:59.818" v="315" actId="20577"/>
          <ac:spMkLst>
            <pc:docMk/>
            <pc:sldMk cId="3086537941" sldId="262"/>
            <ac:spMk id="5" creationId="{00000000-0000-0000-0000-000000000000}"/>
          </ac:spMkLst>
        </pc:spChg>
        <pc:picChg chg="del">
          <ac:chgData name="Ahmad Arraqap" userId="c90f06cf-ba17-4117-b37f-49171781a3e9" providerId="ADAL" clId="{4F1EB218-1CB8-4589-B543-2ABC47FAB1C3}" dt="2025-09-13T04:52:57.560" v="386" actId="21"/>
          <ac:picMkLst>
            <pc:docMk/>
            <pc:sldMk cId="3086537941" sldId="262"/>
            <ac:picMk id="6" creationId="{7BB9A113-8599-60A5-AE1E-248982522EA9}"/>
          </ac:picMkLst>
        </pc:picChg>
      </pc:sldChg>
      <pc:sldChg chg="delSp del mod">
        <pc:chgData name="Ahmad Arraqap" userId="c90f06cf-ba17-4117-b37f-49171781a3e9" providerId="ADAL" clId="{4F1EB218-1CB8-4589-B543-2ABC47FAB1C3}" dt="2025-09-13T05:40:22.031" v="762" actId="2696"/>
        <pc:sldMkLst>
          <pc:docMk/>
          <pc:sldMk cId="3648200640" sldId="263"/>
        </pc:sldMkLst>
        <pc:picChg chg="del">
          <ac:chgData name="Ahmad Arraqap" userId="c90f06cf-ba17-4117-b37f-49171781a3e9" providerId="ADAL" clId="{4F1EB218-1CB8-4589-B543-2ABC47FAB1C3}" dt="2025-09-13T05:39:49.464" v="760" actId="21"/>
          <ac:picMkLst>
            <pc:docMk/>
            <pc:sldMk cId="3648200640" sldId="263"/>
            <ac:picMk id="4" creationId="{7BB9A113-8599-60A5-AE1E-248982522EA9}"/>
          </ac:picMkLst>
        </pc:picChg>
      </pc:sldChg>
      <pc:sldChg chg="modSp mod modAnim">
        <pc:chgData name="Ahmad Arraqap" userId="c90f06cf-ba17-4117-b37f-49171781a3e9" providerId="ADAL" clId="{4F1EB218-1CB8-4589-B543-2ABC47FAB1C3}" dt="2025-09-13T04:29:38.794" v="192" actId="113"/>
        <pc:sldMkLst>
          <pc:docMk/>
          <pc:sldMk cId="3289891842" sldId="264"/>
        </pc:sldMkLst>
        <pc:spChg chg="mod">
          <ac:chgData name="Ahmad Arraqap" userId="c90f06cf-ba17-4117-b37f-49171781a3e9" providerId="ADAL" clId="{4F1EB218-1CB8-4589-B543-2ABC47FAB1C3}" dt="2025-09-13T04:24:28.829" v="61" actId="12"/>
          <ac:spMkLst>
            <pc:docMk/>
            <pc:sldMk cId="3289891842" sldId="264"/>
            <ac:spMk id="2" creationId="{00000000-0000-0000-0000-000000000000}"/>
          </ac:spMkLst>
        </pc:spChg>
        <pc:spChg chg="mod">
          <ac:chgData name="Ahmad Arraqap" userId="c90f06cf-ba17-4117-b37f-49171781a3e9" providerId="ADAL" clId="{4F1EB218-1CB8-4589-B543-2ABC47FAB1C3}" dt="2025-09-13T04:29:38.794" v="192" actId="113"/>
          <ac:spMkLst>
            <pc:docMk/>
            <pc:sldMk cId="3289891842" sldId="264"/>
            <ac:spMk id="4" creationId="{00000000-0000-0000-0000-000000000000}"/>
          </ac:spMkLst>
        </pc:spChg>
      </pc:sldChg>
      <pc:sldChg chg="del">
        <pc:chgData name="Ahmad Arraqap" userId="c90f06cf-ba17-4117-b37f-49171781a3e9" providerId="ADAL" clId="{4F1EB218-1CB8-4589-B543-2ABC47FAB1C3}" dt="2025-09-13T04:21:49.053" v="23" actId="2696"/>
        <pc:sldMkLst>
          <pc:docMk/>
          <pc:sldMk cId="1042222948" sldId="269"/>
        </pc:sldMkLst>
      </pc:sldChg>
      <pc:sldChg chg="modSp mod ord modAnim">
        <pc:chgData name="Ahmad Arraqap" userId="c90f06cf-ba17-4117-b37f-49171781a3e9" providerId="ADAL" clId="{4F1EB218-1CB8-4589-B543-2ABC47FAB1C3}" dt="2025-09-13T05:43:22.241" v="784"/>
        <pc:sldMkLst>
          <pc:docMk/>
          <pc:sldMk cId="654953806" sldId="270"/>
        </pc:sldMkLst>
        <pc:spChg chg="mod">
          <ac:chgData name="Ahmad Arraqap" userId="c90f06cf-ba17-4117-b37f-49171781a3e9" providerId="ADAL" clId="{4F1EB218-1CB8-4589-B543-2ABC47FAB1C3}" dt="2025-09-13T04:55:48.980" v="408" actId="5793"/>
          <ac:spMkLst>
            <pc:docMk/>
            <pc:sldMk cId="654953806" sldId="270"/>
            <ac:spMk id="13315" creationId="{00000000-0000-0000-0000-000000000000}"/>
          </ac:spMkLst>
        </pc:spChg>
      </pc:sldChg>
      <pc:sldChg chg="modSp">
        <pc:chgData name="Ahmad Arraqap" userId="c90f06cf-ba17-4117-b37f-49171781a3e9" providerId="ADAL" clId="{4F1EB218-1CB8-4589-B543-2ABC47FAB1C3}" dt="2025-09-13T05:18:30.088" v="578" actId="113"/>
        <pc:sldMkLst>
          <pc:docMk/>
          <pc:sldMk cId="208349042" sldId="272"/>
        </pc:sldMkLst>
        <pc:spChg chg="mod">
          <ac:chgData name="Ahmad Arraqap" userId="c90f06cf-ba17-4117-b37f-49171781a3e9" providerId="ADAL" clId="{4F1EB218-1CB8-4589-B543-2ABC47FAB1C3}" dt="2025-09-13T05:18:30.088" v="578" actId="113"/>
          <ac:spMkLst>
            <pc:docMk/>
            <pc:sldMk cId="208349042" sldId="272"/>
            <ac:spMk id="15362" creationId="{00000000-0000-0000-0000-000000000000}"/>
          </ac:spMkLst>
        </pc:spChg>
      </pc:sldChg>
      <pc:sldChg chg="modSp">
        <pc:chgData name="Ahmad Arraqap" userId="c90f06cf-ba17-4117-b37f-49171781a3e9" providerId="ADAL" clId="{4F1EB218-1CB8-4589-B543-2ABC47FAB1C3}" dt="2025-09-13T05:19:19.760" v="590" actId="207"/>
        <pc:sldMkLst>
          <pc:docMk/>
          <pc:sldMk cId="2207231409" sldId="273"/>
        </pc:sldMkLst>
        <pc:spChg chg="mod">
          <ac:chgData name="Ahmad Arraqap" userId="c90f06cf-ba17-4117-b37f-49171781a3e9" providerId="ADAL" clId="{4F1EB218-1CB8-4589-B543-2ABC47FAB1C3}" dt="2025-09-13T05:19:19.760" v="590" actId="207"/>
          <ac:spMkLst>
            <pc:docMk/>
            <pc:sldMk cId="2207231409" sldId="273"/>
            <ac:spMk id="16386" creationId="{00000000-0000-0000-0000-000000000000}"/>
          </ac:spMkLst>
        </pc:spChg>
      </pc:sldChg>
      <pc:sldChg chg="modSp mod modAnim">
        <pc:chgData name="Ahmad Arraqap" userId="c90f06cf-ba17-4117-b37f-49171781a3e9" providerId="ADAL" clId="{4F1EB218-1CB8-4589-B543-2ABC47FAB1C3}" dt="2025-09-13T05:21:40.515" v="609" actId="27636"/>
        <pc:sldMkLst>
          <pc:docMk/>
          <pc:sldMk cId="4001298836" sldId="274"/>
        </pc:sldMkLst>
        <pc:spChg chg="mod">
          <ac:chgData name="Ahmad Arraqap" userId="c90f06cf-ba17-4117-b37f-49171781a3e9" providerId="ADAL" clId="{4F1EB218-1CB8-4589-B543-2ABC47FAB1C3}" dt="2025-09-13T05:21:40.515" v="609" actId="27636"/>
          <ac:spMkLst>
            <pc:docMk/>
            <pc:sldMk cId="4001298836" sldId="274"/>
            <ac:spMk id="17411" creationId="{00000000-0000-0000-0000-000000000000}"/>
          </ac:spMkLst>
        </pc:spChg>
      </pc:sldChg>
      <pc:sldChg chg="modSp mod modAnim">
        <pc:chgData name="Ahmad Arraqap" userId="c90f06cf-ba17-4117-b37f-49171781a3e9" providerId="ADAL" clId="{4F1EB218-1CB8-4589-B543-2ABC47FAB1C3}" dt="2025-09-13T05:27:46.563" v="693"/>
        <pc:sldMkLst>
          <pc:docMk/>
          <pc:sldMk cId="2183417180" sldId="276"/>
        </pc:sldMkLst>
        <pc:spChg chg="mod">
          <ac:chgData name="Ahmad Arraqap" userId="c90f06cf-ba17-4117-b37f-49171781a3e9" providerId="ADAL" clId="{4F1EB218-1CB8-4589-B543-2ABC47FAB1C3}" dt="2025-09-13T05:27:06.625" v="689" actId="27636"/>
          <ac:spMkLst>
            <pc:docMk/>
            <pc:sldMk cId="2183417180" sldId="276"/>
            <ac:spMk id="19458" creationId="{00000000-0000-0000-0000-000000000000}"/>
          </ac:spMkLst>
        </pc:spChg>
      </pc:sldChg>
      <pc:sldChg chg="modSp modAnim">
        <pc:chgData name="Ahmad Arraqap" userId="c90f06cf-ba17-4117-b37f-49171781a3e9" providerId="ADAL" clId="{4F1EB218-1CB8-4589-B543-2ABC47FAB1C3}" dt="2025-09-13T05:16:12.448" v="551" actId="255"/>
        <pc:sldMkLst>
          <pc:docMk/>
          <pc:sldMk cId="369485053" sldId="279"/>
        </pc:sldMkLst>
        <pc:spChg chg="mod">
          <ac:chgData name="Ahmad Arraqap" userId="c90f06cf-ba17-4117-b37f-49171781a3e9" providerId="ADAL" clId="{4F1EB218-1CB8-4589-B543-2ABC47FAB1C3}" dt="2025-09-13T05:16:12.448" v="551" actId="255"/>
          <ac:spMkLst>
            <pc:docMk/>
            <pc:sldMk cId="369485053" sldId="279"/>
            <ac:spMk id="45059" creationId="{00000000-0000-0000-0000-000000000000}"/>
          </ac:spMkLst>
        </pc:spChg>
      </pc:sldChg>
      <pc:sldChg chg="modSp mod ord modAnim">
        <pc:chgData name="Ahmad Arraqap" userId="c90f06cf-ba17-4117-b37f-49171781a3e9" providerId="ADAL" clId="{4F1EB218-1CB8-4589-B543-2ABC47FAB1C3}" dt="2025-09-13T05:12:38.161" v="509" actId="255"/>
        <pc:sldMkLst>
          <pc:docMk/>
          <pc:sldMk cId="3608806515" sldId="280"/>
        </pc:sldMkLst>
        <pc:spChg chg="mod">
          <ac:chgData name="Ahmad Arraqap" userId="c90f06cf-ba17-4117-b37f-49171781a3e9" providerId="ADAL" clId="{4F1EB218-1CB8-4589-B543-2ABC47FAB1C3}" dt="2025-09-13T05:12:38.161" v="509" actId="255"/>
          <ac:spMkLst>
            <pc:docMk/>
            <pc:sldMk cId="3608806515" sldId="280"/>
            <ac:spMk id="22531" creationId="{00000000-0000-0000-0000-000000000000}"/>
          </ac:spMkLst>
        </pc:spChg>
      </pc:sldChg>
      <pc:sldChg chg="modSp mod">
        <pc:chgData name="Ahmad Arraqap" userId="c90f06cf-ba17-4117-b37f-49171781a3e9" providerId="ADAL" clId="{4F1EB218-1CB8-4589-B543-2ABC47FAB1C3}" dt="2025-09-13T05:17:31.119" v="576" actId="20577"/>
        <pc:sldMkLst>
          <pc:docMk/>
          <pc:sldMk cId="1732433821" sldId="281"/>
        </pc:sldMkLst>
        <pc:spChg chg="mod">
          <ac:chgData name="Ahmad Arraqap" userId="c90f06cf-ba17-4117-b37f-49171781a3e9" providerId="ADAL" clId="{4F1EB218-1CB8-4589-B543-2ABC47FAB1C3}" dt="2025-09-13T05:17:31.119" v="576" actId="20577"/>
          <ac:spMkLst>
            <pc:docMk/>
            <pc:sldMk cId="1732433821" sldId="281"/>
            <ac:spMk id="24578" creationId="{00000000-0000-0000-0000-000000000000}"/>
          </ac:spMkLst>
        </pc:spChg>
        <pc:spChg chg="mod">
          <ac:chgData name="Ahmad Arraqap" userId="c90f06cf-ba17-4117-b37f-49171781a3e9" providerId="ADAL" clId="{4F1EB218-1CB8-4589-B543-2ABC47FAB1C3}" dt="2025-09-13T05:16:45.152" v="555" actId="12"/>
          <ac:spMkLst>
            <pc:docMk/>
            <pc:sldMk cId="1732433821" sldId="281"/>
            <ac:spMk id="24579" creationId="{00000000-0000-0000-0000-000000000000}"/>
          </ac:spMkLst>
        </pc:spChg>
      </pc:sldChg>
      <pc:sldChg chg="modSp">
        <pc:chgData name="Ahmad Arraqap" userId="c90f06cf-ba17-4117-b37f-49171781a3e9" providerId="ADAL" clId="{4F1EB218-1CB8-4589-B543-2ABC47FAB1C3}" dt="2025-09-13T05:28:36.087" v="694" actId="207"/>
        <pc:sldMkLst>
          <pc:docMk/>
          <pc:sldMk cId="8286066" sldId="282"/>
        </pc:sldMkLst>
        <pc:spChg chg="mod">
          <ac:chgData name="Ahmad Arraqap" userId="c90f06cf-ba17-4117-b37f-49171781a3e9" providerId="ADAL" clId="{4F1EB218-1CB8-4589-B543-2ABC47FAB1C3}" dt="2025-09-13T05:28:36.087" v="694" actId="207"/>
          <ac:spMkLst>
            <pc:docMk/>
            <pc:sldMk cId="8286066" sldId="282"/>
            <ac:spMk id="25603" creationId="{00000000-0000-0000-0000-000000000000}"/>
          </ac:spMkLst>
        </pc:spChg>
      </pc:sldChg>
      <pc:sldChg chg="add del">
        <pc:chgData name="Ahmad Arraqap" userId="c90f06cf-ba17-4117-b37f-49171781a3e9" providerId="ADAL" clId="{4F1EB218-1CB8-4589-B543-2ABC47FAB1C3}" dt="2025-09-13T05:35:20.552" v="725" actId="47"/>
        <pc:sldMkLst>
          <pc:docMk/>
          <pc:sldMk cId="3930152889" sldId="286"/>
        </pc:sldMkLst>
      </pc:sldChg>
      <pc:sldChg chg="addSp delSp modSp mod setBg">
        <pc:chgData name="Ahmad Arraqap" userId="c90f06cf-ba17-4117-b37f-49171781a3e9" providerId="ADAL" clId="{4F1EB218-1CB8-4589-B543-2ABC47FAB1C3}" dt="2025-09-13T05:09:23.698" v="466" actId="255"/>
        <pc:sldMkLst>
          <pc:docMk/>
          <pc:sldMk cId="1651815006" sldId="292"/>
        </pc:sldMkLst>
        <pc:spChg chg="mod">
          <ac:chgData name="Ahmad Arraqap" userId="c90f06cf-ba17-4117-b37f-49171781a3e9" providerId="ADAL" clId="{4F1EB218-1CB8-4589-B543-2ABC47FAB1C3}" dt="2025-09-13T05:09:23.698" v="466" actId="255"/>
          <ac:spMkLst>
            <pc:docMk/>
            <pc:sldMk cId="1651815006" sldId="292"/>
            <ac:spMk id="38915" creationId="{00000000-0000-0000-0000-000000000000}"/>
          </ac:spMkLst>
        </pc:spChg>
        <pc:spChg chg="add del">
          <ac:chgData name="Ahmad Arraqap" userId="c90f06cf-ba17-4117-b37f-49171781a3e9" providerId="ADAL" clId="{4F1EB218-1CB8-4589-B543-2ABC47FAB1C3}" dt="2025-09-13T05:08:58.238" v="462" actId="26606"/>
          <ac:spMkLst>
            <pc:docMk/>
            <pc:sldMk cId="1651815006" sldId="292"/>
            <ac:spMk id="38920" creationId="{100EDD19-6802-4EC3-95CE-CFFAB042CFD6}"/>
          </ac:spMkLst>
        </pc:spChg>
        <pc:spChg chg="add del">
          <ac:chgData name="Ahmad Arraqap" userId="c90f06cf-ba17-4117-b37f-49171781a3e9" providerId="ADAL" clId="{4F1EB218-1CB8-4589-B543-2ABC47FAB1C3}" dt="2025-09-13T05:09:04.089" v="464" actId="26606"/>
          <ac:spMkLst>
            <pc:docMk/>
            <pc:sldMk cId="1651815006" sldId="292"/>
            <ac:spMk id="38921" creationId="{F13C74B1-5B17-4795-BED0-7140497B445A}"/>
          </ac:spMkLst>
        </pc:spChg>
        <pc:spChg chg="add del">
          <ac:chgData name="Ahmad Arraqap" userId="c90f06cf-ba17-4117-b37f-49171781a3e9" providerId="ADAL" clId="{4F1EB218-1CB8-4589-B543-2ABC47FAB1C3}" dt="2025-09-13T05:08:58.238" v="462" actId="26606"/>
          <ac:spMkLst>
            <pc:docMk/>
            <pc:sldMk cId="1651815006" sldId="292"/>
            <ac:spMk id="38922" creationId="{DB17E863-922E-4C26-BD64-E8FD41D28661}"/>
          </ac:spMkLst>
        </pc:spChg>
        <pc:spChg chg="add del">
          <ac:chgData name="Ahmad Arraqap" userId="c90f06cf-ba17-4117-b37f-49171781a3e9" providerId="ADAL" clId="{4F1EB218-1CB8-4589-B543-2ABC47FAB1C3}" dt="2025-09-13T05:09:04.089" v="464" actId="26606"/>
          <ac:spMkLst>
            <pc:docMk/>
            <pc:sldMk cId="1651815006" sldId="292"/>
            <ac:spMk id="38923" creationId="{D4974D33-8DC5-464E-8C6D-BE58F0669C17}"/>
          </ac:spMkLst>
        </pc:spChg>
        <pc:spChg chg="add">
          <ac:chgData name="Ahmad Arraqap" userId="c90f06cf-ba17-4117-b37f-49171781a3e9" providerId="ADAL" clId="{4F1EB218-1CB8-4589-B543-2ABC47FAB1C3}" dt="2025-09-13T05:09:04.138" v="465" actId="26606"/>
          <ac:spMkLst>
            <pc:docMk/>
            <pc:sldMk cId="1651815006" sldId="292"/>
            <ac:spMk id="38924" creationId="{975D1CFA-2CDB-4B64-BD9F-85744E8DA12F}"/>
          </ac:spMkLst>
        </pc:spChg>
        <pc:spChg chg="add">
          <ac:chgData name="Ahmad Arraqap" userId="c90f06cf-ba17-4117-b37f-49171781a3e9" providerId="ADAL" clId="{4F1EB218-1CB8-4589-B543-2ABC47FAB1C3}" dt="2025-09-13T05:09:04.138" v="465" actId="26606"/>
          <ac:spMkLst>
            <pc:docMk/>
            <pc:sldMk cId="1651815006" sldId="292"/>
            <ac:spMk id="38925" creationId="{EDDBB197-D710-4A4F-A9CA-FD2177498BE8}"/>
          </ac:spMkLst>
        </pc:spChg>
        <pc:grpChg chg="add">
          <ac:chgData name="Ahmad Arraqap" userId="c90f06cf-ba17-4117-b37f-49171781a3e9" providerId="ADAL" clId="{4F1EB218-1CB8-4589-B543-2ABC47FAB1C3}" dt="2025-09-13T05:09:04.138" v="465" actId="26606"/>
          <ac:grpSpMkLst>
            <pc:docMk/>
            <pc:sldMk cId="1651815006" sldId="292"/>
            <ac:grpSpMk id="38926" creationId="{25EE5136-01F1-466C-962D-BA9B4C6757AA}"/>
          </ac:grpSpMkLst>
        </pc:grpChg>
        <pc:picChg chg="del">
          <ac:chgData name="Ahmad Arraqap" userId="c90f06cf-ba17-4117-b37f-49171781a3e9" providerId="ADAL" clId="{4F1EB218-1CB8-4589-B543-2ABC47FAB1C3}" dt="2025-09-13T05:08:53.574" v="460" actId="478"/>
          <ac:picMkLst>
            <pc:docMk/>
            <pc:sldMk cId="1651815006" sldId="292"/>
            <ac:picMk id="4" creationId="{7BB9A113-8599-60A5-AE1E-248982522EA9}"/>
          </ac:picMkLst>
        </pc:picChg>
        <pc:picChg chg="add del">
          <ac:chgData name="Ahmad Arraqap" userId="c90f06cf-ba17-4117-b37f-49171781a3e9" providerId="ADAL" clId="{4F1EB218-1CB8-4589-B543-2ABC47FAB1C3}" dt="2025-09-13T05:09:04.089" v="464" actId="26606"/>
          <ac:picMkLst>
            <pc:docMk/>
            <pc:sldMk cId="1651815006" sldId="292"/>
            <ac:picMk id="38917" creationId="{EC0B09B8-016E-6930-3510-ADA884D793ED}"/>
          </ac:picMkLst>
        </pc:picChg>
        <pc:picChg chg="add">
          <ac:chgData name="Ahmad Arraqap" userId="c90f06cf-ba17-4117-b37f-49171781a3e9" providerId="ADAL" clId="{4F1EB218-1CB8-4589-B543-2ABC47FAB1C3}" dt="2025-09-13T05:09:04.138" v="465" actId="26606"/>
          <ac:picMkLst>
            <pc:docMk/>
            <pc:sldMk cId="1651815006" sldId="292"/>
            <ac:picMk id="38919" creationId="{331EF574-BAC6-19E9-52A7-67883A90D788}"/>
          </ac:picMkLst>
        </pc:picChg>
      </pc:sldChg>
      <pc:sldChg chg="modSp mod">
        <pc:chgData name="Ahmad Arraqap" userId="c90f06cf-ba17-4117-b37f-49171781a3e9" providerId="ADAL" clId="{4F1EB218-1CB8-4589-B543-2ABC47FAB1C3}" dt="2025-09-13T05:24:11.141" v="621" actId="1076"/>
        <pc:sldMkLst>
          <pc:docMk/>
          <pc:sldMk cId="2687372059" sldId="293"/>
        </pc:sldMkLst>
        <pc:spChg chg="mod">
          <ac:chgData name="Ahmad Arraqap" userId="c90f06cf-ba17-4117-b37f-49171781a3e9" providerId="ADAL" clId="{4F1EB218-1CB8-4589-B543-2ABC47FAB1C3}" dt="2025-09-13T05:24:11.141" v="621" actId="1076"/>
          <ac:spMkLst>
            <pc:docMk/>
            <pc:sldMk cId="2687372059" sldId="293"/>
            <ac:spMk id="5" creationId="{00000000-0000-0000-0000-000000000000}"/>
          </ac:spMkLst>
        </pc:spChg>
      </pc:sldChg>
      <pc:sldChg chg="addSp modSp new mod modClrScheme modAnim chgLayout">
        <pc:chgData name="Ahmad Arraqap" userId="c90f06cf-ba17-4117-b37f-49171781a3e9" providerId="ADAL" clId="{4F1EB218-1CB8-4589-B543-2ABC47FAB1C3}" dt="2025-09-13T05:48:10.533" v="799"/>
        <pc:sldMkLst>
          <pc:docMk/>
          <pc:sldMk cId="3896408540" sldId="298"/>
        </pc:sldMkLst>
        <pc:spChg chg="add mod">
          <ac:chgData name="Ahmad Arraqap" userId="c90f06cf-ba17-4117-b37f-49171781a3e9" providerId="ADAL" clId="{4F1EB218-1CB8-4589-B543-2ABC47FAB1C3}" dt="2025-09-13T04:29:13.343" v="189" actId="113"/>
          <ac:spMkLst>
            <pc:docMk/>
            <pc:sldMk cId="3896408540" sldId="298"/>
            <ac:spMk id="2" creationId="{4C32CB56-3377-5E23-BC66-B8C05A9E166B}"/>
          </ac:spMkLst>
        </pc:spChg>
        <pc:spChg chg="add mod">
          <ac:chgData name="Ahmad Arraqap" userId="c90f06cf-ba17-4117-b37f-49171781a3e9" providerId="ADAL" clId="{4F1EB218-1CB8-4589-B543-2ABC47FAB1C3}" dt="2025-09-13T04:28:29.707" v="121" actId="20577"/>
          <ac:spMkLst>
            <pc:docMk/>
            <pc:sldMk cId="3896408540" sldId="298"/>
            <ac:spMk id="3" creationId="{C5ED836E-0193-3E32-3215-240820A7F351}"/>
          </ac:spMkLst>
        </pc:spChg>
        <pc:picChg chg="add mod">
          <ac:chgData name="Ahmad Arraqap" userId="c90f06cf-ba17-4117-b37f-49171781a3e9" providerId="ADAL" clId="{4F1EB218-1CB8-4589-B543-2ABC47FAB1C3}" dt="2025-09-13T04:27:57.298" v="86"/>
          <ac:picMkLst>
            <pc:docMk/>
            <pc:sldMk cId="3896408540" sldId="298"/>
            <ac:picMk id="4" creationId="{D156DA28-2A52-C1BE-3F66-C74B705D23CC}"/>
          </ac:picMkLst>
        </pc:picChg>
      </pc:sldChg>
      <pc:sldChg chg="addSp modSp new mod modClrScheme modAnim chgLayout">
        <pc:chgData name="Ahmad Arraqap" userId="c90f06cf-ba17-4117-b37f-49171781a3e9" providerId="ADAL" clId="{4F1EB218-1CB8-4589-B543-2ABC47FAB1C3}" dt="2025-09-13T04:44:53.964" v="300" actId="20577"/>
        <pc:sldMkLst>
          <pc:docMk/>
          <pc:sldMk cId="4123464598" sldId="299"/>
        </pc:sldMkLst>
        <pc:spChg chg="add mod">
          <ac:chgData name="Ahmad Arraqap" userId="c90f06cf-ba17-4117-b37f-49171781a3e9" providerId="ADAL" clId="{4F1EB218-1CB8-4589-B543-2ABC47FAB1C3}" dt="2025-09-13T04:43:41.468" v="289" actId="20577"/>
          <ac:spMkLst>
            <pc:docMk/>
            <pc:sldMk cId="4123464598" sldId="299"/>
            <ac:spMk id="2" creationId="{BECBDB7C-25B7-41A2-7320-6EA1FDAB4312}"/>
          </ac:spMkLst>
        </pc:spChg>
        <pc:spChg chg="add mod">
          <ac:chgData name="Ahmad Arraqap" userId="c90f06cf-ba17-4117-b37f-49171781a3e9" providerId="ADAL" clId="{4F1EB218-1CB8-4589-B543-2ABC47FAB1C3}" dt="2025-09-13T04:42:55.216" v="253" actId="20577"/>
          <ac:spMkLst>
            <pc:docMk/>
            <pc:sldMk cId="4123464598" sldId="299"/>
            <ac:spMk id="3" creationId="{B55FD93F-5A28-476E-2CAC-C398C56782E5}"/>
          </ac:spMkLst>
        </pc:spChg>
        <pc:spChg chg="add mod">
          <ac:chgData name="Ahmad Arraqap" userId="c90f06cf-ba17-4117-b37f-49171781a3e9" providerId="ADAL" clId="{4F1EB218-1CB8-4589-B543-2ABC47FAB1C3}" dt="2025-09-13T04:44:53.964" v="300" actId="20577"/>
          <ac:spMkLst>
            <pc:docMk/>
            <pc:sldMk cId="4123464598" sldId="299"/>
            <ac:spMk id="4" creationId="{A12CCA59-1871-F2CD-8210-817C4DD5A443}"/>
          </ac:spMkLst>
        </pc:spChg>
        <pc:picChg chg="add mod">
          <ac:chgData name="Ahmad Arraqap" userId="c90f06cf-ba17-4117-b37f-49171781a3e9" providerId="ADAL" clId="{4F1EB218-1CB8-4589-B543-2ABC47FAB1C3}" dt="2025-09-13T04:43:34.389" v="262"/>
          <ac:picMkLst>
            <pc:docMk/>
            <pc:sldMk cId="4123464598" sldId="299"/>
            <ac:picMk id="5" creationId="{B93C0B1F-BE3B-3875-90EC-72AAA4FF24EC}"/>
          </ac:picMkLst>
        </pc:picChg>
      </pc:sldChg>
      <pc:sldChg chg="add del">
        <pc:chgData name="Ahmad Arraqap" userId="c90f06cf-ba17-4117-b37f-49171781a3e9" providerId="ADAL" clId="{4F1EB218-1CB8-4589-B543-2ABC47FAB1C3}" dt="2025-09-13T04:45:27.782" v="301" actId="47"/>
        <pc:sldMkLst>
          <pc:docMk/>
          <pc:sldMk cId="0" sldId="300"/>
        </pc:sldMkLst>
      </pc:sldChg>
      <pc:sldChg chg="addSp delSp modSp new mod setBg modClrScheme modAnim chgLayout">
        <pc:chgData name="Ahmad Arraqap" userId="c90f06cf-ba17-4117-b37f-49171781a3e9" providerId="ADAL" clId="{4F1EB218-1CB8-4589-B543-2ABC47FAB1C3}" dt="2025-09-13T05:57:45.493" v="859" actId="1076"/>
        <pc:sldMkLst>
          <pc:docMk/>
          <pc:sldMk cId="1881638381" sldId="300"/>
        </pc:sldMkLst>
        <pc:spChg chg="add mod">
          <ac:chgData name="Ahmad Arraqap" userId="c90f06cf-ba17-4117-b37f-49171781a3e9" providerId="ADAL" clId="{4F1EB218-1CB8-4589-B543-2ABC47FAB1C3}" dt="2025-09-13T04:53:22.285" v="389" actId="26606"/>
          <ac:spMkLst>
            <pc:docMk/>
            <pc:sldMk cId="1881638381" sldId="300"/>
            <ac:spMk id="2" creationId="{4BA92C1C-EDBC-37E6-72F1-8D5F5A8D32C8}"/>
          </ac:spMkLst>
        </pc:spChg>
        <pc:spChg chg="add del mod">
          <ac:chgData name="Ahmad Arraqap" userId="c90f06cf-ba17-4117-b37f-49171781a3e9" providerId="ADAL" clId="{4F1EB218-1CB8-4589-B543-2ABC47FAB1C3}" dt="2025-09-13T04:50:27.295" v="318"/>
          <ac:spMkLst>
            <pc:docMk/>
            <pc:sldMk cId="1881638381" sldId="300"/>
            <ac:spMk id="3" creationId="{93C79852-76A3-7C9C-8BF1-BE3D210EF814}"/>
          </ac:spMkLst>
        </pc:spChg>
        <pc:spChg chg="add del mod ord">
          <ac:chgData name="Ahmad Arraqap" userId="c90f06cf-ba17-4117-b37f-49171781a3e9" providerId="ADAL" clId="{4F1EB218-1CB8-4589-B543-2ABC47FAB1C3}" dt="2025-09-13T04:53:47.148" v="396" actId="26606"/>
          <ac:spMkLst>
            <pc:docMk/>
            <pc:sldMk cId="1881638381" sldId="300"/>
            <ac:spMk id="4" creationId="{3F23A784-7945-BAAF-4EE2-6969953A0AFC}"/>
          </ac:spMkLst>
        </pc:spChg>
        <pc:spChg chg="add del">
          <ac:chgData name="Ahmad Arraqap" userId="c90f06cf-ba17-4117-b37f-49171781a3e9" providerId="ADAL" clId="{4F1EB218-1CB8-4589-B543-2ABC47FAB1C3}" dt="2025-09-13T04:53:22.285" v="389" actId="26606"/>
          <ac:spMkLst>
            <pc:docMk/>
            <pc:sldMk cId="1881638381" sldId="300"/>
            <ac:spMk id="10" creationId="{637B2035-1FCB-439A-B421-095E136C7E07}"/>
          </ac:spMkLst>
        </pc:spChg>
        <pc:spChg chg="add del">
          <ac:chgData name="Ahmad Arraqap" userId="c90f06cf-ba17-4117-b37f-49171781a3e9" providerId="ADAL" clId="{4F1EB218-1CB8-4589-B543-2ABC47FAB1C3}" dt="2025-09-13T04:53:22.285" v="389" actId="26606"/>
          <ac:spMkLst>
            <pc:docMk/>
            <pc:sldMk cId="1881638381" sldId="300"/>
            <ac:spMk id="12" creationId="{B39A1F5A-E57E-4178-8F57-A18DC747E5E1}"/>
          </ac:spMkLst>
        </pc:spChg>
        <pc:spChg chg="add del">
          <ac:chgData name="Ahmad Arraqap" userId="c90f06cf-ba17-4117-b37f-49171781a3e9" providerId="ADAL" clId="{4F1EB218-1CB8-4589-B543-2ABC47FAB1C3}" dt="2025-09-13T04:53:22.285" v="389" actId="26606"/>
          <ac:spMkLst>
            <pc:docMk/>
            <pc:sldMk cId="1881638381" sldId="300"/>
            <ac:spMk id="14" creationId="{CF93DC6C-1BFD-4414-BF23-471C8831CA04}"/>
          </ac:spMkLst>
        </pc:spChg>
        <pc:spChg chg="add del">
          <ac:chgData name="Ahmad Arraqap" userId="c90f06cf-ba17-4117-b37f-49171781a3e9" providerId="ADAL" clId="{4F1EB218-1CB8-4589-B543-2ABC47FAB1C3}" dt="2025-09-13T04:53:22.285" v="389" actId="26606"/>
          <ac:spMkLst>
            <pc:docMk/>
            <pc:sldMk cId="1881638381" sldId="300"/>
            <ac:spMk id="16" creationId="{001928A5-13A8-4372-8A77-BCAAE5553E6F}"/>
          </ac:spMkLst>
        </pc:spChg>
        <pc:graphicFrameChg chg="add del mod">
          <ac:chgData name="Ahmad Arraqap" userId="c90f06cf-ba17-4117-b37f-49171781a3e9" providerId="ADAL" clId="{4F1EB218-1CB8-4589-B543-2ABC47FAB1C3}" dt="2025-09-13T04:53:47.148" v="396" actId="26606"/>
          <ac:graphicFrameMkLst>
            <pc:docMk/>
            <pc:sldMk cId="1881638381" sldId="300"/>
            <ac:graphicFrameMk id="7" creationId="{21482F5A-0C7E-2422-DD7C-F7CCD8EB6FFA}"/>
          </ac:graphicFrameMkLst>
        </pc:graphicFrameChg>
        <pc:picChg chg="add mod">
          <ac:chgData name="Ahmad Arraqap" userId="c90f06cf-ba17-4117-b37f-49171781a3e9" providerId="ADAL" clId="{4F1EB218-1CB8-4589-B543-2ABC47FAB1C3}" dt="2025-09-13T05:57:45.493" v="859" actId="1076"/>
          <ac:picMkLst>
            <pc:docMk/>
            <pc:sldMk cId="1881638381" sldId="300"/>
            <ac:picMk id="5" creationId="{B3C84BFA-0227-FA69-8653-78B569EA2F42}"/>
          </ac:picMkLst>
        </pc:picChg>
      </pc:sldChg>
      <pc:sldChg chg="addSp modSp add mod modAnim">
        <pc:chgData name="Ahmad Arraqap" userId="c90f06cf-ba17-4117-b37f-49171781a3e9" providerId="ADAL" clId="{4F1EB218-1CB8-4589-B543-2ABC47FAB1C3}" dt="2025-09-13T05:07:12.961" v="459" actId="1076"/>
        <pc:sldMkLst>
          <pc:docMk/>
          <pc:sldMk cId="0" sldId="301"/>
        </pc:sldMkLst>
        <pc:spChg chg="mod">
          <ac:chgData name="Ahmad Arraqap" userId="c90f06cf-ba17-4117-b37f-49171781a3e9" providerId="ADAL" clId="{4F1EB218-1CB8-4589-B543-2ABC47FAB1C3}" dt="2025-09-13T05:06:16.301" v="451" actId="20577"/>
          <ac:spMkLst>
            <pc:docMk/>
            <pc:sldMk cId="0" sldId="301"/>
            <ac:spMk id="2" creationId="{00000000-0000-0000-0000-000000000000}"/>
          </ac:spMkLst>
        </pc:spChg>
        <pc:graphicFrameChg chg="mod modGraphic">
          <ac:chgData name="Ahmad Arraqap" userId="c90f06cf-ba17-4117-b37f-49171781a3e9" providerId="ADAL" clId="{4F1EB218-1CB8-4589-B543-2ABC47FAB1C3}" dt="2025-09-13T05:07:12.961" v="459" actId="1076"/>
          <ac:graphicFrameMkLst>
            <pc:docMk/>
            <pc:sldMk cId="0" sldId="301"/>
            <ac:graphicFrameMk id="3" creationId="{00000000-0000-0000-0000-000000000000}"/>
          </ac:graphicFrameMkLst>
        </pc:graphicFrameChg>
        <pc:picChg chg="add mod">
          <ac:chgData name="Ahmad Arraqap" userId="c90f06cf-ba17-4117-b37f-49171781a3e9" providerId="ADAL" clId="{4F1EB218-1CB8-4589-B543-2ABC47FAB1C3}" dt="2025-09-13T05:06:49.717" v="454" actId="14100"/>
          <ac:picMkLst>
            <pc:docMk/>
            <pc:sldMk cId="0" sldId="301"/>
            <ac:picMk id="4" creationId="{38BF67BC-4329-D3FE-2112-BDBE4760315F}"/>
          </ac:picMkLst>
        </pc:picChg>
      </pc:sldChg>
      <pc:sldChg chg="modSp add mod modAnim">
        <pc:chgData name="Ahmad Arraqap" userId="c90f06cf-ba17-4117-b37f-49171781a3e9" providerId="ADAL" clId="{4F1EB218-1CB8-4589-B543-2ABC47FAB1C3}" dt="2025-09-13T05:11:31.448" v="480" actId="255"/>
        <pc:sldMkLst>
          <pc:docMk/>
          <pc:sldMk cId="662543721" sldId="302"/>
        </pc:sldMkLst>
        <pc:spChg chg="mod">
          <ac:chgData name="Ahmad Arraqap" userId="c90f06cf-ba17-4117-b37f-49171781a3e9" providerId="ADAL" clId="{4F1EB218-1CB8-4589-B543-2ABC47FAB1C3}" dt="2025-09-13T05:11:31.448" v="480" actId="255"/>
          <ac:spMkLst>
            <pc:docMk/>
            <pc:sldMk cId="662543721" sldId="302"/>
            <ac:spMk id="22531" creationId="{B1D65E91-A56A-2206-E479-38AD5C068102}"/>
          </ac:spMkLst>
        </pc:spChg>
      </pc:sldChg>
      <pc:sldChg chg="modSp add modTransition modAnim">
        <pc:chgData name="Ahmad Arraqap" userId="c90f06cf-ba17-4117-b37f-49171781a3e9" providerId="ADAL" clId="{4F1EB218-1CB8-4589-B543-2ABC47FAB1C3}" dt="2025-09-13T05:15:17.560" v="525" actId="20577"/>
        <pc:sldMkLst>
          <pc:docMk/>
          <pc:sldMk cId="3493341721" sldId="303"/>
        </pc:sldMkLst>
        <pc:spChg chg="mod">
          <ac:chgData name="Ahmad Arraqap" userId="c90f06cf-ba17-4117-b37f-49171781a3e9" providerId="ADAL" clId="{4F1EB218-1CB8-4589-B543-2ABC47FAB1C3}" dt="2025-09-13T05:15:17.560" v="525" actId="20577"/>
          <ac:spMkLst>
            <pc:docMk/>
            <pc:sldMk cId="3493341721" sldId="303"/>
            <ac:spMk id="45059" creationId="{84C4A38F-7C01-4659-514C-31EBC82F7817}"/>
          </ac:spMkLst>
        </pc:spChg>
      </pc:sldChg>
      <pc:sldChg chg="addSp modSp add mod modAnim">
        <pc:chgData name="Ahmad Arraqap" userId="c90f06cf-ba17-4117-b37f-49171781a3e9" providerId="ADAL" clId="{4F1EB218-1CB8-4589-B543-2ABC47FAB1C3}" dt="2025-09-13T05:46:00.661" v="794"/>
        <pc:sldMkLst>
          <pc:docMk/>
          <pc:sldMk cId="0" sldId="304"/>
        </pc:sldMkLst>
        <pc:spChg chg="mod">
          <ac:chgData name="Ahmad Arraqap" userId="c90f06cf-ba17-4117-b37f-49171781a3e9" providerId="ADAL" clId="{4F1EB218-1CB8-4589-B543-2ABC47FAB1C3}" dt="2025-09-13T05:38:59.593" v="759" actId="114"/>
          <ac:spMkLst>
            <pc:docMk/>
            <pc:sldMk cId="0" sldId="304"/>
            <ac:spMk id="2" creationId="{00000000-0000-0000-0000-000000000000}"/>
          </ac:spMkLst>
        </pc:spChg>
        <pc:picChg chg="add mod">
          <ac:chgData name="Ahmad Arraqap" userId="c90f06cf-ba17-4117-b37f-49171781a3e9" providerId="ADAL" clId="{4F1EB218-1CB8-4589-B543-2ABC47FAB1C3}" dt="2025-09-13T05:39:53.218" v="761"/>
          <ac:picMkLst>
            <pc:docMk/>
            <pc:sldMk cId="0" sldId="304"/>
            <ac:picMk id="4" creationId="{30416BD1-2083-C4AE-2F71-99390B1C7EEC}"/>
          </ac:picMkLst>
        </pc:picChg>
      </pc:sldChg>
      <pc:sldChg chg="addSp delSp modSp add del mod delAnim">
        <pc:chgData name="Ahmad Arraqap" userId="c90f06cf-ba17-4117-b37f-49171781a3e9" providerId="ADAL" clId="{4F1EB218-1CB8-4589-B543-2ABC47FAB1C3}" dt="2025-09-13T05:23:56.318" v="620" actId="2696"/>
        <pc:sldMkLst>
          <pc:docMk/>
          <pc:sldMk cId="636873435" sldId="304"/>
        </pc:sldMkLst>
        <pc:spChg chg="add mod">
          <ac:chgData name="Ahmad Arraqap" userId="c90f06cf-ba17-4117-b37f-49171781a3e9" providerId="ADAL" clId="{4F1EB218-1CB8-4589-B543-2ABC47FAB1C3}" dt="2025-09-13T05:23:10.879" v="618" actId="14100"/>
          <ac:spMkLst>
            <pc:docMk/>
            <pc:sldMk cId="636873435" sldId="304"/>
            <ac:spMk id="2" creationId="{C9A76A6F-70BF-0705-DEF1-76EB97D85B3F}"/>
          </ac:spMkLst>
        </pc:spChg>
        <pc:spChg chg="del">
          <ac:chgData name="Ahmad Arraqap" userId="c90f06cf-ba17-4117-b37f-49171781a3e9" providerId="ADAL" clId="{4F1EB218-1CB8-4589-B543-2ABC47FAB1C3}" dt="2025-09-13T05:22:20.728" v="611" actId="478"/>
          <ac:spMkLst>
            <pc:docMk/>
            <pc:sldMk cId="636873435" sldId="304"/>
            <ac:spMk id="5" creationId="{061C4872-E2B3-98FA-2823-AABC1634CD4C}"/>
          </ac:spMkLst>
        </pc:spChg>
        <pc:spChg chg="mod">
          <ac:chgData name="Ahmad Arraqap" userId="c90f06cf-ba17-4117-b37f-49171781a3e9" providerId="ADAL" clId="{4F1EB218-1CB8-4589-B543-2ABC47FAB1C3}" dt="2025-09-13T05:22:57.847" v="616" actId="1076"/>
          <ac:spMkLst>
            <pc:docMk/>
            <pc:sldMk cId="636873435" sldId="304"/>
            <ac:spMk id="7" creationId="{5E054901-0253-2222-494C-2C8CBB01020E}"/>
          </ac:spMkLst>
        </pc:spChg>
        <pc:spChg chg="mod">
          <ac:chgData name="Ahmad Arraqap" userId="c90f06cf-ba17-4117-b37f-49171781a3e9" providerId="ADAL" clId="{4F1EB218-1CB8-4589-B543-2ABC47FAB1C3}" dt="2025-09-13T05:23:18.069" v="619" actId="1076"/>
          <ac:spMkLst>
            <pc:docMk/>
            <pc:sldMk cId="636873435" sldId="304"/>
            <ac:spMk id="8" creationId="{B5FB1CC7-FFBF-598A-D994-E6B001A2496C}"/>
          </ac:spMkLst>
        </pc:spChg>
      </pc:sldChg>
      <pc:sldChg chg="addSp delSp modSp add del mod addAnim delAnim modAnim">
        <pc:chgData name="Ahmad Arraqap" userId="c90f06cf-ba17-4117-b37f-49171781a3e9" providerId="ADAL" clId="{4F1EB218-1CB8-4589-B543-2ABC47FAB1C3}" dt="2025-09-13T05:35:17.849" v="723"/>
        <pc:sldMkLst>
          <pc:docMk/>
          <pc:sldMk cId="3570973108" sldId="304"/>
        </pc:sldMkLst>
        <pc:spChg chg="add del mod">
          <ac:chgData name="Ahmad Arraqap" userId="c90f06cf-ba17-4117-b37f-49171781a3e9" providerId="ADAL" clId="{4F1EB218-1CB8-4589-B543-2ABC47FAB1C3}" dt="2025-09-13T05:35:16.394" v="722" actId="478"/>
          <ac:spMkLst>
            <pc:docMk/>
            <pc:sldMk cId="3570973108" sldId="304"/>
            <ac:spMk id="3" creationId="{CEDA8694-B146-8C02-42B7-BE2FA425F4FA}"/>
          </ac:spMkLst>
        </pc:spChg>
        <pc:spChg chg="add del mod">
          <ac:chgData name="Ahmad Arraqap" userId="c90f06cf-ba17-4117-b37f-49171781a3e9" providerId="ADAL" clId="{4F1EB218-1CB8-4589-B543-2ABC47FAB1C3}" dt="2025-09-13T05:35:15.580" v="721" actId="22"/>
          <ac:spMkLst>
            <pc:docMk/>
            <pc:sldMk cId="3570973108" sldId="304"/>
            <ac:spMk id="8" creationId="{6CC80B74-27FA-8516-716D-40E80CAF4C72}"/>
          </ac:spMkLst>
        </pc:spChg>
        <pc:picChg chg="add del mod">
          <ac:chgData name="Ahmad Arraqap" userId="c90f06cf-ba17-4117-b37f-49171781a3e9" providerId="ADAL" clId="{4F1EB218-1CB8-4589-B543-2ABC47FAB1C3}" dt="2025-09-13T05:34:44.027" v="711" actId="22"/>
          <ac:picMkLst>
            <pc:docMk/>
            <pc:sldMk cId="3570973108" sldId="304"/>
            <ac:picMk id="6" creationId="{CBA0709D-6993-48C5-9EC7-3D9AD3192D72}"/>
          </ac:picMkLst>
        </pc:picChg>
      </pc:sldChg>
      <pc:sldChg chg="addSp delSp modSp add mod ord modAnim">
        <pc:chgData name="Ahmad Arraqap" userId="c90f06cf-ba17-4117-b37f-49171781a3e9" providerId="ADAL" clId="{4F1EB218-1CB8-4589-B543-2ABC47FAB1C3}" dt="2025-09-13T05:56:51.721" v="858" actId="478"/>
        <pc:sldMkLst>
          <pc:docMk/>
          <pc:sldMk cId="0" sldId="305"/>
        </pc:sldMkLst>
        <pc:spChg chg="add del mod">
          <ac:chgData name="Ahmad Arraqap" userId="c90f06cf-ba17-4117-b37f-49171781a3e9" providerId="ADAL" clId="{4F1EB218-1CB8-4589-B543-2ABC47FAB1C3}" dt="2025-09-13T05:56:51.721" v="858" actId="478"/>
          <ac:spMkLst>
            <pc:docMk/>
            <pc:sldMk cId="0" sldId="305"/>
            <ac:spMk id="2" creationId="{00000000-0000-0000-0000-000000000000}"/>
          </ac:spMkLst>
        </pc:spChg>
        <pc:spChg chg="add del mod">
          <ac:chgData name="Ahmad Arraqap" userId="c90f06cf-ba17-4117-b37f-49171781a3e9" providerId="ADAL" clId="{4F1EB218-1CB8-4589-B543-2ABC47FAB1C3}" dt="2025-09-13T05:56:51.721" v="858" actId="478"/>
          <ac:spMkLst>
            <pc:docMk/>
            <pc:sldMk cId="0" sldId="305"/>
            <ac:spMk id="6" creationId="{45F6A5B1-C58A-E958-B9D7-75FE6DAECB2A}"/>
          </ac:spMkLst>
        </pc:spChg>
        <pc:graphicFrameChg chg="mod modGraphic">
          <ac:chgData name="Ahmad Arraqap" userId="c90f06cf-ba17-4117-b37f-49171781a3e9" providerId="ADAL" clId="{4F1EB218-1CB8-4589-B543-2ABC47FAB1C3}" dt="2025-09-13T05:56:39.335" v="856" actId="20577"/>
          <ac:graphicFrameMkLst>
            <pc:docMk/>
            <pc:sldMk cId="0" sldId="305"/>
            <ac:graphicFrameMk id="3" creationId="{00000000-0000-0000-0000-000000000000}"/>
          </ac:graphicFrameMkLst>
        </pc:graphicFrameChg>
        <pc:picChg chg="add mod">
          <ac:chgData name="Ahmad Arraqap" userId="c90f06cf-ba17-4117-b37f-49171781a3e9" providerId="ADAL" clId="{4F1EB218-1CB8-4589-B543-2ABC47FAB1C3}" dt="2025-09-13T05:53:40.728" v="829" actId="1076"/>
          <ac:picMkLst>
            <pc:docMk/>
            <pc:sldMk cId="0" sldId="305"/>
            <ac:picMk id="4" creationId="{A1EE0E57-86BE-BF8F-A890-59707AFFA5F2}"/>
          </ac:picMkLst>
        </pc:picChg>
      </pc:sldChg>
      <pc:sldChg chg="addSp delSp new del mod">
        <pc:chgData name="Ahmad Arraqap" userId="c90f06cf-ba17-4117-b37f-49171781a3e9" providerId="ADAL" clId="{4F1EB218-1CB8-4589-B543-2ABC47FAB1C3}" dt="2025-09-13T05:35:13.537" v="719" actId="680"/>
        <pc:sldMkLst>
          <pc:docMk/>
          <pc:sldMk cId="1929082542" sldId="305"/>
        </pc:sldMkLst>
        <pc:spChg chg="add del">
          <ac:chgData name="Ahmad Arraqap" userId="c90f06cf-ba17-4117-b37f-49171781a3e9" providerId="ADAL" clId="{4F1EB218-1CB8-4589-B543-2ABC47FAB1C3}" dt="2025-09-13T05:35:12.490" v="718" actId="22"/>
          <ac:spMkLst>
            <pc:docMk/>
            <pc:sldMk cId="1929082542" sldId="305"/>
            <ac:spMk id="3" creationId="{C1208497-A474-47C6-6780-1DEB17A2C9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A7D70E-0A7E-47FF-9CF9-C66E6B0A4977}" type="datetimeFigureOut">
              <a:rPr lang="en-US" smtClean="0"/>
              <a:t>9/13/2025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7F0344-4D1A-4DDD-B5B2-9324929AB606}" type="slidenum">
              <a:rPr lang="en-US" smtClean="0"/>
              <a:t>‹#›</a:t>
            </a:fld>
            <a:endParaRPr lang="en-US"/>
          </a:p>
        </p:txBody>
      </p:sp>
    </p:spTree>
    <p:extLst>
      <p:ext uri="{BB962C8B-B14F-4D97-AF65-F5344CB8AC3E}">
        <p14:creationId xmlns:p14="http://schemas.microsoft.com/office/powerpoint/2010/main" val="3877462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Tell them this lecture is the foundation for their clinical rotations.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Clarify difference: hypnosis (sleep-like), narcosis (drug stupor), sedation (continuum).</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spcBef>
                <a:spcPct val="0"/>
              </a:spcBef>
            </a:pPr>
            <a:r>
              <a:rPr lang="en-US" altLang="en-US">
                <a:ea typeface="ＭＳ Ｐゴシック" panose="020B0600070205080204" pitchFamily="34" charset="-128"/>
              </a:rPr>
              <a:t>Students tend to enjoy the procedural portion of anesthesia such as IVs, intubations, and spinals. Anesthesiology is a very hands-on field and at the same time involves a great deal of medical knowledge. For this reason, it can provide a perfect solution for students who enjoy both surgery and medicine. One one hand you are the one placing central lines and intubating prior to surgery. On the other hand you are the one determining how much medication a patient should get, if they need a blood transfusion, or how their medical diseases may affect the interventions you plan. Students with prior experience in emergency medicine (e.g EMT, emergency room technician, paramedic) tend to enjoy anesthesiology. Those experiences may provide the very basic skills foundation for the specialty (e.g. mask ventilation, IVs, intubation) so it makes for a natural transition. The basic science foundation of anesthesiology, although broad, lies mainly in physiology and pharmacology so students who enjoyed those courses tend to enjoy anesthesia. In practice, anesthesiologists have the training and ability to work in all areas of medicine. Depending on the practice environment, you may be providing anesthesia for a psychiatric patient undergoing electroconvulsive therapy, a pediatric patient undergoing a tonsillectomy, an obstetric patient undergoing a Cesarean section, or a trauma patient after a motor vehicle crash. One can also specialize and provide anesthesia mainly for one type of patient population, such as pediatrics or pain management. Anesthesiology is a field of immediate results. Almost all medications are given via the intravenous route and many have near immediate onset of action. Induction of anesthesia renders a patient unconscious within seconds. Life threatening emergencies such as cardiac arrhythmias, pneumothorax, hypovolemia, or malignant hypertension are managed on-the-fly. Anesthesiologists plan ahead to hopefully avoid any emergency. It is the successful management of these emergencies however that makes this field so exciting and rewarding. Many anesthesiologists also feel great satisfaction in carrying a patient through a difficult surgery without an issue. They are the silent heroes of the operating room.</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95661-7324-4436-8BAB-4301B69C6836}" type="slidenum">
              <a:rPr lang="en-US" altLang="en-US">
                <a:latin typeface="Arial" panose="020B0604020202020204" pitchFamily="34" charset="0"/>
              </a:rPr>
              <a:pPr>
                <a:spcBef>
                  <a:spcPct val="0"/>
                </a:spcBef>
              </a:pPr>
              <a:t>34</a:t>
            </a:fld>
            <a:endParaRPr lang="en-US" altLang="en-US">
              <a:latin typeface="Arial" panose="020B0604020202020204" pitchFamily="34" charset="0"/>
            </a:endParaRPr>
          </a:p>
        </p:txBody>
      </p:sp>
    </p:spTree>
    <p:extLst>
      <p:ext uri="{BB962C8B-B14F-4D97-AF65-F5344CB8AC3E}">
        <p14:creationId xmlns:p14="http://schemas.microsoft.com/office/powerpoint/2010/main" val="876284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a:ea typeface="ＭＳ Ｐゴシック" panose="020B0600070205080204" pitchFamily="34" charset="-128"/>
              </a:rPr>
              <a:t>Although the ancient Greeks used potions and poppy extracts to ablate surgical pain, the origins of anesthesia as we know it today began in the late 18th century. Humphry Davy discovered the analgesic properties of nitrous oxide, although they were ignored for almost 50 years. Anton Mesmer claimed he could induce a trancelike state that would allow for surgery without drugs, although it did not work. Horace Wells used nitrous oxide in 1844 for painless dentistry, but his success was thwarted by an unsuccessful attempt in front of an audience at the Massachusetts General Hospital. William Morton successfully used ether in 1846 at the Massachusetts General Hospital. This day, “Ether Day”, is seen as one of the most significant advances in the history of medicine. Local anesthetics were soon being used after the discovery of cocaine’s analgesic properties. Today similar local anesthetics (e.g. lidocaine) are used all over the world. The first epidural anesthetic was described in 1921 and became widely used starting a decade later. Today epidural anesthesia is the technique of choice for procedures such as Cesarean sections. With the improvement of tracheal intubation, neuromuscular blocking agents (e.g. curare) were widely used. Today newer forms of these agents are used in a great deal of surgical procedures. The use of short-acting opioids starting in the 1960s had a profound impact on the practice of anesthesia. Most recent development including the use of transesphageal echo in anesthesia, the laryngeal mask airway, and the pulse oximeter have vastly improved the field.</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4B33AE4-A485-439E-B595-C2C764304EFB}" type="slidenum">
              <a:rPr lang="en-US" altLang="en-US">
                <a:latin typeface="Arial" panose="020B0604020202020204" pitchFamily="34" charset="0"/>
              </a:rPr>
              <a:pPr>
                <a:spcBef>
                  <a:spcPct val="0"/>
                </a:spcBef>
              </a:pPr>
              <a:t>37</a:t>
            </a:fld>
            <a:endParaRPr lang="en-US" altLang="en-US">
              <a:latin typeface="Arial" panose="020B0604020202020204" pitchFamily="34" charset="0"/>
            </a:endParaRPr>
          </a:p>
        </p:txBody>
      </p:sp>
    </p:spTree>
    <p:extLst>
      <p:ext uri="{BB962C8B-B14F-4D97-AF65-F5344CB8AC3E}">
        <p14:creationId xmlns:p14="http://schemas.microsoft.com/office/powerpoint/2010/main" val="2822591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Robert Hinkley’s painting from 1882 depicting the first ether anesthetic. William T. G. Morton (left) is holding the globe inhaler while surgeon John C. Warren operates on Gilbert Abbott (neck mass excision). Surgery performed at the Massachusetts General Hospital. Top right image is an ether bulb inhaler.</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1C203ED-5526-4393-B8FF-A891EF579E49}" type="slidenum">
              <a:rPr lang="en-US" altLang="en-US">
                <a:latin typeface="Arial" panose="020B0604020202020204" pitchFamily="34" charset="0"/>
              </a:rPr>
              <a:pPr>
                <a:spcBef>
                  <a:spcPct val="0"/>
                </a:spcBef>
              </a:pPr>
              <a:t>38</a:t>
            </a:fld>
            <a:endParaRPr lang="en-US" altLang="en-US">
              <a:latin typeface="Arial" panose="020B0604020202020204" pitchFamily="34" charset="0"/>
            </a:endParaRPr>
          </a:p>
        </p:txBody>
      </p:sp>
    </p:spTree>
    <p:extLst>
      <p:ext uri="{BB962C8B-B14F-4D97-AF65-F5344CB8AC3E}">
        <p14:creationId xmlns:p14="http://schemas.microsoft.com/office/powerpoint/2010/main" val="2728645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53AC3B2-8AAB-4295-AFE7-1289AFC617B6}"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2776536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3AC3B2-8AAB-4295-AFE7-1289AFC617B6}"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3923295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53AC3B2-8AAB-4295-AFE7-1289AFC617B6}"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393691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53AC3B2-8AAB-4295-AFE7-1289AFC617B6}"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174467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3AC3B2-8AAB-4295-AFE7-1289AFC617B6}" type="datetimeFigureOut">
              <a:rPr lang="en-US" smtClean="0"/>
              <a:t>9/13/2025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323353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3AC3B2-8AAB-4295-AFE7-1289AFC617B6}" type="datetimeFigureOut">
              <a:rPr lang="en-US" smtClean="0"/>
              <a:t>9/13/2025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734876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3AC3B2-8AAB-4295-AFE7-1289AFC617B6}" type="datetimeFigureOut">
              <a:rPr lang="en-US" smtClean="0"/>
              <a:t>9/13/2025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217342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3AC3B2-8AAB-4295-AFE7-1289AFC617B6}"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1349970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3AC3B2-8AAB-4295-AFE7-1289AFC617B6}"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66343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3AC3B2-8AAB-4295-AFE7-1289AFC617B6}"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344184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3AC3B2-8AAB-4295-AFE7-1289AFC617B6}"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C3D873-BB0A-4EF0-BCF1-E8EA36291AF4}" type="slidenum">
              <a:rPr lang="en-US" smtClean="0"/>
              <a:t>‹#›</a:t>
            </a:fld>
            <a:endParaRPr lang="en-US"/>
          </a:p>
        </p:txBody>
      </p:sp>
    </p:spTree>
    <p:extLst>
      <p:ext uri="{BB962C8B-B14F-4D97-AF65-F5344CB8AC3E}">
        <p14:creationId xmlns:p14="http://schemas.microsoft.com/office/powerpoint/2010/main" val="1105822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3AC3B2-8AAB-4295-AFE7-1289AFC617B6}" type="datetimeFigureOut">
              <a:rPr lang="en-US" smtClean="0"/>
              <a:t>9/13/2025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C3D873-BB0A-4EF0-BCF1-E8EA36291AF4}" type="slidenum">
              <a:rPr lang="en-US" smtClean="0"/>
              <a:t>‹#›</a:t>
            </a:fld>
            <a:endParaRPr lang="en-US"/>
          </a:p>
        </p:txBody>
      </p:sp>
    </p:spTree>
    <p:extLst>
      <p:ext uri="{BB962C8B-B14F-4D97-AF65-F5344CB8AC3E}">
        <p14:creationId xmlns:p14="http://schemas.microsoft.com/office/powerpoint/2010/main" val="3314077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5.jpeg"/><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b="1" dirty="0"/>
              <a:t>Introduction to Anesthesia</a:t>
            </a:r>
            <a:br>
              <a:rPr lang="en-US" altLang="en-US" dirty="0"/>
            </a:br>
            <a:r>
              <a:rPr lang="en-US" altLang="en-US" sz="4800" i="1" dirty="0"/>
              <a:t>“</a:t>
            </a:r>
            <a:r>
              <a:rPr lang="en-US" altLang="en-US" sz="4800" i="1" u="sng" dirty="0"/>
              <a:t>Understanding the Concept”</a:t>
            </a:r>
            <a:endParaRPr lang="en-US" dirty="0"/>
          </a:p>
        </p:txBody>
      </p:sp>
      <p:sp>
        <p:nvSpPr>
          <p:cNvPr id="3" name="Subtitle 2"/>
          <p:cNvSpPr>
            <a:spLocks noGrp="1"/>
          </p:cNvSpPr>
          <p:nvPr>
            <p:ph type="subTitle" idx="1"/>
          </p:nvPr>
        </p:nvSpPr>
        <p:spPr/>
        <p:txBody>
          <a:bodyPr/>
          <a:lstStyle/>
          <a:p>
            <a:pPr>
              <a:lnSpc>
                <a:spcPct val="80000"/>
              </a:lnSpc>
            </a:pPr>
            <a:r>
              <a:rPr lang="en-US" altLang="en-US" dirty="0"/>
              <a:t>Dr. Ahmad Arraqap</a:t>
            </a:r>
          </a:p>
          <a:p>
            <a:pPr>
              <a:lnSpc>
                <a:spcPct val="80000"/>
              </a:lnSpc>
            </a:pPr>
            <a:r>
              <a:rPr lang="en-US" altLang="en-US" dirty="0"/>
              <a:t>Anesthesia dept.</a:t>
            </a:r>
          </a:p>
          <a:p>
            <a:pPr>
              <a:lnSpc>
                <a:spcPct val="80000"/>
              </a:lnSpc>
            </a:pPr>
            <a:r>
              <a:rPr lang="en-US" altLang="en-US" dirty="0"/>
              <a:t>Faculty of Medicine</a:t>
            </a:r>
          </a:p>
          <a:p>
            <a:pPr>
              <a:lnSpc>
                <a:spcPct val="80000"/>
              </a:lnSpc>
            </a:pPr>
            <a:r>
              <a:rPr lang="en-US" altLang="en-US" dirty="0"/>
              <a:t>Jordan University</a:t>
            </a:r>
          </a:p>
        </p:txBody>
      </p:sp>
      <p:sp>
        <p:nvSpPr>
          <p:cNvPr id="4" name="TextBox 3"/>
          <p:cNvSpPr txBox="1"/>
          <p:nvPr/>
        </p:nvSpPr>
        <p:spPr>
          <a:xfrm>
            <a:off x="197963" y="301658"/>
            <a:ext cx="2187018" cy="405352"/>
          </a:xfrm>
          <a:prstGeom prst="rect">
            <a:avLst/>
          </a:prstGeom>
          <a:noFill/>
        </p:spPr>
        <p:txBody>
          <a:bodyPr wrap="square" rtlCol="0">
            <a:spAutoFit/>
          </a:bodyPr>
          <a:lstStyle/>
          <a:p>
            <a:endParaRPr lang="en-US" dirty="0"/>
          </a:p>
        </p:txBody>
      </p:sp>
      <p:pic>
        <p:nvPicPr>
          <p:cNvPr id="5" name="Picture 4">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3074973" y="470628"/>
            <a:ext cx="5826265" cy="1119320"/>
          </a:xfrm>
          <a:prstGeom prst="rect">
            <a:avLst/>
          </a:prstGeom>
        </p:spPr>
      </p:pic>
    </p:spTree>
    <p:extLst>
      <p:ext uri="{BB962C8B-B14F-4D97-AF65-F5344CB8AC3E}">
        <p14:creationId xmlns:p14="http://schemas.microsoft.com/office/powerpoint/2010/main" val="9679038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ircle(in)">
                                      <p:cBhvr>
                                        <p:cTn id="15" dur="2000"/>
                                        <p:tgtEl>
                                          <p:spTgt spid="3">
                                            <p:txEl>
                                              <p:pRg st="1" end="1"/>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ircle(in)">
                                      <p:cBhvr>
                                        <p:cTn id="18" dur="2000"/>
                                        <p:tgtEl>
                                          <p:spTgt spid="3">
                                            <p:txEl>
                                              <p:pRg st="2" end="2"/>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ircle(in)">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b="1" dirty="0">
                <a:latin typeface="+mn-lt"/>
              </a:rPr>
              <a:t>Learning Objectives</a:t>
            </a:r>
          </a:p>
        </p:txBody>
      </p:sp>
      <p:sp>
        <p:nvSpPr>
          <p:cNvPr id="3" name="Content Placeholder 2"/>
          <p:cNvSpPr>
            <a:spLocks noGrp="1"/>
          </p:cNvSpPr>
          <p:nvPr>
            <p:ph idx="1"/>
          </p:nvPr>
        </p:nvSpPr>
        <p:spPr/>
        <p:txBody>
          <a:bodyPr/>
          <a:lstStyle/>
          <a:p>
            <a:pPr marL="0" indent="0">
              <a:buNone/>
            </a:pPr>
            <a:endParaRPr dirty="0"/>
          </a:p>
          <a:p>
            <a:r>
              <a:rPr dirty="0"/>
              <a:t>Define anesthesia and related terms</a:t>
            </a:r>
          </a:p>
          <a:p>
            <a:r>
              <a:rPr dirty="0"/>
              <a:t>Understand types and stages of anesthesia</a:t>
            </a:r>
          </a:p>
          <a:p>
            <a:r>
              <a:rPr dirty="0"/>
              <a:t>Recognize the triad of general anesthesia</a:t>
            </a:r>
          </a:p>
          <a:p>
            <a:r>
              <a:rPr dirty="0"/>
              <a:t>Appreciate the scope and role of anesthesiologists</a:t>
            </a:r>
          </a:p>
          <a:p>
            <a:r>
              <a:rPr dirty="0"/>
              <a:t>Review history and evolution of anesthesia</a:t>
            </a:r>
          </a:p>
        </p:txBody>
      </p:sp>
      <p:pic>
        <p:nvPicPr>
          <p:cNvPr id="4" name="Picture 3">
            <a:extLst>
              <a:ext uri="{FF2B5EF4-FFF2-40B4-BE49-F238E27FC236}">
                <a16:creationId xmlns:a16="http://schemas.microsoft.com/office/drawing/2014/main" id="{711FB5AC-590B-15AD-2CB5-A36EA684D7F2}"/>
              </a:ext>
            </a:extLst>
          </p:cNvPr>
          <p:cNvPicPr>
            <a:picLocks noChangeAspect="1"/>
          </p:cNvPicPr>
          <p:nvPr/>
        </p:nvPicPr>
        <p:blipFill>
          <a:blip r:embed="rId3"/>
          <a:stretch>
            <a:fillRect/>
          </a:stretch>
        </p:blipFill>
        <p:spPr>
          <a:xfrm>
            <a:off x="1" y="-85038"/>
            <a:ext cx="2296886" cy="13255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sz="2400" dirty="0"/>
              <a:t>Anesthesiology is a young specialty historically, especially when compared with surgery or internal medicine.</a:t>
            </a:r>
          </a:p>
          <a:p>
            <a:pPr>
              <a:defRPr/>
            </a:pPr>
            <a:endParaRPr lang="en-US" sz="2400" dirty="0"/>
          </a:p>
          <a:p>
            <a:pPr>
              <a:defRPr/>
            </a:pPr>
            <a:r>
              <a:rPr lang="en-US" sz="2400" dirty="0"/>
              <a:t>Discoveries in anesthesiology have taken decades to build upon the observations and experiments of many people, and in some instances, we are still searching. </a:t>
            </a:r>
          </a:p>
          <a:p>
            <a:pPr marL="0" indent="0">
              <a:buNone/>
              <a:defRPr/>
            </a:pPr>
            <a:r>
              <a:rPr lang="en-US" sz="2400" dirty="0"/>
              <a:t>(</a:t>
            </a:r>
            <a:r>
              <a:rPr lang="en-US" sz="2400" dirty="0" err="1"/>
              <a:t>i.e</a:t>
            </a:r>
            <a:r>
              <a:rPr lang="en-US" sz="2400" dirty="0"/>
              <a:t> the ideal volatile)</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438792" y="301658"/>
            <a:ext cx="3401863" cy="938865"/>
          </a:xfrm>
          <a:prstGeom prst="rect">
            <a:avLst/>
          </a:prstGeom>
        </p:spPr>
      </p:pic>
    </p:spTree>
    <p:extLst>
      <p:ext uri="{BB962C8B-B14F-4D97-AF65-F5344CB8AC3E}">
        <p14:creationId xmlns:p14="http://schemas.microsoft.com/office/powerpoint/2010/main" val="31641094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p:txBody>
          <a:bodyPr/>
          <a:lstStyle/>
          <a:p>
            <a:r>
              <a:rPr lang="en-US" altLang="en-US" dirty="0"/>
              <a:t>Much of our current anesthesia equipment is the direct result of anesthesiologists being unhappy with existing tools and needing better ones to properly anesthetize patients.</a:t>
            </a:r>
          </a:p>
          <a:p>
            <a:pPr marL="0" indent="0">
              <a:buNone/>
            </a:pPr>
            <a:endParaRPr lang="en-US" altLang="en-US" dirty="0"/>
          </a:p>
          <a:p>
            <a:r>
              <a:rPr lang="en-US" altLang="en-US" dirty="0"/>
              <a:t> Many safety standards have been established through the work of anesthesiologists who were frustrated by the status quo.</a:t>
            </a:r>
          </a:p>
          <a:p>
            <a:endParaRPr lang="en-US" altLang="en-US"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438792" y="301658"/>
            <a:ext cx="3401863" cy="938865"/>
          </a:xfrm>
          <a:prstGeom prst="rect">
            <a:avLst/>
          </a:prstGeom>
        </p:spPr>
      </p:pic>
    </p:spTree>
    <p:extLst>
      <p:ext uri="{BB962C8B-B14F-4D97-AF65-F5344CB8AC3E}">
        <p14:creationId xmlns:p14="http://schemas.microsoft.com/office/powerpoint/2010/main" val="14815419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1000"/>
                                        <p:tgtEl>
                                          <p:spTgt spid="6147">
                                            <p:txEl>
                                              <p:pRg st="0" end="0"/>
                                            </p:txEl>
                                          </p:spTgt>
                                        </p:tgtEl>
                                      </p:cBhvr>
                                    </p:animEffect>
                                    <p:anim calcmode="lin" valueType="num">
                                      <p:cBhvr>
                                        <p:cTn id="8" dur="10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1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147">
                                            <p:txEl>
                                              <p:pRg st="2" end="2"/>
                                            </p:txEl>
                                          </p:spTgt>
                                        </p:tgtEl>
                                        <p:attrNameLst>
                                          <p:attrName>style.visibility</p:attrName>
                                        </p:attrNameLst>
                                      </p:cBhvr>
                                      <p:to>
                                        <p:strVal val="visible"/>
                                      </p:to>
                                    </p:set>
                                    <p:animEffect transition="in" filter="fade">
                                      <p:cBhvr>
                                        <p:cTn id="14" dur="1000"/>
                                        <p:tgtEl>
                                          <p:spTgt spid="6147">
                                            <p:txEl>
                                              <p:pRg st="2" end="2"/>
                                            </p:txEl>
                                          </p:spTgt>
                                        </p:tgtEl>
                                      </p:cBhvr>
                                    </p:animEffect>
                                    <p:anim calcmode="lin" valueType="num">
                                      <p:cBhvr>
                                        <p:cTn id="15" dur="10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14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2371" y="584462"/>
            <a:ext cx="6655324" cy="707886"/>
          </a:xfrm>
          <a:prstGeom prst="rect">
            <a:avLst/>
          </a:prstGeom>
          <a:noFill/>
        </p:spPr>
        <p:txBody>
          <a:bodyPr wrap="square" rtlCol="0">
            <a:spAutoFit/>
          </a:bodyPr>
          <a:lstStyle/>
          <a:p>
            <a:pPr algn="ctr"/>
            <a:r>
              <a:rPr lang="en-US" altLang="en-US" sz="4000" kern="0">
                <a:solidFill>
                  <a:srgbClr val="000000"/>
                </a:solidFill>
                <a:latin typeface="Arial"/>
                <a:ea typeface="+mj-ea"/>
                <a:cs typeface="Arial"/>
              </a:rPr>
              <a:t>Consciousness:</a:t>
            </a:r>
            <a:endParaRPr lang="en-US" dirty="0"/>
          </a:p>
        </p:txBody>
      </p:sp>
      <p:sp>
        <p:nvSpPr>
          <p:cNvPr id="4" name="TextBox 3"/>
          <p:cNvSpPr txBox="1"/>
          <p:nvPr/>
        </p:nvSpPr>
        <p:spPr>
          <a:xfrm>
            <a:off x="405353" y="1838227"/>
            <a:ext cx="5690647" cy="400110"/>
          </a:xfrm>
          <a:prstGeom prst="rect">
            <a:avLst/>
          </a:prstGeom>
          <a:noFill/>
        </p:spPr>
        <p:txBody>
          <a:bodyPr wrap="square" rtlCol="0">
            <a:spAutoFit/>
          </a:bodyPr>
          <a:lstStyle/>
          <a:p>
            <a:pPr marL="342900" lvl="0" indent="-342900" fontAlgn="base">
              <a:spcBef>
                <a:spcPct val="20000"/>
              </a:spcBef>
              <a:spcAft>
                <a:spcPct val="0"/>
              </a:spcAft>
              <a:buFontTx/>
              <a:buChar char="•"/>
            </a:pPr>
            <a:r>
              <a:rPr lang="en-US" altLang="en-US" sz="2000" i="1" kern="0" dirty="0">
                <a:solidFill>
                  <a:srgbClr val="000000"/>
                </a:solidFill>
                <a:latin typeface="Arial"/>
                <a:cs typeface="Arial"/>
              </a:rPr>
              <a:t>Can perhaps be described as</a:t>
            </a:r>
            <a:r>
              <a:rPr lang="en-US" altLang="en-US" sz="2000" kern="0" dirty="0">
                <a:solidFill>
                  <a:srgbClr val="000000"/>
                </a:solidFill>
                <a:latin typeface="Arial"/>
                <a:cs typeface="Arial"/>
              </a:rPr>
              <a:t> :</a:t>
            </a:r>
          </a:p>
        </p:txBody>
      </p:sp>
      <p:sp>
        <p:nvSpPr>
          <p:cNvPr id="5" name="TextBox 4"/>
          <p:cNvSpPr txBox="1"/>
          <p:nvPr/>
        </p:nvSpPr>
        <p:spPr>
          <a:xfrm>
            <a:off x="395926" y="2790334"/>
            <a:ext cx="10840825" cy="1077218"/>
          </a:xfrm>
          <a:prstGeom prst="rect">
            <a:avLst/>
          </a:prstGeom>
          <a:noFill/>
        </p:spPr>
        <p:txBody>
          <a:bodyPr wrap="square" rtlCol="0">
            <a:spAutoFit/>
          </a:bodyPr>
          <a:lstStyle/>
          <a:p>
            <a:pPr marL="342900" lvl="0" indent="-342900" fontAlgn="base">
              <a:spcBef>
                <a:spcPct val="20000"/>
              </a:spcBef>
              <a:spcAft>
                <a:spcPct val="0"/>
              </a:spcAft>
            </a:pPr>
            <a:r>
              <a:rPr lang="en-US" altLang="en-US" sz="3200" kern="0" dirty="0">
                <a:solidFill>
                  <a:srgbClr val="000000"/>
                </a:solidFill>
                <a:latin typeface="Arial"/>
                <a:cs typeface="Arial"/>
              </a:rPr>
              <a:t>"Our continuing stream of Awareness of either our surroundings or our sequential thoughts" </a:t>
            </a:r>
          </a:p>
        </p:txBody>
      </p:sp>
      <p:pic>
        <p:nvPicPr>
          <p:cNvPr id="6" name="Picture 5">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438792" y="301658"/>
            <a:ext cx="3401863" cy="938865"/>
          </a:xfrm>
          <a:prstGeom prst="rect">
            <a:avLst/>
          </a:prstGeom>
        </p:spPr>
      </p:pic>
    </p:spTree>
    <p:extLst>
      <p:ext uri="{BB962C8B-B14F-4D97-AF65-F5344CB8AC3E}">
        <p14:creationId xmlns:p14="http://schemas.microsoft.com/office/powerpoint/2010/main" val="1593729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BDB7C-25B7-41A2-7320-6EA1FDAB4312}"/>
              </a:ext>
            </a:extLst>
          </p:cNvPr>
          <p:cNvSpPr>
            <a:spLocks noGrp="1"/>
          </p:cNvSpPr>
          <p:nvPr>
            <p:ph type="title"/>
          </p:nvPr>
        </p:nvSpPr>
        <p:spPr/>
        <p:txBody>
          <a:bodyPr>
            <a:normAutofit fontScale="90000"/>
          </a:bodyPr>
          <a:lstStyle/>
          <a:p>
            <a:r>
              <a:rPr lang="en-US" altLang="en-US" b="1" kern="0" dirty="0">
                <a:solidFill>
                  <a:srgbClr val="000000"/>
                </a:solidFill>
                <a:latin typeface="Arial"/>
                <a:cs typeface="Arial"/>
              </a:rPr>
              <a:t>                    </a:t>
            </a:r>
            <a:br>
              <a:rPr lang="en-US" altLang="en-US" b="1" kern="0" dirty="0">
                <a:solidFill>
                  <a:srgbClr val="000000"/>
                </a:solidFill>
                <a:latin typeface="Arial"/>
                <a:cs typeface="Arial"/>
              </a:rPr>
            </a:br>
            <a:br>
              <a:rPr lang="en-US" altLang="en-US" b="1" kern="0" dirty="0">
                <a:solidFill>
                  <a:srgbClr val="000000"/>
                </a:solidFill>
                <a:latin typeface="Arial"/>
                <a:cs typeface="Arial"/>
              </a:rPr>
            </a:br>
            <a:r>
              <a:rPr lang="en-US" altLang="en-US" b="1" kern="0" dirty="0">
                <a:solidFill>
                  <a:srgbClr val="000000"/>
                </a:solidFill>
                <a:latin typeface="Arial"/>
                <a:cs typeface="Arial"/>
              </a:rPr>
              <a:t>                        Anesthesia</a:t>
            </a:r>
            <a:br>
              <a:rPr lang="en-US" dirty="0"/>
            </a:br>
            <a:endParaRPr lang="en-US" dirty="0"/>
          </a:p>
        </p:txBody>
      </p:sp>
      <p:sp>
        <p:nvSpPr>
          <p:cNvPr id="3" name="Content Placeholder 2">
            <a:extLst>
              <a:ext uri="{FF2B5EF4-FFF2-40B4-BE49-F238E27FC236}">
                <a16:creationId xmlns:a16="http://schemas.microsoft.com/office/drawing/2014/main" id="{B55FD93F-5A28-476E-2CAC-C398C56782E5}"/>
              </a:ext>
            </a:extLst>
          </p:cNvPr>
          <p:cNvSpPr>
            <a:spLocks noGrp="1"/>
          </p:cNvSpPr>
          <p:nvPr>
            <p:ph sz="half" idx="1"/>
          </p:nvPr>
        </p:nvSpPr>
        <p:spPr/>
        <p:txBody>
          <a:bodyPr/>
          <a:lstStyle/>
          <a:p>
            <a:endParaRPr lang="en-US" altLang="en-US" b="1" kern="0" dirty="0">
              <a:solidFill>
                <a:srgbClr val="000000"/>
              </a:solidFill>
              <a:latin typeface="Arial"/>
              <a:cs typeface="Arial"/>
            </a:endParaRPr>
          </a:p>
          <a:p>
            <a:endParaRPr lang="en-US" altLang="en-US" b="1" kern="0" dirty="0">
              <a:solidFill>
                <a:srgbClr val="000000"/>
              </a:solidFill>
              <a:latin typeface="Arial"/>
              <a:cs typeface="Arial"/>
            </a:endParaRPr>
          </a:p>
          <a:p>
            <a:r>
              <a:rPr lang="en-US" altLang="en-US" b="1" kern="0" dirty="0" err="1">
                <a:solidFill>
                  <a:srgbClr val="000000"/>
                </a:solidFill>
                <a:latin typeface="Arial"/>
                <a:cs typeface="Arial"/>
              </a:rPr>
              <a:t>Anaesthesia</a:t>
            </a:r>
            <a:r>
              <a:rPr lang="en-US" altLang="en-US" b="1" kern="0" dirty="0">
                <a:solidFill>
                  <a:srgbClr val="000000"/>
                </a:solidFill>
                <a:latin typeface="Arial"/>
                <a:cs typeface="Arial"/>
              </a:rPr>
              <a:t>: Loss of feeling or Sensation</a:t>
            </a:r>
          </a:p>
          <a:p>
            <a:pPr marL="457200" lvl="1" indent="0" fontAlgn="base">
              <a:spcBef>
                <a:spcPct val="20000"/>
              </a:spcBef>
              <a:spcAft>
                <a:spcPct val="0"/>
              </a:spcAft>
              <a:buNone/>
            </a:pPr>
            <a:endParaRPr lang="en-US" altLang="en-US" dirty="0"/>
          </a:p>
          <a:p>
            <a:pPr marL="457200" lvl="1" indent="0" fontAlgn="base">
              <a:spcBef>
                <a:spcPct val="20000"/>
              </a:spcBef>
              <a:spcAft>
                <a:spcPct val="0"/>
              </a:spcAft>
              <a:buNone/>
            </a:pPr>
            <a:r>
              <a:rPr lang="en-US" altLang="en-US" i="1" kern="0" dirty="0">
                <a:solidFill>
                  <a:srgbClr val="000000"/>
                </a:solidFill>
                <a:latin typeface="Arial"/>
                <a:cs typeface="Arial"/>
              </a:rPr>
              <a:t>*Latin terminology</a:t>
            </a:r>
            <a:r>
              <a:rPr lang="en-US" altLang="en-US" kern="0" dirty="0">
                <a:solidFill>
                  <a:srgbClr val="000000"/>
                </a:solidFill>
                <a:latin typeface="Arial"/>
                <a:cs typeface="Arial"/>
              </a:rPr>
              <a:t>: </a:t>
            </a:r>
          </a:p>
          <a:p>
            <a:pPr marL="742950" lvl="1" indent="-285750" fontAlgn="base">
              <a:spcBef>
                <a:spcPct val="20000"/>
              </a:spcBef>
              <a:spcAft>
                <a:spcPct val="0"/>
              </a:spcAft>
            </a:pPr>
            <a:r>
              <a:rPr lang="en-US" altLang="en-US" kern="0" dirty="0">
                <a:solidFill>
                  <a:srgbClr val="000000"/>
                </a:solidFill>
                <a:latin typeface="Arial"/>
                <a:cs typeface="Arial"/>
              </a:rPr>
              <a:t>  An ===</a:t>
            </a:r>
            <a:r>
              <a:rPr lang="en-US" altLang="en-US" kern="0" dirty="0">
                <a:solidFill>
                  <a:srgbClr val="000000"/>
                </a:solidFill>
                <a:latin typeface="Arial"/>
                <a:cs typeface="Arial"/>
                <a:sym typeface="Wingdings" panose="05000000000000000000" pitchFamily="2" charset="2"/>
              </a:rPr>
              <a:t>=</a:t>
            </a:r>
            <a:r>
              <a:rPr lang="en-US" altLang="en-US" kern="0" dirty="0">
                <a:solidFill>
                  <a:srgbClr val="000000"/>
                </a:solidFill>
                <a:latin typeface="Arial"/>
                <a:cs typeface="Arial"/>
              </a:rPr>
              <a:t> No                               aesthesia </a:t>
            </a:r>
            <a:r>
              <a:rPr lang="en-US" altLang="en-US" kern="0" dirty="0">
                <a:solidFill>
                  <a:srgbClr val="000000"/>
                </a:solidFill>
                <a:latin typeface="Arial"/>
                <a:cs typeface="Arial"/>
                <a:sym typeface="Wingdings" panose="05000000000000000000" pitchFamily="2" charset="2"/>
              </a:rPr>
              <a:t></a:t>
            </a:r>
            <a:r>
              <a:rPr lang="en-US" altLang="en-US" kern="0" dirty="0">
                <a:solidFill>
                  <a:srgbClr val="000000"/>
                </a:solidFill>
                <a:latin typeface="Arial"/>
                <a:cs typeface="Arial"/>
              </a:rPr>
              <a:t> Sensation </a:t>
            </a:r>
          </a:p>
          <a:p>
            <a:endParaRPr lang="en-US" dirty="0"/>
          </a:p>
        </p:txBody>
      </p:sp>
      <p:sp>
        <p:nvSpPr>
          <p:cNvPr id="4" name="Content Placeholder 3">
            <a:extLst>
              <a:ext uri="{FF2B5EF4-FFF2-40B4-BE49-F238E27FC236}">
                <a16:creationId xmlns:a16="http://schemas.microsoft.com/office/drawing/2014/main" id="{A12CCA59-1871-F2CD-8210-817C4DD5A443}"/>
              </a:ext>
            </a:extLst>
          </p:cNvPr>
          <p:cNvSpPr>
            <a:spLocks noGrp="1"/>
          </p:cNvSpPr>
          <p:nvPr>
            <p:ph sz="half" idx="2"/>
          </p:nvPr>
        </p:nvSpPr>
        <p:spPr/>
        <p:txBody>
          <a:bodyPr/>
          <a:lstStyle/>
          <a:p>
            <a:pPr marL="742950" lvl="1" indent="-285750" fontAlgn="base">
              <a:spcBef>
                <a:spcPct val="20000"/>
              </a:spcBef>
              <a:spcAft>
                <a:spcPct val="0"/>
              </a:spcAft>
            </a:pPr>
            <a:endParaRPr lang="en-US" altLang="en-US" kern="0" dirty="0">
              <a:solidFill>
                <a:srgbClr val="000000"/>
              </a:solidFill>
              <a:latin typeface="Arial"/>
              <a:cs typeface="Arial"/>
            </a:endParaRPr>
          </a:p>
          <a:p>
            <a:pPr marL="742950" lvl="1" indent="-285750" fontAlgn="base">
              <a:spcBef>
                <a:spcPct val="20000"/>
              </a:spcBef>
              <a:spcAft>
                <a:spcPct val="0"/>
              </a:spcAft>
            </a:pPr>
            <a:endParaRPr lang="en-US" altLang="en-US" kern="0" dirty="0">
              <a:solidFill>
                <a:srgbClr val="000000"/>
              </a:solidFill>
              <a:latin typeface="Arial"/>
              <a:cs typeface="Arial"/>
            </a:endParaRPr>
          </a:p>
          <a:p>
            <a:pPr marL="742950" lvl="1" indent="-285750" fontAlgn="base">
              <a:spcBef>
                <a:spcPct val="20000"/>
              </a:spcBef>
              <a:spcAft>
                <a:spcPct val="0"/>
              </a:spcAft>
            </a:pPr>
            <a:r>
              <a:rPr lang="en-US" altLang="en-US" kern="0" dirty="0">
                <a:solidFill>
                  <a:srgbClr val="000000"/>
                </a:solidFill>
                <a:latin typeface="Arial"/>
                <a:cs typeface="Arial"/>
              </a:rPr>
              <a:t>Partial or complete loss of sensation </a:t>
            </a:r>
          </a:p>
          <a:p>
            <a:pPr marL="742950" lvl="1" indent="-285750" fontAlgn="base">
              <a:spcBef>
                <a:spcPct val="20000"/>
              </a:spcBef>
              <a:spcAft>
                <a:spcPct val="0"/>
              </a:spcAft>
            </a:pPr>
            <a:r>
              <a:rPr lang="en-US" altLang="en-US" kern="0" dirty="0">
                <a:solidFill>
                  <a:srgbClr val="000000"/>
                </a:solidFill>
                <a:latin typeface="Arial"/>
                <a:cs typeface="Arial"/>
              </a:rPr>
              <a:t>  with or with out loss of consciousness </a:t>
            </a:r>
          </a:p>
          <a:p>
            <a:pPr marL="742950" lvl="1" indent="-285750" fontAlgn="base">
              <a:spcBef>
                <a:spcPct val="20000"/>
              </a:spcBef>
              <a:spcAft>
                <a:spcPct val="0"/>
              </a:spcAft>
            </a:pPr>
            <a:r>
              <a:rPr lang="en-US" altLang="en-US" kern="0" dirty="0">
                <a:solidFill>
                  <a:srgbClr val="000000"/>
                </a:solidFill>
                <a:latin typeface="Arial"/>
                <a:cs typeface="Arial"/>
              </a:rPr>
              <a:t> result of disease, injury, or administration of an anesthetic agent, usually by injection or inhalation</a:t>
            </a:r>
          </a:p>
          <a:p>
            <a:endParaRPr lang="en-US" dirty="0"/>
          </a:p>
        </p:txBody>
      </p:sp>
      <p:pic>
        <p:nvPicPr>
          <p:cNvPr id="5" name="Picture 4">
            <a:extLst>
              <a:ext uri="{FF2B5EF4-FFF2-40B4-BE49-F238E27FC236}">
                <a16:creationId xmlns:a16="http://schemas.microsoft.com/office/drawing/2014/main" id="{B93C0B1F-BE3B-3875-90EC-72AAA4FF24EC}"/>
              </a:ext>
            </a:extLst>
          </p:cNvPr>
          <p:cNvPicPr>
            <a:picLocks noChangeAspect="1"/>
          </p:cNvPicPr>
          <p:nvPr/>
        </p:nvPicPr>
        <p:blipFill>
          <a:blip r:embed="rId2"/>
          <a:stretch>
            <a:fillRect/>
          </a:stretch>
        </p:blipFill>
        <p:spPr>
          <a:xfrm>
            <a:off x="254638" y="206862"/>
            <a:ext cx="2737719" cy="755571"/>
          </a:xfrm>
          <a:prstGeom prst="rect">
            <a:avLst/>
          </a:prstGeom>
        </p:spPr>
      </p:pic>
    </p:spTree>
    <p:extLst>
      <p:ext uri="{BB962C8B-B14F-4D97-AF65-F5344CB8AC3E}">
        <p14:creationId xmlns:p14="http://schemas.microsoft.com/office/powerpoint/2010/main" val="412346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additive="base">
                                        <p:cTn id="3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4144" y="829559"/>
            <a:ext cx="10784263" cy="5863144"/>
          </a:xfrm>
          <a:prstGeom prst="rect">
            <a:avLst/>
          </a:prstGeom>
          <a:noFill/>
        </p:spPr>
        <p:txBody>
          <a:bodyPr wrap="square" rtlCol="0">
            <a:spAutoFit/>
          </a:bodyPr>
          <a:lstStyle/>
          <a:p>
            <a:endParaRPr lang="en-US" sz="2500" dirty="0"/>
          </a:p>
          <a:p>
            <a:endParaRPr lang="en-US" sz="2500" b="1" dirty="0"/>
          </a:p>
          <a:p>
            <a:r>
              <a:rPr lang="en-US" sz="2500" b="1" dirty="0"/>
              <a:t>Anesthesia has three main types: </a:t>
            </a:r>
          </a:p>
          <a:p>
            <a:endParaRPr lang="en-US" sz="2500" dirty="0"/>
          </a:p>
          <a:p>
            <a:r>
              <a:rPr lang="en-US" sz="2500" dirty="0"/>
              <a:t>1-</a:t>
            </a:r>
            <a:r>
              <a:rPr lang="en-US" sz="2500" i="1" dirty="0"/>
              <a:t>General anesthesia </a:t>
            </a:r>
            <a:r>
              <a:rPr lang="en-US" sz="2500" dirty="0"/>
              <a:t>:</a:t>
            </a:r>
          </a:p>
          <a:p>
            <a:r>
              <a:rPr lang="en-US" sz="2500" dirty="0"/>
              <a:t>Induces a reversible, controlled state of unconsciousness, along with a lack of sensation and memory during them procedure.</a:t>
            </a:r>
          </a:p>
          <a:p>
            <a:endParaRPr lang="en-US" sz="2500" dirty="0"/>
          </a:p>
          <a:p>
            <a:r>
              <a:rPr lang="en-US" sz="2500" dirty="0"/>
              <a:t>2- Regional anesthesia :</a:t>
            </a:r>
          </a:p>
          <a:p>
            <a:r>
              <a:rPr lang="en-US" sz="2500" dirty="0"/>
              <a:t>Blocks sensation in a larger region of the body, such as an arm or lower body </a:t>
            </a:r>
            <a:r>
              <a:rPr lang="en-US" sz="2500" b="1" dirty="0"/>
              <a:t>(patient remain </a:t>
            </a:r>
            <a:r>
              <a:rPr lang="en-US" altLang="en-US" sz="2500" b="1" dirty="0"/>
              <a:t>conscious). </a:t>
            </a:r>
            <a:endParaRPr lang="en-US" sz="2500" b="1" dirty="0"/>
          </a:p>
          <a:p>
            <a:endParaRPr lang="en-US" sz="2500" dirty="0"/>
          </a:p>
          <a:p>
            <a:r>
              <a:rPr lang="en-US" sz="2500" dirty="0"/>
              <a:t>3-Local anesthesia :</a:t>
            </a:r>
          </a:p>
          <a:p>
            <a:r>
              <a:rPr lang="en-US" sz="2500" dirty="0"/>
              <a:t> Numbs a small, specific area of the body</a:t>
            </a:r>
            <a:r>
              <a:rPr lang="en-US" sz="2500" b="1" dirty="0"/>
              <a:t> (patient Remain </a:t>
            </a:r>
            <a:r>
              <a:rPr lang="en-US" altLang="en-US" sz="2500" b="1" dirty="0"/>
              <a:t>conscious) .</a:t>
            </a:r>
            <a:endParaRPr lang="en-US" sz="2500" b="1" dirty="0"/>
          </a:p>
          <a:p>
            <a:endParaRPr lang="en-US" sz="2500"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233373" y="22034"/>
            <a:ext cx="3401863" cy="938865"/>
          </a:xfrm>
          <a:prstGeom prst="rect">
            <a:avLst/>
          </a:prstGeom>
        </p:spPr>
      </p:pic>
    </p:spTree>
    <p:extLst>
      <p:ext uri="{BB962C8B-B14F-4D97-AF65-F5344CB8AC3E}">
        <p14:creationId xmlns:p14="http://schemas.microsoft.com/office/powerpoint/2010/main" val="8917363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wipe(down)">
                                      <p:cBhvr>
                                        <p:cTn id="14" dur="500"/>
                                        <p:tgtEl>
                                          <p:spTgt spid="3">
                                            <p:txEl>
                                              <p:pRg st="5" end="5"/>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1000"/>
                                        <p:tgtEl>
                                          <p:spTgt spid="3">
                                            <p:txEl>
                                              <p:pRg st="7" end="7"/>
                                            </p:txEl>
                                          </p:spTgt>
                                        </p:tgtEl>
                                      </p:cBhvr>
                                    </p:animEffect>
                                    <p:anim calcmode="lin" valueType="num">
                                      <p:cBhvr>
                                        <p:cTn id="2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wipe(down)">
                                      <p:cBhvr>
                                        <p:cTn id="26" dur="500"/>
                                        <p:tgtEl>
                                          <p:spTgt spid="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1000"/>
                                        <p:tgtEl>
                                          <p:spTgt spid="3">
                                            <p:txEl>
                                              <p:pRg st="10" end="10"/>
                                            </p:txEl>
                                          </p:spTgt>
                                        </p:tgtEl>
                                      </p:cBhvr>
                                    </p:animEffect>
                                    <p:anim calcmode="lin" valueType="num">
                                      <p:cBhvr>
                                        <p:cTn id="3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wipe(down)">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208" y="1659116"/>
            <a:ext cx="11816177" cy="3785652"/>
          </a:xfrm>
          <a:prstGeom prst="rect">
            <a:avLst/>
          </a:prstGeom>
        </p:spPr>
        <p:txBody>
          <a:bodyPr wrap="square">
            <a:spAutoFit/>
          </a:bodyPr>
          <a:lstStyle/>
          <a:p>
            <a:pPr marL="571500" indent="-571500">
              <a:buFont typeface="Wingdings" panose="05000000000000000000" pitchFamily="2" charset="2"/>
              <a:buChar char="q"/>
            </a:pPr>
            <a:r>
              <a:rPr lang="en-US" sz="4000" dirty="0"/>
              <a:t>The goal is to make the procedure pain-free and ensure the </a:t>
            </a:r>
            <a:r>
              <a:rPr lang="en-US" sz="4000" b="1" dirty="0"/>
              <a:t>patient remains safe and relaxed. </a:t>
            </a:r>
          </a:p>
          <a:p>
            <a:endParaRPr lang="en-US" sz="4000" dirty="0"/>
          </a:p>
          <a:p>
            <a:pPr marL="571500" indent="-571500">
              <a:buFont typeface="Wingdings" panose="05000000000000000000" pitchFamily="2" charset="2"/>
              <a:buChar char="q"/>
            </a:pPr>
            <a:r>
              <a:rPr lang="en-US" sz="4000" dirty="0"/>
              <a:t>The types of anesthesia, including local, regional, and general anesthesia, each used </a:t>
            </a:r>
            <a:r>
              <a:rPr lang="en-US" sz="4000" b="1" dirty="0"/>
              <a:t>depending on the procedure and the patient's needs.</a:t>
            </a:r>
          </a:p>
        </p:txBody>
      </p:sp>
      <p:pic>
        <p:nvPicPr>
          <p:cNvPr id="3" name="Picture 2">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438792" y="301658"/>
            <a:ext cx="3401863" cy="938865"/>
          </a:xfrm>
          <a:prstGeom prst="rect">
            <a:avLst/>
          </a:prstGeom>
        </p:spPr>
      </p:pic>
    </p:spTree>
    <p:extLst>
      <p:ext uri="{BB962C8B-B14F-4D97-AF65-F5344CB8AC3E}">
        <p14:creationId xmlns:p14="http://schemas.microsoft.com/office/powerpoint/2010/main" val="25253922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92C1C-EDBC-37E6-72F1-8D5F5A8D32C8}"/>
              </a:ext>
            </a:extLst>
          </p:cNvPr>
          <p:cNvSpPr>
            <a:spLocks noGrp="1"/>
          </p:cNvSpPr>
          <p:nvPr>
            <p:ph type="title"/>
          </p:nvPr>
        </p:nvSpPr>
        <p:spPr/>
        <p:txBody>
          <a:bodyPr/>
          <a:lstStyle/>
          <a:p>
            <a:r>
              <a:rPr lang="en-US" altLang="en-US" sz="1600" b="1" i="1" kern="0">
                <a:solidFill>
                  <a:srgbClr val="000000"/>
                </a:solidFill>
                <a:latin typeface="Arial"/>
                <a:cs typeface="Arial"/>
              </a:rPr>
              <a:t>                                                   </a:t>
            </a:r>
            <a:r>
              <a:rPr lang="en-US" altLang="en-US" b="1" i="1" kern="0">
                <a:solidFill>
                  <a:srgbClr val="000000"/>
                </a:solidFill>
                <a:latin typeface="Arial"/>
                <a:cs typeface="Arial"/>
              </a:rPr>
              <a:t>Hypnosis</a:t>
            </a:r>
            <a:r>
              <a:rPr lang="en-US" altLang="en-US" kern="0">
                <a:solidFill>
                  <a:srgbClr val="000000"/>
                </a:solidFill>
                <a:latin typeface="Arial"/>
                <a:cs typeface="Arial"/>
              </a:rPr>
              <a:t> </a:t>
            </a:r>
            <a:endParaRPr lang="en-US" dirty="0"/>
          </a:p>
        </p:txBody>
      </p:sp>
      <p:sp>
        <p:nvSpPr>
          <p:cNvPr id="4" name="Rectangle 1">
            <a:extLst>
              <a:ext uri="{FF2B5EF4-FFF2-40B4-BE49-F238E27FC236}">
                <a16:creationId xmlns:a16="http://schemas.microsoft.com/office/drawing/2014/main" id="{3F23A784-7945-BAAF-4EE2-6969953A0AFC}"/>
              </a:ext>
            </a:extLst>
          </p:cNvPr>
          <p:cNvSpPr>
            <a:spLocks noGrp="1" noChangeArrowheads="1"/>
          </p:cNvSpPr>
          <p:nvPr>
            <p:ph idx="1"/>
          </p:nvPr>
        </p:nvSpPr>
        <p:spPr bwMode="auto">
          <a:xfrm>
            <a:off x="838200" y="1600638"/>
            <a:ext cx="10321887"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Definition:</a:t>
            </a:r>
            <a:br>
              <a:rPr kumimoji="0" lang="en-US" altLang="en-US" sz="2400" b="0" i="0" u="none" strike="noStrike" cap="none" normalizeH="0" baseline="0" dirty="0">
                <a:ln>
                  <a:noFill/>
                </a:ln>
                <a:solidFill>
                  <a:schemeClr val="tx1"/>
                </a:solidFill>
                <a:effectLst/>
                <a:latin typeface="Arial" panose="020B0604020202020204" pitchFamily="34" charset="0"/>
              </a:rPr>
            </a:br>
            <a:r>
              <a:rPr kumimoji="0" lang="en-US" altLang="en-US" sz="2400" b="0" i="0" u="none" strike="noStrike" cap="none" normalizeH="0" baseline="0" dirty="0">
                <a:ln>
                  <a:noFill/>
                </a:ln>
                <a:solidFill>
                  <a:schemeClr val="tx1"/>
                </a:solidFill>
                <a:effectLst/>
                <a:latin typeface="Arial" panose="020B0604020202020204" pitchFamily="34" charset="0"/>
              </a:rPr>
              <a:t>A pharmacologically induced state of </a:t>
            </a:r>
            <a:r>
              <a:rPr kumimoji="0" lang="en-US" altLang="en-US" sz="2400" b="1" i="0" u="none" strike="noStrike" cap="none" normalizeH="0" baseline="0" dirty="0">
                <a:ln>
                  <a:noFill/>
                </a:ln>
                <a:solidFill>
                  <a:schemeClr val="tx1"/>
                </a:solidFill>
                <a:effectLst/>
                <a:latin typeface="Arial" panose="020B0604020202020204" pitchFamily="34" charset="0"/>
              </a:rPr>
              <a:t>sleep-like unconsciousness</a:t>
            </a:r>
            <a:r>
              <a:rPr kumimoji="0" lang="en-US" altLang="en-US" sz="24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Key features: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Arial" panose="020B0604020202020204" pitchFamily="34" charset="0"/>
              </a:rPr>
              <a:t>Loss of awareness of surroundings.</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Arial" panose="020B0604020202020204" pitchFamily="34" charset="0"/>
              </a:rPr>
              <a:t>Patient cannot be aroused by verbal command.</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Arial" panose="020B0604020202020204" pitchFamily="34" charset="0"/>
              </a:rPr>
              <a:t>Still may respond to painful stimuli if analgesia is not also provided.</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24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Clinical use: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Arial" panose="020B0604020202020204" pitchFamily="34" charset="0"/>
              </a:rPr>
              <a:t>One of the </a:t>
            </a:r>
            <a:r>
              <a:rPr kumimoji="0" lang="en-US" altLang="en-US" sz="2400" b="1" i="0" u="none" strike="noStrike" cap="none" normalizeH="0" baseline="0" dirty="0">
                <a:ln>
                  <a:noFill/>
                </a:ln>
                <a:solidFill>
                  <a:schemeClr val="tx1"/>
                </a:solidFill>
                <a:effectLst/>
                <a:latin typeface="Arial" panose="020B0604020202020204" pitchFamily="34" charset="0"/>
              </a:rPr>
              <a:t>three pillars (triad)</a:t>
            </a:r>
            <a:r>
              <a:rPr kumimoji="0" lang="en-US" altLang="en-US" sz="2400" b="0" i="0" u="none" strike="noStrike" cap="none" normalizeH="0" baseline="0" dirty="0">
                <a:ln>
                  <a:noFill/>
                </a:ln>
                <a:solidFill>
                  <a:schemeClr val="tx1"/>
                </a:solidFill>
                <a:effectLst/>
                <a:latin typeface="Arial" panose="020B0604020202020204" pitchFamily="34" charset="0"/>
              </a:rPr>
              <a:t> of general anesthesia (Hypnosis, Analgesia, Muscle Relaxation).</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Arial" panose="020B0604020202020204" pitchFamily="34" charset="0"/>
              </a:rPr>
              <a:t>Achieved with drugs like </a:t>
            </a:r>
            <a:r>
              <a:rPr kumimoji="0" lang="en-US" altLang="en-US" sz="2400" b="1" i="0" u="none" strike="noStrike" cap="none" normalizeH="0" baseline="0" dirty="0">
                <a:ln>
                  <a:noFill/>
                </a:ln>
                <a:solidFill>
                  <a:schemeClr val="tx1"/>
                </a:solidFill>
                <a:effectLst/>
                <a:latin typeface="Arial" panose="020B0604020202020204" pitchFamily="34" charset="0"/>
              </a:rPr>
              <a:t>propofol, thiopental, sevoflurane</a:t>
            </a:r>
            <a:r>
              <a:rPr kumimoji="0" lang="en-US" altLang="en-US" sz="24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B3C84BFA-0227-FA69-8653-78B569EA2F42}"/>
              </a:ext>
            </a:extLst>
          </p:cNvPr>
          <p:cNvPicPr>
            <a:picLocks noChangeAspect="1"/>
          </p:cNvPicPr>
          <p:nvPr/>
        </p:nvPicPr>
        <p:blipFill>
          <a:blip r:embed="rId2"/>
          <a:stretch>
            <a:fillRect/>
          </a:stretch>
        </p:blipFill>
        <p:spPr>
          <a:xfrm>
            <a:off x="216074" y="44016"/>
            <a:ext cx="3401863" cy="938865"/>
          </a:xfrm>
          <a:prstGeom prst="rect">
            <a:avLst/>
          </a:prstGeom>
        </p:spPr>
      </p:pic>
    </p:spTree>
    <p:extLst>
      <p:ext uri="{BB962C8B-B14F-4D97-AF65-F5344CB8AC3E}">
        <p14:creationId xmlns:p14="http://schemas.microsoft.com/office/powerpoint/2010/main" val="188163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 calcmode="lin" valueType="num">
                                      <p:cBhvr additive="base">
                                        <p:cTn id="3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 calcmode="lin" valueType="num">
                                      <p:cBhvr additive="base">
                                        <p:cTn id="4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additive="base">
                                        <p:cTn id="4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b="1" i="1" dirty="0">
                <a:latin typeface="+mn-lt"/>
              </a:rPr>
              <a:t>Narcosis</a:t>
            </a:r>
          </a:p>
        </p:txBody>
      </p:sp>
      <p:sp>
        <p:nvSpPr>
          <p:cNvPr id="3" name="Content Placeholder 2"/>
          <p:cNvSpPr>
            <a:spLocks noGrp="1"/>
          </p:cNvSpPr>
          <p:nvPr>
            <p:ph idx="1"/>
          </p:nvPr>
        </p:nvSpPr>
        <p:spPr>
          <a:xfrm>
            <a:off x="1981200" y="1417639"/>
            <a:ext cx="8229600" cy="5440362"/>
          </a:xfrm>
        </p:spPr>
        <p:txBody>
          <a:bodyPr>
            <a:normAutofit/>
          </a:bodyPr>
          <a:lstStyle/>
          <a:p>
            <a:endParaRPr sz="2400" dirty="0"/>
          </a:p>
          <a:p>
            <a:r>
              <a:rPr sz="2400" dirty="0"/>
              <a:t>Definition: Drug-induced state of stupor or unconsciousness</a:t>
            </a:r>
            <a:endParaRPr lang="en-US" sz="2400" dirty="0"/>
          </a:p>
          <a:p>
            <a:pPr marL="0" indent="0">
              <a:buNone/>
            </a:pPr>
            <a:endParaRPr sz="2400" dirty="0"/>
          </a:p>
          <a:p>
            <a:r>
              <a:rPr sz="2400" dirty="0"/>
              <a:t>Produced pharmacologically (e.g. opioids, sedatives)</a:t>
            </a:r>
            <a:endParaRPr lang="en-US" sz="2400" dirty="0"/>
          </a:p>
          <a:p>
            <a:pPr marL="0" indent="0">
              <a:buNone/>
            </a:pPr>
            <a:endParaRPr sz="2400" dirty="0"/>
          </a:p>
          <a:p>
            <a:r>
              <a:rPr sz="2400" dirty="0"/>
              <a:t>More accurate than 'hypnosis' to describe drug-induced sleep</a:t>
            </a:r>
            <a:endParaRPr lang="en-US" sz="2400" dirty="0"/>
          </a:p>
          <a:p>
            <a:pPr marL="0" indent="0">
              <a:buNone/>
            </a:pPr>
            <a:endParaRPr sz="2400" dirty="0"/>
          </a:p>
          <a:p>
            <a:r>
              <a:rPr sz="2400" dirty="0"/>
              <a:t>Rarely used today → replaced by 'general anesthesia' or 'sedation'</a:t>
            </a:r>
          </a:p>
          <a:p>
            <a:r>
              <a:rPr lang="en-US" sz="2400" dirty="0"/>
              <a:t>N</a:t>
            </a:r>
            <a:r>
              <a:rPr sz="2400" dirty="0"/>
              <a:t>arcosis may lack pain relief</a:t>
            </a:r>
            <a:endParaRPr lang="en-US" sz="2400" dirty="0"/>
          </a:p>
          <a:p>
            <a:pPr marL="0" indent="0">
              <a:buNone/>
            </a:pPr>
            <a:endParaRPr sz="2400" dirty="0"/>
          </a:p>
          <a:p>
            <a:r>
              <a:rPr sz="2400" dirty="0"/>
              <a:t>Common misuse: 'narcotics' often refers to opioids of abuse</a:t>
            </a:r>
          </a:p>
        </p:txBody>
      </p:sp>
      <p:pic>
        <p:nvPicPr>
          <p:cNvPr id="4" name="Picture 3">
            <a:extLst>
              <a:ext uri="{FF2B5EF4-FFF2-40B4-BE49-F238E27FC236}">
                <a16:creationId xmlns:a16="http://schemas.microsoft.com/office/drawing/2014/main" id="{30416BD1-2083-C4AE-2F71-99390B1C7EEC}"/>
              </a:ext>
            </a:extLst>
          </p:cNvPr>
          <p:cNvPicPr>
            <a:picLocks noChangeAspect="1"/>
          </p:cNvPicPr>
          <p:nvPr/>
        </p:nvPicPr>
        <p:blipFill>
          <a:blip r:embed="rId3"/>
          <a:stretch>
            <a:fillRect/>
          </a:stretch>
        </p:blipFill>
        <p:spPr>
          <a:xfrm>
            <a:off x="438792" y="301658"/>
            <a:ext cx="3401863" cy="9388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7220" y="1380902"/>
            <a:ext cx="11304270" cy="3323987"/>
          </a:xfrm>
          <a:prstGeom prst="rect">
            <a:avLst/>
          </a:prstGeom>
          <a:noFill/>
        </p:spPr>
        <p:txBody>
          <a:bodyPr wrap="square" rtlCol="0">
            <a:spAutoFit/>
          </a:bodyPr>
          <a:lstStyle/>
          <a:p>
            <a:endParaRPr lang="en-US" sz="3000" dirty="0"/>
          </a:p>
          <a:p>
            <a:endParaRPr lang="en-US" sz="3000" dirty="0"/>
          </a:p>
          <a:p>
            <a:endParaRPr lang="en-US" sz="3000" dirty="0"/>
          </a:p>
          <a:p>
            <a:r>
              <a:rPr lang="en-US" sz="3000" dirty="0"/>
              <a:t>A medical process where medications are used to: </a:t>
            </a:r>
          </a:p>
          <a:p>
            <a:pPr marL="457200" indent="-457200">
              <a:buFont typeface="Wingdings" panose="05000000000000000000" pitchFamily="2" charset="2"/>
              <a:buChar char="§"/>
            </a:pPr>
            <a:r>
              <a:rPr lang="en-US" sz="3000" dirty="0"/>
              <a:t>Calm or relax a patient, </a:t>
            </a:r>
          </a:p>
          <a:p>
            <a:pPr marL="457200" indent="-457200">
              <a:buFont typeface="Wingdings" panose="05000000000000000000" pitchFamily="2" charset="2"/>
              <a:buChar char="§"/>
            </a:pPr>
            <a:r>
              <a:rPr lang="en-US" sz="3000" dirty="0"/>
              <a:t>Reducing anxiety and discomfort, </a:t>
            </a:r>
          </a:p>
          <a:p>
            <a:pPr marL="457200" indent="-457200">
              <a:buFont typeface="Wingdings" panose="05000000000000000000" pitchFamily="2" charset="2"/>
              <a:buChar char="§"/>
            </a:pPr>
            <a:r>
              <a:rPr lang="en-US" sz="3000" dirty="0"/>
              <a:t>Without fully putting them to sleep.</a:t>
            </a:r>
          </a:p>
        </p:txBody>
      </p:sp>
      <p:sp>
        <p:nvSpPr>
          <p:cNvPr id="4" name="TextBox 3"/>
          <p:cNvSpPr txBox="1"/>
          <p:nvPr/>
        </p:nvSpPr>
        <p:spPr>
          <a:xfrm>
            <a:off x="2309136" y="46313"/>
            <a:ext cx="6149340" cy="1785104"/>
          </a:xfrm>
          <a:prstGeom prst="rect">
            <a:avLst/>
          </a:prstGeom>
          <a:noFill/>
        </p:spPr>
        <p:txBody>
          <a:bodyPr wrap="square" rtlCol="0">
            <a:spAutoFit/>
          </a:bodyPr>
          <a:lstStyle/>
          <a:p>
            <a:pPr algn="ctr"/>
            <a:endParaRPr lang="en-US" altLang="en-US" sz="5500" kern="0" dirty="0">
              <a:solidFill>
                <a:srgbClr val="000000"/>
              </a:solidFill>
              <a:latin typeface="Arial"/>
              <a:ea typeface="+mj-ea"/>
              <a:cs typeface="Arial"/>
            </a:endParaRPr>
          </a:p>
          <a:p>
            <a:pPr algn="ctr"/>
            <a:r>
              <a:rPr lang="en-US" altLang="en-US" sz="5500" kern="0" dirty="0">
                <a:solidFill>
                  <a:srgbClr val="000000"/>
                </a:solidFill>
                <a:latin typeface="Arial"/>
                <a:ea typeface="+mj-ea"/>
                <a:cs typeface="Arial"/>
              </a:rPr>
              <a:t>Sedation</a:t>
            </a:r>
            <a:endParaRPr lang="en-US" sz="5500" dirty="0"/>
          </a:p>
        </p:txBody>
      </p:sp>
      <p:pic>
        <p:nvPicPr>
          <p:cNvPr id="5" name="Picture 4">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147478" y="0"/>
            <a:ext cx="3401863" cy="938865"/>
          </a:xfrm>
          <a:prstGeom prst="rect">
            <a:avLst/>
          </a:prstGeom>
        </p:spPr>
      </p:pic>
    </p:spTree>
    <p:extLst>
      <p:ext uri="{BB962C8B-B14F-4D97-AF65-F5344CB8AC3E}">
        <p14:creationId xmlns:p14="http://schemas.microsoft.com/office/powerpoint/2010/main" val="32898918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2CB56-3377-5E23-BC66-B8C05A9E166B}"/>
              </a:ext>
            </a:extLst>
          </p:cNvPr>
          <p:cNvSpPr>
            <a:spLocks noGrp="1"/>
          </p:cNvSpPr>
          <p:nvPr>
            <p:ph type="title"/>
          </p:nvPr>
        </p:nvSpPr>
        <p:spPr>
          <a:xfrm>
            <a:off x="838200" y="365125"/>
            <a:ext cx="10515600" cy="2014518"/>
          </a:xfrm>
        </p:spPr>
        <p:txBody>
          <a:bodyPr>
            <a:normAutofit/>
          </a:bodyPr>
          <a:lstStyle/>
          <a:p>
            <a:r>
              <a:rPr lang="en-US" altLang="en-US" kern="0" dirty="0">
                <a:solidFill>
                  <a:srgbClr val="000000"/>
                </a:solidFill>
                <a:latin typeface="Arial"/>
                <a:cs typeface="Arial"/>
              </a:rPr>
              <a:t>                         </a:t>
            </a:r>
            <a:br>
              <a:rPr lang="en-US" altLang="en-US" kern="0" dirty="0">
                <a:solidFill>
                  <a:srgbClr val="000000"/>
                </a:solidFill>
                <a:latin typeface="Arial"/>
                <a:cs typeface="Arial"/>
              </a:rPr>
            </a:br>
            <a:r>
              <a:rPr lang="en-US" altLang="en-US" kern="0" dirty="0">
                <a:solidFill>
                  <a:srgbClr val="000000"/>
                </a:solidFill>
                <a:latin typeface="Arial"/>
                <a:cs typeface="Arial"/>
              </a:rPr>
              <a:t>                        </a:t>
            </a:r>
            <a:r>
              <a:rPr lang="en-US" altLang="en-US" b="1" i="1" kern="0" dirty="0">
                <a:solidFill>
                  <a:srgbClr val="000000"/>
                </a:solidFill>
                <a:latin typeface="Arial"/>
                <a:cs typeface="Arial"/>
              </a:rPr>
              <a:t>Sedation</a:t>
            </a:r>
            <a:br>
              <a:rPr lang="en-US" dirty="0"/>
            </a:br>
            <a:endParaRPr lang="en-US" dirty="0"/>
          </a:p>
        </p:txBody>
      </p:sp>
      <p:sp>
        <p:nvSpPr>
          <p:cNvPr id="3" name="Content Placeholder 2">
            <a:extLst>
              <a:ext uri="{FF2B5EF4-FFF2-40B4-BE49-F238E27FC236}">
                <a16:creationId xmlns:a16="http://schemas.microsoft.com/office/drawing/2014/main" id="{C5ED836E-0193-3E32-3215-240820A7F351}"/>
              </a:ext>
            </a:extLst>
          </p:cNvPr>
          <p:cNvSpPr>
            <a:spLocks noGrp="1"/>
          </p:cNvSpPr>
          <p:nvPr>
            <p:ph idx="1"/>
          </p:nvPr>
        </p:nvSpPr>
        <p:spPr/>
        <p:txBody>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3000" dirty="0">
              <a:solidFill>
                <a:prstClr val="black"/>
              </a:solidFill>
              <a:latin typeface="Calibri" panose="020F0502020204030204"/>
            </a:endParaRP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Mild sedation (where the person is still awake and aware but feels relaxed) </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Moderate sedation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more relaxed and may feel drowsy, but they are still conscious and can respond to verbal cues or physical stimuli.)</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 Deep sedation (where the person may be on the edge of consciousness but still able to respond to stimuli)</a:t>
            </a:r>
          </a:p>
          <a:p>
            <a:endParaRPr lang="en-US" dirty="0"/>
          </a:p>
        </p:txBody>
      </p:sp>
      <p:pic>
        <p:nvPicPr>
          <p:cNvPr id="4" name="Picture 3">
            <a:extLst>
              <a:ext uri="{FF2B5EF4-FFF2-40B4-BE49-F238E27FC236}">
                <a16:creationId xmlns:a16="http://schemas.microsoft.com/office/drawing/2014/main" id="{D156DA28-2A52-C1BE-3F66-C74B705D23CC}"/>
              </a:ext>
            </a:extLst>
          </p:cNvPr>
          <p:cNvPicPr>
            <a:picLocks noChangeAspect="1"/>
          </p:cNvPicPr>
          <p:nvPr/>
        </p:nvPicPr>
        <p:blipFill>
          <a:blip r:embed="rId2"/>
          <a:stretch>
            <a:fillRect/>
          </a:stretch>
        </p:blipFill>
        <p:spPr>
          <a:xfrm>
            <a:off x="203122" y="159796"/>
            <a:ext cx="3401863" cy="938865"/>
          </a:xfrm>
          <a:prstGeom prst="rect">
            <a:avLst/>
          </a:prstGeom>
        </p:spPr>
      </p:pic>
    </p:spTree>
    <p:extLst>
      <p:ext uri="{BB962C8B-B14F-4D97-AF65-F5344CB8AC3E}">
        <p14:creationId xmlns:p14="http://schemas.microsoft.com/office/powerpoint/2010/main" val="38964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3348" y="365126"/>
            <a:ext cx="9280451" cy="485480"/>
          </a:xfrm>
        </p:spPr>
        <p:txBody>
          <a:bodyPr>
            <a:normAutofit fontScale="90000"/>
          </a:bodyPr>
          <a:lstStyle/>
          <a:p>
            <a:br>
              <a:rPr lang="en-US" b="1" dirty="0">
                <a:latin typeface="+mn-lt"/>
              </a:rPr>
            </a:br>
            <a:br>
              <a:rPr lang="en-US" b="1" dirty="0">
                <a:latin typeface="+mn-lt"/>
              </a:rPr>
            </a:br>
            <a:r>
              <a:rPr b="1" dirty="0">
                <a:latin typeface="+mn-lt"/>
              </a:rPr>
              <a:t>Sedation Levels vs Clinical Features</a:t>
            </a:r>
          </a:p>
        </p:txBody>
      </p:sp>
      <p:graphicFrame>
        <p:nvGraphicFramePr>
          <p:cNvPr id="3" name="Table 2"/>
          <p:cNvGraphicFramePr>
            <a:graphicFrameLocks noGrp="1"/>
          </p:cNvGraphicFramePr>
          <p:nvPr>
            <p:extLst>
              <p:ext uri="{D42A27DB-BD31-4B8C-83A1-F6EECF244321}">
                <p14:modId xmlns:p14="http://schemas.microsoft.com/office/powerpoint/2010/main" val="886721235"/>
              </p:ext>
            </p:extLst>
          </p:nvPr>
        </p:nvGraphicFramePr>
        <p:xfrm>
          <a:off x="659218" y="1695482"/>
          <a:ext cx="10430539" cy="5013661"/>
        </p:xfrm>
        <a:graphic>
          <a:graphicData uri="http://schemas.openxmlformats.org/drawingml/2006/table">
            <a:tbl>
              <a:tblPr firstRow="1" bandRow="1">
                <a:tableStyleId>{5C22544A-7EE6-4342-B048-85BDC9FD1C3A}</a:tableStyleId>
              </a:tblPr>
              <a:tblGrid>
                <a:gridCol w="3115615">
                  <a:extLst>
                    <a:ext uri="{9D8B030D-6E8A-4147-A177-3AD203B41FA5}">
                      <a16:colId xmlns:a16="http://schemas.microsoft.com/office/drawing/2014/main" val="20000"/>
                    </a:ext>
                  </a:extLst>
                </a:gridCol>
                <a:gridCol w="2438308">
                  <a:extLst>
                    <a:ext uri="{9D8B030D-6E8A-4147-A177-3AD203B41FA5}">
                      <a16:colId xmlns:a16="http://schemas.microsoft.com/office/drawing/2014/main" val="20001"/>
                    </a:ext>
                  </a:extLst>
                </a:gridCol>
                <a:gridCol w="2438308">
                  <a:extLst>
                    <a:ext uri="{9D8B030D-6E8A-4147-A177-3AD203B41FA5}">
                      <a16:colId xmlns:a16="http://schemas.microsoft.com/office/drawing/2014/main" val="20002"/>
                    </a:ext>
                  </a:extLst>
                </a:gridCol>
                <a:gridCol w="2438308">
                  <a:extLst>
                    <a:ext uri="{9D8B030D-6E8A-4147-A177-3AD203B41FA5}">
                      <a16:colId xmlns:a16="http://schemas.microsoft.com/office/drawing/2014/main" val="20003"/>
                    </a:ext>
                  </a:extLst>
                </a:gridCol>
              </a:tblGrid>
              <a:tr h="649919">
                <a:tc>
                  <a:txBody>
                    <a:bodyPr/>
                    <a:lstStyle/>
                    <a:p>
                      <a:r>
                        <a:rPr dirty="0"/>
                        <a:t>Feature</a:t>
                      </a:r>
                      <a:endParaRPr lang="en-US" dirty="0"/>
                    </a:p>
                  </a:txBody>
                  <a:tcPr/>
                </a:tc>
                <a:tc>
                  <a:txBody>
                    <a:bodyPr/>
                    <a:lstStyle/>
                    <a:p>
                      <a:r>
                        <a:rPr lang="en-US" dirty="0"/>
                        <a:t>MILD</a:t>
                      </a:r>
                    </a:p>
                  </a:txBody>
                  <a:tcPr/>
                </a:tc>
                <a:tc>
                  <a:txBody>
                    <a:bodyPr/>
                    <a:lstStyle/>
                    <a:p>
                      <a:r>
                        <a:rPr dirty="0"/>
                        <a:t>Moderate</a:t>
                      </a:r>
                    </a:p>
                  </a:txBody>
                  <a:tcPr/>
                </a:tc>
                <a:tc>
                  <a:txBody>
                    <a:bodyPr/>
                    <a:lstStyle/>
                    <a:p>
                      <a:r>
                        <a:t>Deep</a:t>
                      </a:r>
                    </a:p>
                  </a:txBody>
                  <a:tcPr/>
                </a:tc>
                <a:extLst>
                  <a:ext uri="{0D108BD9-81ED-4DB2-BD59-A6C34878D82A}">
                    <a16:rowId xmlns:a16="http://schemas.microsoft.com/office/drawing/2014/main" val="10000"/>
                  </a:ext>
                </a:extLst>
              </a:tr>
              <a:tr h="1485529">
                <a:tc>
                  <a:txBody>
                    <a:bodyPr/>
                    <a:lstStyle/>
                    <a:p>
                      <a:r>
                        <a:rPr dirty="0"/>
                        <a:t>Responsiveness</a:t>
                      </a:r>
                    </a:p>
                  </a:txBody>
                  <a:tcPr/>
                </a:tc>
                <a:tc>
                  <a:txBody>
                    <a:bodyPr/>
                    <a:lstStyle/>
                    <a:p>
                      <a:r>
                        <a:t>Normal response</a:t>
                      </a:r>
                    </a:p>
                  </a:txBody>
                  <a:tcPr/>
                </a:tc>
                <a:tc>
                  <a:txBody>
                    <a:bodyPr/>
                    <a:lstStyle/>
                    <a:p>
                      <a:r>
                        <a:t>Purposeful response to verbal/tactile stimuli</a:t>
                      </a:r>
                    </a:p>
                  </a:txBody>
                  <a:tcPr/>
                </a:tc>
                <a:tc>
                  <a:txBody>
                    <a:bodyPr/>
                    <a:lstStyle/>
                    <a:p>
                      <a:r>
                        <a:t>Purposeful response only after repeated/painful stimuli</a:t>
                      </a:r>
                    </a:p>
                  </a:txBody>
                  <a:tcPr/>
                </a:tc>
                <a:extLst>
                  <a:ext uri="{0D108BD9-81ED-4DB2-BD59-A6C34878D82A}">
                    <a16:rowId xmlns:a16="http://schemas.microsoft.com/office/drawing/2014/main" val="10001"/>
                  </a:ext>
                </a:extLst>
              </a:tr>
              <a:tr h="649919">
                <a:tc>
                  <a:txBody>
                    <a:bodyPr/>
                    <a:lstStyle/>
                    <a:p>
                      <a:r>
                        <a:t>Airway</a:t>
                      </a:r>
                    </a:p>
                  </a:txBody>
                  <a:tcPr/>
                </a:tc>
                <a:tc>
                  <a:txBody>
                    <a:bodyPr/>
                    <a:lstStyle/>
                    <a:p>
                      <a:r>
                        <a:t>Unaffected</a:t>
                      </a:r>
                    </a:p>
                  </a:txBody>
                  <a:tcPr/>
                </a:tc>
                <a:tc>
                  <a:txBody>
                    <a:bodyPr/>
                    <a:lstStyle/>
                    <a:p>
                      <a:r>
                        <a:t>Usually maintained</a:t>
                      </a:r>
                    </a:p>
                  </a:txBody>
                  <a:tcPr/>
                </a:tc>
                <a:tc>
                  <a:txBody>
                    <a:bodyPr/>
                    <a:lstStyle/>
                    <a:p>
                      <a:r>
                        <a:t>May require support</a:t>
                      </a:r>
                    </a:p>
                  </a:txBody>
                  <a:tcPr/>
                </a:tc>
                <a:extLst>
                  <a:ext uri="{0D108BD9-81ED-4DB2-BD59-A6C34878D82A}">
                    <a16:rowId xmlns:a16="http://schemas.microsoft.com/office/drawing/2014/main" val="10002"/>
                  </a:ext>
                </a:extLst>
              </a:tr>
              <a:tr h="649919">
                <a:tc>
                  <a:txBody>
                    <a:bodyPr/>
                    <a:lstStyle/>
                    <a:p>
                      <a:r>
                        <a:rPr dirty="0"/>
                        <a:t>Spontaneous Ventilation</a:t>
                      </a:r>
                    </a:p>
                  </a:txBody>
                  <a:tcPr/>
                </a:tc>
                <a:tc>
                  <a:txBody>
                    <a:bodyPr/>
                    <a:lstStyle/>
                    <a:p>
                      <a:r>
                        <a:t>Unaffected</a:t>
                      </a:r>
                    </a:p>
                  </a:txBody>
                  <a:tcPr/>
                </a:tc>
                <a:tc>
                  <a:txBody>
                    <a:bodyPr/>
                    <a:lstStyle/>
                    <a:p>
                      <a:r>
                        <a:t>Adequate</a:t>
                      </a:r>
                    </a:p>
                  </a:txBody>
                  <a:tcPr/>
                </a:tc>
                <a:tc>
                  <a:txBody>
                    <a:bodyPr/>
                    <a:lstStyle/>
                    <a:p>
                      <a:r>
                        <a:t>May be inadequate</a:t>
                      </a:r>
                    </a:p>
                  </a:txBody>
                  <a:tcPr/>
                </a:tc>
                <a:extLst>
                  <a:ext uri="{0D108BD9-81ED-4DB2-BD59-A6C34878D82A}">
                    <a16:rowId xmlns:a16="http://schemas.microsoft.com/office/drawing/2014/main" val="10003"/>
                  </a:ext>
                </a:extLst>
              </a:tr>
              <a:tr h="649919">
                <a:tc>
                  <a:txBody>
                    <a:bodyPr/>
                    <a:lstStyle/>
                    <a:p>
                      <a:r>
                        <a:t>Cardiovascular Function</a:t>
                      </a:r>
                    </a:p>
                  </a:txBody>
                  <a:tcPr/>
                </a:tc>
                <a:tc>
                  <a:txBody>
                    <a:bodyPr/>
                    <a:lstStyle/>
                    <a:p>
                      <a:r>
                        <a:t>Unaffected</a:t>
                      </a:r>
                    </a:p>
                  </a:txBody>
                  <a:tcPr/>
                </a:tc>
                <a:tc>
                  <a:txBody>
                    <a:bodyPr/>
                    <a:lstStyle/>
                    <a:p>
                      <a:r>
                        <a:t>Usually maintained</a:t>
                      </a:r>
                    </a:p>
                  </a:txBody>
                  <a:tcPr/>
                </a:tc>
                <a:tc>
                  <a:txBody>
                    <a:bodyPr/>
                    <a:lstStyle/>
                    <a:p>
                      <a:r>
                        <a:t>Usually maintained</a:t>
                      </a:r>
                    </a:p>
                  </a:txBody>
                  <a:tcPr/>
                </a:tc>
                <a:extLst>
                  <a:ext uri="{0D108BD9-81ED-4DB2-BD59-A6C34878D82A}">
                    <a16:rowId xmlns:a16="http://schemas.microsoft.com/office/drawing/2014/main" val="10004"/>
                  </a:ext>
                </a:extLst>
              </a:tr>
              <a:tr h="928456">
                <a:tc>
                  <a:txBody>
                    <a:bodyPr/>
                    <a:lstStyle/>
                    <a:p>
                      <a:r>
                        <a:rPr dirty="0"/>
                        <a:t>Use Examples</a:t>
                      </a:r>
                    </a:p>
                  </a:txBody>
                  <a:tcPr/>
                </a:tc>
                <a:tc>
                  <a:txBody>
                    <a:bodyPr/>
                    <a:lstStyle/>
                    <a:p>
                      <a:r>
                        <a:rPr dirty="0"/>
                        <a:t>Anxiolysis (pre-op meds)</a:t>
                      </a:r>
                    </a:p>
                  </a:txBody>
                  <a:tcPr/>
                </a:tc>
                <a:tc>
                  <a:txBody>
                    <a:bodyPr/>
                    <a:lstStyle/>
                    <a:p>
                      <a:r>
                        <a:t>Endoscopy, minor surgery</a:t>
                      </a:r>
                    </a:p>
                  </a:txBody>
                  <a:tcPr/>
                </a:tc>
                <a:tc>
                  <a:txBody>
                    <a:bodyPr/>
                    <a:lstStyle/>
                    <a:p>
                      <a:r>
                        <a:rPr dirty="0"/>
                        <a:t>Debridement, painful procedures</a:t>
                      </a:r>
                    </a:p>
                  </a:txBody>
                  <a:tcPr/>
                </a:tc>
                <a:extLst>
                  <a:ext uri="{0D108BD9-81ED-4DB2-BD59-A6C34878D82A}">
                    <a16:rowId xmlns:a16="http://schemas.microsoft.com/office/drawing/2014/main" val="10005"/>
                  </a:ext>
                </a:extLst>
              </a:tr>
            </a:tbl>
          </a:graphicData>
        </a:graphic>
      </p:graphicFrame>
      <p:pic>
        <p:nvPicPr>
          <p:cNvPr id="4" name="Picture 3">
            <a:extLst>
              <a:ext uri="{FF2B5EF4-FFF2-40B4-BE49-F238E27FC236}">
                <a16:creationId xmlns:a16="http://schemas.microsoft.com/office/drawing/2014/main" id="{A1EE0E57-86BE-BF8F-A890-59707AFFA5F2}"/>
              </a:ext>
            </a:extLst>
          </p:cNvPr>
          <p:cNvPicPr>
            <a:picLocks noChangeAspect="1"/>
          </p:cNvPicPr>
          <p:nvPr/>
        </p:nvPicPr>
        <p:blipFill>
          <a:blip r:embed="rId2"/>
          <a:stretch>
            <a:fillRect/>
          </a:stretch>
        </p:blipFill>
        <p:spPr>
          <a:xfrm>
            <a:off x="0" y="0"/>
            <a:ext cx="2456121" cy="9388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320" y="365125"/>
            <a:ext cx="9555480" cy="626393"/>
          </a:xfrm>
        </p:spPr>
        <p:txBody>
          <a:bodyPr>
            <a:normAutofit fontScale="90000"/>
          </a:bodyPr>
          <a:lstStyle/>
          <a:p>
            <a:endParaRPr dirty="0"/>
          </a:p>
        </p:txBody>
      </p:sp>
      <p:graphicFrame>
        <p:nvGraphicFramePr>
          <p:cNvPr id="3" name="Table 2"/>
          <p:cNvGraphicFramePr>
            <a:graphicFrameLocks noGrp="1"/>
          </p:cNvGraphicFramePr>
          <p:nvPr>
            <p:extLst>
              <p:ext uri="{D42A27DB-BD31-4B8C-83A1-F6EECF244321}">
                <p14:modId xmlns:p14="http://schemas.microsoft.com/office/powerpoint/2010/main" val="2191027568"/>
              </p:ext>
            </p:extLst>
          </p:nvPr>
        </p:nvGraphicFramePr>
        <p:xfrm>
          <a:off x="582057" y="1221302"/>
          <a:ext cx="11027885" cy="5271573"/>
        </p:xfrm>
        <a:graphic>
          <a:graphicData uri="http://schemas.openxmlformats.org/drawingml/2006/table">
            <a:tbl>
              <a:tblPr firstRow="1" bandRow="1">
                <a:tableStyleId>{5C22544A-7EE6-4342-B048-85BDC9FD1C3A}</a:tableStyleId>
              </a:tblPr>
              <a:tblGrid>
                <a:gridCol w="2478176">
                  <a:extLst>
                    <a:ext uri="{9D8B030D-6E8A-4147-A177-3AD203B41FA5}">
                      <a16:colId xmlns:a16="http://schemas.microsoft.com/office/drawing/2014/main" val="20000"/>
                    </a:ext>
                  </a:extLst>
                </a:gridCol>
                <a:gridCol w="2849903">
                  <a:extLst>
                    <a:ext uri="{9D8B030D-6E8A-4147-A177-3AD203B41FA5}">
                      <a16:colId xmlns:a16="http://schemas.microsoft.com/office/drawing/2014/main" val="20001"/>
                    </a:ext>
                  </a:extLst>
                </a:gridCol>
                <a:gridCol w="2849903">
                  <a:extLst>
                    <a:ext uri="{9D8B030D-6E8A-4147-A177-3AD203B41FA5}">
                      <a16:colId xmlns:a16="http://schemas.microsoft.com/office/drawing/2014/main" val="20002"/>
                    </a:ext>
                  </a:extLst>
                </a:gridCol>
                <a:gridCol w="2849903">
                  <a:extLst>
                    <a:ext uri="{9D8B030D-6E8A-4147-A177-3AD203B41FA5}">
                      <a16:colId xmlns:a16="http://schemas.microsoft.com/office/drawing/2014/main" val="20003"/>
                    </a:ext>
                  </a:extLst>
                </a:gridCol>
              </a:tblGrid>
              <a:tr h="471028">
                <a:tc>
                  <a:txBody>
                    <a:bodyPr/>
                    <a:lstStyle/>
                    <a:p>
                      <a:r>
                        <a:rPr dirty="0"/>
                        <a:t>Feature</a:t>
                      </a:r>
                    </a:p>
                  </a:txBody>
                  <a:tcPr/>
                </a:tc>
                <a:tc>
                  <a:txBody>
                    <a:bodyPr/>
                    <a:lstStyle/>
                    <a:p>
                      <a:r>
                        <a:t>Hypnosis</a:t>
                      </a:r>
                    </a:p>
                  </a:txBody>
                  <a:tcPr/>
                </a:tc>
                <a:tc>
                  <a:txBody>
                    <a:bodyPr/>
                    <a:lstStyle/>
                    <a:p>
                      <a:r>
                        <a:t>Narcosis</a:t>
                      </a:r>
                    </a:p>
                  </a:txBody>
                  <a:tcPr/>
                </a:tc>
                <a:tc>
                  <a:txBody>
                    <a:bodyPr/>
                    <a:lstStyle/>
                    <a:p>
                      <a:r>
                        <a:rPr dirty="0"/>
                        <a:t>Sedation</a:t>
                      </a:r>
                    </a:p>
                  </a:txBody>
                  <a:tcPr/>
                </a:tc>
                <a:extLst>
                  <a:ext uri="{0D108BD9-81ED-4DB2-BD59-A6C34878D82A}">
                    <a16:rowId xmlns:a16="http://schemas.microsoft.com/office/drawing/2014/main" val="10000"/>
                  </a:ext>
                </a:extLst>
              </a:tr>
              <a:tr h="1091033">
                <a:tc>
                  <a:txBody>
                    <a:bodyPr/>
                    <a:lstStyle/>
                    <a:p>
                      <a:r>
                        <a:rPr dirty="0"/>
                        <a:t>Definition</a:t>
                      </a:r>
                    </a:p>
                  </a:txBody>
                  <a:tcPr/>
                </a:tc>
                <a:tc>
                  <a:txBody>
                    <a:bodyPr/>
                    <a:lstStyle/>
                    <a:p>
                      <a:r>
                        <a:rPr dirty="0"/>
                        <a:t>Drug-induced sleep-like unconsciousness</a:t>
                      </a:r>
                    </a:p>
                  </a:txBody>
                  <a:tcPr/>
                </a:tc>
                <a:tc>
                  <a:txBody>
                    <a:bodyPr/>
                    <a:lstStyle/>
                    <a:p>
                      <a:r>
                        <a:t>Drug-induced stupor/unresponsiveness</a:t>
                      </a:r>
                    </a:p>
                  </a:txBody>
                  <a:tcPr/>
                </a:tc>
                <a:tc>
                  <a:txBody>
                    <a:bodyPr/>
                    <a:lstStyle/>
                    <a:p>
                      <a:r>
                        <a:t>Continuum of reduced consciousness (mild → deep)</a:t>
                      </a:r>
                    </a:p>
                  </a:txBody>
                  <a:tcPr/>
                </a:tc>
                <a:extLst>
                  <a:ext uri="{0D108BD9-81ED-4DB2-BD59-A6C34878D82A}">
                    <a16:rowId xmlns:a16="http://schemas.microsoft.com/office/drawing/2014/main" val="10001"/>
                  </a:ext>
                </a:extLst>
              </a:tr>
              <a:tr h="763723">
                <a:tc>
                  <a:txBody>
                    <a:bodyPr/>
                    <a:lstStyle/>
                    <a:p>
                      <a:r>
                        <a:rPr dirty="0"/>
                        <a:t>Patient Awareness</a:t>
                      </a:r>
                    </a:p>
                  </a:txBody>
                  <a:tcPr/>
                </a:tc>
                <a:tc>
                  <a:txBody>
                    <a:bodyPr/>
                    <a:lstStyle/>
                    <a:p>
                      <a:r>
                        <a:t>No awareness of surroundings</a:t>
                      </a:r>
                    </a:p>
                  </a:txBody>
                  <a:tcPr/>
                </a:tc>
                <a:tc>
                  <a:txBody>
                    <a:bodyPr/>
                    <a:lstStyle/>
                    <a:p>
                      <a:r>
                        <a:t>No awareness, stupor-like</a:t>
                      </a:r>
                    </a:p>
                  </a:txBody>
                  <a:tcPr/>
                </a:tc>
                <a:tc>
                  <a:txBody>
                    <a:bodyPr/>
                    <a:lstStyle/>
                    <a:p>
                      <a:r>
                        <a:t>Variable (relaxed, may respond)</a:t>
                      </a:r>
                    </a:p>
                  </a:txBody>
                  <a:tcPr/>
                </a:tc>
                <a:extLst>
                  <a:ext uri="{0D108BD9-81ED-4DB2-BD59-A6C34878D82A}">
                    <a16:rowId xmlns:a16="http://schemas.microsoft.com/office/drawing/2014/main" val="10002"/>
                  </a:ext>
                </a:extLst>
              </a:tr>
              <a:tr h="1091033">
                <a:tc>
                  <a:txBody>
                    <a:bodyPr/>
                    <a:lstStyle/>
                    <a:p>
                      <a:r>
                        <a:rPr dirty="0"/>
                        <a:t>Response to Stimuli</a:t>
                      </a:r>
                    </a:p>
                  </a:txBody>
                  <a:tcPr/>
                </a:tc>
                <a:tc>
                  <a:txBody>
                    <a:bodyPr/>
                    <a:lstStyle/>
                    <a:p>
                      <a:r>
                        <a:t>Absent unless very strong</a:t>
                      </a:r>
                    </a:p>
                  </a:txBody>
                  <a:tcPr/>
                </a:tc>
                <a:tc>
                  <a:txBody>
                    <a:bodyPr/>
                    <a:lstStyle/>
                    <a:p>
                      <a:r>
                        <a:t>Absent</a:t>
                      </a:r>
                    </a:p>
                  </a:txBody>
                  <a:tcPr/>
                </a:tc>
                <a:tc>
                  <a:txBody>
                    <a:bodyPr/>
                    <a:lstStyle/>
                    <a:p>
                      <a:r>
                        <a:t>Present in light/moderate; painful only in deep</a:t>
                      </a:r>
                    </a:p>
                  </a:txBody>
                  <a:tcPr/>
                </a:tc>
                <a:extLst>
                  <a:ext uri="{0D108BD9-81ED-4DB2-BD59-A6C34878D82A}">
                    <a16:rowId xmlns:a16="http://schemas.microsoft.com/office/drawing/2014/main" val="10003"/>
                  </a:ext>
                </a:extLst>
              </a:tr>
              <a:tr h="1091033">
                <a:tc>
                  <a:txBody>
                    <a:bodyPr/>
                    <a:lstStyle/>
                    <a:p>
                      <a:r>
                        <a:rPr dirty="0"/>
                        <a:t>Use in Anesthesia</a:t>
                      </a:r>
                    </a:p>
                  </a:txBody>
                  <a:tcPr/>
                </a:tc>
                <a:tc>
                  <a:txBody>
                    <a:bodyPr/>
                    <a:lstStyle/>
                    <a:p>
                      <a:r>
                        <a:t>Core part of Triad of GA</a:t>
                      </a:r>
                    </a:p>
                  </a:txBody>
                  <a:tcPr/>
                </a:tc>
                <a:tc>
                  <a:txBody>
                    <a:bodyPr/>
                    <a:lstStyle/>
                    <a:p>
                      <a:r>
                        <a:t>Historical term, rarely used</a:t>
                      </a:r>
                    </a:p>
                  </a:txBody>
                  <a:tcPr/>
                </a:tc>
                <a:tc>
                  <a:txBody>
                    <a:bodyPr/>
                    <a:lstStyle/>
                    <a:p>
                      <a:r>
                        <a:t>Common for minor procedures, anxiety control</a:t>
                      </a:r>
                    </a:p>
                  </a:txBody>
                  <a:tcPr/>
                </a:tc>
                <a:extLst>
                  <a:ext uri="{0D108BD9-81ED-4DB2-BD59-A6C34878D82A}">
                    <a16:rowId xmlns:a16="http://schemas.microsoft.com/office/drawing/2014/main" val="10004"/>
                  </a:ext>
                </a:extLst>
              </a:tr>
              <a:tr h="763723">
                <a:tc>
                  <a:txBody>
                    <a:bodyPr/>
                    <a:lstStyle/>
                    <a:p>
                      <a:r>
                        <a:rPr dirty="0"/>
                        <a:t>Drugs</a:t>
                      </a:r>
                    </a:p>
                  </a:txBody>
                  <a:tcPr/>
                </a:tc>
                <a:tc>
                  <a:txBody>
                    <a:bodyPr/>
                    <a:lstStyle/>
                    <a:p>
                      <a:r>
                        <a:t>Propofol, thiopental, inhaled agents</a:t>
                      </a:r>
                    </a:p>
                  </a:txBody>
                  <a:tcPr/>
                </a:tc>
                <a:tc>
                  <a:txBody>
                    <a:bodyPr/>
                    <a:lstStyle/>
                    <a:p>
                      <a:r>
                        <a:t>Historically morphine/opioids</a:t>
                      </a:r>
                    </a:p>
                  </a:txBody>
                  <a:tcPr/>
                </a:tc>
                <a:tc>
                  <a:txBody>
                    <a:bodyPr/>
                    <a:lstStyle/>
                    <a:p>
                      <a:r>
                        <a:rPr dirty="0"/>
                        <a:t>Benzodiazepines, low-dose propofol</a:t>
                      </a:r>
                    </a:p>
                  </a:txBody>
                  <a:tcPr/>
                </a:tc>
                <a:extLst>
                  <a:ext uri="{0D108BD9-81ED-4DB2-BD59-A6C34878D82A}">
                    <a16:rowId xmlns:a16="http://schemas.microsoft.com/office/drawing/2014/main" val="10005"/>
                  </a:ext>
                </a:extLst>
              </a:tr>
            </a:tbl>
          </a:graphicData>
        </a:graphic>
      </p:graphicFrame>
      <p:pic>
        <p:nvPicPr>
          <p:cNvPr id="4" name="Picture 3">
            <a:extLst>
              <a:ext uri="{FF2B5EF4-FFF2-40B4-BE49-F238E27FC236}">
                <a16:creationId xmlns:a16="http://schemas.microsoft.com/office/drawing/2014/main" id="{38BF67BC-4329-D3FE-2112-BDBE4760315F}"/>
              </a:ext>
            </a:extLst>
          </p:cNvPr>
          <p:cNvPicPr>
            <a:picLocks noChangeAspect="1"/>
          </p:cNvPicPr>
          <p:nvPr/>
        </p:nvPicPr>
        <p:blipFill>
          <a:blip r:embed="rId2"/>
          <a:stretch>
            <a:fillRect/>
          </a:stretch>
        </p:blipFill>
        <p:spPr>
          <a:xfrm>
            <a:off x="203123" y="159796"/>
            <a:ext cx="2077370" cy="9388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6413" y="581941"/>
            <a:ext cx="10515600" cy="1325563"/>
          </a:xfrm>
        </p:spPr>
        <p:txBody>
          <a:bodyPr>
            <a:normAutofit fontScale="90000"/>
          </a:bodyPr>
          <a:lstStyle/>
          <a:p>
            <a:pPr algn="l" eaLnBrk="1" hangingPunct="1"/>
            <a:r>
              <a:rPr lang="en-US" altLang="en-US" dirty="0"/>
              <a:t>         </a:t>
            </a:r>
            <a:br>
              <a:rPr lang="en-US" altLang="en-US" dirty="0"/>
            </a:br>
            <a:br>
              <a:rPr lang="en-US" altLang="en-US" dirty="0"/>
            </a:br>
            <a:r>
              <a:rPr lang="en-US" altLang="en-US" dirty="0"/>
              <a:t>  </a:t>
            </a:r>
            <a:r>
              <a:rPr lang="en-US" altLang="en-US" b="1" i="1" u="sng" dirty="0"/>
              <a:t>Important Notes !!</a:t>
            </a:r>
          </a:p>
        </p:txBody>
      </p:sp>
      <p:sp>
        <p:nvSpPr>
          <p:cNvPr id="13315" name="Rectangle 3"/>
          <p:cNvSpPr>
            <a:spLocks noGrp="1" noChangeArrowheads="1"/>
          </p:cNvSpPr>
          <p:nvPr>
            <p:ph type="body" idx="1"/>
          </p:nvPr>
        </p:nvSpPr>
        <p:spPr>
          <a:xfrm>
            <a:off x="1583703" y="2573519"/>
            <a:ext cx="9385955" cy="3657600"/>
          </a:xfrm>
        </p:spPr>
        <p:txBody>
          <a:bodyPr/>
          <a:lstStyle/>
          <a:p>
            <a:r>
              <a:rPr lang="en-US" sz="3600" b="1" dirty="0"/>
              <a:t>Hypnosis ≠ Narcosis ≠ Sedation</a:t>
            </a:r>
            <a:r>
              <a:rPr lang="en-US" dirty="0"/>
              <a:t>.</a:t>
            </a:r>
          </a:p>
          <a:p>
            <a:pPr marL="0" indent="0">
              <a:buNone/>
            </a:pPr>
            <a:endParaRPr lang="en-US" dirty="0"/>
          </a:p>
          <a:p>
            <a:pPr>
              <a:buFont typeface="Wingdings" panose="05000000000000000000" pitchFamily="2" charset="2"/>
              <a:buChar char="q"/>
            </a:pPr>
            <a:r>
              <a:rPr lang="en-US" i="1" dirty="0"/>
              <a:t>Sedation</a:t>
            </a:r>
            <a:r>
              <a:rPr lang="en-US" dirty="0"/>
              <a:t> = lighter continuum, patient partly responsive.</a:t>
            </a:r>
          </a:p>
          <a:p>
            <a:pPr>
              <a:buFont typeface="Wingdings" panose="05000000000000000000" pitchFamily="2" charset="2"/>
              <a:buChar char="q"/>
            </a:pPr>
            <a:r>
              <a:rPr lang="en-US" i="1" dirty="0"/>
              <a:t>Narcosis</a:t>
            </a:r>
            <a:r>
              <a:rPr lang="en-US" dirty="0"/>
              <a:t> = drug-induced stupor, older term, not precise.</a:t>
            </a:r>
          </a:p>
          <a:p>
            <a:pPr>
              <a:buFont typeface="Wingdings" panose="05000000000000000000" pitchFamily="2" charset="2"/>
              <a:buChar char="q"/>
            </a:pPr>
            <a:r>
              <a:rPr lang="en-US" i="1" dirty="0"/>
              <a:t>Hypnosis</a:t>
            </a:r>
            <a:r>
              <a:rPr lang="en-US" dirty="0"/>
              <a:t> = controlled, reversible unconsciousness used in </a:t>
            </a:r>
            <a:r>
              <a:rPr lang="en-US" dirty="0" err="1"/>
              <a:t>anesthesi</a:t>
            </a:r>
            <a:endParaRPr lang="en-US" dirty="0"/>
          </a:p>
          <a:p>
            <a:pPr eaLnBrk="1" hangingPunct="1">
              <a:buFont typeface="Wingdings" panose="05000000000000000000" pitchFamily="2" charset="2"/>
              <a:buChar char="q"/>
            </a:pPr>
            <a:endParaRPr lang="en-US" altLang="en-US" dirty="0">
              <a:solidFill>
                <a:srgbClr val="FF0000"/>
              </a:solidFill>
            </a:endParaRP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16184"/>
            <a:ext cx="3401863" cy="938865"/>
          </a:xfrm>
          <a:prstGeom prst="rect">
            <a:avLst/>
          </a:prstGeom>
        </p:spPr>
      </p:pic>
    </p:spTree>
    <p:extLst>
      <p:ext uri="{BB962C8B-B14F-4D97-AF65-F5344CB8AC3E}">
        <p14:creationId xmlns:p14="http://schemas.microsoft.com/office/powerpoint/2010/main" val="6549538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 calcmode="lin" valueType="num">
                                      <p:cBhvr additive="base">
                                        <p:cTn id="13"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anim calcmode="lin" valueType="num">
                                      <p:cBhvr additive="base">
                                        <p:cTn id="19"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315">
                                            <p:txEl>
                                              <p:pRg st="4" end="4"/>
                                            </p:txEl>
                                          </p:spTgt>
                                        </p:tgtEl>
                                        <p:attrNameLst>
                                          <p:attrName>style.visibility</p:attrName>
                                        </p:attrNameLst>
                                      </p:cBhvr>
                                      <p:to>
                                        <p:strVal val="visible"/>
                                      </p:to>
                                    </p:set>
                                    <p:anim calcmode="lin" valueType="num">
                                      <p:cBhvr additive="base">
                                        <p:cTn id="25"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2896948" y="1168797"/>
            <a:ext cx="7088624" cy="707886"/>
          </a:xfrm>
          <a:prstGeom prst="rect">
            <a:avLst/>
          </a:prstGeom>
          <a:noFill/>
        </p:spPr>
        <p:txBody>
          <a:bodyPr wrap="square" rtlCol="0">
            <a:spAutoFit/>
          </a:bodyPr>
          <a:lstStyle/>
          <a:p>
            <a:r>
              <a:rPr lang="en-US" altLang="en-US" sz="4000" kern="0" dirty="0">
                <a:solidFill>
                  <a:srgbClr val="000000"/>
                </a:solidFill>
                <a:latin typeface="Arial"/>
                <a:ea typeface="+mj-ea"/>
                <a:cs typeface="Arial"/>
              </a:rPr>
              <a:t>          Pain vs. Nociception</a:t>
            </a:r>
            <a:endParaRPr lang="en-US" dirty="0"/>
          </a:p>
        </p:txBody>
      </p:sp>
      <p:sp>
        <p:nvSpPr>
          <p:cNvPr id="3" name="TextBox 2"/>
          <p:cNvSpPr txBox="1"/>
          <p:nvPr/>
        </p:nvSpPr>
        <p:spPr>
          <a:xfrm>
            <a:off x="64736" y="1263193"/>
            <a:ext cx="11681062" cy="5866221"/>
          </a:xfrm>
          <a:prstGeom prst="rect">
            <a:avLst/>
          </a:prstGeom>
          <a:noFill/>
        </p:spPr>
        <p:txBody>
          <a:bodyPr wrap="square" rtlCol="0">
            <a:spAutoFit/>
          </a:bodyPr>
          <a:lstStyle/>
          <a:p>
            <a:pPr lvl="0" fontAlgn="base">
              <a:spcBef>
                <a:spcPct val="20000"/>
              </a:spcBef>
              <a:spcAft>
                <a:spcPct val="0"/>
              </a:spcAft>
            </a:pPr>
            <a:endParaRPr lang="en-US" altLang="en-US" sz="3200" kern="0" dirty="0">
              <a:solidFill>
                <a:srgbClr val="000000"/>
              </a:solidFill>
              <a:latin typeface="Arial"/>
              <a:cs typeface="Arial"/>
            </a:endParaRPr>
          </a:p>
          <a:p>
            <a:pPr marL="342900" lvl="0" indent="-342900" fontAlgn="base">
              <a:spcBef>
                <a:spcPct val="20000"/>
              </a:spcBef>
              <a:spcAft>
                <a:spcPct val="0"/>
              </a:spcAft>
              <a:buFontTx/>
              <a:buChar char="•"/>
            </a:pPr>
            <a:endParaRPr lang="en-US" altLang="en-US" sz="3200" kern="0" dirty="0">
              <a:solidFill>
                <a:srgbClr val="000000"/>
              </a:solidFill>
              <a:latin typeface="Arial"/>
              <a:cs typeface="Arial"/>
            </a:endParaRPr>
          </a:p>
          <a:p>
            <a:pPr marL="342900" lvl="0" indent="-342900" fontAlgn="base">
              <a:spcBef>
                <a:spcPct val="20000"/>
              </a:spcBef>
              <a:spcAft>
                <a:spcPct val="0"/>
              </a:spcAft>
              <a:buFontTx/>
              <a:buChar char="•"/>
            </a:pPr>
            <a:r>
              <a:rPr lang="en-US" altLang="en-US" sz="3200" kern="0" dirty="0">
                <a:solidFill>
                  <a:srgbClr val="000000"/>
                </a:solidFill>
                <a:latin typeface="Arial"/>
                <a:cs typeface="Arial"/>
              </a:rPr>
              <a:t>The word "Painful Stimulus" should be restricted to conscious patients who are aware of the pain.</a:t>
            </a:r>
          </a:p>
          <a:p>
            <a:pPr marL="457200" indent="-457200">
              <a:buFont typeface="Arial" panose="020B0604020202020204" pitchFamily="34" charset="0"/>
              <a:buChar char="•"/>
            </a:pPr>
            <a:endParaRPr lang="en-US" altLang="en-US" sz="3200" kern="0" dirty="0">
              <a:solidFill>
                <a:srgbClr val="000000"/>
              </a:solidFill>
              <a:latin typeface="Arial"/>
              <a:cs typeface="Arial"/>
            </a:endParaRPr>
          </a:p>
          <a:p>
            <a:pPr marL="457200" indent="-457200">
              <a:buFont typeface="Arial" panose="020B0604020202020204" pitchFamily="34" charset="0"/>
              <a:buChar char="•"/>
            </a:pPr>
            <a:r>
              <a:rPr lang="en-US" altLang="en-US" sz="3200" kern="0" dirty="0">
                <a:solidFill>
                  <a:srgbClr val="000000"/>
                </a:solidFill>
                <a:latin typeface="Arial"/>
                <a:cs typeface="Arial"/>
              </a:rPr>
              <a:t>Under General Anesthesia, the word </a:t>
            </a:r>
            <a:r>
              <a:rPr lang="en-US" altLang="en-US" sz="3200" b="1" u="sng" kern="0" dirty="0">
                <a:solidFill>
                  <a:srgbClr val="000000"/>
                </a:solidFill>
                <a:latin typeface="Arial"/>
                <a:cs typeface="Arial"/>
              </a:rPr>
              <a:t>"Nociceptive stimulus"</a:t>
            </a:r>
            <a:r>
              <a:rPr lang="en-US" altLang="en-US" sz="3200" kern="0" dirty="0">
                <a:solidFill>
                  <a:srgbClr val="000000"/>
                </a:solidFill>
                <a:latin typeface="Arial"/>
                <a:cs typeface="Arial"/>
              </a:rPr>
              <a:t> is better used. </a:t>
            </a:r>
          </a:p>
          <a:p>
            <a:pPr marL="342900" lvl="0" indent="-342900" fontAlgn="base">
              <a:spcBef>
                <a:spcPct val="20000"/>
              </a:spcBef>
              <a:spcAft>
                <a:spcPct val="0"/>
              </a:spcAft>
              <a:buFontTx/>
              <a:buChar char="•"/>
            </a:pPr>
            <a:r>
              <a:rPr lang="en-US" altLang="en-US" sz="3200" kern="0" dirty="0">
                <a:solidFill>
                  <a:srgbClr val="000000"/>
                </a:solidFill>
                <a:latin typeface="Arial"/>
                <a:cs typeface="Arial"/>
              </a:rPr>
              <a:t>A Nociceptive stimulus will cause pain in the conscious patient and reflex response (</a:t>
            </a:r>
            <a:r>
              <a:rPr lang="en-US" altLang="en-US" sz="3200" i="1" kern="0" dirty="0">
                <a:solidFill>
                  <a:srgbClr val="000000"/>
                </a:solidFill>
                <a:latin typeface="Arial"/>
                <a:cs typeface="Arial"/>
              </a:rPr>
              <a:t>e.g. Tachycardia</a:t>
            </a:r>
            <a:r>
              <a:rPr lang="en-US" altLang="en-US" sz="3200" kern="0" dirty="0">
                <a:solidFill>
                  <a:srgbClr val="000000"/>
                </a:solidFill>
                <a:latin typeface="Arial"/>
                <a:cs typeface="Arial"/>
              </a:rPr>
              <a:t>) in the unconscious one.</a:t>
            </a:r>
          </a:p>
          <a:p>
            <a:endParaRPr lang="en-US" altLang="en-US" dirty="0"/>
          </a:p>
          <a:p>
            <a:endParaRPr lang="en-US" altLang="en-US"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203122" y="159796"/>
            <a:ext cx="3401863" cy="938865"/>
          </a:xfrm>
          <a:prstGeom prst="rect">
            <a:avLst/>
          </a:prstGeom>
        </p:spPr>
      </p:pic>
    </p:spTree>
    <p:extLst>
      <p:ext uri="{BB962C8B-B14F-4D97-AF65-F5344CB8AC3E}">
        <p14:creationId xmlns:p14="http://schemas.microsoft.com/office/powerpoint/2010/main" val="6184945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945501" y="312345"/>
            <a:ext cx="7786916"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                  </a:t>
            </a:r>
            <a:r>
              <a:rPr lang="en-US" altLang="en-US" sz="6000" dirty="0"/>
              <a:t>Analgesia </a:t>
            </a:r>
          </a:p>
        </p:txBody>
      </p:sp>
      <p:sp>
        <p:nvSpPr>
          <p:cNvPr id="3" name="Rectangle 3"/>
          <p:cNvSpPr txBox="1">
            <a:spLocks noChangeArrowheads="1"/>
          </p:cNvSpPr>
          <p:nvPr/>
        </p:nvSpPr>
        <p:spPr>
          <a:xfrm>
            <a:off x="0" y="2152481"/>
            <a:ext cx="9144000" cy="3973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sz="2400" dirty="0"/>
              <a:t>“The state of freedom from pain”</a:t>
            </a:r>
          </a:p>
          <a:p>
            <a:pPr>
              <a:lnSpc>
                <a:spcPct val="80000"/>
              </a:lnSpc>
              <a:buFontTx/>
              <a:buNone/>
            </a:pPr>
            <a:endParaRPr lang="en-US" altLang="en-US" sz="2400" dirty="0"/>
          </a:p>
          <a:p>
            <a:pPr>
              <a:lnSpc>
                <a:spcPct val="80000"/>
              </a:lnSpc>
            </a:pPr>
            <a:r>
              <a:rPr lang="en-US" altLang="en-US" sz="2400" dirty="0"/>
              <a:t>Can be effected locally, and the patient is still conscious “e.g. by use of local Anesthetics“.</a:t>
            </a:r>
          </a:p>
          <a:p>
            <a:pPr>
              <a:lnSpc>
                <a:spcPct val="80000"/>
              </a:lnSpc>
              <a:buFontTx/>
              <a:buNone/>
            </a:pPr>
            <a:endParaRPr lang="en-US" altLang="en-US" sz="2400" dirty="0"/>
          </a:p>
          <a:p>
            <a:pPr>
              <a:lnSpc>
                <a:spcPct val="80000"/>
              </a:lnSpc>
            </a:pPr>
            <a:r>
              <a:rPr lang="en-US" altLang="en-US" sz="2400" dirty="0"/>
              <a:t>Can be generalized and patient still coconscious</a:t>
            </a:r>
          </a:p>
          <a:p>
            <a:pPr lvl="1">
              <a:lnSpc>
                <a:spcPct val="80000"/>
              </a:lnSpc>
              <a:buFontTx/>
              <a:buNone/>
            </a:pPr>
            <a:r>
              <a:rPr lang="en-US" altLang="en-US" sz="2000" dirty="0"/>
              <a:t>- Systemic Analgesic Drugs.</a:t>
            </a:r>
          </a:p>
          <a:p>
            <a:pPr lvl="1">
              <a:lnSpc>
                <a:spcPct val="80000"/>
              </a:lnSpc>
              <a:buFontTx/>
              <a:buNone/>
            </a:pPr>
            <a:r>
              <a:rPr lang="en-US" altLang="en-US" sz="2000" dirty="0"/>
              <a:t>- “stage-one general Anesthesia“………… </a:t>
            </a:r>
            <a:r>
              <a:rPr lang="en-US" altLang="en-US" sz="1200" dirty="0"/>
              <a:t>(</a:t>
            </a:r>
            <a:r>
              <a:rPr lang="en-US" altLang="en-US" sz="1200" i="1" dirty="0"/>
              <a:t>see below)</a:t>
            </a:r>
          </a:p>
          <a:p>
            <a:pPr lvl="1">
              <a:lnSpc>
                <a:spcPct val="80000"/>
              </a:lnSpc>
              <a:buFontTx/>
              <a:buChar char="-"/>
            </a:pPr>
            <a:endParaRPr lang="en-US" altLang="en-US" sz="1200" i="1" dirty="0"/>
          </a:p>
          <a:p>
            <a:pPr>
              <a:lnSpc>
                <a:spcPct val="80000"/>
              </a:lnSpc>
            </a:pPr>
            <a:r>
              <a:rPr lang="en-US" altLang="en-US" sz="2400" dirty="0"/>
              <a:t>Can be part of deep general Anesthesia.</a:t>
            </a:r>
          </a:p>
          <a:p>
            <a:pPr>
              <a:lnSpc>
                <a:spcPct val="80000"/>
              </a:lnSpc>
              <a:buFontTx/>
              <a:buNone/>
            </a:pPr>
            <a:endParaRPr lang="en-US" altLang="en-US" sz="2400" dirty="0"/>
          </a:p>
          <a:p>
            <a:pPr>
              <a:lnSpc>
                <a:spcPct val="80000"/>
              </a:lnSpc>
              <a:buFontTx/>
              <a:buNone/>
            </a:pPr>
            <a:r>
              <a:rPr lang="en-US" altLang="en-US" sz="2400" b="1" i="1" u="sng" dirty="0"/>
              <a:t>**So, Anesthesia and analgesia are not interchangeable words!</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0"/>
            <a:ext cx="3401863" cy="938865"/>
          </a:xfrm>
          <a:prstGeom prst="rect">
            <a:avLst/>
          </a:prstGeom>
        </p:spPr>
      </p:pic>
    </p:spTree>
    <p:extLst>
      <p:ext uri="{BB962C8B-B14F-4D97-AF65-F5344CB8AC3E}">
        <p14:creationId xmlns:p14="http://schemas.microsoft.com/office/powerpoint/2010/main" val="35869777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down)">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wipe(down)">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1000"/>
                                        <p:tgtEl>
                                          <p:spTgt spid="3">
                                            <p:txEl>
                                              <p:pRg st="8" end="8"/>
                                            </p:txEl>
                                          </p:spTgt>
                                        </p:tgtEl>
                                      </p:cBhvr>
                                    </p:animEffect>
                                    <p:anim calcmode="lin" valueType="num">
                                      <p:cBhvr>
                                        <p:cTn id="4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down)">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011505" y="906307"/>
            <a:ext cx="9687918" cy="50771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                      </a:t>
            </a:r>
            <a:r>
              <a:rPr lang="en-US" altLang="en-US" sz="6000" dirty="0" err="1"/>
              <a:t>Anxiolysis</a:t>
            </a:r>
            <a:endParaRPr lang="en-US" altLang="en-US" sz="6000" dirty="0"/>
          </a:p>
        </p:txBody>
      </p:sp>
      <p:sp>
        <p:nvSpPr>
          <p:cNvPr id="7" name="Rectangle 3"/>
          <p:cNvSpPr txBox="1">
            <a:spLocks noChangeArrowheads="1"/>
          </p:cNvSpPr>
          <p:nvPr/>
        </p:nvSpPr>
        <p:spPr>
          <a:xfrm>
            <a:off x="283221" y="1963130"/>
            <a:ext cx="11094932" cy="43162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en-US" sz="3200" dirty="0"/>
          </a:p>
          <a:p>
            <a:r>
              <a:rPr lang="en-US" altLang="en-US" sz="3200" dirty="0"/>
              <a:t>A reduction in anxiety (Fear, apprehension, and stress due to awareness of an impending unpleasant experience).</a:t>
            </a:r>
          </a:p>
          <a:p>
            <a:endParaRPr lang="en-US" altLang="en-US" sz="3200" dirty="0"/>
          </a:p>
          <a:p>
            <a:r>
              <a:rPr lang="en-US" altLang="en-US" sz="3200" dirty="0"/>
              <a:t>Sedation will lead to </a:t>
            </a:r>
            <a:r>
              <a:rPr lang="en-US" altLang="en-US" sz="3200" dirty="0" err="1"/>
              <a:t>Anxiolysis</a:t>
            </a:r>
            <a:r>
              <a:rPr lang="en-US" altLang="en-US" sz="3200" dirty="0"/>
              <a:t>, but </a:t>
            </a:r>
            <a:r>
              <a:rPr lang="en-US" altLang="en-US" sz="3200" dirty="0" err="1"/>
              <a:t>Anxiolysis</a:t>
            </a:r>
            <a:r>
              <a:rPr lang="en-US" altLang="en-US" sz="3200" dirty="0"/>
              <a:t> can be effected by certain non-sedative drugs (e.g. Tranquilizers).</a:t>
            </a:r>
          </a:p>
        </p:txBody>
      </p:sp>
      <p:pic>
        <p:nvPicPr>
          <p:cNvPr id="8" name="Picture 7">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66593" y="0"/>
            <a:ext cx="3401863" cy="842243"/>
          </a:xfrm>
          <a:prstGeom prst="rect">
            <a:avLst/>
          </a:prstGeom>
        </p:spPr>
      </p:pic>
    </p:spTree>
    <p:extLst>
      <p:ext uri="{BB962C8B-B14F-4D97-AF65-F5344CB8AC3E}">
        <p14:creationId xmlns:p14="http://schemas.microsoft.com/office/powerpoint/2010/main" val="6099057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18094" y="639271"/>
            <a:ext cx="8836843" cy="987228"/>
          </a:xfrm>
        </p:spPr>
        <p:txBody>
          <a:bodyPr>
            <a:normAutofit/>
          </a:bodyPr>
          <a:lstStyle/>
          <a:p>
            <a:pPr algn="ctr" eaLnBrk="1" hangingPunct="1"/>
            <a:r>
              <a:rPr lang="en-US" altLang="en-US" dirty="0"/>
              <a:t>            </a:t>
            </a:r>
            <a:r>
              <a:rPr lang="en-US" altLang="en-US" sz="6000" b="1" dirty="0"/>
              <a:t>Muscle Relaxation </a:t>
            </a:r>
          </a:p>
        </p:txBody>
      </p:sp>
      <p:sp>
        <p:nvSpPr>
          <p:cNvPr id="14339" name="Rectangle 3"/>
          <p:cNvSpPr>
            <a:spLocks noGrp="1" noChangeArrowheads="1"/>
          </p:cNvSpPr>
          <p:nvPr>
            <p:ph type="body" idx="1"/>
          </p:nvPr>
        </p:nvSpPr>
        <p:spPr>
          <a:xfrm>
            <a:off x="0" y="1825624"/>
            <a:ext cx="11353800" cy="4971685"/>
          </a:xfrm>
        </p:spPr>
        <p:txBody>
          <a:bodyPr/>
          <a:lstStyle/>
          <a:p>
            <a:pPr eaLnBrk="1" hangingPunct="1">
              <a:lnSpc>
                <a:spcPct val="80000"/>
              </a:lnSpc>
              <a:buFontTx/>
              <a:buNone/>
            </a:pPr>
            <a:endParaRPr lang="en-US" altLang="en-US" sz="2000" dirty="0"/>
          </a:p>
          <a:p>
            <a:pPr eaLnBrk="1" hangingPunct="1">
              <a:lnSpc>
                <a:spcPct val="80000"/>
              </a:lnSpc>
              <a:buFontTx/>
              <a:buNone/>
            </a:pPr>
            <a:endParaRPr lang="en-US" altLang="en-US" sz="2000" dirty="0"/>
          </a:p>
          <a:p>
            <a:pPr eaLnBrk="1" hangingPunct="1">
              <a:lnSpc>
                <a:spcPct val="80000"/>
              </a:lnSpc>
              <a:buFontTx/>
              <a:buNone/>
            </a:pPr>
            <a:r>
              <a:rPr lang="en-US" altLang="en-US" sz="2000" dirty="0"/>
              <a:t>“ Rendering the muscles less tense by decreasing their tone, or even paralyzing them ”.</a:t>
            </a:r>
          </a:p>
          <a:p>
            <a:pPr eaLnBrk="1" hangingPunct="1">
              <a:lnSpc>
                <a:spcPct val="80000"/>
              </a:lnSpc>
              <a:buFontTx/>
              <a:buNone/>
            </a:pPr>
            <a:endParaRPr lang="en-US" altLang="en-US" sz="2000" dirty="0"/>
          </a:p>
          <a:p>
            <a:pPr eaLnBrk="1" hangingPunct="1">
              <a:lnSpc>
                <a:spcPct val="80000"/>
              </a:lnSpc>
              <a:buFontTx/>
              <a:buNone/>
            </a:pPr>
            <a:endParaRPr lang="en-US" altLang="en-US" sz="2000" dirty="0"/>
          </a:p>
          <a:p>
            <a:pPr eaLnBrk="1" hangingPunct="1">
              <a:lnSpc>
                <a:spcPct val="80000"/>
              </a:lnSpc>
            </a:pPr>
            <a:r>
              <a:rPr lang="en-US" altLang="en-US" sz="2000" dirty="0"/>
              <a:t>Can be obtained in different ways:</a:t>
            </a:r>
          </a:p>
          <a:p>
            <a:pPr marL="0" indent="0" eaLnBrk="1" hangingPunct="1">
              <a:lnSpc>
                <a:spcPct val="80000"/>
              </a:lnSpc>
              <a:buNone/>
            </a:pPr>
            <a:endParaRPr lang="en-US" altLang="en-US" sz="2000" dirty="0"/>
          </a:p>
          <a:p>
            <a:pPr lvl="2" eaLnBrk="1" hangingPunct="1">
              <a:lnSpc>
                <a:spcPct val="80000"/>
              </a:lnSpc>
            </a:pPr>
            <a:r>
              <a:rPr lang="en-US" altLang="en-US" sz="1600" b="1" dirty="0"/>
              <a:t>By Central depression of the nervous system.</a:t>
            </a:r>
          </a:p>
          <a:p>
            <a:pPr lvl="2" eaLnBrk="1" hangingPunct="1">
              <a:lnSpc>
                <a:spcPct val="80000"/>
              </a:lnSpc>
            </a:pPr>
            <a:r>
              <a:rPr lang="en-US" altLang="en-US" sz="1600" b="1" dirty="0"/>
              <a:t>By local anesthesia of peripheral nerves.</a:t>
            </a:r>
          </a:p>
          <a:p>
            <a:pPr lvl="2" eaLnBrk="1" hangingPunct="1">
              <a:lnSpc>
                <a:spcPct val="80000"/>
              </a:lnSpc>
            </a:pPr>
            <a:r>
              <a:rPr lang="en-US" altLang="en-US" sz="1600" b="1" dirty="0"/>
              <a:t>By blocking the neuromuscular junction.</a:t>
            </a:r>
          </a:p>
          <a:p>
            <a:pPr lvl="2" eaLnBrk="1" hangingPunct="1">
              <a:lnSpc>
                <a:spcPct val="80000"/>
              </a:lnSpc>
            </a:pPr>
            <a:endParaRPr lang="en-US" altLang="en-US" sz="1600" b="1" i="1" dirty="0"/>
          </a:p>
          <a:p>
            <a:pPr eaLnBrk="1" hangingPunct="1">
              <a:lnSpc>
                <a:spcPct val="80000"/>
              </a:lnSpc>
              <a:buFontTx/>
              <a:buNone/>
            </a:pPr>
            <a:r>
              <a:rPr lang="en-US" altLang="en-US" sz="2000" i="1" dirty="0"/>
              <a:t>** Any drug which causes a muscle to relax could be called a Muscle Relaxant, but in</a:t>
            </a:r>
            <a:r>
              <a:rPr lang="en-US" altLang="en-US" sz="2000" i="1" dirty="0">
                <a:solidFill>
                  <a:srgbClr val="FF0000"/>
                </a:solidFill>
              </a:rPr>
              <a:t> anesthesia </a:t>
            </a:r>
            <a:r>
              <a:rPr lang="en-US" altLang="en-US" sz="2000" i="1" dirty="0"/>
              <a:t>practice this term is almost exclusively reserved for the group of intravenously administered drugs which block the chemical transmission of a nerve impulse at the </a:t>
            </a:r>
            <a:r>
              <a:rPr lang="en-US" altLang="en-US" sz="2000" i="1" dirty="0">
                <a:solidFill>
                  <a:srgbClr val="FF0000"/>
                </a:solidFill>
              </a:rPr>
              <a:t>Neuromuscular Junction </a:t>
            </a:r>
            <a:r>
              <a:rPr lang="en-US" altLang="en-US" sz="2000" i="1" dirty="0"/>
              <a:t>leading to muscle paralysis.</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83077" y="54092"/>
            <a:ext cx="3199954" cy="938865"/>
          </a:xfrm>
          <a:prstGeom prst="rect">
            <a:avLst/>
          </a:prstGeom>
        </p:spPr>
      </p:pic>
    </p:spTree>
    <p:extLst>
      <p:ext uri="{BB962C8B-B14F-4D97-AF65-F5344CB8AC3E}">
        <p14:creationId xmlns:p14="http://schemas.microsoft.com/office/powerpoint/2010/main" val="2866720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1000"/>
                                        <p:tgtEl>
                                          <p:spTgt spid="14339">
                                            <p:txEl>
                                              <p:pRg st="2" end="2"/>
                                            </p:txEl>
                                          </p:spTgt>
                                        </p:tgtEl>
                                      </p:cBhvr>
                                    </p:animEffect>
                                    <p:anim calcmode="lin" valueType="num">
                                      <p:cBhvr>
                                        <p:cTn id="8"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339">
                                            <p:txEl>
                                              <p:pRg st="5" end="5"/>
                                            </p:txEl>
                                          </p:spTgt>
                                        </p:tgtEl>
                                        <p:attrNameLst>
                                          <p:attrName>style.visibility</p:attrName>
                                        </p:attrNameLst>
                                      </p:cBhvr>
                                      <p:to>
                                        <p:strVal val="visible"/>
                                      </p:to>
                                    </p:set>
                                    <p:animEffect transition="in" filter="fade">
                                      <p:cBhvr>
                                        <p:cTn id="14" dur="1000"/>
                                        <p:tgtEl>
                                          <p:spTgt spid="14339">
                                            <p:txEl>
                                              <p:pRg st="5" end="5"/>
                                            </p:txEl>
                                          </p:spTgt>
                                        </p:tgtEl>
                                      </p:cBhvr>
                                    </p:animEffect>
                                    <p:anim calcmode="lin" valueType="num">
                                      <p:cBhvr>
                                        <p:cTn id="15" dur="10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339">
                                            <p:txEl>
                                              <p:pRg st="7" end="7"/>
                                            </p:txEl>
                                          </p:spTgt>
                                        </p:tgtEl>
                                        <p:attrNameLst>
                                          <p:attrName>style.visibility</p:attrName>
                                        </p:attrNameLst>
                                      </p:cBhvr>
                                      <p:to>
                                        <p:strVal val="visible"/>
                                      </p:to>
                                    </p:set>
                                    <p:animEffect transition="in" filter="fade">
                                      <p:cBhvr>
                                        <p:cTn id="21" dur="1000"/>
                                        <p:tgtEl>
                                          <p:spTgt spid="14339">
                                            <p:txEl>
                                              <p:pRg st="7" end="7"/>
                                            </p:txEl>
                                          </p:spTgt>
                                        </p:tgtEl>
                                      </p:cBhvr>
                                    </p:animEffect>
                                    <p:anim calcmode="lin" valueType="num">
                                      <p:cBhvr>
                                        <p:cTn id="22" dur="10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7" end="7"/>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4339">
                                            <p:txEl>
                                              <p:pRg st="8" end="8"/>
                                            </p:txEl>
                                          </p:spTgt>
                                        </p:tgtEl>
                                        <p:attrNameLst>
                                          <p:attrName>style.visibility</p:attrName>
                                        </p:attrNameLst>
                                      </p:cBhvr>
                                      <p:to>
                                        <p:strVal val="visible"/>
                                      </p:to>
                                    </p:set>
                                    <p:animEffect transition="in" filter="fade">
                                      <p:cBhvr>
                                        <p:cTn id="26" dur="1000"/>
                                        <p:tgtEl>
                                          <p:spTgt spid="14339">
                                            <p:txEl>
                                              <p:pRg st="8" end="8"/>
                                            </p:txEl>
                                          </p:spTgt>
                                        </p:tgtEl>
                                      </p:cBhvr>
                                    </p:animEffect>
                                    <p:anim calcmode="lin" valueType="num">
                                      <p:cBhvr>
                                        <p:cTn id="27" dur="10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p:cTn id="28" dur="1000" fill="hold"/>
                                        <p:tgtEl>
                                          <p:spTgt spid="14339">
                                            <p:txEl>
                                              <p:pRg st="8" end="8"/>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339">
                                            <p:txEl>
                                              <p:pRg st="9" end="9"/>
                                            </p:txEl>
                                          </p:spTgt>
                                        </p:tgtEl>
                                        <p:attrNameLst>
                                          <p:attrName>style.visibility</p:attrName>
                                        </p:attrNameLst>
                                      </p:cBhvr>
                                      <p:to>
                                        <p:strVal val="visible"/>
                                      </p:to>
                                    </p:set>
                                    <p:animEffect transition="in" filter="fade">
                                      <p:cBhvr>
                                        <p:cTn id="31" dur="1000"/>
                                        <p:tgtEl>
                                          <p:spTgt spid="14339">
                                            <p:txEl>
                                              <p:pRg st="9" end="9"/>
                                            </p:txEl>
                                          </p:spTgt>
                                        </p:tgtEl>
                                      </p:cBhvr>
                                    </p:animEffect>
                                    <p:anim calcmode="lin" valueType="num">
                                      <p:cBhvr>
                                        <p:cTn id="32" dur="10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p:cTn id="33" dur="1000" fill="hold"/>
                                        <p:tgtEl>
                                          <p:spTgt spid="14339">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4339">
                                            <p:txEl>
                                              <p:pRg st="11" end="11"/>
                                            </p:txEl>
                                          </p:spTgt>
                                        </p:tgtEl>
                                        <p:attrNameLst>
                                          <p:attrName>style.visibility</p:attrName>
                                        </p:attrNameLst>
                                      </p:cBhvr>
                                      <p:to>
                                        <p:strVal val="visible"/>
                                      </p:to>
                                    </p:set>
                                    <p:animEffect transition="in" filter="fade">
                                      <p:cBhvr>
                                        <p:cTn id="38" dur="1000"/>
                                        <p:tgtEl>
                                          <p:spTgt spid="14339">
                                            <p:txEl>
                                              <p:pRg st="11" end="11"/>
                                            </p:txEl>
                                          </p:spTgt>
                                        </p:tgtEl>
                                      </p:cBhvr>
                                    </p:animEffect>
                                    <p:anim calcmode="lin" valueType="num">
                                      <p:cBhvr>
                                        <p:cTn id="39" dur="1000" fill="hold"/>
                                        <p:tgtEl>
                                          <p:spTgt spid="14339">
                                            <p:txEl>
                                              <p:pRg st="11" end="11"/>
                                            </p:txEl>
                                          </p:spTgt>
                                        </p:tgtEl>
                                        <p:attrNameLst>
                                          <p:attrName>ppt_x</p:attrName>
                                        </p:attrNameLst>
                                      </p:cBhvr>
                                      <p:tavLst>
                                        <p:tav tm="0">
                                          <p:val>
                                            <p:strVal val="#ppt_x"/>
                                          </p:val>
                                        </p:tav>
                                        <p:tav tm="100000">
                                          <p:val>
                                            <p:strVal val="#ppt_x"/>
                                          </p:val>
                                        </p:tav>
                                      </p:tavLst>
                                    </p:anim>
                                    <p:anim calcmode="lin" valueType="num">
                                      <p:cBhvr>
                                        <p:cTn id="40" dur="1000" fill="hold"/>
                                        <p:tgtEl>
                                          <p:spTgt spid="14339">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763572" y="2462680"/>
            <a:ext cx="1059022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b="1" i="1" dirty="0"/>
              <a:t>General Anesthesia</a:t>
            </a:r>
            <a:r>
              <a:rPr lang="en-US" altLang="en-US" sz="2400" dirty="0"/>
              <a:t> clinically implies that: </a:t>
            </a:r>
          </a:p>
          <a:p>
            <a:pPr eaLnBrk="1" hangingPunct="1">
              <a:spcBef>
                <a:spcPct val="0"/>
              </a:spcBef>
              <a:buFontTx/>
              <a:buNone/>
            </a:pPr>
            <a:endParaRPr lang="en-US" altLang="en-US" sz="2400" dirty="0"/>
          </a:p>
          <a:p>
            <a:pPr eaLnBrk="1" hangingPunct="1">
              <a:spcBef>
                <a:spcPct val="0"/>
              </a:spcBef>
              <a:buFontTx/>
              <a:buNone/>
            </a:pPr>
            <a:r>
              <a:rPr lang="en-US" altLang="en-US" sz="2400" dirty="0"/>
              <a:t>The patient has </a:t>
            </a:r>
            <a:r>
              <a:rPr lang="en-US" altLang="en-US" sz="2400" u="sng" dirty="0"/>
              <a:t>been </a:t>
            </a:r>
            <a:r>
              <a:rPr lang="en-US" altLang="en-US" sz="2400" b="1" u="sng" dirty="0"/>
              <a:t>rendered reversibly unconscious by DRUGS</a:t>
            </a:r>
            <a:r>
              <a:rPr lang="en-US" altLang="en-US" sz="2400" b="1" dirty="0"/>
              <a:t> </a:t>
            </a:r>
          </a:p>
          <a:p>
            <a:pPr eaLnBrk="1" hangingPunct="1">
              <a:spcBef>
                <a:spcPct val="0"/>
              </a:spcBef>
              <a:buFontTx/>
              <a:buNone/>
            </a:pPr>
            <a:endParaRPr lang="en-US" altLang="en-US" sz="2400" dirty="0"/>
          </a:p>
          <a:p>
            <a:pPr eaLnBrk="1" hangingPunct="1">
              <a:spcBef>
                <a:spcPct val="0"/>
              </a:spcBef>
              <a:buFontTx/>
              <a:buNone/>
            </a:pPr>
            <a:r>
              <a:rPr lang="en-US" altLang="en-US" sz="2400" dirty="0"/>
              <a:t>for the execution of a painful operative or diagnostic test.</a:t>
            </a:r>
          </a:p>
        </p:txBody>
      </p:sp>
      <p:sp>
        <p:nvSpPr>
          <p:cNvPr id="15363" name="Rectangle 3"/>
          <p:cNvSpPr>
            <a:spLocks noGrp="1" noChangeArrowheads="1"/>
          </p:cNvSpPr>
          <p:nvPr>
            <p:ph type="title"/>
          </p:nvPr>
        </p:nvSpPr>
        <p:spPr/>
        <p:txBody>
          <a:bodyPr/>
          <a:lstStyle/>
          <a:p>
            <a:pPr algn="ctr" eaLnBrk="1" hangingPunct="1"/>
            <a:r>
              <a:rPr lang="en-US" altLang="en-US" b="1" i="1" dirty="0">
                <a:solidFill>
                  <a:schemeClr val="tx1"/>
                </a:solidFill>
              </a:rPr>
              <a:t>General Anesthesia</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0"/>
            <a:ext cx="3401863" cy="938865"/>
          </a:xfrm>
          <a:prstGeom prst="rect">
            <a:avLst/>
          </a:prstGeom>
        </p:spPr>
      </p:pic>
    </p:spTree>
    <p:extLst>
      <p:ext uri="{BB962C8B-B14F-4D97-AF65-F5344CB8AC3E}">
        <p14:creationId xmlns:p14="http://schemas.microsoft.com/office/powerpoint/2010/main" val="2083490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fade">
                                      <p:cBhvr>
                                        <p:cTn id="7" dur="1000"/>
                                        <p:tgtEl>
                                          <p:spTgt spid="15362">
                                            <p:txEl>
                                              <p:pRg st="0" end="0"/>
                                            </p:txEl>
                                          </p:spTgt>
                                        </p:tgtEl>
                                      </p:cBhvr>
                                    </p:animEffect>
                                    <p:anim calcmode="lin" valueType="num">
                                      <p:cBhvr>
                                        <p:cTn id="8" dur="1000" fill="hold"/>
                                        <p:tgtEl>
                                          <p:spTgt spid="1536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362">
                                            <p:txEl>
                                              <p:pRg st="2" end="2"/>
                                            </p:txEl>
                                          </p:spTgt>
                                        </p:tgtEl>
                                        <p:attrNameLst>
                                          <p:attrName>style.visibility</p:attrName>
                                        </p:attrNameLst>
                                      </p:cBhvr>
                                      <p:to>
                                        <p:strVal val="visible"/>
                                      </p:to>
                                    </p:set>
                                    <p:animEffect transition="in" filter="fade">
                                      <p:cBhvr>
                                        <p:cTn id="14" dur="1000"/>
                                        <p:tgtEl>
                                          <p:spTgt spid="15362">
                                            <p:txEl>
                                              <p:pRg st="2" end="2"/>
                                            </p:txEl>
                                          </p:spTgt>
                                        </p:tgtEl>
                                      </p:cBhvr>
                                    </p:animEffect>
                                    <p:anim calcmode="lin" valueType="num">
                                      <p:cBhvr>
                                        <p:cTn id="15" dur="1000" fill="hold"/>
                                        <p:tgtEl>
                                          <p:spTgt spid="1536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5362">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5362">
                                            <p:txEl>
                                              <p:pRg st="4" end="4"/>
                                            </p:txEl>
                                          </p:spTgt>
                                        </p:tgtEl>
                                        <p:attrNameLst>
                                          <p:attrName>style.visibility</p:attrName>
                                        </p:attrNameLst>
                                      </p:cBhvr>
                                      <p:to>
                                        <p:strVal val="visible"/>
                                      </p:to>
                                    </p:set>
                                    <p:animEffect transition="in" filter="fade">
                                      <p:cBhvr>
                                        <p:cTn id="19" dur="1000"/>
                                        <p:tgtEl>
                                          <p:spTgt spid="15362">
                                            <p:txEl>
                                              <p:pRg st="4" end="4"/>
                                            </p:txEl>
                                          </p:spTgt>
                                        </p:tgtEl>
                                      </p:cBhvr>
                                    </p:animEffect>
                                    <p:anim calcmode="lin" valueType="num">
                                      <p:cBhvr>
                                        <p:cTn id="20" dur="1000" fill="hold"/>
                                        <p:tgtEl>
                                          <p:spTgt spid="15362">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1536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772099" y="1721627"/>
            <a:ext cx="1087931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1485900"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1485900" algn="l"/>
              </a:tabLst>
              <a:defRPr sz="2800">
                <a:solidFill>
                  <a:schemeClr val="tx1"/>
                </a:solidFill>
                <a:latin typeface="Arial" panose="020B0604020202020204" pitchFamily="34" charset="0"/>
                <a:cs typeface="Arial" panose="020B0604020202020204" pitchFamily="34" charset="0"/>
              </a:defRPr>
            </a:lvl2pPr>
            <a:lvl3pPr>
              <a:spcBef>
                <a:spcPct val="20000"/>
              </a:spcBef>
              <a:buChar char="•"/>
              <a:tabLst>
                <a:tab pos="1485900"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1485900"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1485900"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1485900"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1485900"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1485900"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1485900" algn="l"/>
              </a:tabLst>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dirty="0"/>
              <a:t>  Are based on </a:t>
            </a:r>
            <a:r>
              <a:rPr lang="en-US" altLang="en-US" b="1" i="1" u="sng" dirty="0"/>
              <a:t>the route</a:t>
            </a:r>
            <a:r>
              <a:rPr lang="en-US" altLang="en-US" b="1" i="1" dirty="0"/>
              <a:t> </a:t>
            </a:r>
            <a:r>
              <a:rPr lang="en-US" altLang="en-US" dirty="0"/>
              <a:t>by which the drug is introduced into the body and thence via the blood stream to the brain:</a:t>
            </a:r>
            <a:endParaRPr lang="en-US" altLang="en-US" i="1" dirty="0"/>
          </a:p>
          <a:p>
            <a:pPr lvl="2" eaLnBrk="1" hangingPunct="1">
              <a:spcBef>
                <a:spcPct val="0"/>
              </a:spcBef>
              <a:buFont typeface="Wingdings" panose="05000000000000000000" pitchFamily="2" charset="2"/>
              <a:buChar char="Ø"/>
            </a:pPr>
            <a:endParaRPr lang="en-US" altLang="en-US" sz="2800" i="1" dirty="0">
              <a:solidFill>
                <a:srgbClr val="FF0000"/>
              </a:solidFill>
            </a:endParaRPr>
          </a:p>
          <a:p>
            <a:pPr lvl="2" eaLnBrk="1" hangingPunct="1">
              <a:spcBef>
                <a:spcPct val="0"/>
              </a:spcBef>
              <a:buFont typeface="Wingdings" panose="05000000000000000000" pitchFamily="2" charset="2"/>
              <a:buChar char="Ø"/>
            </a:pPr>
            <a:r>
              <a:rPr lang="en-US" altLang="en-US" sz="2800" i="1" u="sng" dirty="0"/>
              <a:t>Intravenous.</a:t>
            </a:r>
          </a:p>
          <a:p>
            <a:pPr lvl="2" eaLnBrk="1" hangingPunct="1">
              <a:spcBef>
                <a:spcPct val="0"/>
              </a:spcBef>
              <a:buNone/>
            </a:pPr>
            <a:endParaRPr lang="en-US" altLang="en-US" sz="2800" i="1" dirty="0"/>
          </a:p>
          <a:p>
            <a:pPr lvl="2" eaLnBrk="1" hangingPunct="1">
              <a:spcBef>
                <a:spcPct val="0"/>
              </a:spcBef>
              <a:buFont typeface="Wingdings" panose="05000000000000000000" pitchFamily="2" charset="2"/>
              <a:buChar char="Ø"/>
            </a:pPr>
            <a:r>
              <a:rPr lang="en-US" altLang="en-US" sz="2800" i="1" dirty="0"/>
              <a:t>Inhalational.</a:t>
            </a:r>
          </a:p>
          <a:p>
            <a:pPr lvl="2" eaLnBrk="1" hangingPunct="1">
              <a:spcBef>
                <a:spcPct val="0"/>
              </a:spcBef>
              <a:buNone/>
            </a:pPr>
            <a:endParaRPr lang="en-US" altLang="en-US" sz="2800" i="1" dirty="0"/>
          </a:p>
          <a:p>
            <a:pPr lvl="2" eaLnBrk="1" hangingPunct="1">
              <a:spcBef>
                <a:spcPct val="0"/>
              </a:spcBef>
              <a:buFont typeface="Wingdings" panose="05000000000000000000" pitchFamily="2" charset="2"/>
              <a:buChar char="Ø"/>
            </a:pPr>
            <a:r>
              <a:rPr lang="en-US" altLang="en-US" sz="2800" i="1" dirty="0"/>
              <a:t>Intramuscular.</a:t>
            </a:r>
          </a:p>
          <a:p>
            <a:pPr lvl="2" eaLnBrk="1" hangingPunct="1">
              <a:spcBef>
                <a:spcPct val="0"/>
              </a:spcBef>
              <a:buNone/>
            </a:pPr>
            <a:endParaRPr lang="en-US" altLang="en-US" sz="2800" i="1" dirty="0"/>
          </a:p>
          <a:p>
            <a:pPr lvl="2" eaLnBrk="1" hangingPunct="1">
              <a:spcBef>
                <a:spcPct val="0"/>
              </a:spcBef>
              <a:buFont typeface="Wingdings" panose="05000000000000000000" pitchFamily="2" charset="2"/>
              <a:buChar char="Ø"/>
            </a:pPr>
            <a:r>
              <a:rPr lang="en-US" altLang="en-US" sz="2800" i="1" dirty="0"/>
              <a:t>Rectal.</a:t>
            </a:r>
          </a:p>
        </p:txBody>
      </p:sp>
      <p:sp>
        <p:nvSpPr>
          <p:cNvPr id="16387" name="Rectangle 3"/>
          <p:cNvSpPr>
            <a:spLocks noGrp="1" noChangeArrowheads="1"/>
          </p:cNvSpPr>
          <p:nvPr>
            <p:ph type="title"/>
          </p:nvPr>
        </p:nvSpPr>
        <p:spPr>
          <a:xfrm>
            <a:off x="1296140" y="871688"/>
            <a:ext cx="10057660" cy="708537"/>
          </a:xfrm>
        </p:spPr>
        <p:txBody>
          <a:bodyPr>
            <a:normAutofit/>
          </a:bodyPr>
          <a:lstStyle/>
          <a:p>
            <a:pPr algn="ctr" eaLnBrk="1" hangingPunct="1"/>
            <a:r>
              <a:rPr lang="en-US" altLang="en-US" sz="4000" u="sng" dirty="0"/>
              <a:t>Subdivisions of General Anesthesia</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77973" y="-5093"/>
            <a:ext cx="3401863" cy="800667"/>
          </a:xfrm>
          <a:prstGeom prst="rect">
            <a:avLst/>
          </a:prstGeom>
        </p:spPr>
      </p:pic>
    </p:spTree>
    <p:extLst>
      <p:ext uri="{BB962C8B-B14F-4D97-AF65-F5344CB8AC3E}">
        <p14:creationId xmlns:p14="http://schemas.microsoft.com/office/powerpoint/2010/main" val="22072314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fade">
                                      <p:cBhvr>
                                        <p:cTn id="7" dur="1000"/>
                                        <p:tgtEl>
                                          <p:spTgt spid="16386">
                                            <p:txEl>
                                              <p:pRg st="0" end="0"/>
                                            </p:txEl>
                                          </p:spTgt>
                                        </p:tgtEl>
                                      </p:cBhvr>
                                    </p:animEffect>
                                    <p:anim calcmode="lin" valueType="num">
                                      <p:cBhvr>
                                        <p:cTn id="8" dur="1000" fill="hold"/>
                                        <p:tgtEl>
                                          <p:spTgt spid="1638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386">
                                            <p:txEl>
                                              <p:pRg st="2" end="2"/>
                                            </p:txEl>
                                          </p:spTgt>
                                        </p:tgtEl>
                                        <p:attrNameLst>
                                          <p:attrName>style.visibility</p:attrName>
                                        </p:attrNameLst>
                                      </p:cBhvr>
                                      <p:to>
                                        <p:strVal val="visible"/>
                                      </p:to>
                                    </p:set>
                                    <p:animEffect transition="in" filter="fade">
                                      <p:cBhvr>
                                        <p:cTn id="14" dur="1000"/>
                                        <p:tgtEl>
                                          <p:spTgt spid="16386">
                                            <p:txEl>
                                              <p:pRg st="2" end="2"/>
                                            </p:txEl>
                                          </p:spTgt>
                                        </p:tgtEl>
                                      </p:cBhvr>
                                    </p:animEffect>
                                    <p:anim calcmode="lin" valueType="num">
                                      <p:cBhvr>
                                        <p:cTn id="15" dur="10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638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386">
                                            <p:txEl>
                                              <p:pRg st="4" end="4"/>
                                            </p:txEl>
                                          </p:spTgt>
                                        </p:tgtEl>
                                        <p:attrNameLst>
                                          <p:attrName>style.visibility</p:attrName>
                                        </p:attrNameLst>
                                      </p:cBhvr>
                                      <p:to>
                                        <p:strVal val="visible"/>
                                      </p:to>
                                    </p:set>
                                    <p:animEffect transition="in" filter="fade">
                                      <p:cBhvr>
                                        <p:cTn id="21" dur="1000"/>
                                        <p:tgtEl>
                                          <p:spTgt spid="16386">
                                            <p:txEl>
                                              <p:pRg st="4" end="4"/>
                                            </p:txEl>
                                          </p:spTgt>
                                        </p:tgtEl>
                                      </p:cBhvr>
                                    </p:animEffect>
                                    <p:anim calcmode="lin" valueType="num">
                                      <p:cBhvr>
                                        <p:cTn id="22" dur="10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638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386">
                                            <p:txEl>
                                              <p:pRg st="6" end="6"/>
                                            </p:txEl>
                                          </p:spTgt>
                                        </p:tgtEl>
                                        <p:attrNameLst>
                                          <p:attrName>style.visibility</p:attrName>
                                        </p:attrNameLst>
                                      </p:cBhvr>
                                      <p:to>
                                        <p:strVal val="visible"/>
                                      </p:to>
                                    </p:set>
                                    <p:animEffect transition="in" filter="fade">
                                      <p:cBhvr>
                                        <p:cTn id="28" dur="1000"/>
                                        <p:tgtEl>
                                          <p:spTgt spid="16386">
                                            <p:txEl>
                                              <p:pRg st="6" end="6"/>
                                            </p:txEl>
                                          </p:spTgt>
                                        </p:tgtEl>
                                      </p:cBhvr>
                                    </p:animEffect>
                                    <p:anim calcmode="lin" valueType="num">
                                      <p:cBhvr>
                                        <p:cTn id="29" dur="10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638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6386">
                                            <p:txEl>
                                              <p:pRg st="8" end="8"/>
                                            </p:txEl>
                                          </p:spTgt>
                                        </p:tgtEl>
                                        <p:attrNameLst>
                                          <p:attrName>style.visibility</p:attrName>
                                        </p:attrNameLst>
                                      </p:cBhvr>
                                      <p:to>
                                        <p:strVal val="visible"/>
                                      </p:to>
                                    </p:set>
                                    <p:animEffect transition="in" filter="fade">
                                      <p:cBhvr>
                                        <p:cTn id="35" dur="1000"/>
                                        <p:tgtEl>
                                          <p:spTgt spid="16386">
                                            <p:txEl>
                                              <p:pRg st="8" end="8"/>
                                            </p:txEl>
                                          </p:spTgt>
                                        </p:tgtEl>
                                      </p:cBhvr>
                                    </p:animEffect>
                                    <p:anim calcmode="lin" valueType="num">
                                      <p:cBhvr>
                                        <p:cTn id="36" dur="1000" fill="hold"/>
                                        <p:tgtEl>
                                          <p:spTgt spid="16386">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1638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743200" y="470517"/>
            <a:ext cx="8104572" cy="1738609"/>
          </a:xfrm>
        </p:spPr>
        <p:txBody>
          <a:bodyPr>
            <a:normAutofit fontScale="90000"/>
          </a:bodyPr>
          <a:lstStyle/>
          <a:p>
            <a:pPr algn="ctr" eaLnBrk="1" hangingPunct="1"/>
            <a:br>
              <a:rPr lang="en-US" altLang="en-US" sz="5000" b="1" u="sng" dirty="0"/>
            </a:br>
            <a:r>
              <a:rPr lang="en-US" altLang="en-US" sz="5000" b="1" u="sng" dirty="0"/>
              <a:t>Modern “Balanced” General Anesthesia</a:t>
            </a:r>
          </a:p>
        </p:txBody>
      </p:sp>
      <p:sp>
        <p:nvSpPr>
          <p:cNvPr id="17411" name="Rectangle 3"/>
          <p:cNvSpPr>
            <a:spLocks noGrp="1" noChangeArrowheads="1"/>
          </p:cNvSpPr>
          <p:nvPr>
            <p:ph type="body" idx="1"/>
          </p:nvPr>
        </p:nvSpPr>
        <p:spPr>
          <a:xfrm>
            <a:off x="0" y="1825625"/>
            <a:ext cx="11353800" cy="4351338"/>
          </a:xfrm>
        </p:spPr>
        <p:txBody>
          <a:bodyPr>
            <a:normAutofit fontScale="92500" lnSpcReduction="10000"/>
          </a:bodyPr>
          <a:lstStyle/>
          <a:p>
            <a:pPr eaLnBrk="1" hangingPunct="1">
              <a:lnSpc>
                <a:spcPct val="80000"/>
              </a:lnSpc>
            </a:pPr>
            <a:endParaRPr lang="en-US" altLang="en-US" sz="2400" dirty="0"/>
          </a:p>
          <a:p>
            <a:pPr eaLnBrk="1" hangingPunct="1">
              <a:lnSpc>
                <a:spcPct val="80000"/>
              </a:lnSpc>
            </a:pPr>
            <a:endParaRPr lang="en-US" altLang="en-US" sz="2400" dirty="0"/>
          </a:p>
          <a:p>
            <a:pPr eaLnBrk="1" hangingPunct="1">
              <a:lnSpc>
                <a:spcPct val="80000"/>
              </a:lnSpc>
            </a:pPr>
            <a:r>
              <a:rPr lang="en-US" altLang="en-US" sz="2400" dirty="0"/>
              <a:t>An altered physiologic state, characterized by Reversible loss of Consciousness, analgesia of the entire body, amnesia, and some degree of Muscle Relaxation.</a:t>
            </a:r>
          </a:p>
          <a:p>
            <a:pPr eaLnBrk="1" hangingPunct="1">
              <a:lnSpc>
                <a:spcPct val="80000"/>
              </a:lnSpc>
            </a:pPr>
            <a:r>
              <a:rPr lang="en-US" altLang="en-US" sz="2400" dirty="0"/>
              <a:t>This is brought about by different groups of drugs that has different specific actions:</a:t>
            </a:r>
          </a:p>
          <a:p>
            <a:pPr marL="0" indent="0" eaLnBrk="1" hangingPunct="1">
              <a:lnSpc>
                <a:spcPct val="80000"/>
              </a:lnSpc>
              <a:buNone/>
            </a:pPr>
            <a:endParaRPr lang="en-US" altLang="en-US" sz="2400" dirty="0"/>
          </a:p>
          <a:p>
            <a:pPr lvl="2" eaLnBrk="1" hangingPunct="1">
              <a:lnSpc>
                <a:spcPct val="80000"/>
              </a:lnSpc>
            </a:pPr>
            <a:r>
              <a:rPr lang="en-US" altLang="en-US" sz="2400" b="1" u="sng" dirty="0"/>
              <a:t>Hypnotic drugs</a:t>
            </a:r>
            <a:r>
              <a:rPr lang="en-US" altLang="en-US" sz="2400" b="1" dirty="0"/>
              <a:t> for effecting Loss of Consciousness.</a:t>
            </a:r>
          </a:p>
          <a:p>
            <a:pPr lvl="2" eaLnBrk="1" hangingPunct="1">
              <a:lnSpc>
                <a:spcPct val="80000"/>
              </a:lnSpc>
            </a:pPr>
            <a:r>
              <a:rPr lang="en-US" altLang="en-US" sz="2400" b="1" u="sng" dirty="0"/>
              <a:t>Analgesic Drugs</a:t>
            </a:r>
            <a:r>
              <a:rPr lang="en-US" altLang="en-US" sz="2400" b="1" dirty="0"/>
              <a:t> for effecting analgesia.</a:t>
            </a:r>
          </a:p>
          <a:p>
            <a:pPr lvl="2" eaLnBrk="1" hangingPunct="1">
              <a:lnSpc>
                <a:spcPct val="80000"/>
              </a:lnSpc>
            </a:pPr>
            <a:r>
              <a:rPr lang="en-US" altLang="en-US" sz="2400" b="1" u="sng" dirty="0"/>
              <a:t>Muscle relaxant</a:t>
            </a:r>
            <a:r>
              <a:rPr lang="en-US" altLang="en-US" sz="2400" b="1" dirty="0"/>
              <a:t> Drugs for effecting muscle paralysis.</a:t>
            </a:r>
          </a:p>
          <a:p>
            <a:pPr marL="914400" lvl="2" indent="0" eaLnBrk="1" hangingPunct="1">
              <a:lnSpc>
                <a:spcPct val="80000"/>
              </a:lnSpc>
              <a:buNone/>
            </a:pPr>
            <a:endParaRPr lang="en-US" altLang="en-US" sz="2400" b="1" dirty="0"/>
          </a:p>
          <a:p>
            <a:pPr lvl="1">
              <a:lnSpc>
                <a:spcPct val="80000"/>
              </a:lnSpc>
            </a:pPr>
            <a:endParaRPr lang="en-US" altLang="en-US" sz="2800" b="1" dirty="0"/>
          </a:p>
          <a:p>
            <a:pPr>
              <a:lnSpc>
                <a:spcPct val="80000"/>
              </a:lnSpc>
            </a:pPr>
            <a:r>
              <a:rPr lang="en-US" altLang="en-US" sz="2400" b="1" u="sng" dirty="0"/>
              <a:t>This is in comparison with “Old Anesthesia” where all of the above actions were effected by a single agent (</a:t>
            </a:r>
            <a:r>
              <a:rPr lang="en-US" altLang="en-US" sz="2000" b="1" u="sng" dirty="0"/>
              <a:t>e.g.</a:t>
            </a:r>
            <a:r>
              <a:rPr lang="en-US" altLang="en-US" sz="2400" b="1" u="sng" dirty="0"/>
              <a:t> Ether) at high concentrations with higher incidence of side effects</a:t>
            </a:r>
            <a:r>
              <a:rPr lang="en-US" altLang="en-US" sz="2400" dirty="0"/>
              <a:t>.</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72828" y="0"/>
            <a:ext cx="3401863" cy="938865"/>
          </a:xfrm>
          <a:prstGeom prst="rect">
            <a:avLst/>
          </a:prstGeom>
        </p:spPr>
      </p:pic>
    </p:spTree>
    <p:extLst>
      <p:ext uri="{BB962C8B-B14F-4D97-AF65-F5344CB8AC3E}">
        <p14:creationId xmlns:p14="http://schemas.microsoft.com/office/powerpoint/2010/main" val="40012988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animEffect transition="in" filter="fade">
                                      <p:cBhvr>
                                        <p:cTn id="7" dur="1000"/>
                                        <p:tgtEl>
                                          <p:spTgt spid="17411">
                                            <p:txEl>
                                              <p:pRg st="2" end="2"/>
                                            </p:txEl>
                                          </p:spTgt>
                                        </p:tgtEl>
                                      </p:cBhvr>
                                    </p:animEffect>
                                    <p:anim calcmode="lin" valueType="num">
                                      <p:cBhvr>
                                        <p:cTn id="8"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411">
                                            <p:txEl>
                                              <p:pRg st="3" end="3"/>
                                            </p:txEl>
                                          </p:spTgt>
                                        </p:tgtEl>
                                        <p:attrNameLst>
                                          <p:attrName>style.visibility</p:attrName>
                                        </p:attrNameLst>
                                      </p:cBhvr>
                                      <p:to>
                                        <p:strVal val="visible"/>
                                      </p:to>
                                    </p:set>
                                    <p:animEffect transition="in" filter="fade">
                                      <p:cBhvr>
                                        <p:cTn id="14" dur="1000"/>
                                        <p:tgtEl>
                                          <p:spTgt spid="17411">
                                            <p:txEl>
                                              <p:pRg st="3" end="3"/>
                                            </p:txEl>
                                          </p:spTgt>
                                        </p:tgtEl>
                                      </p:cBhvr>
                                    </p:animEffect>
                                    <p:anim calcmode="lin" valueType="num">
                                      <p:cBhvr>
                                        <p:cTn id="15" dur="10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411">
                                            <p:txEl>
                                              <p:pRg st="5" end="5"/>
                                            </p:txEl>
                                          </p:spTgt>
                                        </p:tgtEl>
                                        <p:attrNameLst>
                                          <p:attrName>style.visibility</p:attrName>
                                        </p:attrNameLst>
                                      </p:cBhvr>
                                      <p:to>
                                        <p:strVal val="visible"/>
                                      </p:to>
                                    </p:set>
                                    <p:animEffect transition="in" filter="fade">
                                      <p:cBhvr>
                                        <p:cTn id="21" dur="1000"/>
                                        <p:tgtEl>
                                          <p:spTgt spid="17411">
                                            <p:txEl>
                                              <p:pRg st="5" end="5"/>
                                            </p:txEl>
                                          </p:spTgt>
                                        </p:tgtEl>
                                      </p:cBhvr>
                                    </p:animEffect>
                                    <p:anim calcmode="lin" valueType="num">
                                      <p:cBhvr>
                                        <p:cTn id="22" dur="10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411">
                                            <p:txEl>
                                              <p:pRg st="6" end="6"/>
                                            </p:txEl>
                                          </p:spTgt>
                                        </p:tgtEl>
                                        <p:attrNameLst>
                                          <p:attrName>style.visibility</p:attrName>
                                        </p:attrNameLst>
                                      </p:cBhvr>
                                      <p:to>
                                        <p:strVal val="visible"/>
                                      </p:to>
                                    </p:set>
                                    <p:animEffect transition="in" filter="fade">
                                      <p:cBhvr>
                                        <p:cTn id="28" dur="1000"/>
                                        <p:tgtEl>
                                          <p:spTgt spid="17411">
                                            <p:txEl>
                                              <p:pRg st="6" end="6"/>
                                            </p:txEl>
                                          </p:spTgt>
                                        </p:tgtEl>
                                      </p:cBhvr>
                                    </p:animEffect>
                                    <p:anim calcmode="lin" valueType="num">
                                      <p:cBhvr>
                                        <p:cTn id="29" dur="1000" fill="hold"/>
                                        <p:tgtEl>
                                          <p:spTgt spid="1741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74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411">
                                            <p:txEl>
                                              <p:pRg st="7" end="7"/>
                                            </p:txEl>
                                          </p:spTgt>
                                        </p:tgtEl>
                                        <p:attrNameLst>
                                          <p:attrName>style.visibility</p:attrName>
                                        </p:attrNameLst>
                                      </p:cBhvr>
                                      <p:to>
                                        <p:strVal val="visible"/>
                                      </p:to>
                                    </p:set>
                                    <p:animEffect transition="in" filter="fade">
                                      <p:cBhvr>
                                        <p:cTn id="35" dur="1000"/>
                                        <p:tgtEl>
                                          <p:spTgt spid="17411">
                                            <p:txEl>
                                              <p:pRg st="7" end="7"/>
                                            </p:txEl>
                                          </p:spTgt>
                                        </p:tgtEl>
                                      </p:cBhvr>
                                    </p:animEffect>
                                    <p:anim calcmode="lin" valueType="num">
                                      <p:cBhvr>
                                        <p:cTn id="36" dur="1000" fill="hold"/>
                                        <p:tgtEl>
                                          <p:spTgt spid="17411">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17411">
                                            <p:txEl>
                                              <p:pRg st="7" end="7"/>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7411">
                                            <p:txEl>
                                              <p:pRg st="10" end="10"/>
                                            </p:txEl>
                                          </p:spTgt>
                                        </p:tgtEl>
                                        <p:attrNameLst>
                                          <p:attrName>style.visibility</p:attrName>
                                        </p:attrNameLst>
                                      </p:cBhvr>
                                      <p:to>
                                        <p:strVal val="visible"/>
                                      </p:to>
                                    </p:set>
                                    <p:animEffect transition="in" filter="fade">
                                      <p:cBhvr>
                                        <p:cTn id="40" dur="1000"/>
                                        <p:tgtEl>
                                          <p:spTgt spid="17411">
                                            <p:txEl>
                                              <p:pRg st="10" end="10"/>
                                            </p:txEl>
                                          </p:spTgt>
                                        </p:tgtEl>
                                      </p:cBhvr>
                                    </p:animEffect>
                                    <p:anim calcmode="lin" valueType="num">
                                      <p:cBhvr>
                                        <p:cTn id="41" dur="1000" fill="hold"/>
                                        <p:tgtEl>
                                          <p:spTgt spid="17411">
                                            <p:txEl>
                                              <p:pRg st="10" end="10"/>
                                            </p:txEl>
                                          </p:spTgt>
                                        </p:tgtEl>
                                        <p:attrNameLst>
                                          <p:attrName>ppt_x</p:attrName>
                                        </p:attrNameLst>
                                      </p:cBhvr>
                                      <p:tavLst>
                                        <p:tav tm="0">
                                          <p:val>
                                            <p:strVal val="#ppt_x"/>
                                          </p:val>
                                        </p:tav>
                                        <p:tav tm="100000">
                                          <p:val>
                                            <p:strVal val="#ppt_x"/>
                                          </p:val>
                                        </p:tav>
                                      </p:tavLst>
                                    </p:anim>
                                    <p:anim calcmode="lin" valueType="num">
                                      <p:cBhvr>
                                        <p:cTn id="42" dur="1000" fill="hold"/>
                                        <p:tgtEl>
                                          <p:spTgt spid="17411">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a:off x="2834087" y="2172878"/>
            <a:ext cx="5854046" cy="319568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816028" y="339364"/>
            <a:ext cx="7534602" cy="769441"/>
          </a:xfrm>
          <a:prstGeom prst="rect">
            <a:avLst/>
          </a:prstGeom>
          <a:noFill/>
        </p:spPr>
        <p:txBody>
          <a:bodyPr wrap="square" rtlCol="0">
            <a:spAutoFit/>
          </a:bodyPr>
          <a:lstStyle/>
          <a:p>
            <a:pPr algn="ctr"/>
            <a:r>
              <a:rPr lang="en-GB" altLang="en-US" sz="4400" dirty="0">
                <a:solidFill>
                  <a:prstClr val="black"/>
                </a:solidFill>
                <a:latin typeface="Calibri Light" panose="020F0302020204030204"/>
                <a:ea typeface="+mj-ea"/>
                <a:cs typeface="+mj-cs"/>
              </a:rPr>
              <a:t>Triad of General Anesthesia</a:t>
            </a:r>
            <a:endParaRPr lang="en-US" dirty="0"/>
          </a:p>
        </p:txBody>
      </p:sp>
      <p:sp>
        <p:nvSpPr>
          <p:cNvPr id="7" name="TextBox 6"/>
          <p:cNvSpPr txBox="1"/>
          <p:nvPr/>
        </p:nvSpPr>
        <p:spPr>
          <a:xfrm>
            <a:off x="4911365" y="1489435"/>
            <a:ext cx="2564091" cy="480131"/>
          </a:xfrm>
          <a:prstGeom prst="rect">
            <a:avLst/>
          </a:prstGeom>
          <a:noFill/>
        </p:spPr>
        <p:txBody>
          <a:bodyPr wrap="square" rtlCol="0">
            <a:spAutoFit/>
          </a:bodyPr>
          <a:lstStyle/>
          <a:p>
            <a:pPr marL="228600" lvl="0" indent="-228600" algn="ctr">
              <a:lnSpc>
                <a:spcPct val="90000"/>
              </a:lnSpc>
              <a:spcBef>
                <a:spcPts val="1000"/>
              </a:spcBef>
            </a:pPr>
            <a:r>
              <a:rPr lang="en-US" altLang="en-US" sz="2800" dirty="0">
                <a:solidFill>
                  <a:prstClr val="black"/>
                </a:solidFill>
              </a:rPr>
              <a:t>Hypnosis</a:t>
            </a:r>
          </a:p>
        </p:txBody>
      </p:sp>
      <p:sp>
        <p:nvSpPr>
          <p:cNvPr id="8" name="TextBox 7"/>
          <p:cNvSpPr txBox="1"/>
          <p:nvPr/>
        </p:nvSpPr>
        <p:spPr>
          <a:xfrm>
            <a:off x="840556" y="4963181"/>
            <a:ext cx="2328421" cy="523220"/>
          </a:xfrm>
          <a:prstGeom prst="rect">
            <a:avLst/>
          </a:prstGeom>
          <a:noFill/>
        </p:spPr>
        <p:txBody>
          <a:bodyPr wrap="square" rtlCol="0">
            <a:spAutoFit/>
          </a:bodyPr>
          <a:lstStyle/>
          <a:p>
            <a:r>
              <a:rPr lang="en-US" altLang="en-US" sz="2800" dirty="0">
                <a:solidFill>
                  <a:prstClr val="black"/>
                </a:solidFill>
              </a:rPr>
              <a:t>Analgesia</a:t>
            </a:r>
            <a:endParaRPr lang="en-US" dirty="0"/>
          </a:p>
        </p:txBody>
      </p:sp>
      <p:sp>
        <p:nvSpPr>
          <p:cNvPr id="11" name="TextBox 10"/>
          <p:cNvSpPr txBox="1"/>
          <p:nvPr/>
        </p:nvSpPr>
        <p:spPr>
          <a:xfrm>
            <a:off x="9023023" y="4963181"/>
            <a:ext cx="3168977" cy="523220"/>
          </a:xfrm>
          <a:prstGeom prst="rect">
            <a:avLst/>
          </a:prstGeom>
          <a:noFill/>
        </p:spPr>
        <p:txBody>
          <a:bodyPr wrap="square" rtlCol="0">
            <a:spAutoFit/>
          </a:bodyPr>
          <a:lstStyle/>
          <a:p>
            <a:r>
              <a:rPr lang="en-US" sz="2800" dirty="0"/>
              <a:t>Muscle relaxant</a:t>
            </a:r>
          </a:p>
        </p:txBody>
      </p:sp>
      <p:pic>
        <p:nvPicPr>
          <p:cNvPr id="12" name="Picture 11">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39959"/>
            <a:ext cx="2834087" cy="782167"/>
          </a:xfrm>
          <a:prstGeom prst="rect">
            <a:avLst/>
          </a:prstGeom>
        </p:spPr>
      </p:pic>
    </p:spTree>
    <p:extLst>
      <p:ext uri="{BB962C8B-B14F-4D97-AF65-F5344CB8AC3E}">
        <p14:creationId xmlns:p14="http://schemas.microsoft.com/office/powerpoint/2010/main" val="26873720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4294967295"/>
          </p:nvPr>
        </p:nvSpPr>
        <p:spPr>
          <a:xfrm>
            <a:off x="1917812" y="1373958"/>
            <a:ext cx="9526328" cy="4525963"/>
          </a:xfrm>
        </p:spPr>
        <p:txBody>
          <a:bodyPr>
            <a:normAutofit lnSpcReduction="10000"/>
          </a:bodyPr>
          <a:lstStyle/>
          <a:p>
            <a:pPr eaLnBrk="1" hangingPunct="1"/>
            <a:endParaRPr lang="en-US" altLang="en-US" b="1" i="1" dirty="0">
              <a:solidFill>
                <a:srgbClr val="FF0000"/>
              </a:solidFill>
            </a:endParaRPr>
          </a:p>
          <a:p>
            <a:pPr eaLnBrk="1" hangingPunct="1"/>
            <a:endParaRPr lang="en-US" altLang="en-US" b="1" i="1" dirty="0"/>
          </a:p>
          <a:p>
            <a:pPr eaLnBrk="1" hangingPunct="1">
              <a:buFont typeface="Wingdings" panose="05000000000000000000" pitchFamily="2" charset="2"/>
              <a:buChar char="q"/>
            </a:pPr>
            <a:r>
              <a:rPr lang="en-US" altLang="en-US" b="1" i="1" dirty="0"/>
              <a:t>General Anesthesia</a:t>
            </a:r>
            <a:r>
              <a:rPr lang="en-US" altLang="en-US" i="1" dirty="0"/>
              <a:t>   </a:t>
            </a:r>
          </a:p>
          <a:p>
            <a:pPr eaLnBrk="1" hangingPunct="1">
              <a:buFont typeface="Wingdings" panose="05000000000000000000" pitchFamily="2" charset="2"/>
              <a:buChar char="§"/>
            </a:pPr>
            <a:r>
              <a:rPr lang="en-US" altLang="en-US" i="1" dirty="0"/>
              <a:t>IT is </a:t>
            </a:r>
            <a:r>
              <a:rPr lang="en-US" altLang="en-US" i="1" u="sng" dirty="0"/>
              <a:t>not</a:t>
            </a:r>
            <a:r>
              <a:rPr lang="en-US" altLang="en-US" i="1" dirty="0"/>
              <a:t> a single, all-or-non state of altered Consciousness; rather, it </a:t>
            </a:r>
            <a:r>
              <a:rPr lang="en-US" altLang="en-US" b="1" i="1" u="sng" dirty="0"/>
              <a:t>is a continuum </a:t>
            </a:r>
            <a:r>
              <a:rPr lang="en-US" altLang="en-US" i="1" dirty="0"/>
              <a:t>of alteration of Consciousness, brought about by increasing plasma and CNS levels of the anesthetic agent. </a:t>
            </a:r>
          </a:p>
          <a:p>
            <a:pPr eaLnBrk="1" hangingPunct="1">
              <a:buFont typeface="Wingdings" panose="05000000000000000000" pitchFamily="2" charset="2"/>
              <a:buChar char="§"/>
            </a:pPr>
            <a:endParaRPr lang="en-US" altLang="en-US" i="1" dirty="0"/>
          </a:p>
          <a:p>
            <a:pPr eaLnBrk="1" hangingPunct="1">
              <a:buFont typeface="Wingdings" panose="05000000000000000000" pitchFamily="2" charset="2"/>
              <a:buChar char="§"/>
            </a:pPr>
            <a:r>
              <a:rPr lang="en-US" altLang="en-US" i="1" dirty="0"/>
              <a:t>This</a:t>
            </a:r>
            <a:r>
              <a:rPr lang="en-US" altLang="en-US" b="1" u="sng" dirty="0"/>
              <a:t> continuum </a:t>
            </a:r>
            <a:r>
              <a:rPr lang="en-US" altLang="en-US" i="1" dirty="0"/>
              <a:t>can be classified into stages characterized by cumulative development of different clinical states of consciousness.</a:t>
            </a:r>
          </a:p>
        </p:txBody>
      </p:sp>
      <p:pic>
        <p:nvPicPr>
          <p:cNvPr id="3" name="Picture 2">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80920" y="0"/>
            <a:ext cx="3401863" cy="938865"/>
          </a:xfrm>
          <a:prstGeom prst="rect">
            <a:avLst/>
          </a:prstGeom>
        </p:spPr>
      </p:pic>
    </p:spTree>
    <p:extLst>
      <p:ext uri="{BB962C8B-B14F-4D97-AF65-F5344CB8AC3E}">
        <p14:creationId xmlns:p14="http://schemas.microsoft.com/office/powerpoint/2010/main" val="21834171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3" end="3"/>
                                            </p:txEl>
                                          </p:spTgt>
                                        </p:tgtEl>
                                        <p:attrNameLst>
                                          <p:attrName>style.visibility</p:attrName>
                                        </p:attrNameLst>
                                      </p:cBhvr>
                                      <p:to>
                                        <p:strVal val="visible"/>
                                      </p:to>
                                    </p:set>
                                    <p:anim calcmode="lin" valueType="num">
                                      <p:cBhvr additive="base">
                                        <p:cTn id="7"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458">
                                            <p:txEl>
                                              <p:pRg st="5" end="5"/>
                                            </p:txEl>
                                          </p:spTgt>
                                        </p:tgtEl>
                                        <p:attrNameLst>
                                          <p:attrName>style.visibility</p:attrName>
                                        </p:attrNameLst>
                                      </p:cBhvr>
                                      <p:to>
                                        <p:strVal val="visible"/>
                                      </p:to>
                                    </p:set>
                                    <p:anim calcmode="lin" valueType="num">
                                      <p:cBhvr additive="base">
                                        <p:cTn id="13" dur="500" fill="hold"/>
                                        <p:tgtEl>
                                          <p:spTgt spid="19458">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175" y="1990640"/>
            <a:ext cx="8629650" cy="3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BB9A113-8599-60A5-AE1E-248982522EA9}"/>
              </a:ext>
            </a:extLst>
          </p:cNvPr>
          <p:cNvPicPr>
            <a:picLocks noChangeAspect="1"/>
          </p:cNvPicPr>
          <p:nvPr/>
        </p:nvPicPr>
        <p:blipFill>
          <a:blip r:embed="rId3"/>
          <a:stretch>
            <a:fillRect/>
          </a:stretch>
        </p:blipFill>
        <p:spPr>
          <a:xfrm>
            <a:off x="80243" y="0"/>
            <a:ext cx="3401863" cy="938865"/>
          </a:xfrm>
          <a:prstGeom prst="rect">
            <a:avLst/>
          </a:prstGeom>
        </p:spPr>
      </p:pic>
    </p:spTree>
    <p:extLst>
      <p:ext uri="{BB962C8B-B14F-4D97-AF65-F5344CB8AC3E}">
        <p14:creationId xmlns:p14="http://schemas.microsoft.com/office/powerpoint/2010/main" val="3143110699"/>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lgn="ctr"/>
            <a:r>
              <a:rPr lang="en-US" altLang="en-US" b="1" dirty="0"/>
              <a:t>Stages of Anesthesia</a:t>
            </a:r>
          </a:p>
        </p:txBody>
      </p:sp>
      <p:sp>
        <p:nvSpPr>
          <p:cNvPr id="3" name="Content Placeholder 2"/>
          <p:cNvSpPr>
            <a:spLocks noGrp="1"/>
          </p:cNvSpPr>
          <p:nvPr>
            <p:ph idx="1"/>
          </p:nvPr>
        </p:nvSpPr>
        <p:spPr/>
        <p:txBody>
          <a:bodyPr/>
          <a:lstStyle/>
          <a:p>
            <a:pPr>
              <a:defRPr/>
            </a:pPr>
            <a:r>
              <a:rPr lang="en-US" dirty="0"/>
              <a:t>FOUR STAGES:</a:t>
            </a:r>
          </a:p>
          <a:p>
            <a:pPr marL="0" indent="0">
              <a:buNone/>
              <a:defRPr/>
            </a:pPr>
            <a:endParaRPr lang="en-US" dirty="0"/>
          </a:p>
          <a:p>
            <a:pPr marL="0" indent="0">
              <a:buNone/>
              <a:defRPr/>
            </a:pPr>
            <a:r>
              <a:rPr lang="en-US" dirty="0"/>
              <a:t>     STAGE 1: Stage of conscious sedation</a:t>
            </a:r>
          </a:p>
          <a:p>
            <a:pPr marL="0" indent="0">
              <a:buNone/>
              <a:defRPr/>
            </a:pPr>
            <a:r>
              <a:rPr lang="en-US" dirty="0"/>
              <a:t>     STAGE</a:t>
            </a:r>
            <a:r>
              <a:rPr lang="en-US" altLang="en-US" i="1" dirty="0"/>
              <a:t>2:Stage of Excitement</a:t>
            </a:r>
          </a:p>
          <a:p>
            <a:pPr marL="0" indent="0">
              <a:buNone/>
              <a:defRPr/>
            </a:pPr>
            <a:r>
              <a:rPr lang="en-US" i="1" dirty="0"/>
              <a:t>    STAGE 3 : </a:t>
            </a:r>
            <a:r>
              <a:rPr lang="en-US" altLang="en-US" i="1" dirty="0">
                <a:solidFill>
                  <a:srgbClr val="000000"/>
                </a:solidFill>
                <a:ea typeface="+mj-ea"/>
              </a:rPr>
              <a:t>Stage of Surgical Anesthesia</a:t>
            </a:r>
          </a:p>
          <a:p>
            <a:pPr marL="0" indent="0">
              <a:buNone/>
              <a:defRPr/>
            </a:pPr>
            <a:r>
              <a:rPr lang="en-US" i="1" dirty="0">
                <a:solidFill>
                  <a:srgbClr val="000000"/>
                </a:solidFill>
                <a:ea typeface="+mj-ea"/>
              </a:rPr>
              <a:t>     STAGE 4:</a:t>
            </a:r>
            <a:r>
              <a:rPr lang="en-US" altLang="en-US" i="1" u="sng" dirty="0">
                <a:solidFill>
                  <a:srgbClr val="000000"/>
                </a:solidFill>
                <a:ea typeface="+mj-ea"/>
              </a:rPr>
              <a:t> Stage of Medullary depression</a:t>
            </a:r>
            <a:endParaRPr lang="en-US"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17756"/>
            <a:ext cx="3401863" cy="938865"/>
          </a:xfrm>
          <a:prstGeom prst="rect">
            <a:avLst/>
          </a:prstGeom>
        </p:spPr>
      </p:pic>
    </p:spTree>
    <p:extLst>
      <p:ext uri="{BB962C8B-B14F-4D97-AF65-F5344CB8AC3E}">
        <p14:creationId xmlns:p14="http://schemas.microsoft.com/office/powerpoint/2010/main" val="32987321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966365" y="1254927"/>
            <a:ext cx="8518163" cy="875714"/>
          </a:xfrm>
        </p:spPr>
        <p:txBody>
          <a:bodyPr>
            <a:normAutofit fontScale="90000"/>
          </a:bodyPr>
          <a:lstStyle/>
          <a:p>
            <a:pPr algn="ctr" eaLnBrk="1" hangingPunct="1"/>
            <a:r>
              <a:rPr lang="en-US" altLang="en-US" sz="4000" dirty="0"/>
              <a:t> </a:t>
            </a:r>
            <a:r>
              <a:rPr lang="en-US" altLang="en-US" sz="5000" b="1" dirty="0"/>
              <a:t>STAGE 1: (Stage of conscious sedation)</a:t>
            </a:r>
            <a:r>
              <a:rPr lang="en-US" altLang="en-US" sz="5000" b="1" i="1" dirty="0"/>
              <a:t>: </a:t>
            </a:r>
          </a:p>
        </p:txBody>
      </p:sp>
      <p:sp>
        <p:nvSpPr>
          <p:cNvPr id="21507" name="Rectangle 3"/>
          <p:cNvSpPr>
            <a:spLocks noGrp="1" noChangeArrowheads="1"/>
          </p:cNvSpPr>
          <p:nvPr>
            <p:ph type="body" idx="1"/>
          </p:nvPr>
        </p:nvSpPr>
        <p:spPr>
          <a:xfrm>
            <a:off x="724911" y="2130641"/>
            <a:ext cx="10515600" cy="4046322"/>
          </a:xfrm>
        </p:spPr>
        <p:txBody>
          <a:bodyPr/>
          <a:lstStyle/>
          <a:p>
            <a:pPr marL="609600" indent="-609600"/>
            <a:endParaRPr lang="en-US" altLang="en-US" dirty="0"/>
          </a:p>
          <a:p>
            <a:pPr marL="609600" indent="-609600"/>
            <a:r>
              <a:rPr lang="en-US" altLang="en-US" dirty="0"/>
              <a:t>Low </a:t>
            </a:r>
            <a:r>
              <a:rPr lang="en-US" altLang="en-US" dirty="0" err="1"/>
              <a:t>anestheic</a:t>
            </a:r>
            <a:r>
              <a:rPr lang="en-US" altLang="en-US" dirty="0"/>
              <a:t> Concentrations in CNS</a:t>
            </a:r>
            <a:r>
              <a:rPr lang="en-US" altLang="en-US" dirty="0">
                <a:sym typeface="Wingdings" panose="05000000000000000000" pitchFamily="2" charset="2"/>
              </a:rPr>
              <a:t></a:t>
            </a:r>
            <a:r>
              <a:rPr lang="en-US" altLang="en-US" dirty="0"/>
              <a:t> Decrease activity of neurons in cells of Substantia </a:t>
            </a:r>
            <a:r>
              <a:rPr lang="en-US" altLang="en-US" dirty="0" err="1"/>
              <a:t>Gelatinosa</a:t>
            </a:r>
            <a:r>
              <a:rPr lang="en-US" altLang="en-US" dirty="0"/>
              <a:t> in Spinal Cord </a:t>
            </a:r>
            <a:r>
              <a:rPr lang="en-US" altLang="en-US" dirty="0">
                <a:sym typeface="Wingdings" panose="05000000000000000000" pitchFamily="2" charset="2"/>
              </a:rPr>
              <a:t></a:t>
            </a:r>
            <a:r>
              <a:rPr lang="en-US" altLang="en-US" dirty="0"/>
              <a:t> interruption of the function of Spinothalamic tract </a:t>
            </a:r>
            <a:r>
              <a:rPr lang="en-US" altLang="en-US" dirty="0">
                <a:sym typeface="Wingdings" panose="05000000000000000000" pitchFamily="2" charset="2"/>
              </a:rPr>
              <a:t> some degree of</a:t>
            </a:r>
            <a:r>
              <a:rPr lang="en-US" altLang="en-US" dirty="0"/>
              <a:t> Analgesia.</a:t>
            </a:r>
            <a:endParaRPr lang="en-US" altLang="en-US" i="1" u="sng" dirty="0"/>
          </a:p>
          <a:p>
            <a:pPr marL="609600" indent="-609600"/>
            <a:r>
              <a:rPr lang="en-US" altLang="en-US" i="1" u="sng" dirty="0"/>
              <a:t>Clinically:</a:t>
            </a:r>
            <a:r>
              <a:rPr lang="en-US" altLang="en-US" dirty="0"/>
              <a:t> The patient initially experiences analgesia without amnesia. However, later in stage 1 both analgesia and amnesia ensue.</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78959"/>
            <a:ext cx="3401863" cy="938865"/>
          </a:xfrm>
          <a:prstGeom prst="rect">
            <a:avLst/>
          </a:prstGeom>
        </p:spPr>
      </p:pic>
    </p:spTree>
    <p:extLst>
      <p:ext uri="{BB962C8B-B14F-4D97-AF65-F5344CB8AC3E}">
        <p14:creationId xmlns:p14="http://schemas.microsoft.com/office/powerpoint/2010/main" val="37723605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1000"/>
                                        <p:tgtEl>
                                          <p:spTgt spid="21507">
                                            <p:txEl>
                                              <p:pRg st="1" end="1"/>
                                            </p:txEl>
                                          </p:spTgt>
                                        </p:tgtEl>
                                      </p:cBhvr>
                                    </p:animEffect>
                                    <p:anim calcmode="lin" valueType="num">
                                      <p:cBhvr>
                                        <p:cTn id="8"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123526" y="801112"/>
            <a:ext cx="7476412" cy="889576"/>
          </a:xfrm>
        </p:spPr>
        <p:txBody>
          <a:bodyPr>
            <a:normAutofit fontScale="90000"/>
          </a:bodyPr>
          <a:lstStyle/>
          <a:p>
            <a:pPr marL="838200" indent="-838200" algn="ctr"/>
            <a:r>
              <a:rPr lang="en-US" altLang="en-US" sz="5000" b="1" i="1" dirty="0"/>
              <a:t>Stage 2: (Stage of Excitement)</a:t>
            </a:r>
            <a:r>
              <a:rPr lang="en-US" altLang="en-US" sz="5000" b="1" dirty="0"/>
              <a:t>:</a:t>
            </a:r>
          </a:p>
        </p:txBody>
      </p:sp>
      <p:sp>
        <p:nvSpPr>
          <p:cNvPr id="22531" name="Rectangle 3"/>
          <p:cNvSpPr>
            <a:spLocks noGrp="1" noChangeArrowheads="1"/>
          </p:cNvSpPr>
          <p:nvPr>
            <p:ph type="body" idx="1"/>
          </p:nvPr>
        </p:nvSpPr>
        <p:spPr>
          <a:xfrm>
            <a:off x="374573" y="2379057"/>
            <a:ext cx="11182121" cy="4186995"/>
          </a:xfrm>
        </p:spPr>
        <p:txBody>
          <a:bodyPr>
            <a:normAutofit/>
          </a:bodyPr>
          <a:lstStyle/>
          <a:p>
            <a:pPr marL="457200" lvl="1" indent="0" eaLnBrk="1" hangingPunct="1">
              <a:lnSpc>
                <a:spcPct val="80000"/>
              </a:lnSpc>
              <a:buNone/>
            </a:pPr>
            <a:endParaRPr lang="en-US" altLang="en-US" sz="2000" dirty="0"/>
          </a:p>
          <a:p>
            <a:pPr marL="457200" lvl="1" indent="0" eaLnBrk="1" hangingPunct="1">
              <a:lnSpc>
                <a:spcPct val="80000"/>
              </a:lnSpc>
              <a:buNone/>
            </a:pPr>
            <a:endParaRPr lang="en-US" altLang="en-US" sz="2000" dirty="0"/>
          </a:p>
          <a:p>
            <a:pPr marL="457200" lvl="1" indent="0" eaLnBrk="1" hangingPunct="1">
              <a:lnSpc>
                <a:spcPct val="80000"/>
              </a:lnSpc>
              <a:buNone/>
            </a:pPr>
            <a:endParaRPr lang="en-US" altLang="en-US" sz="2000" dirty="0"/>
          </a:p>
          <a:p>
            <a:pPr lvl="1">
              <a:lnSpc>
                <a:spcPct val="80000"/>
              </a:lnSpc>
            </a:pPr>
            <a:r>
              <a:rPr lang="en-US" altLang="en-US" sz="2800" dirty="0"/>
              <a:t>complex neuronal actions take place, including blockade of many small inhibitory neurons such as Golgi type II cells, together with a </a:t>
            </a:r>
            <a:r>
              <a:rPr lang="en-US" altLang="en-US" sz="2800" dirty="0" err="1"/>
              <a:t>paradoxic</a:t>
            </a:r>
            <a:r>
              <a:rPr lang="en-US" altLang="en-US" sz="2800" dirty="0"/>
              <a:t> facilitation of excitatory neurotransmitters</a:t>
            </a:r>
            <a:r>
              <a:rPr lang="en-US" altLang="en-US" sz="2800" dirty="0">
                <a:solidFill>
                  <a:srgbClr val="C00000"/>
                </a:solidFill>
              </a:rPr>
              <a:t>. </a:t>
            </a:r>
            <a:endParaRPr lang="en-US" altLang="en-US" sz="2800" i="1" u="sng" dirty="0"/>
          </a:p>
          <a:p>
            <a:pPr>
              <a:lnSpc>
                <a:spcPct val="80000"/>
              </a:lnSpc>
            </a:pPr>
            <a:endParaRPr lang="en-US" altLang="en-US" i="1" u="sng" dirty="0"/>
          </a:p>
          <a:p>
            <a:pPr lvl="1">
              <a:lnSpc>
                <a:spcPct val="80000"/>
              </a:lnSpc>
            </a:pPr>
            <a:r>
              <a:rPr lang="en-US" altLang="en-US" sz="2800" dirty="0"/>
              <a:t> During this stage the patient appears to be delirious and excited but definitely is amnesic. </a:t>
            </a:r>
          </a:p>
          <a:p>
            <a:pPr lvl="1" eaLnBrk="1" hangingPunct="1">
              <a:lnSpc>
                <a:spcPct val="80000"/>
              </a:lnSpc>
              <a:buFontTx/>
              <a:buNone/>
            </a:pPr>
            <a:endParaRPr lang="en-US" altLang="en-US" sz="2000" i="1"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3806"/>
            <a:ext cx="3401863" cy="938865"/>
          </a:xfrm>
          <a:prstGeom prst="rect">
            <a:avLst/>
          </a:prstGeom>
        </p:spPr>
      </p:pic>
    </p:spTree>
    <p:extLst>
      <p:ext uri="{BB962C8B-B14F-4D97-AF65-F5344CB8AC3E}">
        <p14:creationId xmlns:p14="http://schemas.microsoft.com/office/powerpoint/2010/main" val="3608806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531">
                                            <p:txEl>
                                              <p:pRg st="3" end="3"/>
                                            </p:txEl>
                                          </p:spTgt>
                                        </p:tgtEl>
                                        <p:attrNameLst>
                                          <p:attrName>style.visibility</p:attrName>
                                        </p:attrNameLst>
                                      </p:cBhvr>
                                      <p:to>
                                        <p:strVal val="visible"/>
                                      </p:to>
                                    </p:set>
                                    <p:animEffect transition="in" filter="fade">
                                      <p:cBhvr>
                                        <p:cTn id="7" dur="1000"/>
                                        <p:tgtEl>
                                          <p:spTgt spid="22531">
                                            <p:txEl>
                                              <p:pRg st="3" end="3"/>
                                            </p:txEl>
                                          </p:spTgt>
                                        </p:tgtEl>
                                      </p:cBhvr>
                                    </p:animEffect>
                                    <p:anim calcmode="lin" valueType="num">
                                      <p:cBhvr>
                                        <p:cTn id="8" dur="1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25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531">
                                            <p:txEl>
                                              <p:pRg st="5" end="5"/>
                                            </p:txEl>
                                          </p:spTgt>
                                        </p:tgtEl>
                                        <p:attrNameLst>
                                          <p:attrName>style.visibility</p:attrName>
                                        </p:attrNameLst>
                                      </p:cBhvr>
                                      <p:to>
                                        <p:strVal val="visible"/>
                                      </p:to>
                                    </p:set>
                                    <p:animEffect transition="in" filter="fade">
                                      <p:cBhvr>
                                        <p:cTn id="14" dur="1000"/>
                                        <p:tgtEl>
                                          <p:spTgt spid="22531">
                                            <p:txEl>
                                              <p:pRg st="5" end="5"/>
                                            </p:txEl>
                                          </p:spTgt>
                                        </p:tgtEl>
                                      </p:cBhvr>
                                    </p:animEffect>
                                    <p:anim calcmode="lin" valueType="num">
                                      <p:cBhvr>
                                        <p:cTn id="15" dur="10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253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29A5-28DC-1EF4-D989-9EA4533493C4}"/>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76D600FB-FBCA-D9EC-072D-71C2B35E8332}"/>
              </a:ext>
            </a:extLst>
          </p:cNvPr>
          <p:cNvSpPr>
            <a:spLocks noGrp="1" noChangeArrowheads="1"/>
          </p:cNvSpPr>
          <p:nvPr>
            <p:ph type="title"/>
          </p:nvPr>
        </p:nvSpPr>
        <p:spPr>
          <a:xfrm>
            <a:off x="3123526" y="801112"/>
            <a:ext cx="7476412" cy="889576"/>
          </a:xfrm>
        </p:spPr>
        <p:txBody>
          <a:bodyPr>
            <a:normAutofit fontScale="90000"/>
          </a:bodyPr>
          <a:lstStyle/>
          <a:p>
            <a:pPr marL="838200" indent="-838200" algn="ctr"/>
            <a:r>
              <a:rPr lang="en-US" altLang="en-US" sz="5000" b="1" i="1" dirty="0"/>
              <a:t>Stage 2: (Stage of Excitement)</a:t>
            </a:r>
            <a:r>
              <a:rPr lang="en-US" altLang="en-US" sz="5000" b="1" dirty="0"/>
              <a:t>:</a:t>
            </a:r>
          </a:p>
        </p:txBody>
      </p:sp>
      <p:sp>
        <p:nvSpPr>
          <p:cNvPr id="22531" name="Rectangle 3">
            <a:extLst>
              <a:ext uri="{FF2B5EF4-FFF2-40B4-BE49-F238E27FC236}">
                <a16:creationId xmlns:a16="http://schemas.microsoft.com/office/drawing/2014/main" id="{B1D65E91-A56A-2206-E479-38AD5C068102}"/>
              </a:ext>
            </a:extLst>
          </p:cNvPr>
          <p:cNvSpPr>
            <a:spLocks noGrp="1" noChangeArrowheads="1"/>
          </p:cNvSpPr>
          <p:nvPr>
            <p:ph type="body" idx="1"/>
          </p:nvPr>
        </p:nvSpPr>
        <p:spPr>
          <a:xfrm>
            <a:off x="374573" y="2379057"/>
            <a:ext cx="11182121" cy="4186995"/>
          </a:xfrm>
        </p:spPr>
        <p:txBody>
          <a:bodyPr>
            <a:normAutofit/>
          </a:bodyPr>
          <a:lstStyle/>
          <a:p>
            <a:pPr lvl="1" eaLnBrk="1" hangingPunct="1">
              <a:lnSpc>
                <a:spcPct val="80000"/>
              </a:lnSpc>
              <a:buFontTx/>
              <a:buNone/>
            </a:pPr>
            <a:endParaRPr lang="en-US" altLang="en-US" sz="2000" i="1" dirty="0"/>
          </a:p>
          <a:p>
            <a:pPr lvl="1" eaLnBrk="1" hangingPunct="1">
              <a:lnSpc>
                <a:spcPct val="80000"/>
              </a:lnSpc>
              <a:buFontTx/>
              <a:buNone/>
            </a:pPr>
            <a:endParaRPr lang="en-US" altLang="en-US" sz="2000" i="1" dirty="0"/>
          </a:p>
          <a:p>
            <a:pPr lvl="2" eaLnBrk="1" hangingPunct="1">
              <a:lnSpc>
                <a:spcPct val="80000"/>
              </a:lnSpc>
            </a:pPr>
            <a:r>
              <a:rPr lang="en-US" altLang="en-US" sz="2800" b="1" dirty="0"/>
              <a:t>Respiration is irregular in rate and volume.</a:t>
            </a:r>
          </a:p>
          <a:p>
            <a:pPr lvl="2" eaLnBrk="1" hangingPunct="1">
              <a:lnSpc>
                <a:spcPct val="80000"/>
              </a:lnSpc>
            </a:pPr>
            <a:endParaRPr lang="en-US" altLang="en-US" sz="2800" b="1" dirty="0"/>
          </a:p>
          <a:p>
            <a:pPr lvl="2" eaLnBrk="1" hangingPunct="1">
              <a:lnSpc>
                <a:spcPct val="80000"/>
              </a:lnSpc>
            </a:pPr>
            <a:r>
              <a:rPr lang="en-US" altLang="en-US" sz="2800" b="1" dirty="0"/>
              <a:t>Retching and vomiting may occur.</a:t>
            </a:r>
          </a:p>
          <a:p>
            <a:pPr lvl="2" eaLnBrk="1" hangingPunct="1">
              <a:lnSpc>
                <a:spcPct val="80000"/>
              </a:lnSpc>
            </a:pPr>
            <a:endParaRPr lang="en-US" altLang="en-US" sz="2800" b="1" dirty="0"/>
          </a:p>
          <a:p>
            <a:pPr lvl="2" eaLnBrk="1" hangingPunct="1">
              <a:lnSpc>
                <a:spcPct val="80000"/>
              </a:lnSpc>
            </a:pPr>
            <a:r>
              <a:rPr lang="en-US" altLang="en-US" sz="2800" b="1" dirty="0"/>
              <a:t>Incontinence and struggling sometimes occur.</a:t>
            </a:r>
          </a:p>
          <a:p>
            <a:pPr lvl="2" eaLnBrk="1" hangingPunct="1">
              <a:lnSpc>
                <a:spcPct val="80000"/>
              </a:lnSpc>
              <a:buFontTx/>
              <a:buNone/>
            </a:pPr>
            <a:endParaRPr lang="en-US" altLang="en-US" sz="2800" b="1" dirty="0"/>
          </a:p>
          <a:p>
            <a:pPr lvl="2">
              <a:lnSpc>
                <a:spcPct val="80000"/>
              </a:lnSpc>
            </a:pPr>
            <a:r>
              <a:rPr lang="en-US" altLang="en-US" sz="2800" b="1" dirty="0"/>
              <a:t>Regular breathing marks the end of this stage.</a:t>
            </a:r>
          </a:p>
        </p:txBody>
      </p:sp>
      <p:pic>
        <p:nvPicPr>
          <p:cNvPr id="4" name="Picture 3">
            <a:extLst>
              <a:ext uri="{FF2B5EF4-FFF2-40B4-BE49-F238E27FC236}">
                <a16:creationId xmlns:a16="http://schemas.microsoft.com/office/drawing/2014/main" id="{34EC43D1-2088-E781-A9D9-53F9F7B17FFA}"/>
              </a:ext>
            </a:extLst>
          </p:cNvPr>
          <p:cNvPicPr>
            <a:picLocks noChangeAspect="1"/>
          </p:cNvPicPr>
          <p:nvPr/>
        </p:nvPicPr>
        <p:blipFill>
          <a:blip r:embed="rId2"/>
          <a:stretch>
            <a:fillRect/>
          </a:stretch>
        </p:blipFill>
        <p:spPr>
          <a:xfrm>
            <a:off x="0" y="-3806"/>
            <a:ext cx="3401863" cy="938865"/>
          </a:xfrm>
          <a:prstGeom prst="rect">
            <a:avLst/>
          </a:prstGeom>
        </p:spPr>
      </p:pic>
    </p:spTree>
    <p:extLst>
      <p:ext uri="{BB962C8B-B14F-4D97-AF65-F5344CB8AC3E}">
        <p14:creationId xmlns:p14="http://schemas.microsoft.com/office/powerpoint/2010/main" val="6625437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animEffect transition="in" filter="fade">
                                      <p:cBhvr>
                                        <p:cTn id="7" dur="1000"/>
                                        <p:tgtEl>
                                          <p:spTgt spid="22531">
                                            <p:txEl>
                                              <p:pRg st="2" end="2"/>
                                            </p:txEl>
                                          </p:spTgt>
                                        </p:tgtEl>
                                      </p:cBhvr>
                                    </p:animEffect>
                                    <p:anim calcmode="lin" valueType="num">
                                      <p:cBhvr>
                                        <p:cTn id="8" dur="1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25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531">
                                            <p:txEl>
                                              <p:pRg st="4" end="4"/>
                                            </p:txEl>
                                          </p:spTgt>
                                        </p:tgtEl>
                                        <p:attrNameLst>
                                          <p:attrName>style.visibility</p:attrName>
                                        </p:attrNameLst>
                                      </p:cBhvr>
                                      <p:to>
                                        <p:strVal val="visible"/>
                                      </p:to>
                                    </p:set>
                                    <p:animEffect transition="in" filter="fade">
                                      <p:cBhvr>
                                        <p:cTn id="14" dur="1000"/>
                                        <p:tgtEl>
                                          <p:spTgt spid="22531">
                                            <p:txEl>
                                              <p:pRg st="4" end="4"/>
                                            </p:txEl>
                                          </p:spTgt>
                                        </p:tgtEl>
                                      </p:cBhvr>
                                    </p:animEffect>
                                    <p:anim calcmode="lin" valueType="num">
                                      <p:cBhvr>
                                        <p:cTn id="15" dur="10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25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531">
                                            <p:txEl>
                                              <p:pRg st="6" end="6"/>
                                            </p:txEl>
                                          </p:spTgt>
                                        </p:tgtEl>
                                        <p:attrNameLst>
                                          <p:attrName>style.visibility</p:attrName>
                                        </p:attrNameLst>
                                      </p:cBhvr>
                                      <p:to>
                                        <p:strVal val="visible"/>
                                      </p:to>
                                    </p:set>
                                    <p:animEffect transition="in" filter="fade">
                                      <p:cBhvr>
                                        <p:cTn id="21" dur="1000"/>
                                        <p:tgtEl>
                                          <p:spTgt spid="22531">
                                            <p:txEl>
                                              <p:pRg st="6" end="6"/>
                                            </p:txEl>
                                          </p:spTgt>
                                        </p:tgtEl>
                                      </p:cBhvr>
                                    </p:animEffect>
                                    <p:anim calcmode="lin" valueType="num">
                                      <p:cBhvr>
                                        <p:cTn id="22" dur="10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253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531">
                                            <p:txEl>
                                              <p:pRg st="8" end="8"/>
                                            </p:txEl>
                                          </p:spTgt>
                                        </p:tgtEl>
                                        <p:attrNameLst>
                                          <p:attrName>style.visibility</p:attrName>
                                        </p:attrNameLst>
                                      </p:cBhvr>
                                      <p:to>
                                        <p:strVal val="visible"/>
                                      </p:to>
                                    </p:set>
                                    <p:animEffect transition="in" filter="fade">
                                      <p:cBhvr>
                                        <p:cTn id="28" dur="1000"/>
                                        <p:tgtEl>
                                          <p:spTgt spid="22531">
                                            <p:txEl>
                                              <p:pRg st="8" end="8"/>
                                            </p:txEl>
                                          </p:spTgt>
                                        </p:tgtEl>
                                      </p:cBhvr>
                                    </p:animEffect>
                                    <p:anim calcmode="lin" valueType="num">
                                      <p:cBhvr>
                                        <p:cTn id="29" dur="1000" fill="hold"/>
                                        <p:tgtEl>
                                          <p:spTgt spid="22531">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253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942089" y="736375"/>
            <a:ext cx="9411712" cy="1065791"/>
          </a:xfrm>
        </p:spPr>
        <p:txBody>
          <a:bodyPr>
            <a:normAutofit fontScale="90000"/>
          </a:bodyPr>
          <a:lstStyle/>
          <a:p>
            <a:pPr marL="838200" indent="-838200" algn="ctr"/>
            <a:r>
              <a:rPr lang="en-US" altLang="en-US" sz="5000" b="1" i="1" dirty="0"/>
              <a:t>Stage 3: Stage of Surgical Anesthesia</a:t>
            </a:r>
            <a:r>
              <a:rPr lang="en-US" altLang="en-US" sz="5000" i="1" dirty="0"/>
              <a:t>:</a:t>
            </a:r>
          </a:p>
        </p:txBody>
      </p:sp>
      <p:sp>
        <p:nvSpPr>
          <p:cNvPr id="45059" name="Rectangle 3"/>
          <p:cNvSpPr>
            <a:spLocks noGrp="1" noChangeArrowheads="1"/>
          </p:cNvSpPr>
          <p:nvPr>
            <p:ph type="body" idx="1"/>
          </p:nvPr>
        </p:nvSpPr>
        <p:spPr>
          <a:xfrm>
            <a:off x="429657" y="2077374"/>
            <a:ext cx="11237205" cy="4552025"/>
          </a:xfrm>
        </p:spPr>
        <p:txBody>
          <a:bodyPr>
            <a:noAutofit/>
          </a:bodyPr>
          <a:lstStyle/>
          <a:p>
            <a:pPr marL="381000" indent="-381000">
              <a:lnSpc>
                <a:spcPct val="80000"/>
              </a:lnSpc>
              <a:defRPr/>
            </a:pPr>
            <a:endParaRPr lang="en-US" sz="3200" dirty="0"/>
          </a:p>
          <a:p>
            <a:pPr marL="381000" indent="-381000">
              <a:lnSpc>
                <a:spcPct val="80000"/>
              </a:lnSpc>
              <a:defRPr/>
            </a:pPr>
            <a:endParaRPr lang="en-US" sz="3200" dirty="0"/>
          </a:p>
          <a:p>
            <a:pPr marL="381000" indent="-381000">
              <a:lnSpc>
                <a:spcPct val="80000"/>
              </a:lnSpc>
              <a:defRPr/>
            </a:pPr>
            <a:r>
              <a:rPr lang="en-US" sz="3200" dirty="0"/>
              <a:t>There will be a progressive depression of pathways in the reticular activating system, together with suppression of spinal reflex activity that contributes to muscle relaxation.</a:t>
            </a:r>
          </a:p>
          <a:p>
            <a:pPr marL="381000" indent="-381000">
              <a:lnSpc>
                <a:spcPct val="80000"/>
              </a:lnSpc>
              <a:defRPr/>
            </a:pPr>
            <a:endParaRPr lang="en-US" sz="3200" i="1" u="sng" dirty="0"/>
          </a:p>
          <a:p>
            <a:pPr marL="381000" indent="-381000">
              <a:lnSpc>
                <a:spcPct val="80000"/>
              </a:lnSpc>
              <a:defRPr/>
            </a:pPr>
            <a:r>
              <a:rPr lang="en-US" sz="3200" dirty="0"/>
              <a:t>It begins with the recurrence of regular breathing and extends to complete cessation of spontaneous respiration.</a:t>
            </a:r>
          </a:p>
          <a:p>
            <a:pPr marL="381000" indent="-381000">
              <a:lnSpc>
                <a:spcPct val="80000"/>
              </a:lnSpc>
              <a:buNone/>
              <a:defRPr/>
            </a:pPr>
            <a:endParaRPr lang="en-US" sz="2000" dirty="0"/>
          </a:p>
          <a:p>
            <a:pPr lvl="1" eaLnBrk="1" hangingPunct="1">
              <a:buFontTx/>
              <a:buNone/>
              <a:defRPr/>
            </a:pPr>
            <a:endParaRPr lang="en-US" sz="2000" dirty="0"/>
          </a:p>
          <a:p>
            <a:pPr lvl="1" eaLnBrk="1" hangingPunct="1">
              <a:buFontTx/>
              <a:buNone/>
              <a:defRPr/>
            </a:pPr>
            <a:endParaRPr lang="en-US" sz="2000" dirty="0"/>
          </a:p>
          <a:p>
            <a:pPr marL="381000" indent="-381000">
              <a:lnSpc>
                <a:spcPct val="80000"/>
              </a:lnSpc>
              <a:buNone/>
              <a:defRPr/>
            </a:pPr>
            <a:endParaRPr lang="en-US" sz="2000" dirty="0"/>
          </a:p>
          <a:p>
            <a:pPr marL="381000" indent="-381000">
              <a:lnSpc>
                <a:spcPct val="80000"/>
              </a:lnSpc>
              <a:buNone/>
              <a:defRPr/>
            </a:pPr>
            <a:endParaRPr lang="en-US" sz="2000" dirty="0"/>
          </a:p>
          <a:p>
            <a:pPr marL="381000" indent="-381000">
              <a:lnSpc>
                <a:spcPct val="80000"/>
              </a:lnSpc>
              <a:buNone/>
              <a:defRPr/>
            </a:pPr>
            <a:endParaRPr lang="en-US" sz="2000"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62144" y="1"/>
            <a:ext cx="3162054" cy="825622"/>
          </a:xfrm>
          <a:prstGeom prst="rect">
            <a:avLst/>
          </a:prstGeom>
        </p:spPr>
      </p:pic>
    </p:spTree>
    <p:extLst>
      <p:ext uri="{BB962C8B-B14F-4D97-AF65-F5344CB8AC3E}">
        <p14:creationId xmlns:p14="http://schemas.microsoft.com/office/powerpoint/2010/main" val="3694850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5059">
                                            <p:txEl>
                                              <p:pRg st="2" end="2"/>
                                            </p:txEl>
                                          </p:spTgt>
                                        </p:tgtEl>
                                        <p:attrNameLst>
                                          <p:attrName>style.visibility</p:attrName>
                                        </p:attrNameLst>
                                      </p:cBhvr>
                                      <p:to>
                                        <p:strVal val="visible"/>
                                      </p:to>
                                    </p:set>
                                    <p:animEffect transition="in" filter="fade">
                                      <p:cBhvr>
                                        <p:cTn id="7" dur="1000"/>
                                        <p:tgtEl>
                                          <p:spTgt spid="45059">
                                            <p:txEl>
                                              <p:pRg st="2" end="2"/>
                                            </p:txEl>
                                          </p:spTgt>
                                        </p:tgtEl>
                                      </p:cBhvr>
                                    </p:animEffect>
                                    <p:anim calcmode="lin" valueType="num">
                                      <p:cBhvr>
                                        <p:cTn id="8" dur="10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50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5059">
                                            <p:txEl>
                                              <p:pRg st="4" end="4"/>
                                            </p:txEl>
                                          </p:spTgt>
                                        </p:tgtEl>
                                        <p:attrNameLst>
                                          <p:attrName>style.visibility</p:attrName>
                                        </p:attrNameLst>
                                      </p:cBhvr>
                                      <p:to>
                                        <p:strVal val="visible"/>
                                      </p:to>
                                    </p:set>
                                    <p:animEffect transition="in" filter="fade">
                                      <p:cBhvr>
                                        <p:cTn id="14" dur="1000"/>
                                        <p:tgtEl>
                                          <p:spTgt spid="45059">
                                            <p:txEl>
                                              <p:pRg st="4" end="4"/>
                                            </p:txEl>
                                          </p:spTgt>
                                        </p:tgtEl>
                                      </p:cBhvr>
                                    </p:animEffect>
                                    <p:anim calcmode="lin" valueType="num">
                                      <p:cBhvr>
                                        <p:cTn id="15" dur="10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505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BDC7-890C-1CA7-09DE-8BFBDDD2A913}"/>
            </a:ext>
          </a:extLst>
        </p:cNvPr>
        <p:cNvGrpSpPr/>
        <p:nvPr/>
      </p:nvGrpSpPr>
      <p:grpSpPr>
        <a:xfrm>
          <a:off x="0" y="0"/>
          <a:ext cx="0" cy="0"/>
          <a:chOff x="0" y="0"/>
          <a:chExt cx="0" cy="0"/>
        </a:xfrm>
      </p:grpSpPr>
      <p:sp>
        <p:nvSpPr>
          <p:cNvPr id="23554" name="Rectangle 2">
            <a:extLst>
              <a:ext uri="{FF2B5EF4-FFF2-40B4-BE49-F238E27FC236}">
                <a16:creationId xmlns:a16="http://schemas.microsoft.com/office/drawing/2014/main" id="{D9B02C9D-5A65-8BCC-4E97-7A210EAC24C0}"/>
              </a:ext>
            </a:extLst>
          </p:cNvPr>
          <p:cNvSpPr>
            <a:spLocks noGrp="1" noChangeArrowheads="1"/>
          </p:cNvSpPr>
          <p:nvPr>
            <p:ph type="title"/>
          </p:nvPr>
        </p:nvSpPr>
        <p:spPr>
          <a:xfrm>
            <a:off x="1942089" y="736375"/>
            <a:ext cx="9411712" cy="1065791"/>
          </a:xfrm>
        </p:spPr>
        <p:txBody>
          <a:bodyPr>
            <a:normAutofit fontScale="90000"/>
          </a:bodyPr>
          <a:lstStyle/>
          <a:p>
            <a:pPr marL="838200" indent="-838200" algn="ctr"/>
            <a:r>
              <a:rPr lang="en-US" altLang="en-US" sz="5000" b="1" i="1" dirty="0"/>
              <a:t>Stage 3: Stage of Surgical Anesthesia</a:t>
            </a:r>
            <a:r>
              <a:rPr lang="en-US" altLang="en-US" sz="5000" i="1" dirty="0"/>
              <a:t>:</a:t>
            </a:r>
          </a:p>
        </p:txBody>
      </p:sp>
      <p:sp>
        <p:nvSpPr>
          <p:cNvPr id="45059" name="Rectangle 3">
            <a:extLst>
              <a:ext uri="{FF2B5EF4-FFF2-40B4-BE49-F238E27FC236}">
                <a16:creationId xmlns:a16="http://schemas.microsoft.com/office/drawing/2014/main" id="{84C4A38F-7C01-4659-514C-31EBC82F7817}"/>
              </a:ext>
            </a:extLst>
          </p:cNvPr>
          <p:cNvSpPr>
            <a:spLocks noGrp="1" noChangeArrowheads="1"/>
          </p:cNvSpPr>
          <p:nvPr>
            <p:ph type="body" idx="1"/>
          </p:nvPr>
        </p:nvSpPr>
        <p:spPr>
          <a:xfrm>
            <a:off x="429657" y="2077374"/>
            <a:ext cx="11237205" cy="4552025"/>
          </a:xfrm>
        </p:spPr>
        <p:txBody>
          <a:bodyPr>
            <a:noAutofit/>
          </a:bodyPr>
          <a:lstStyle/>
          <a:p>
            <a:pPr marL="381000" indent="-381000">
              <a:lnSpc>
                <a:spcPct val="80000"/>
              </a:lnSpc>
              <a:buNone/>
              <a:defRPr/>
            </a:pPr>
            <a:endParaRPr lang="en-US" sz="2400" dirty="0"/>
          </a:p>
          <a:p>
            <a:pPr marL="381000" indent="-381000">
              <a:lnSpc>
                <a:spcPct val="80000"/>
              </a:lnSpc>
              <a:buNone/>
              <a:defRPr/>
            </a:pPr>
            <a:r>
              <a:rPr lang="en-US" sz="2400" b="1" dirty="0"/>
              <a:t>Four planes of stage III have been defined, representing increasing depth of anesthesia:</a:t>
            </a:r>
          </a:p>
          <a:p>
            <a:pPr marL="381000" indent="-381000">
              <a:lnSpc>
                <a:spcPct val="80000"/>
              </a:lnSpc>
              <a:buNone/>
              <a:defRPr/>
            </a:pPr>
            <a:endParaRPr lang="en-US" sz="2000" b="1" dirty="0"/>
          </a:p>
          <a:p>
            <a:pPr marL="381000" indent="-381000">
              <a:lnSpc>
                <a:spcPct val="80000"/>
              </a:lnSpc>
              <a:buNone/>
              <a:defRPr/>
            </a:pPr>
            <a:r>
              <a:rPr lang="en-US" sz="2000" dirty="0"/>
              <a:t>Plane 1: From the return of regular respirations to the cessation of REM.</a:t>
            </a:r>
          </a:p>
          <a:p>
            <a:pPr marL="381000" indent="-381000">
              <a:lnSpc>
                <a:spcPct val="80000"/>
              </a:lnSpc>
              <a:buNone/>
              <a:defRPr/>
            </a:pPr>
            <a:endParaRPr lang="en-US" sz="2000" dirty="0"/>
          </a:p>
          <a:p>
            <a:pPr marL="381000" indent="-381000">
              <a:lnSpc>
                <a:spcPct val="80000"/>
              </a:lnSpc>
              <a:buNone/>
              <a:defRPr/>
            </a:pPr>
            <a:r>
              <a:rPr lang="en-US" sz="2000" dirty="0"/>
              <a:t>Plane 2 :The Surgical Plane: from the cessation of REM to the onset of paresis of the intercostal muscles.</a:t>
            </a:r>
          </a:p>
          <a:p>
            <a:pPr marL="381000" indent="-381000">
              <a:lnSpc>
                <a:spcPct val="80000"/>
              </a:lnSpc>
              <a:buNone/>
              <a:defRPr/>
            </a:pPr>
            <a:endParaRPr lang="en-US" sz="2000" dirty="0"/>
          </a:p>
          <a:p>
            <a:pPr eaLnBrk="1" hangingPunct="1">
              <a:buFontTx/>
              <a:buNone/>
              <a:defRPr/>
            </a:pPr>
            <a:r>
              <a:rPr lang="en-US" sz="2000" dirty="0"/>
              <a:t>Plane 3 :From the onset to the complete paralysis of the intercostal muscles.</a:t>
            </a:r>
          </a:p>
          <a:p>
            <a:pPr eaLnBrk="1" hangingPunct="1">
              <a:buFontTx/>
              <a:buNone/>
              <a:defRPr/>
            </a:pPr>
            <a:endParaRPr lang="en-US" sz="2000" dirty="0"/>
          </a:p>
          <a:p>
            <a:pPr eaLnBrk="1" hangingPunct="1">
              <a:buFontTx/>
              <a:buNone/>
              <a:defRPr/>
            </a:pPr>
            <a:r>
              <a:rPr lang="en-US" sz="2000" dirty="0"/>
              <a:t>Plane 4: From the paralysis of the intercostal muscles to the paralysis of the diaphragm -  at the end of this plan the patient will be apneic.</a:t>
            </a:r>
          </a:p>
          <a:p>
            <a:pPr lvl="1" eaLnBrk="1" hangingPunct="1">
              <a:buFontTx/>
              <a:buNone/>
              <a:defRPr/>
            </a:pPr>
            <a:endParaRPr lang="en-US" sz="2000" dirty="0"/>
          </a:p>
          <a:p>
            <a:pPr lvl="1" eaLnBrk="1" hangingPunct="1">
              <a:buFontTx/>
              <a:buNone/>
              <a:defRPr/>
            </a:pPr>
            <a:endParaRPr lang="en-US" sz="2000" dirty="0"/>
          </a:p>
          <a:p>
            <a:pPr marL="381000" indent="-381000">
              <a:lnSpc>
                <a:spcPct val="80000"/>
              </a:lnSpc>
              <a:buNone/>
              <a:defRPr/>
            </a:pPr>
            <a:endParaRPr lang="en-US" sz="2000" dirty="0"/>
          </a:p>
          <a:p>
            <a:pPr marL="381000" indent="-381000">
              <a:lnSpc>
                <a:spcPct val="80000"/>
              </a:lnSpc>
              <a:buNone/>
              <a:defRPr/>
            </a:pPr>
            <a:endParaRPr lang="en-US" sz="2000" dirty="0"/>
          </a:p>
          <a:p>
            <a:pPr marL="381000" indent="-381000">
              <a:lnSpc>
                <a:spcPct val="80000"/>
              </a:lnSpc>
              <a:buNone/>
              <a:defRPr/>
            </a:pPr>
            <a:endParaRPr lang="en-US" sz="2000" dirty="0"/>
          </a:p>
        </p:txBody>
      </p:sp>
      <p:pic>
        <p:nvPicPr>
          <p:cNvPr id="4" name="Picture 3">
            <a:extLst>
              <a:ext uri="{FF2B5EF4-FFF2-40B4-BE49-F238E27FC236}">
                <a16:creationId xmlns:a16="http://schemas.microsoft.com/office/drawing/2014/main" id="{04701A37-A41A-5FB3-6E09-3D210CA1BF86}"/>
              </a:ext>
            </a:extLst>
          </p:cNvPr>
          <p:cNvPicPr>
            <a:picLocks noChangeAspect="1"/>
          </p:cNvPicPr>
          <p:nvPr/>
        </p:nvPicPr>
        <p:blipFill>
          <a:blip r:embed="rId2"/>
          <a:stretch>
            <a:fillRect/>
          </a:stretch>
        </p:blipFill>
        <p:spPr>
          <a:xfrm>
            <a:off x="62144" y="1"/>
            <a:ext cx="3162054" cy="825622"/>
          </a:xfrm>
          <a:prstGeom prst="rect">
            <a:avLst/>
          </a:prstGeom>
        </p:spPr>
      </p:pic>
    </p:spTree>
    <p:extLst>
      <p:ext uri="{BB962C8B-B14F-4D97-AF65-F5344CB8AC3E}">
        <p14:creationId xmlns:p14="http://schemas.microsoft.com/office/powerpoint/2010/main" val="3493341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animEffect transition="in" filter="fade">
                                      <p:cBhvr>
                                        <p:cTn id="7" dur="1000"/>
                                        <p:tgtEl>
                                          <p:spTgt spid="45059">
                                            <p:txEl>
                                              <p:pRg st="1" end="1"/>
                                            </p:txEl>
                                          </p:spTgt>
                                        </p:tgtEl>
                                      </p:cBhvr>
                                    </p:animEffect>
                                    <p:anim calcmode="lin" valueType="num">
                                      <p:cBhvr>
                                        <p:cTn id="8" dur="10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50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5059">
                                            <p:txEl>
                                              <p:pRg st="3" end="3"/>
                                            </p:txEl>
                                          </p:spTgt>
                                        </p:tgtEl>
                                        <p:attrNameLst>
                                          <p:attrName>style.visibility</p:attrName>
                                        </p:attrNameLst>
                                      </p:cBhvr>
                                      <p:to>
                                        <p:strVal val="visible"/>
                                      </p:to>
                                    </p:set>
                                    <p:animEffect transition="in" filter="fade">
                                      <p:cBhvr>
                                        <p:cTn id="14" dur="1000"/>
                                        <p:tgtEl>
                                          <p:spTgt spid="45059">
                                            <p:txEl>
                                              <p:pRg st="3" end="3"/>
                                            </p:txEl>
                                          </p:spTgt>
                                        </p:tgtEl>
                                      </p:cBhvr>
                                    </p:animEffect>
                                    <p:anim calcmode="lin" valueType="num">
                                      <p:cBhvr>
                                        <p:cTn id="15" dur="10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505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5059">
                                            <p:txEl>
                                              <p:pRg st="5" end="5"/>
                                            </p:txEl>
                                          </p:spTgt>
                                        </p:tgtEl>
                                        <p:attrNameLst>
                                          <p:attrName>style.visibility</p:attrName>
                                        </p:attrNameLst>
                                      </p:cBhvr>
                                      <p:to>
                                        <p:strVal val="visible"/>
                                      </p:to>
                                    </p:set>
                                    <p:animEffect transition="in" filter="fade">
                                      <p:cBhvr>
                                        <p:cTn id="21" dur="1000"/>
                                        <p:tgtEl>
                                          <p:spTgt spid="45059">
                                            <p:txEl>
                                              <p:pRg st="5" end="5"/>
                                            </p:txEl>
                                          </p:spTgt>
                                        </p:tgtEl>
                                      </p:cBhvr>
                                    </p:animEffect>
                                    <p:anim calcmode="lin" valueType="num">
                                      <p:cBhvr>
                                        <p:cTn id="22" dur="1000" fill="hold"/>
                                        <p:tgtEl>
                                          <p:spTgt spid="4505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505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5059">
                                            <p:txEl>
                                              <p:pRg st="7" end="7"/>
                                            </p:txEl>
                                          </p:spTgt>
                                        </p:tgtEl>
                                        <p:attrNameLst>
                                          <p:attrName>style.visibility</p:attrName>
                                        </p:attrNameLst>
                                      </p:cBhvr>
                                      <p:to>
                                        <p:strVal val="visible"/>
                                      </p:to>
                                    </p:set>
                                    <p:animEffect transition="in" filter="fade">
                                      <p:cBhvr>
                                        <p:cTn id="28" dur="1000"/>
                                        <p:tgtEl>
                                          <p:spTgt spid="45059">
                                            <p:txEl>
                                              <p:pRg st="7" end="7"/>
                                            </p:txEl>
                                          </p:spTgt>
                                        </p:tgtEl>
                                      </p:cBhvr>
                                    </p:animEffect>
                                    <p:anim calcmode="lin" valueType="num">
                                      <p:cBhvr>
                                        <p:cTn id="29" dur="1000" fill="hold"/>
                                        <p:tgtEl>
                                          <p:spTgt spid="45059">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505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5059">
                                            <p:txEl>
                                              <p:pRg st="9" end="9"/>
                                            </p:txEl>
                                          </p:spTgt>
                                        </p:tgtEl>
                                        <p:attrNameLst>
                                          <p:attrName>style.visibility</p:attrName>
                                        </p:attrNameLst>
                                      </p:cBhvr>
                                      <p:to>
                                        <p:strVal val="visible"/>
                                      </p:to>
                                    </p:set>
                                    <p:animEffect transition="in" filter="fade">
                                      <p:cBhvr>
                                        <p:cTn id="35" dur="1000"/>
                                        <p:tgtEl>
                                          <p:spTgt spid="45059">
                                            <p:txEl>
                                              <p:pRg st="9" end="9"/>
                                            </p:txEl>
                                          </p:spTgt>
                                        </p:tgtEl>
                                      </p:cBhvr>
                                    </p:animEffect>
                                    <p:anim calcmode="lin" valueType="num">
                                      <p:cBhvr>
                                        <p:cTn id="36" dur="1000" fill="hold"/>
                                        <p:tgtEl>
                                          <p:spTgt spid="45059">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505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615736" y="1145219"/>
            <a:ext cx="9738064" cy="870011"/>
          </a:xfrm>
        </p:spPr>
        <p:txBody>
          <a:bodyPr>
            <a:noAutofit/>
          </a:bodyPr>
          <a:lstStyle/>
          <a:p>
            <a:pPr marL="838200" indent="-838200"/>
            <a:r>
              <a:rPr lang="en-US" altLang="en-US" sz="4000" b="1" dirty="0">
                <a:latin typeface="+mn-lt"/>
              </a:rPr>
              <a:t>Stage 4: </a:t>
            </a:r>
            <a:r>
              <a:rPr lang="en-US" altLang="en-US" sz="4000" b="1" i="1" dirty="0">
                <a:latin typeface="+mn-lt"/>
              </a:rPr>
              <a:t>Stage of Medullary depression:</a:t>
            </a:r>
          </a:p>
        </p:txBody>
      </p:sp>
      <p:sp>
        <p:nvSpPr>
          <p:cNvPr id="24579" name="Rectangle 3"/>
          <p:cNvSpPr>
            <a:spLocks noGrp="1" noChangeArrowheads="1"/>
          </p:cNvSpPr>
          <p:nvPr>
            <p:ph type="body" idx="1"/>
          </p:nvPr>
        </p:nvSpPr>
        <p:spPr>
          <a:xfrm>
            <a:off x="638977" y="2956264"/>
            <a:ext cx="11082969" cy="3489389"/>
          </a:xfrm>
        </p:spPr>
        <p:txBody>
          <a:bodyPr/>
          <a:lstStyle/>
          <a:p>
            <a:pPr eaLnBrk="1" hangingPunct="1"/>
            <a:r>
              <a:rPr lang="en-US" altLang="en-US" dirty="0"/>
              <a:t>At high CNS drug concentrations, the activity of neurons in the respiratory and </a:t>
            </a:r>
            <a:r>
              <a:rPr lang="en-US" altLang="en-US" dirty="0" err="1"/>
              <a:t>vaso</a:t>
            </a:r>
            <a:r>
              <a:rPr lang="en-US" altLang="en-US" dirty="0"/>
              <a:t>-motor centers in the brain stem - which are relatively insensitive to anesthetic drugs – is depressed, leading to Cardio-Respiratory Collapse.</a:t>
            </a:r>
          </a:p>
          <a:p>
            <a:endParaRPr lang="en-US" altLang="en-US" dirty="0"/>
          </a:p>
          <a:p>
            <a:r>
              <a:rPr lang="en-US" altLang="en-US" dirty="0"/>
              <a:t> Full Respiratory and Circulatory support are a must, Otherwise, Coma and Death will ensue.</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0"/>
            <a:ext cx="3401863" cy="938865"/>
          </a:xfrm>
          <a:prstGeom prst="rect">
            <a:avLst/>
          </a:prstGeom>
        </p:spPr>
      </p:pic>
    </p:spTree>
    <p:extLst>
      <p:ext uri="{BB962C8B-B14F-4D97-AF65-F5344CB8AC3E}">
        <p14:creationId xmlns:p14="http://schemas.microsoft.com/office/powerpoint/2010/main" val="17324338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1000"/>
                                        <p:tgtEl>
                                          <p:spTgt spid="24579">
                                            <p:txEl>
                                              <p:pRg st="0" end="0"/>
                                            </p:txEl>
                                          </p:spTgt>
                                        </p:tgtEl>
                                      </p:cBhvr>
                                    </p:animEffect>
                                    <p:anim calcmode="lin" valueType="num">
                                      <p:cBhvr>
                                        <p:cTn id="8" dur="10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5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579">
                                            <p:txEl>
                                              <p:pRg st="2" end="2"/>
                                            </p:txEl>
                                          </p:spTgt>
                                        </p:tgtEl>
                                        <p:attrNameLst>
                                          <p:attrName>style.visibility</p:attrName>
                                        </p:attrNameLst>
                                      </p:cBhvr>
                                      <p:to>
                                        <p:strVal val="visible"/>
                                      </p:to>
                                    </p:set>
                                    <p:animEffect transition="in" filter="fade">
                                      <p:cBhvr>
                                        <p:cTn id="14" dur="1000"/>
                                        <p:tgtEl>
                                          <p:spTgt spid="24579">
                                            <p:txEl>
                                              <p:pRg st="2" end="2"/>
                                            </p:txEl>
                                          </p:spTgt>
                                        </p:tgtEl>
                                      </p:cBhvr>
                                    </p:animEffect>
                                    <p:anim calcmode="lin" valueType="num">
                                      <p:cBhvr>
                                        <p:cTn id="15" dur="10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457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1029811" y="2068497"/>
            <a:ext cx="10482816" cy="4057667"/>
          </a:xfrm>
        </p:spPr>
        <p:txBody>
          <a:bodyPr/>
          <a:lstStyle/>
          <a:p>
            <a:pPr eaLnBrk="1" hangingPunct="1"/>
            <a:r>
              <a:rPr lang="en-US" altLang="en-US" dirty="0"/>
              <a:t>The stages of General Anesthesia used to be clinically distinct in old anesthesia because of slow onset time of older drugs ( Ether, etc…).</a:t>
            </a:r>
          </a:p>
          <a:p>
            <a:pPr eaLnBrk="1" hangingPunct="1">
              <a:buFontTx/>
              <a:buNone/>
            </a:pPr>
            <a:endParaRPr lang="en-US" altLang="en-US" dirty="0"/>
          </a:p>
          <a:p>
            <a:pPr eaLnBrk="1" hangingPunct="1"/>
            <a:r>
              <a:rPr lang="en-US" altLang="en-US" dirty="0"/>
              <a:t>In Modern Anesthesia, the distinctive signs of each of the 4 stages are obscured due to:</a:t>
            </a:r>
          </a:p>
          <a:p>
            <a:pPr lvl="1" eaLnBrk="1" hangingPunct="1"/>
            <a:r>
              <a:rPr lang="en-US" altLang="en-US" dirty="0"/>
              <a:t>Use of drugs with  rapid onset of action.</a:t>
            </a:r>
          </a:p>
          <a:p>
            <a:pPr lvl="1" eaLnBrk="1" hangingPunct="1"/>
            <a:r>
              <a:rPr lang="en-US" altLang="en-US" dirty="0"/>
              <a:t>Use of means of mechanical ventilation.</a:t>
            </a:r>
          </a:p>
          <a:p>
            <a:pPr lvl="1" eaLnBrk="1" hangingPunct="1"/>
            <a:r>
              <a:rPr lang="en-US" altLang="en-US" dirty="0"/>
              <a:t>Pre or intra-operative use of drugs that influence the signs of anesthesia.</a:t>
            </a:r>
          </a:p>
        </p:txBody>
      </p:sp>
      <p:pic>
        <p:nvPicPr>
          <p:cNvPr id="5" name="Picture 4">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0"/>
            <a:ext cx="3401863" cy="938865"/>
          </a:xfrm>
          <a:prstGeom prst="rect">
            <a:avLst/>
          </a:prstGeom>
        </p:spPr>
      </p:pic>
    </p:spTree>
    <p:extLst>
      <p:ext uri="{BB962C8B-B14F-4D97-AF65-F5344CB8AC3E}">
        <p14:creationId xmlns:p14="http://schemas.microsoft.com/office/powerpoint/2010/main" val="82860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1000"/>
                                        <p:tgtEl>
                                          <p:spTgt spid="25603">
                                            <p:txEl>
                                              <p:pRg st="0" end="0"/>
                                            </p:txEl>
                                          </p:spTgt>
                                        </p:tgtEl>
                                      </p:cBhvr>
                                    </p:animEffect>
                                    <p:anim calcmode="lin" valueType="num">
                                      <p:cBhvr>
                                        <p:cTn id="8" dur="10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2" end="2"/>
                                            </p:txEl>
                                          </p:spTgt>
                                        </p:tgtEl>
                                        <p:attrNameLst>
                                          <p:attrName>style.visibility</p:attrName>
                                        </p:attrNameLst>
                                      </p:cBhvr>
                                      <p:to>
                                        <p:strVal val="visible"/>
                                      </p:to>
                                    </p:set>
                                    <p:animEffect transition="in" filter="fade">
                                      <p:cBhvr>
                                        <p:cTn id="14" dur="1000"/>
                                        <p:tgtEl>
                                          <p:spTgt spid="25603">
                                            <p:txEl>
                                              <p:pRg st="2" end="2"/>
                                            </p:txEl>
                                          </p:spTgt>
                                        </p:tgtEl>
                                      </p:cBhvr>
                                    </p:animEffect>
                                    <p:anim calcmode="lin" valueType="num">
                                      <p:cBhvr>
                                        <p:cTn id="15"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5603">
                                            <p:txEl>
                                              <p:pRg st="3" end="3"/>
                                            </p:txEl>
                                          </p:spTgt>
                                        </p:tgtEl>
                                        <p:attrNameLst>
                                          <p:attrName>style.visibility</p:attrName>
                                        </p:attrNameLst>
                                      </p:cBhvr>
                                      <p:to>
                                        <p:strVal val="visible"/>
                                      </p:to>
                                    </p:set>
                                    <p:animEffect transition="in" filter="fade">
                                      <p:cBhvr>
                                        <p:cTn id="21" dur="1000"/>
                                        <p:tgtEl>
                                          <p:spTgt spid="25603">
                                            <p:txEl>
                                              <p:pRg st="3" end="3"/>
                                            </p:txEl>
                                          </p:spTgt>
                                        </p:tgtEl>
                                      </p:cBhvr>
                                    </p:animEffect>
                                    <p:anim calcmode="lin" valueType="num">
                                      <p:cBhvr>
                                        <p:cTn id="22"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5603">
                                            <p:txEl>
                                              <p:pRg st="4" end="4"/>
                                            </p:txEl>
                                          </p:spTgt>
                                        </p:tgtEl>
                                        <p:attrNameLst>
                                          <p:attrName>style.visibility</p:attrName>
                                        </p:attrNameLst>
                                      </p:cBhvr>
                                      <p:to>
                                        <p:strVal val="visible"/>
                                      </p:to>
                                    </p:set>
                                    <p:animEffect transition="in" filter="fade">
                                      <p:cBhvr>
                                        <p:cTn id="28" dur="1000"/>
                                        <p:tgtEl>
                                          <p:spTgt spid="25603">
                                            <p:txEl>
                                              <p:pRg st="4" end="4"/>
                                            </p:txEl>
                                          </p:spTgt>
                                        </p:tgtEl>
                                      </p:cBhvr>
                                    </p:animEffect>
                                    <p:anim calcmode="lin" valueType="num">
                                      <p:cBhvr>
                                        <p:cTn id="29" dur="10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56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5603">
                                            <p:txEl>
                                              <p:pRg st="5" end="5"/>
                                            </p:txEl>
                                          </p:spTgt>
                                        </p:tgtEl>
                                        <p:attrNameLst>
                                          <p:attrName>style.visibility</p:attrName>
                                        </p:attrNameLst>
                                      </p:cBhvr>
                                      <p:to>
                                        <p:strVal val="visible"/>
                                      </p:to>
                                    </p:set>
                                    <p:animEffect transition="in" filter="fade">
                                      <p:cBhvr>
                                        <p:cTn id="35" dur="1000"/>
                                        <p:tgtEl>
                                          <p:spTgt spid="25603">
                                            <p:txEl>
                                              <p:pRg st="5" end="5"/>
                                            </p:txEl>
                                          </p:spTgt>
                                        </p:tgtEl>
                                      </p:cBhvr>
                                    </p:animEffect>
                                    <p:anim calcmode="lin" valueType="num">
                                      <p:cBhvr>
                                        <p:cTn id="36" dur="10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560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a:xfrm>
            <a:off x="3071672" y="1171852"/>
            <a:ext cx="8370903" cy="923278"/>
          </a:xfrm>
        </p:spPr>
        <p:txBody>
          <a:bodyPr>
            <a:normAutofit/>
          </a:bodyPr>
          <a:lstStyle/>
          <a:p>
            <a:pPr eaLnBrk="1" hangingPunct="1"/>
            <a:r>
              <a:rPr lang="en-US" altLang="en-US" b="1" dirty="0"/>
              <a:t>You Might Like Anesthesia If…</a:t>
            </a:r>
          </a:p>
        </p:txBody>
      </p:sp>
      <p:sp>
        <p:nvSpPr>
          <p:cNvPr id="27651" name="Content Placeholder 2"/>
          <p:cNvSpPr>
            <a:spLocks noGrp="1" noChangeArrowheads="1"/>
          </p:cNvSpPr>
          <p:nvPr>
            <p:ph idx="1"/>
          </p:nvPr>
        </p:nvSpPr>
        <p:spPr>
          <a:xfrm>
            <a:off x="660646" y="2707689"/>
            <a:ext cx="10515600" cy="3531417"/>
          </a:xfrm>
        </p:spPr>
        <p:txBody>
          <a:bodyPr/>
          <a:lstStyle/>
          <a:p>
            <a:pPr eaLnBrk="1" hangingPunct="1"/>
            <a:r>
              <a:rPr lang="en-US" altLang="en-US" sz="3000" dirty="0"/>
              <a:t>You Enjoy Performing Procedures</a:t>
            </a:r>
          </a:p>
          <a:p>
            <a:pPr eaLnBrk="1" hangingPunct="1"/>
            <a:r>
              <a:rPr lang="en-US" altLang="en-US" sz="3000" dirty="0"/>
              <a:t>You Are Interested In Critical Care</a:t>
            </a:r>
          </a:p>
          <a:p>
            <a:pPr eaLnBrk="1" hangingPunct="1"/>
            <a:r>
              <a:rPr lang="en-US" altLang="en-US" sz="3000" dirty="0"/>
              <a:t>You Enjoyed:</a:t>
            </a:r>
          </a:p>
          <a:p>
            <a:pPr marL="457200" lvl="1" indent="0" eaLnBrk="1" hangingPunct="1">
              <a:buNone/>
            </a:pPr>
            <a:r>
              <a:rPr lang="en-US" altLang="en-US" sz="2600" dirty="0"/>
              <a:t>Pharm, Physio, Cardiology, Pulmonology.</a:t>
            </a:r>
          </a:p>
          <a:p>
            <a:pPr eaLnBrk="1" hangingPunct="1"/>
            <a:r>
              <a:rPr lang="en-US" altLang="en-US" sz="3000" dirty="0"/>
              <a:t>You Like All Areas Of Medicine</a:t>
            </a:r>
          </a:p>
          <a:p>
            <a:pPr eaLnBrk="1" hangingPunct="1"/>
            <a:r>
              <a:rPr lang="en-US" altLang="en-US" sz="3000" dirty="0"/>
              <a:t>You Like To See Immediate Results.</a:t>
            </a:r>
          </a:p>
          <a:p>
            <a:pPr eaLnBrk="1" hangingPunct="1"/>
            <a:endParaRPr lang="en-US" altLang="en-US" sz="3000"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3"/>
          <a:stretch>
            <a:fillRect/>
          </a:stretch>
        </p:blipFill>
        <p:spPr>
          <a:xfrm>
            <a:off x="0" y="0"/>
            <a:ext cx="3401863" cy="938865"/>
          </a:xfrm>
          <a:prstGeom prst="rect">
            <a:avLst/>
          </a:prstGeom>
        </p:spPr>
      </p:pic>
    </p:spTree>
    <p:extLst>
      <p:ext uri="{BB962C8B-B14F-4D97-AF65-F5344CB8AC3E}">
        <p14:creationId xmlns:p14="http://schemas.microsoft.com/office/powerpoint/2010/main" val="31031080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1000"/>
                                        <p:tgtEl>
                                          <p:spTgt spid="27651">
                                            <p:txEl>
                                              <p:pRg st="0" end="0"/>
                                            </p:txEl>
                                          </p:spTgt>
                                        </p:tgtEl>
                                      </p:cBhvr>
                                    </p:animEffect>
                                    <p:anim calcmode="lin" valueType="num">
                                      <p:cBhvr>
                                        <p:cTn id="8" dur="10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6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651">
                                            <p:txEl>
                                              <p:pRg st="1" end="1"/>
                                            </p:txEl>
                                          </p:spTgt>
                                        </p:tgtEl>
                                        <p:attrNameLst>
                                          <p:attrName>style.visibility</p:attrName>
                                        </p:attrNameLst>
                                      </p:cBhvr>
                                      <p:to>
                                        <p:strVal val="visible"/>
                                      </p:to>
                                    </p:set>
                                    <p:animEffect transition="in" filter="fade">
                                      <p:cBhvr>
                                        <p:cTn id="14" dur="1000"/>
                                        <p:tgtEl>
                                          <p:spTgt spid="27651">
                                            <p:txEl>
                                              <p:pRg st="1" end="1"/>
                                            </p:txEl>
                                          </p:spTgt>
                                        </p:tgtEl>
                                      </p:cBhvr>
                                    </p:animEffect>
                                    <p:anim calcmode="lin" valueType="num">
                                      <p:cBhvr>
                                        <p:cTn id="15" dur="10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76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7651">
                                            <p:txEl>
                                              <p:pRg st="2" end="2"/>
                                            </p:txEl>
                                          </p:spTgt>
                                        </p:tgtEl>
                                        <p:attrNameLst>
                                          <p:attrName>style.visibility</p:attrName>
                                        </p:attrNameLst>
                                      </p:cBhvr>
                                      <p:to>
                                        <p:strVal val="visible"/>
                                      </p:to>
                                    </p:set>
                                    <p:animEffect transition="in" filter="fade">
                                      <p:cBhvr>
                                        <p:cTn id="21" dur="1000"/>
                                        <p:tgtEl>
                                          <p:spTgt spid="27651">
                                            <p:txEl>
                                              <p:pRg st="2" end="2"/>
                                            </p:txEl>
                                          </p:spTgt>
                                        </p:tgtEl>
                                      </p:cBhvr>
                                    </p:animEffect>
                                    <p:anim calcmode="lin" valueType="num">
                                      <p:cBhvr>
                                        <p:cTn id="22"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7651">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7651">
                                            <p:txEl>
                                              <p:pRg st="3" end="3"/>
                                            </p:txEl>
                                          </p:spTgt>
                                        </p:tgtEl>
                                        <p:attrNameLst>
                                          <p:attrName>style.visibility</p:attrName>
                                        </p:attrNameLst>
                                      </p:cBhvr>
                                      <p:to>
                                        <p:strVal val="visible"/>
                                      </p:to>
                                    </p:set>
                                    <p:animEffect transition="in" filter="fade">
                                      <p:cBhvr>
                                        <p:cTn id="26" dur="1000"/>
                                        <p:tgtEl>
                                          <p:spTgt spid="27651">
                                            <p:txEl>
                                              <p:pRg st="3" end="3"/>
                                            </p:txEl>
                                          </p:spTgt>
                                        </p:tgtEl>
                                      </p:cBhvr>
                                    </p:animEffect>
                                    <p:anim calcmode="lin" valueType="num">
                                      <p:cBhvr>
                                        <p:cTn id="27" dur="10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765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7651">
                                            <p:txEl>
                                              <p:pRg st="4" end="4"/>
                                            </p:txEl>
                                          </p:spTgt>
                                        </p:tgtEl>
                                        <p:attrNameLst>
                                          <p:attrName>style.visibility</p:attrName>
                                        </p:attrNameLst>
                                      </p:cBhvr>
                                      <p:to>
                                        <p:strVal val="visible"/>
                                      </p:to>
                                    </p:set>
                                    <p:animEffect transition="in" filter="fade">
                                      <p:cBhvr>
                                        <p:cTn id="33" dur="1000"/>
                                        <p:tgtEl>
                                          <p:spTgt spid="27651">
                                            <p:txEl>
                                              <p:pRg st="4" end="4"/>
                                            </p:txEl>
                                          </p:spTgt>
                                        </p:tgtEl>
                                      </p:cBhvr>
                                    </p:animEffect>
                                    <p:anim calcmode="lin" valueType="num">
                                      <p:cBhvr>
                                        <p:cTn id="34" dur="10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765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27651">
                                            <p:txEl>
                                              <p:pRg st="5" end="5"/>
                                            </p:txEl>
                                          </p:spTgt>
                                        </p:tgtEl>
                                        <p:attrNameLst>
                                          <p:attrName>style.visibility</p:attrName>
                                        </p:attrNameLst>
                                      </p:cBhvr>
                                      <p:to>
                                        <p:strVal val="visible"/>
                                      </p:to>
                                    </p:set>
                                    <p:animEffect transition="in" filter="fade">
                                      <p:cBhvr>
                                        <p:cTn id="40" dur="1000"/>
                                        <p:tgtEl>
                                          <p:spTgt spid="27651">
                                            <p:txEl>
                                              <p:pRg st="5" end="5"/>
                                            </p:txEl>
                                          </p:spTgt>
                                        </p:tgtEl>
                                      </p:cBhvr>
                                    </p:animEffect>
                                    <p:anim calcmode="lin" valueType="num">
                                      <p:cBhvr>
                                        <p:cTn id="41" dur="1000" fill="hold"/>
                                        <p:tgtEl>
                                          <p:spTgt spid="27651">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2765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a:xfrm>
            <a:off x="2873773" y="1310910"/>
            <a:ext cx="7430610" cy="574534"/>
          </a:xfrm>
        </p:spPr>
        <p:txBody>
          <a:bodyPr>
            <a:normAutofit fontScale="90000"/>
          </a:bodyPr>
          <a:lstStyle/>
          <a:p>
            <a:pPr algn="ctr" eaLnBrk="1" hangingPunct="1"/>
            <a:r>
              <a:rPr lang="en-US" altLang="en-US" sz="5000" b="1" dirty="0"/>
              <a:t>Scope of Anesthesia</a:t>
            </a:r>
            <a:endParaRPr lang="en-GB" altLang="en-US" sz="5000" b="1" dirty="0"/>
          </a:p>
        </p:txBody>
      </p:sp>
      <p:sp>
        <p:nvSpPr>
          <p:cNvPr id="26627" name="Content Placeholder 2"/>
          <p:cNvSpPr>
            <a:spLocks noGrp="1" noChangeArrowheads="1"/>
          </p:cNvSpPr>
          <p:nvPr>
            <p:ph idx="1"/>
          </p:nvPr>
        </p:nvSpPr>
        <p:spPr>
          <a:xfrm>
            <a:off x="838200" y="2379215"/>
            <a:ext cx="10515600" cy="3797747"/>
          </a:xfrm>
        </p:spPr>
        <p:txBody>
          <a:bodyPr/>
          <a:lstStyle/>
          <a:p>
            <a:pPr eaLnBrk="1" hangingPunct="1"/>
            <a:r>
              <a:rPr lang="en-US" altLang="en-US" dirty="0"/>
              <a:t>Work In Every Area Of Medicine</a:t>
            </a:r>
          </a:p>
          <a:p>
            <a:pPr lvl="1" eaLnBrk="1" hangingPunct="1"/>
            <a:r>
              <a:rPr lang="en-US" altLang="en-US" dirty="0"/>
              <a:t>OR, PACU, ICU, OB, </a:t>
            </a:r>
            <a:r>
              <a:rPr lang="en-US" altLang="en-US" dirty="0" err="1"/>
              <a:t>Peds</a:t>
            </a:r>
            <a:r>
              <a:rPr lang="en-US" altLang="en-US" dirty="0"/>
              <a:t>, Pain Clinic</a:t>
            </a:r>
          </a:p>
          <a:p>
            <a:pPr eaLnBrk="1" hangingPunct="1"/>
            <a:r>
              <a:rPr lang="en-US" altLang="en-US" dirty="0"/>
              <a:t>Work With The Most Diverse Patient Population</a:t>
            </a:r>
          </a:p>
          <a:p>
            <a:pPr lvl="1" eaLnBrk="1" hangingPunct="1"/>
            <a:r>
              <a:rPr lang="en-US" altLang="en-US" dirty="0"/>
              <a:t>Premature Infants To Geriatrics</a:t>
            </a:r>
          </a:p>
          <a:p>
            <a:pPr eaLnBrk="1" hangingPunct="1"/>
            <a:r>
              <a:rPr lang="en-US" altLang="en-US" dirty="0"/>
              <a:t>Provide Medical Care &amp; Critical Care</a:t>
            </a:r>
          </a:p>
          <a:p>
            <a:pPr lvl="1" eaLnBrk="1" hangingPunct="1"/>
            <a:r>
              <a:rPr lang="en-US" altLang="en-US" dirty="0"/>
              <a:t>Prior To, During, And After Surgical Procedures</a:t>
            </a:r>
          </a:p>
          <a:p>
            <a:pPr eaLnBrk="1" hangingPunct="1"/>
            <a:r>
              <a:rPr lang="en-US" altLang="en-US" dirty="0"/>
              <a:t>Work With Advanced Technology</a:t>
            </a:r>
          </a:p>
          <a:p>
            <a:pPr eaLnBrk="1" hangingPunct="1"/>
            <a:endParaRPr lang="en-GB" altLang="en-US"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65748"/>
            <a:ext cx="3401863" cy="938865"/>
          </a:xfrm>
          <a:prstGeom prst="rect">
            <a:avLst/>
          </a:prstGeom>
        </p:spPr>
      </p:pic>
    </p:spTree>
    <p:extLst>
      <p:ext uri="{BB962C8B-B14F-4D97-AF65-F5344CB8AC3E}">
        <p14:creationId xmlns:p14="http://schemas.microsoft.com/office/powerpoint/2010/main" val="1882924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1000"/>
                                        <p:tgtEl>
                                          <p:spTgt spid="26627">
                                            <p:txEl>
                                              <p:pRg st="0" end="0"/>
                                            </p:txEl>
                                          </p:spTgt>
                                        </p:tgtEl>
                                      </p:cBhvr>
                                    </p:animEffect>
                                    <p:anim calcmode="lin" valueType="num">
                                      <p:cBhvr>
                                        <p:cTn id="8"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6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fade">
                                      <p:cBhvr>
                                        <p:cTn id="12" dur="1000"/>
                                        <p:tgtEl>
                                          <p:spTgt spid="26627">
                                            <p:txEl>
                                              <p:pRg st="1" end="1"/>
                                            </p:txEl>
                                          </p:spTgt>
                                        </p:tgtEl>
                                      </p:cBhvr>
                                    </p:animEffect>
                                    <p:anim calcmode="lin" valueType="num">
                                      <p:cBhvr>
                                        <p:cTn id="13"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66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Effect transition="in" filter="fade">
                                      <p:cBhvr>
                                        <p:cTn id="19" dur="1000"/>
                                        <p:tgtEl>
                                          <p:spTgt spid="26627">
                                            <p:txEl>
                                              <p:pRg st="2" end="2"/>
                                            </p:txEl>
                                          </p:spTgt>
                                        </p:tgtEl>
                                      </p:cBhvr>
                                    </p:animEffect>
                                    <p:anim calcmode="lin" valueType="num">
                                      <p:cBhvr>
                                        <p:cTn id="20"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6627">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6627">
                                            <p:txEl>
                                              <p:pRg st="3" end="3"/>
                                            </p:txEl>
                                          </p:spTgt>
                                        </p:tgtEl>
                                        <p:attrNameLst>
                                          <p:attrName>style.visibility</p:attrName>
                                        </p:attrNameLst>
                                      </p:cBhvr>
                                      <p:to>
                                        <p:strVal val="visible"/>
                                      </p:to>
                                    </p:set>
                                    <p:animEffect transition="in" filter="fade">
                                      <p:cBhvr>
                                        <p:cTn id="24" dur="1000"/>
                                        <p:tgtEl>
                                          <p:spTgt spid="26627">
                                            <p:txEl>
                                              <p:pRg st="3" end="3"/>
                                            </p:txEl>
                                          </p:spTgt>
                                        </p:tgtEl>
                                      </p:cBhvr>
                                    </p:animEffect>
                                    <p:anim calcmode="lin" valueType="num">
                                      <p:cBhvr>
                                        <p:cTn id="25" dur="10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66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Effect transition="in" filter="fade">
                                      <p:cBhvr>
                                        <p:cTn id="31" dur="1000"/>
                                        <p:tgtEl>
                                          <p:spTgt spid="26627">
                                            <p:txEl>
                                              <p:pRg st="4" end="4"/>
                                            </p:txEl>
                                          </p:spTgt>
                                        </p:tgtEl>
                                      </p:cBhvr>
                                    </p:animEffect>
                                    <p:anim calcmode="lin" valueType="num">
                                      <p:cBhvr>
                                        <p:cTn id="32" dur="10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662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6627">
                                            <p:txEl>
                                              <p:pRg st="5" end="5"/>
                                            </p:txEl>
                                          </p:spTgt>
                                        </p:tgtEl>
                                        <p:attrNameLst>
                                          <p:attrName>style.visibility</p:attrName>
                                        </p:attrNameLst>
                                      </p:cBhvr>
                                      <p:to>
                                        <p:strVal val="visible"/>
                                      </p:to>
                                    </p:set>
                                    <p:animEffect transition="in" filter="fade">
                                      <p:cBhvr>
                                        <p:cTn id="36" dur="1000"/>
                                        <p:tgtEl>
                                          <p:spTgt spid="26627">
                                            <p:txEl>
                                              <p:pRg st="5" end="5"/>
                                            </p:txEl>
                                          </p:spTgt>
                                        </p:tgtEl>
                                      </p:cBhvr>
                                    </p:animEffect>
                                    <p:anim calcmode="lin" valueType="num">
                                      <p:cBhvr>
                                        <p:cTn id="37" dur="10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662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6627">
                                            <p:txEl>
                                              <p:pRg st="6" end="6"/>
                                            </p:txEl>
                                          </p:spTgt>
                                        </p:tgtEl>
                                        <p:attrNameLst>
                                          <p:attrName>style.visibility</p:attrName>
                                        </p:attrNameLst>
                                      </p:cBhvr>
                                      <p:to>
                                        <p:strVal val="visible"/>
                                      </p:to>
                                    </p:set>
                                    <p:animEffect transition="in" filter="fade">
                                      <p:cBhvr>
                                        <p:cTn id="43" dur="1000"/>
                                        <p:tgtEl>
                                          <p:spTgt spid="26627">
                                            <p:txEl>
                                              <p:pRg st="6" end="6"/>
                                            </p:txEl>
                                          </p:spTgt>
                                        </p:tgtEl>
                                      </p:cBhvr>
                                    </p:animEffect>
                                    <p:anim calcmode="lin" valueType="num">
                                      <p:cBhvr>
                                        <p:cTn id="44" dur="10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662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a:xfrm>
            <a:off x="838200" y="901458"/>
            <a:ext cx="10515600" cy="1246938"/>
          </a:xfrm>
        </p:spPr>
        <p:txBody>
          <a:bodyPr>
            <a:normAutofit/>
          </a:bodyPr>
          <a:lstStyle/>
          <a:p>
            <a:pPr algn="ctr" eaLnBrk="1" hangingPunct="1"/>
            <a:r>
              <a:rPr lang="en-US" altLang="en-US" sz="5000" b="1" dirty="0"/>
              <a:t>Role of the Anesthetist</a:t>
            </a:r>
            <a:endParaRPr lang="en-GB" altLang="en-US" sz="5000" b="1" dirty="0"/>
          </a:p>
        </p:txBody>
      </p:sp>
      <p:sp>
        <p:nvSpPr>
          <p:cNvPr id="29699" name="Content Placeholder 2"/>
          <p:cNvSpPr>
            <a:spLocks noGrp="1" noChangeArrowheads="1"/>
          </p:cNvSpPr>
          <p:nvPr>
            <p:ph idx="1"/>
          </p:nvPr>
        </p:nvSpPr>
        <p:spPr>
          <a:xfrm>
            <a:off x="838200" y="2743199"/>
            <a:ext cx="10515600" cy="3433763"/>
          </a:xfrm>
        </p:spPr>
        <p:txBody>
          <a:bodyPr/>
          <a:lstStyle/>
          <a:p>
            <a:pPr eaLnBrk="1" hangingPunct="1"/>
            <a:r>
              <a:rPr lang="en-US" altLang="en-US" dirty="0"/>
              <a:t>Anesthetist is the perioperative physician.</a:t>
            </a:r>
          </a:p>
          <a:p>
            <a:pPr eaLnBrk="1" hangingPunct="1"/>
            <a:r>
              <a:rPr lang="en-US" altLang="en-US" dirty="0"/>
              <a:t>Provides medical care to each patient:</a:t>
            </a:r>
          </a:p>
          <a:p>
            <a:pPr lvl="1" eaLnBrk="1" hangingPunct="1"/>
            <a:r>
              <a:rPr lang="en-US" altLang="en-US" dirty="0"/>
              <a:t>Pre-operative evaluation.</a:t>
            </a:r>
          </a:p>
          <a:p>
            <a:pPr lvl="1" eaLnBrk="1" hangingPunct="1"/>
            <a:r>
              <a:rPr lang="en-US" altLang="en-US" dirty="0"/>
              <a:t>Patient counseling and informed consent.</a:t>
            </a:r>
          </a:p>
          <a:p>
            <a:pPr lvl="1" eaLnBrk="1" hangingPunct="1"/>
            <a:r>
              <a:rPr lang="en-US" altLang="en-US" dirty="0"/>
              <a:t>Consultation with surgical team.</a:t>
            </a:r>
          </a:p>
          <a:p>
            <a:pPr lvl="1" eaLnBrk="1" hangingPunct="1"/>
            <a:r>
              <a:rPr lang="en-US" altLang="en-US" dirty="0"/>
              <a:t>Providing pain control.</a:t>
            </a:r>
          </a:p>
          <a:p>
            <a:pPr lvl="1" eaLnBrk="1" hangingPunct="1"/>
            <a:r>
              <a:rPr lang="en-US" altLang="en-US" dirty="0"/>
              <a:t>Supporting life functions during surgery.</a:t>
            </a:r>
          </a:p>
          <a:p>
            <a:pPr lvl="1" eaLnBrk="1" hangingPunct="1"/>
            <a:r>
              <a:rPr lang="en-US" altLang="en-US" dirty="0"/>
              <a:t>Supervising immediate post-operative care.</a:t>
            </a:r>
            <a:endParaRPr lang="en-GB" altLang="en-US"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0" y="-37407"/>
            <a:ext cx="3401863" cy="938865"/>
          </a:xfrm>
          <a:prstGeom prst="rect">
            <a:avLst/>
          </a:prstGeom>
        </p:spPr>
      </p:pic>
    </p:spTree>
    <p:extLst>
      <p:ext uri="{BB962C8B-B14F-4D97-AF65-F5344CB8AC3E}">
        <p14:creationId xmlns:p14="http://schemas.microsoft.com/office/powerpoint/2010/main" val="1016344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1000"/>
                                        <p:tgtEl>
                                          <p:spTgt spid="29699">
                                            <p:txEl>
                                              <p:pRg st="0" end="0"/>
                                            </p:txEl>
                                          </p:spTgt>
                                        </p:tgtEl>
                                      </p:cBhvr>
                                    </p:animEffect>
                                    <p:anim calcmode="lin" valueType="num">
                                      <p:cBhvr>
                                        <p:cTn id="8"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6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699">
                                            <p:txEl>
                                              <p:pRg st="1" end="1"/>
                                            </p:txEl>
                                          </p:spTgt>
                                        </p:tgtEl>
                                        <p:attrNameLst>
                                          <p:attrName>style.visibility</p:attrName>
                                        </p:attrNameLst>
                                      </p:cBhvr>
                                      <p:to>
                                        <p:strVal val="visible"/>
                                      </p:to>
                                    </p:set>
                                    <p:animEffect transition="in" filter="fade">
                                      <p:cBhvr>
                                        <p:cTn id="14" dur="1000"/>
                                        <p:tgtEl>
                                          <p:spTgt spid="29699">
                                            <p:txEl>
                                              <p:pRg st="1" end="1"/>
                                            </p:txEl>
                                          </p:spTgt>
                                        </p:tgtEl>
                                      </p:cBhvr>
                                    </p:animEffect>
                                    <p:anim calcmode="lin" valueType="num">
                                      <p:cBhvr>
                                        <p:cTn id="15" dur="10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6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9699">
                                            <p:txEl>
                                              <p:pRg st="2" end="2"/>
                                            </p:txEl>
                                          </p:spTgt>
                                        </p:tgtEl>
                                        <p:attrNameLst>
                                          <p:attrName>style.visibility</p:attrName>
                                        </p:attrNameLst>
                                      </p:cBhvr>
                                      <p:to>
                                        <p:strVal val="visible"/>
                                      </p:to>
                                    </p:set>
                                    <p:animEffect transition="in" filter="fade">
                                      <p:cBhvr>
                                        <p:cTn id="21" dur="1000"/>
                                        <p:tgtEl>
                                          <p:spTgt spid="29699">
                                            <p:txEl>
                                              <p:pRg st="2" end="2"/>
                                            </p:txEl>
                                          </p:spTgt>
                                        </p:tgtEl>
                                      </p:cBhvr>
                                    </p:animEffect>
                                    <p:anim calcmode="lin" valueType="num">
                                      <p:cBhvr>
                                        <p:cTn id="22" dur="10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969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9699">
                                            <p:txEl>
                                              <p:pRg st="3" end="3"/>
                                            </p:txEl>
                                          </p:spTgt>
                                        </p:tgtEl>
                                        <p:attrNameLst>
                                          <p:attrName>style.visibility</p:attrName>
                                        </p:attrNameLst>
                                      </p:cBhvr>
                                      <p:to>
                                        <p:strVal val="visible"/>
                                      </p:to>
                                    </p:set>
                                    <p:animEffect transition="in" filter="fade">
                                      <p:cBhvr>
                                        <p:cTn id="28" dur="1000"/>
                                        <p:tgtEl>
                                          <p:spTgt spid="29699">
                                            <p:txEl>
                                              <p:pRg st="3" end="3"/>
                                            </p:txEl>
                                          </p:spTgt>
                                        </p:tgtEl>
                                      </p:cBhvr>
                                    </p:animEffect>
                                    <p:anim calcmode="lin" valueType="num">
                                      <p:cBhvr>
                                        <p:cTn id="29" dur="10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969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9699">
                                            <p:txEl>
                                              <p:pRg st="4" end="4"/>
                                            </p:txEl>
                                          </p:spTgt>
                                        </p:tgtEl>
                                        <p:attrNameLst>
                                          <p:attrName>style.visibility</p:attrName>
                                        </p:attrNameLst>
                                      </p:cBhvr>
                                      <p:to>
                                        <p:strVal val="visible"/>
                                      </p:to>
                                    </p:set>
                                    <p:animEffect transition="in" filter="fade">
                                      <p:cBhvr>
                                        <p:cTn id="35" dur="1000"/>
                                        <p:tgtEl>
                                          <p:spTgt spid="29699">
                                            <p:txEl>
                                              <p:pRg st="4" end="4"/>
                                            </p:txEl>
                                          </p:spTgt>
                                        </p:tgtEl>
                                      </p:cBhvr>
                                    </p:animEffect>
                                    <p:anim calcmode="lin" valueType="num">
                                      <p:cBhvr>
                                        <p:cTn id="36" dur="10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969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9699">
                                            <p:txEl>
                                              <p:pRg st="5" end="5"/>
                                            </p:txEl>
                                          </p:spTgt>
                                        </p:tgtEl>
                                        <p:attrNameLst>
                                          <p:attrName>style.visibility</p:attrName>
                                        </p:attrNameLst>
                                      </p:cBhvr>
                                      <p:to>
                                        <p:strVal val="visible"/>
                                      </p:to>
                                    </p:set>
                                    <p:animEffect transition="in" filter="fade">
                                      <p:cBhvr>
                                        <p:cTn id="42" dur="1000"/>
                                        <p:tgtEl>
                                          <p:spTgt spid="29699">
                                            <p:txEl>
                                              <p:pRg st="5" end="5"/>
                                            </p:txEl>
                                          </p:spTgt>
                                        </p:tgtEl>
                                      </p:cBhvr>
                                    </p:animEffect>
                                    <p:anim calcmode="lin" valueType="num">
                                      <p:cBhvr>
                                        <p:cTn id="43" dur="1000" fill="hold"/>
                                        <p:tgtEl>
                                          <p:spTgt spid="2969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969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9699">
                                            <p:txEl>
                                              <p:pRg st="6" end="6"/>
                                            </p:txEl>
                                          </p:spTgt>
                                        </p:tgtEl>
                                        <p:attrNameLst>
                                          <p:attrName>style.visibility</p:attrName>
                                        </p:attrNameLst>
                                      </p:cBhvr>
                                      <p:to>
                                        <p:strVal val="visible"/>
                                      </p:to>
                                    </p:set>
                                    <p:animEffect transition="in" filter="fade">
                                      <p:cBhvr>
                                        <p:cTn id="49" dur="1000"/>
                                        <p:tgtEl>
                                          <p:spTgt spid="29699">
                                            <p:txEl>
                                              <p:pRg st="6" end="6"/>
                                            </p:txEl>
                                          </p:spTgt>
                                        </p:tgtEl>
                                      </p:cBhvr>
                                    </p:animEffect>
                                    <p:anim calcmode="lin" valueType="num">
                                      <p:cBhvr>
                                        <p:cTn id="50" dur="1000" fill="hold"/>
                                        <p:tgtEl>
                                          <p:spTgt spid="2969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969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9699">
                                            <p:txEl>
                                              <p:pRg st="7" end="7"/>
                                            </p:txEl>
                                          </p:spTgt>
                                        </p:tgtEl>
                                        <p:attrNameLst>
                                          <p:attrName>style.visibility</p:attrName>
                                        </p:attrNameLst>
                                      </p:cBhvr>
                                      <p:to>
                                        <p:strVal val="visible"/>
                                      </p:to>
                                    </p:set>
                                    <p:animEffect transition="in" filter="fade">
                                      <p:cBhvr>
                                        <p:cTn id="56" dur="1000"/>
                                        <p:tgtEl>
                                          <p:spTgt spid="29699">
                                            <p:txEl>
                                              <p:pRg st="7" end="7"/>
                                            </p:txEl>
                                          </p:spTgt>
                                        </p:tgtEl>
                                      </p:cBhvr>
                                    </p:animEffect>
                                    <p:anim calcmode="lin" valueType="num">
                                      <p:cBhvr>
                                        <p:cTn id="57" dur="1000" fill="hold"/>
                                        <p:tgtEl>
                                          <p:spTgt spid="29699">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969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a:xfrm>
            <a:off x="1981200" y="0"/>
            <a:ext cx="8229600" cy="838200"/>
          </a:xfrm>
        </p:spPr>
        <p:txBody>
          <a:bodyPr>
            <a:normAutofit/>
          </a:bodyPr>
          <a:lstStyle/>
          <a:p>
            <a:pPr algn="ctr" eaLnBrk="1" hangingPunct="1"/>
            <a:r>
              <a:rPr lang="en-US" altLang="en-US" sz="5000" dirty="0"/>
              <a:t>Brief History</a:t>
            </a:r>
          </a:p>
        </p:txBody>
      </p:sp>
      <p:sp>
        <p:nvSpPr>
          <p:cNvPr id="31747" name="Content Placeholder 2"/>
          <p:cNvSpPr>
            <a:spLocks noGrp="1" noChangeArrowheads="1"/>
          </p:cNvSpPr>
          <p:nvPr>
            <p:ph idx="1"/>
          </p:nvPr>
        </p:nvSpPr>
        <p:spPr>
          <a:xfrm>
            <a:off x="1165034" y="838200"/>
            <a:ext cx="9222954" cy="5871072"/>
          </a:xfrm>
        </p:spPr>
        <p:txBody>
          <a:bodyPr>
            <a:noAutofit/>
          </a:bodyPr>
          <a:lstStyle/>
          <a:p>
            <a:pPr eaLnBrk="1" hangingPunct="1">
              <a:buFont typeface="Wingdings" panose="05000000000000000000" pitchFamily="2" charset="2"/>
              <a:buChar char="q"/>
            </a:pPr>
            <a:r>
              <a:rPr lang="en-US" altLang="en-US" sz="3000" dirty="0"/>
              <a:t>Pre-1800:  Surgery Without Anesthesia.</a:t>
            </a:r>
          </a:p>
          <a:p>
            <a:pPr eaLnBrk="1" hangingPunct="1">
              <a:buFont typeface="Wingdings" panose="05000000000000000000" pitchFamily="2" charset="2"/>
              <a:buChar char="q"/>
            </a:pPr>
            <a:r>
              <a:rPr lang="en-US" altLang="en-US" sz="3000" dirty="0"/>
              <a:t>1846: First Ether Anesthetic.</a:t>
            </a:r>
          </a:p>
          <a:p>
            <a:pPr eaLnBrk="1" hangingPunct="1">
              <a:buFont typeface="Wingdings" panose="05000000000000000000" pitchFamily="2" charset="2"/>
              <a:buChar char="q"/>
            </a:pPr>
            <a:r>
              <a:rPr lang="en-GB" altLang="en-US" sz="3000" dirty="0"/>
              <a:t>1847: Chloroform was introduced by James Simpson.</a:t>
            </a:r>
            <a:endParaRPr lang="en-US" altLang="en-US" sz="3000" dirty="0"/>
          </a:p>
          <a:p>
            <a:pPr eaLnBrk="1" hangingPunct="1">
              <a:buFont typeface="Wingdings" panose="05000000000000000000" pitchFamily="2" charset="2"/>
              <a:buChar char="q"/>
            </a:pPr>
            <a:r>
              <a:rPr lang="en-US" altLang="en-US" sz="3000" dirty="0"/>
              <a:t>1884: Cocaine For Local Anesthesia.</a:t>
            </a:r>
          </a:p>
          <a:p>
            <a:pPr eaLnBrk="1" hangingPunct="1">
              <a:buFont typeface="Wingdings" panose="05000000000000000000" pitchFamily="2" charset="2"/>
              <a:buChar char="q"/>
            </a:pPr>
            <a:r>
              <a:rPr lang="en-US" altLang="en-US" sz="3000" dirty="0"/>
              <a:t>1910s-1930s: Endotracheal Intubation.</a:t>
            </a:r>
          </a:p>
          <a:p>
            <a:pPr eaLnBrk="1" hangingPunct="1">
              <a:buFont typeface="Wingdings" panose="05000000000000000000" pitchFamily="2" charset="2"/>
              <a:buChar char="q"/>
            </a:pPr>
            <a:r>
              <a:rPr lang="en-US" altLang="en-US" sz="3000" dirty="0"/>
              <a:t>1921: Epidural Anesthesia Described.</a:t>
            </a:r>
          </a:p>
          <a:p>
            <a:pPr eaLnBrk="1" hangingPunct="1">
              <a:buFont typeface="Wingdings" panose="05000000000000000000" pitchFamily="2" charset="2"/>
              <a:buChar char="q"/>
            </a:pPr>
            <a:r>
              <a:rPr lang="en-US" altLang="en-US" sz="3000" dirty="0"/>
              <a:t>1943: Curare Clinical Trial Success (Montreal).</a:t>
            </a:r>
          </a:p>
          <a:p>
            <a:pPr eaLnBrk="1" hangingPunct="1">
              <a:buFont typeface="Wingdings" panose="05000000000000000000" pitchFamily="2" charset="2"/>
              <a:buChar char="q"/>
            </a:pPr>
            <a:r>
              <a:rPr lang="en-US" altLang="en-US" sz="3000" dirty="0"/>
              <a:t>Mid 1950s: halothane.</a:t>
            </a:r>
          </a:p>
          <a:p>
            <a:pPr eaLnBrk="1" hangingPunct="1">
              <a:buFont typeface="Wingdings" panose="05000000000000000000" pitchFamily="2" charset="2"/>
              <a:buChar char="q"/>
            </a:pPr>
            <a:r>
              <a:rPr lang="en-US" altLang="en-US" sz="3000" dirty="0"/>
              <a:t>1960: Short Acting Opioids.</a:t>
            </a:r>
          </a:p>
          <a:p>
            <a:pPr eaLnBrk="1" hangingPunct="1">
              <a:buFont typeface="Wingdings" panose="05000000000000000000" pitchFamily="2" charset="2"/>
              <a:buChar char="q"/>
            </a:pPr>
            <a:r>
              <a:rPr lang="en-US" altLang="en-US" sz="3000" dirty="0"/>
              <a:t>1982: </a:t>
            </a:r>
            <a:r>
              <a:rPr lang="en-US" altLang="en-US" sz="3000" dirty="0" err="1"/>
              <a:t>Transesophageal</a:t>
            </a:r>
            <a:r>
              <a:rPr lang="en-US" altLang="en-US" sz="3000" dirty="0"/>
              <a:t> Echo.</a:t>
            </a:r>
          </a:p>
          <a:p>
            <a:pPr eaLnBrk="1" hangingPunct="1">
              <a:buFont typeface="Wingdings" panose="05000000000000000000" pitchFamily="2" charset="2"/>
              <a:buChar char="q"/>
            </a:pPr>
            <a:r>
              <a:rPr lang="en-US" altLang="en-US" sz="3000" dirty="0"/>
              <a:t>1983: Laryngeal Mask Airway.</a:t>
            </a:r>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3"/>
          <a:stretch>
            <a:fillRect/>
          </a:stretch>
        </p:blipFill>
        <p:spPr>
          <a:xfrm>
            <a:off x="0" y="-50332"/>
            <a:ext cx="2411427" cy="938865"/>
          </a:xfrm>
          <a:prstGeom prst="rect">
            <a:avLst/>
          </a:prstGeom>
        </p:spPr>
      </p:pic>
    </p:spTree>
    <p:extLst>
      <p:ext uri="{BB962C8B-B14F-4D97-AF65-F5344CB8AC3E}">
        <p14:creationId xmlns:p14="http://schemas.microsoft.com/office/powerpoint/2010/main" val="30741542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1000"/>
                                        <p:tgtEl>
                                          <p:spTgt spid="31747">
                                            <p:txEl>
                                              <p:pRg st="0" end="0"/>
                                            </p:txEl>
                                          </p:spTgt>
                                        </p:tgtEl>
                                      </p:cBhvr>
                                    </p:animEffect>
                                    <p:anim calcmode="lin" valueType="num">
                                      <p:cBhvr>
                                        <p:cTn id="8" dur="10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17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747">
                                            <p:txEl>
                                              <p:pRg st="1" end="1"/>
                                            </p:txEl>
                                          </p:spTgt>
                                        </p:tgtEl>
                                        <p:attrNameLst>
                                          <p:attrName>style.visibility</p:attrName>
                                        </p:attrNameLst>
                                      </p:cBhvr>
                                      <p:to>
                                        <p:strVal val="visible"/>
                                      </p:to>
                                    </p:set>
                                    <p:animEffect transition="in" filter="fade">
                                      <p:cBhvr>
                                        <p:cTn id="14" dur="1000"/>
                                        <p:tgtEl>
                                          <p:spTgt spid="31747">
                                            <p:txEl>
                                              <p:pRg st="1" end="1"/>
                                            </p:txEl>
                                          </p:spTgt>
                                        </p:tgtEl>
                                      </p:cBhvr>
                                    </p:animEffect>
                                    <p:anim calcmode="lin" valueType="num">
                                      <p:cBhvr>
                                        <p:cTn id="15" dur="10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17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1747">
                                            <p:txEl>
                                              <p:pRg st="2" end="2"/>
                                            </p:txEl>
                                          </p:spTgt>
                                        </p:tgtEl>
                                        <p:attrNameLst>
                                          <p:attrName>style.visibility</p:attrName>
                                        </p:attrNameLst>
                                      </p:cBhvr>
                                      <p:to>
                                        <p:strVal val="visible"/>
                                      </p:to>
                                    </p:set>
                                    <p:animEffect transition="in" filter="fade">
                                      <p:cBhvr>
                                        <p:cTn id="21" dur="1000"/>
                                        <p:tgtEl>
                                          <p:spTgt spid="31747">
                                            <p:txEl>
                                              <p:pRg st="2" end="2"/>
                                            </p:txEl>
                                          </p:spTgt>
                                        </p:tgtEl>
                                      </p:cBhvr>
                                    </p:animEffect>
                                    <p:anim calcmode="lin" valueType="num">
                                      <p:cBhvr>
                                        <p:cTn id="22" dur="10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174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1747">
                                            <p:txEl>
                                              <p:pRg st="3" end="3"/>
                                            </p:txEl>
                                          </p:spTgt>
                                        </p:tgtEl>
                                        <p:attrNameLst>
                                          <p:attrName>style.visibility</p:attrName>
                                        </p:attrNameLst>
                                      </p:cBhvr>
                                      <p:to>
                                        <p:strVal val="visible"/>
                                      </p:to>
                                    </p:set>
                                    <p:animEffect transition="in" filter="fade">
                                      <p:cBhvr>
                                        <p:cTn id="28" dur="1000"/>
                                        <p:tgtEl>
                                          <p:spTgt spid="31747">
                                            <p:txEl>
                                              <p:pRg st="3" end="3"/>
                                            </p:txEl>
                                          </p:spTgt>
                                        </p:tgtEl>
                                      </p:cBhvr>
                                    </p:animEffect>
                                    <p:anim calcmode="lin" valueType="num">
                                      <p:cBhvr>
                                        <p:cTn id="29" dur="1000" fill="hold"/>
                                        <p:tgtEl>
                                          <p:spTgt spid="3174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174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1747">
                                            <p:txEl>
                                              <p:pRg st="4" end="4"/>
                                            </p:txEl>
                                          </p:spTgt>
                                        </p:tgtEl>
                                        <p:attrNameLst>
                                          <p:attrName>style.visibility</p:attrName>
                                        </p:attrNameLst>
                                      </p:cBhvr>
                                      <p:to>
                                        <p:strVal val="visible"/>
                                      </p:to>
                                    </p:set>
                                    <p:animEffect transition="in" filter="fade">
                                      <p:cBhvr>
                                        <p:cTn id="35" dur="1000"/>
                                        <p:tgtEl>
                                          <p:spTgt spid="31747">
                                            <p:txEl>
                                              <p:pRg st="4" end="4"/>
                                            </p:txEl>
                                          </p:spTgt>
                                        </p:tgtEl>
                                      </p:cBhvr>
                                    </p:animEffect>
                                    <p:anim calcmode="lin" valueType="num">
                                      <p:cBhvr>
                                        <p:cTn id="36" dur="1000" fill="hold"/>
                                        <p:tgtEl>
                                          <p:spTgt spid="3174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174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1747">
                                            <p:txEl>
                                              <p:pRg st="5" end="5"/>
                                            </p:txEl>
                                          </p:spTgt>
                                        </p:tgtEl>
                                        <p:attrNameLst>
                                          <p:attrName>style.visibility</p:attrName>
                                        </p:attrNameLst>
                                      </p:cBhvr>
                                      <p:to>
                                        <p:strVal val="visible"/>
                                      </p:to>
                                    </p:set>
                                    <p:animEffect transition="in" filter="fade">
                                      <p:cBhvr>
                                        <p:cTn id="42" dur="1000"/>
                                        <p:tgtEl>
                                          <p:spTgt spid="31747">
                                            <p:txEl>
                                              <p:pRg st="5" end="5"/>
                                            </p:txEl>
                                          </p:spTgt>
                                        </p:tgtEl>
                                      </p:cBhvr>
                                    </p:animEffect>
                                    <p:anim calcmode="lin" valueType="num">
                                      <p:cBhvr>
                                        <p:cTn id="43" dur="1000" fill="hold"/>
                                        <p:tgtEl>
                                          <p:spTgt spid="3174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174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1747">
                                            <p:txEl>
                                              <p:pRg st="6" end="6"/>
                                            </p:txEl>
                                          </p:spTgt>
                                        </p:tgtEl>
                                        <p:attrNameLst>
                                          <p:attrName>style.visibility</p:attrName>
                                        </p:attrNameLst>
                                      </p:cBhvr>
                                      <p:to>
                                        <p:strVal val="visible"/>
                                      </p:to>
                                    </p:set>
                                    <p:animEffect transition="in" filter="fade">
                                      <p:cBhvr>
                                        <p:cTn id="49" dur="1000"/>
                                        <p:tgtEl>
                                          <p:spTgt spid="31747">
                                            <p:txEl>
                                              <p:pRg st="6" end="6"/>
                                            </p:txEl>
                                          </p:spTgt>
                                        </p:tgtEl>
                                      </p:cBhvr>
                                    </p:animEffect>
                                    <p:anim calcmode="lin" valueType="num">
                                      <p:cBhvr>
                                        <p:cTn id="50" dur="1000" fill="hold"/>
                                        <p:tgtEl>
                                          <p:spTgt spid="3174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174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1747">
                                            <p:txEl>
                                              <p:pRg st="7" end="7"/>
                                            </p:txEl>
                                          </p:spTgt>
                                        </p:tgtEl>
                                        <p:attrNameLst>
                                          <p:attrName>style.visibility</p:attrName>
                                        </p:attrNameLst>
                                      </p:cBhvr>
                                      <p:to>
                                        <p:strVal val="visible"/>
                                      </p:to>
                                    </p:set>
                                    <p:animEffect transition="in" filter="fade">
                                      <p:cBhvr>
                                        <p:cTn id="56" dur="1000"/>
                                        <p:tgtEl>
                                          <p:spTgt spid="31747">
                                            <p:txEl>
                                              <p:pRg st="7" end="7"/>
                                            </p:txEl>
                                          </p:spTgt>
                                        </p:tgtEl>
                                      </p:cBhvr>
                                    </p:animEffect>
                                    <p:anim calcmode="lin" valueType="num">
                                      <p:cBhvr>
                                        <p:cTn id="57" dur="1000" fill="hold"/>
                                        <p:tgtEl>
                                          <p:spTgt spid="3174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174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1747">
                                            <p:txEl>
                                              <p:pRg st="8" end="8"/>
                                            </p:txEl>
                                          </p:spTgt>
                                        </p:tgtEl>
                                        <p:attrNameLst>
                                          <p:attrName>style.visibility</p:attrName>
                                        </p:attrNameLst>
                                      </p:cBhvr>
                                      <p:to>
                                        <p:strVal val="visible"/>
                                      </p:to>
                                    </p:set>
                                    <p:animEffect transition="in" filter="fade">
                                      <p:cBhvr>
                                        <p:cTn id="63" dur="1000"/>
                                        <p:tgtEl>
                                          <p:spTgt spid="31747">
                                            <p:txEl>
                                              <p:pRg st="8" end="8"/>
                                            </p:txEl>
                                          </p:spTgt>
                                        </p:tgtEl>
                                      </p:cBhvr>
                                    </p:animEffect>
                                    <p:anim calcmode="lin" valueType="num">
                                      <p:cBhvr>
                                        <p:cTn id="64" dur="1000" fill="hold"/>
                                        <p:tgtEl>
                                          <p:spTgt spid="31747">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174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1747">
                                            <p:txEl>
                                              <p:pRg st="9" end="9"/>
                                            </p:txEl>
                                          </p:spTgt>
                                        </p:tgtEl>
                                        <p:attrNameLst>
                                          <p:attrName>style.visibility</p:attrName>
                                        </p:attrNameLst>
                                      </p:cBhvr>
                                      <p:to>
                                        <p:strVal val="visible"/>
                                      </p:to>
                                    </p:set>
                                    <p:animEffect transition="in" filter="fade">
                                      <p:cBhvr>
                                        <p:cTn id="70" dur="1000"/>
                                        <p:tgtEl>
                                          <p:spTgt spid="31747">
                                            <p:txEl>
                                              <p:pRg st="9" end="9"/>
                                            </p:txEl>
                                          </p:spTgt>
                                        </p:tgtEl>
                                      </p:cBhvr>
                                    </p:animEffect>
                                    <p:anim calcmode="lin" valueType="num">
                                      <p:cBhvr>
                                        <p:cTn id="71" dur="1000" fill="hold"/>
                                        <p:tgtEl>
                                          <p:spTgt spid="31747">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174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1747">
                                            <p:txEl>
                                              <p:pRg st="10" end="10"/>
                                            </p:txEl>
                                          </p:spTgt>
                                        </p:tgtEl>
                                        <p:attrNameLst>
                                          <p:attrName>style.visibility</p:attrName>
                                        </p:attrNameLst>
                                      </p:cBhvr>
                                      <p:to>
                                        <p:strVal val="visible"/>
                                      </p:to>
                                    </p:set>
                                    <p:animEffect transition="in" filter="fade">
                                      <p:cBhvr>
                                        <p:cTn id="77" dur="1000"/>
                                        <p:tgtEl>
                                          <p:spTgt spid="31747">
                                            <p:txEl>
                                              <p:pRg st="10" end="10"/>
                                            </p:txEl>
                                          </p:spTgt>
                                        </p:tgtEl>
                                      </p:cBhvr>
                                    </p:animEffect>
                                    <p:anim calcmode="lin" valueType="num">
                                      <p:cBhvr>
                                        <p:cTn id="78" dur="1000" fill="hold"/>
                                        <p:tgtEl>
                                          <p:spTgt spid="31747">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1747">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noChangeArrowheads="1"/>
          </p:cNvSpPr>
          <p:nvPr>
            <p:ph type="title"/>
          </p:nvPr>
        </p:nvSpPr>
        <p:spPr>
          <a:xfrm>
            <a:off x="838200" y="888533"/>
            <a:ext cx="10515600" cy="802155"/>
          </a:xfrm>
        </p:spPr>
        <p:txBody>
          <a:bodyPr/>
          <a:lstStyle/>
          <a:p>
            <a:pPr eaLnBrk="1" hangingPunct="1"/>
            <a:r>
              <a:rPr lang="en-US" altLang="en-US" dirty="0"/>
              <a:t>Ether Day – October 16th, 1846</a:t>
            </a:r>
          </a:p>
        </p:txBody>
      </p:sp>
      <p:pic>
        <p:nvPicPr>
          <p:cNvPr id="33795" name="Picture 6" descr="001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9216" y="1985317"/>
            <a:ext cx="531018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7" descr="g_0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1676401"/>
            <a:ext cx="16002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Ether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3048001"/>
            <a:ext cx="2209800" cy="325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BB9A113-8599-60A5-AE1E-248982522EA9}"/>
              </a:ext>
            </a:extLst>
          </p:cNvPr>
          <p:cNvPicPr>
            <a:picLocks noChangeAspect="1"/>
          </p:cNvPicPr>
          <p:nvPr/>
        </p:nvPicPr>
        <p:blipFill>
          <a:blip r:embed="rId6"/>
          <a:stretch>
            <a:fillRect/>
          </a:stretch>
        </p:blipFill>
        <p:spPr>
          <a:xfrm>
            <a:off x="0" y="-50332"/>
            <a:ext cx="2144389" cy="1069928"/>
          </a:xfrm>
          <a:prstGeom prst="rect">
            <a:avLst/>
          </a:prstGeom>
        </p:spPr>
      </p:pic>
    </p:spTree>
    <p:extLst>
      <p:ext uri="{BB962C8B-B14F-4D97-AF65-F5344CB8AC3E}">
        <p14:creationId xmlns:p14="http://schemas.microsoft.com/office/powerpoint/2010/main" val="634085131"/>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noChangeArrowheads="1"/>
          </p:cNvSpPr>
          <p:nvPr>
            <p:ph type="title"/>
          </p:nvPr>
        </p:nvSpPr>
        <p:spPr>
          <a:xfrm>
            <a:off x="1966364" y="365125"/>
            <a:ext cx="9387435" cy="1325563"/>
          </a:xfrm>
        </p:spPr>
        <p:txBody>
          <a:bodyPr/>
          <a:lstStyle/>
          <a:p>
            <a:pPr eaLnBrk="1" hangingPunct="1"/>
            <a:r>
              <a:rPr lang="en-US" altLang="en-US" i="1" dirty="0"/>
              <a:t>Before anesthesia:…</a:t>
            </a:r>
            <a:endParaRPr lang="en-GB" altLang="en-US" i="1" dirty="0"/>
          </a:p>
        </p:txBody>
      </p:sp>
      <p:sp>
        <p:nvSpPr>
          <p:cNvPr id="35843" name="Content Placeholder 2"/>
          <p:cNvSpPr>
            <a:spLocks noGrp="1" noChangeArrowheads="1"/>
          </p:cNvSpPr>
          <p:nvPr>
            <p:ph idx="1"/>
          </p:nvPr>
        </p:nvSpPr>
        <p:spPr/>
        <p:txBody>
          <a:bodyPr/>
          <a:lstStyle/>
          <a:p>
            <a:pPr eaLnBrk="1" hangingPunct="1"/>
            <a:endParaRPr lang="en-GB" altLang="en-US" dirty="0"/>
          </a:p>
          <a:p>
            <a:pPr eaLnBrk="1" hangingPunct="1">
              <a:buFontTx/>
              <a:buNone/>
            </a:pPr>
            <a:endParaRPr lang="en-GB" altLang="en-US" dirty="0"/>
          </a:p>
          <a:p>
            <a:pPr eaLnBrk="1" hangingPunct="1">
              <a:buFontTx/>
              <a:buNone/>
            </a:pPr>
            <a:r>
              <a:rPr lang="en-GB" altLang="en-US" dirty="0"/>
              <a:t> ..... Surgery was a terrifying last resort in a final attempt to save life.</a:t>
            </a:r>
          </a:p>
          <a:p>
            <a:pPr eaLnBrk="1" hangingPunct="1">
              <a:buFontTx/>
              <a:buNone/>
            </a:pPr>
            <a:endParaRPr lang="en-US" altLang="en-US" dirty="0"/>
          </a:p>
          <a:p>
            <a:pPr eaLnBrk="1" hangingPunct="1">
              <a:buFontTx/>
              <a:buNone/>
            </a:pPr>
            <a:endParaRPr lang="en-US" altLang="en-US" dirty="0"/>
          </a:p>
          <a:p>
            <a:pPr eaLnBrk="1" hangingPunct="1">
              <a:buFontTx/>
              <a:buNone/>
            </a:pPr>
            <a:r>
              <a:rPr lang="en-GB" altLang="en-US" sz="1100" b="1" i="1" u="sng" dirty="0"/>
              <a:t>Dr D J Wilkinson, past Honorary Treasurer and Archivist, Association of Anaesthetists of Great Britain and Ireland</a:t>
            </a:r>
            <a:endParaRPr lang="en-GB" altLang="en-US" sz="1100" i="1" u="sng"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1" y="-50332"/>
            <a:ext cx="1893536" cy="938865"/>
          </a:xfrm>
          <a:prstGeom prst="rect">
            <a:avLst/>
          </a:prstGeom>
        </p:spPr>
      </p:pic>
    </p:spTree>
    <p:extLst>
      <p:ext uri="{BB962C8B-B14F-4D97-AF65-F5344CB8AC3E}">
        <p14:creationId xmlns:p14="http://schemas.microsoft.com/office/powerpoint/2010/main" val="2041129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5843">
                                            <p:txEl>
                                              <p:pRg st="2" end="2"/>
                                            </p:txEl>
                                          </p:spTgt>
                                        </p:tgtEl>
                                        <p:attrNameLst>
                                          <p:attrName>style.visibility</p:attrName>
                                        </p:attrNameLst>
                                      </p:cBhvr>
                                      <p:to>
                                        <p:strVal val="visible"/>
                                      </p:to>
                                    </p:set>
                                    <p:animEffect transition="in" filter="fade">
                                      <p:cBhvr>
                                        <p:cTn id="7" dur="2000"/>
                                        <p:tgtEl>
                                          <p:spTgt spid="35843">
                                            <p:txEl>
                                              <p:pRg st="2" end="2"/>
                                            </p:txEl>
                                          </p:spTgt>
                                        </p:tgtEl>
                                      </p:cBhvr>
                                    </p:animEffect>
                                    <p:anim calcmode="lin" valueType="num">
                                      <p:cBhvr>
                                        <p:cTn id="8" dur="2000" fill="hold"/>
                                        <p:tgtEl>
                                          <p:spTgt spid="3584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584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p:cNvSpPr>
            <a:spLocks noGrp="1" noChangeArrowheads="1"/>
          </p:cNvSpPr>
          <p:nvPr>
            <p:ph type="title"/>
          </p:nvPr>
        </p:nvSpPr>
        <p:spPr>
          <a:xfrm>
            <a:off x="1981200" y="274638"/>
            <a:ext cx="8229600" cy="6583362"/>
          </a:xfrm>
        </p:spPr>
        <p:txBody>
          <a:bodyPr/>
          <a:lstStyle/>
          <a:p>
            <a:pPr algn="l" eaLnBrk="1" hangingPunct="1"/>
            <a:r>
              <a:rPr lang="en-GB" altLang="en-US" sz="3600" b="1" dirty="0"/>
              <a:t>Liston</a:t>
            </a:r>
            <a:r>
              <a:rPr lang="en-GB" altLang="en-US" sz="2800" dirty="0"/>
              <a:t>, an eminent surgeon, was once operating for a bladder stone.</a:t>
            </a:r>
            <a:br>
              <a:rPr lang="en-GB" altLang="en-US" sz="2800" dirty="0"/>
            </a:br>
            <a:r>
              <a:rPr lang="en-GB" altLang="en-US" sz="2800" dirty="0"/>
              <a:t> The panic stricken patient finally </a:t>
            </a:r>
            <a:r>
              <a:rPr lang="en-GB" altLang="en-US" sz="2800" dirty="0">
                <a:solidFill>
                  <a:srgbClr val="FF0000"/>
                </a:solidFill>
              </a:rPr>
              <a:t>broke</a:t>
            </a:r>
            <a:r>
              <a:rPr lang="en-GB" altLang="en-US" sz="2800" dirty="0"/>
              <a:t> loose from the brawny assistants, </a:t>
            </a:r>
            <a:r>
              <a:rPr lang="en-GB" altLang="en-US" sz="2800" dirty="0">
                <a:solidFill>
                  <a:srgbClr val="FF0000"/>
                </a:solidFill>
              </a:rPr>
              <a:t>ran out </a:t>
            </a:r>
            <a:r>
              <a:rPr lang="en-GB" altLang="en-US" sz="2800" dirty="0"/>
              <a:t>of the room, down the hall and </a:t>
            </a:r>
            <a:r>
              <a:rPr lang="en-GB" altLang="en-US" sz="2800" dirty="0">
                <a:solidFill>
                  <a:srgbClr val="FF0000"/>
                </a:solidFill>
              </a:rPr>
              <a:t>locked himself in the lavatory.</a:t>
            </a:r>
            <a:br>
              <a:rPr lang="en-GB" altLang="en-US" sz="2800" dirty="0"/>
            </a:br>
            <a:br>
              <a:rPr lang="en-GB" altLang="en-US" sz="2800" dirty="0"/>
            </a:br>
            <a:r>
              <a:rPr lang="en-GB" altLang="en-US" sz="2800" dirty="0"/>
              <a:t> Liston, hot on his heels and a determined man, </a:t>
            </a:r>
            <a:r>
              <a:rPr lang="en-GB" altLang="en-US" sz="2800" dirty="0">
                <a:solidFill>
                  <a:srgbClr val="FF0000"/>
                </a:solidFill>
              </a:rPr>
              <a:t>broke down </a:t>
            </a:r>
            <a:r>
              <a:rPr lang="en-GB" altLang="en-US" sz="2800" dirty="0"/>
              <a:t>the door and carried the screaming patient back to complete the operative procedure.</a:t>
            </a:r>
            <a:br>
              <a:rPr lang="en-GB" altLang="en-US" sz="2800" dirty="0"/>
            </a:br>
            <a:r>
              <a:rPr lang="en-GB" altLang="en-US" sz="2800" dirty="0"/>
              <a:t>(Rapier HR. Man against Pain London 1947;49).</a:t>
            </a:r>
            <a:r>
              <a:rPr lang="en-GB" altLang="en-US" dirty="0"/>
              <a:t> </a:t>
            </a:r>
            <a:br>
              <a:rPr lang="en-GB" altLang="en-US" dirty="0"/>
            </a:br>
            <a:endParaRPr lang="en-GB" altLang="en-US" dirty="0"/>
          </a:p>
        </p:txBody>
      </p:sp>
      <p:pic>
        <p:nvPicPr>
          <p:cNvPr id="3" name="Picture 2">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1" y="-50332"/>
            <a:ext cx="1981200" cy="938865"/>
          </a:xfrm>
          <a:prstGeom prst="rect">
            <a:avLst/>
          </a:prstGeom>
        </p:spPr>
      </p:pic>
    </p:spTree>
    <p:extLst>
      <p:ext uri="{BB962C8B-B14F-4D97-AF65-F5344CB8AC3E}">
        <p14:creationId xmlns:p14="http://schemas.microsoft.com/office/powerpoint/2010/main" val="2565767078"/>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0200" y="1417639"/>
            <a:ext cx="9067800" cy="4524375"/>
          </a:xfrm>
          <a:prstGeom prst="rect">
            <a:avLst/>
          </a:prstGeom>
        </p:spPr>
        <p:txBody>
          <a:bodyPr>
            <a:spAutoFit/>
          </a:bodyPr>
          <a:lstStyle/>
          <a:p>
            <a:pPr marL="285750" indent="-285750">
              <a:buFont typeface="Arial" panose="020B0604020202020204" pitchFamily="34" charset="0"/>
              <a:buChar char="•"/>
              <a:defRPr/>
            </a:pPr>
            <a:r>
              <a:rPr lang="en-US" dirty="0">
                <a:solidFill>
                  <a:srgbClr val="000000"/>
                </a:solidFill>
                <a:latin typeface="TimesNewRomanPSMT"/>
              </a:rPr>
              <a:t>Fanny Burney, a well-known literary artist from the early 19th century, described a mastectomy she endured after receiving a “wine cordial” as her sole anesthetic.</a:t>
            </a:r>
          </a:p>
          <a:p>
            <a:pPr marL="285750" indent="-285750">
              <a:buFont typeface="Arial" panose="020B0604020202020204" pitchFamily="34" charset="0"/>
              <a:buChar char="•"/>
              <a:defRPr/>
            </a:pPr>
            <a:endParaRPr lang="en-US" dirty="0">
              <a:solidFill>
                <a:srgbClr val="000000"/>
              </a:solidFill>
              <a:latin typeface="TimesNewRomanPSMT"/>
            </a:endParaRPr>
          </a:p>
          <a:p>
            <a:pPr marL="285750" indent="-285750">
              <a:buFont typeface="Arial" panose="020B0604020202020204" pitchFamily="34" charset="0"/>
              <a:buChar char="•"/>
              <a:defRPr/>
            </a:pPr>
            <a:endParaRPr lang="en-US" dirty="0">
              <a:solidFill>
                <a:srgbClr val="000000"/>
              </a:solidFill>
              <a:latin typeface="TimesNewRomanPSMT"/>
            </a:endParaRPr>
          </a:p>
          <a:p>
            <a:pPr marL="285750" indent="-285750">
              <a:buFont typeface="Arial" panose="020B0604020202020204" pitchFamily="34" charset="0"/>
              <a:buChar char="•"/>
              <a:defRPr/>
            </a:pPr>
            <a:r>
              <a:rPr lang="en-US" dirty="0">
                <a:solidFill>
                  <a:srgbClr val="000000"/>
                </a:solidFill>
                <a:latin typeface="TimesNewRomanPSMT"/>
              </a:rPr>
              <a:t> As </a:t>
            </a:r>
            <a:r>
              <a:rPr lang="en-US" dirty="0">
                <a:solidFill>
                  <a:srgbClr val="FF0000"/>
                </a:solidFill>
                <a:latin typeface="TimesNewRomanPSMT"/>
              </a:rPr>
              <a:t>seven male assistants </a:t>
            </a:r>
            <a:r>
              <a:rPr lang="en-US" dirty="0">
                <a:solidFill>
                  <a:srgbClr val="000000"/>
                </a:solidFill>
                <a:latin typeface="TimesNewRomanPSMT"/>
              </a:rPr>
              <a:t>held her down, the surgery commenced: “When the dreadful steel was plunged into the breast-cutting through veins-arteries-flesh–nerves, I needed no injunction not to restrain my cries. I </a:t>
            </a:r>
            <a:r>
              <a:rPr lang="en-US" dirty="0">
                <a:solidFill>
                  <a:srgbClr val="FF0000"/>
                </a:solidFill>
                <a:latin typeface="TimesNewRomanPSMT"/>
              </a:rPr>
              <a:t>began a scream  </a:t>
            </a:r>
            <a:r>
              <a:rPr lang="en-US" dirty="0">
                <a:solidFill>
                  <a:srgbClr val="000000"/>
                </a:solidFill>
                <a:latin typeface="TimesNewRomanPSMT"/>
              </a:rPr>
              <a:t>that lasted </a:t>
            </a:r>
            <a:r>
              <a:rPr lang="en-US" dirty="0" err="1">
                <a:solidFill>
                  <a:srgbClr val="000000"/>
                </a:solidFill>
                <a:latin typeface="TimesNewRomanPSMT"/>
              </a:rPr>
              <a:t>unintermittently</a:t>
            </a:r>
            <a:r>
              <a:rPr lang="en-US" dirty="0">
                <a:solidFill>
                  <a:srgbClr val="000000"/>
                </a:solidFill>
                <a:latin typeface="TimesNewRomanPSMT"/>
              </a:rPr>
              <a:t> during the whole time of the incision–and I almost marvel that it rings not in my </a:t>
            </a:r>
            <a:r>
              <a:rPr lang="en-US" dirty="0" err="1">
                <a:solidFill>
                  <a:srgbClr val="000000"/>
                </a:solidFill>
                <a:latin typeface="TimesNewRomanPSMT"/>
              </a:rPr>
              <a:t>Earsstill</a:t>
            </a:r>
            <a:r>
              <a:rPr lang="en-US" dirty="0">
                <a:solidFill>
                  <a:srgbClr val="000000"/>
                </a:solidFill>
                <a:latin typeface="TimesNewRomanPSMT"/>
              </a:rPr>
              <a:t>! </a:t>
            </a:r>
            <a:r>
              <a:rPr lang="en-US" dirty="0">
                <a:solidFill>
                  <a:srgbClr val="FF0000"/>
                </a:solidFill>
                <a:latin typeface="TimesNewRomanPSMT"/>
              </a:rPr>
              <a:t>So excruciating was the agony. </a:t>
            </a:r>
            <a:r>
              <a:rPr lang="en-US" dirty="0">
                <a:solidFill>
                  <a:srgbClr val="000000"/>
                </a:solidFill>
                <a:latin typeface="TimesNewRomanPSMT"/>
              </a:rPr>
              <a:t>Oh Heaven!–I then felt the knife racking against the breast bone–scraping it! </a:t>
            </a:r>
            <a:r>
              <a:rPr lang="en-US" dirty="0">
                <a:solidFill>
                  <a:srgbClr val="FF0000"/>
                </a:solidFill>
                <a:latin typeface="TimesNewRomanPSMT"/>
              </a:rPr>
              <a:t>This performed while I yet remained in utterly speechless torture.”</a:t>
            </a:r>
          </a:p>
          <a:p>
            <a:pPr marL="285750" indent="-285750">
              <a:buFont typeface="Arial" panose="020B0604020202020204" pitchFamily="34" charset="0"/>
              <a:buChar char="•"/>
              <a:defRPr/>
            </a:pPr>
            <a:endParaRPr lang="en-US" dirty="0">
              <a:solidFill>
                <a:srgbClr val="000000"/>
              </a:solidFill>
              <a:latin typeface="TimesNewRomanPSMT"/>
            </a:endParaRPr>
          </a:p>
          <a:p>
            <a:pPr marL="285750" indent="-285750">
              <a:buFont typeface="Arial" panose="020B0604020202020204" pitchFamily="34" charset="0"/>
              <a:buChar char="•"/>
              <a:defRPr/>
            </a:pPr>
            <a:endParaRPr lang="en-US" dirty="0">
              <a:solidFill>
                <a:srgbClr val="000000"/>
              </a:solidFill>
              <a:latin typeface="TimesNewRomanPSMT"/>
            </a:endParaRPr>
          </a:p>
          <a:p>
            <a:pPr>
              <a:defRPr/>
            </a:pPr>
            <a:endParaRPr lang="en-US" dirty="0">
              <a:solidFill>
                <a:srgbClr val="0000EF"/>
              </a:solidFill>
              <a:latin typeface="TimesNewRomanPSMT"/>
            </a:endParaRPr>
          </a:p>
          <a:p>
            <a:pPr marL="285750" indent="-285750">
              <a:buFont typeface="Arial" panose="020B0604020202020204" pitchFamily="34" charset="0"/>
              <a:buChar char="•"/>
              <a:defRPr/>
            </a:pPr>
            <a:r>
              <a:rPr lang="en-US" dirty="0">
                <a:solidFill>
                  <a:srgbClr val="0000EF"/>
                </a:solidFill>
                <a:latin typeface="TimesNewRomanPSMT"/>
              </a:rPr>
              <a:t> </a:t>
            </a:r>
            <a:r>
              <a:rPr lang="en-US" dirty="0">
                <a:solidFill>
                  <a:srgbClr val="000000"/>
                </a:solidFill>
                <a:latin typeface="TimesNewRomanPSMT"/>
              </a:rPr>
              <a:t>Burney’s description illustrates the difficulty of overstating the impact of anesthesia on the human condition.</a:t>
            </a:r>
            <a:endParaRPr lang="en-US" dirty="0"/>
          </a:p>
        </p:txBody>
      </p:sp>
      <p:pic>
        <p:nvPicPr>
          <p:cNvPr id="4" name="Picture 3">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1" y="-50332"/>
            <a:ext cx="2184850" cy="938865"/>
          </a:xfrm>
          <a:prstGeom prst="rect">
            <a:avLst/>
          </a:prstGeom>
        </p:spPr>
      </p:pic>
    </p:spTree>
    <p:extLst>
      <p:ext uri="{BB962C8B-B14F-4D97-AF65-F5344CB8AC3E}">
        <p14:creationId xmlns:p14="http://schemas.microsoft.com/office/powerpoint/2010/main" val="12150499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noChangeArrowheads="1"/>
          </p:cNvSpPr>
          <p:nvPr>
            <p:ph type="title"/>
          </p:nvPr>
        </p:nvSpPr>
        <p:spPr>
          <a:xfrm>
            <a:off x="719091" y="1260628"/>
            <a:ext cx="9491709" cy="5326603"/>
          </a:xfrm>
        </p:spPr>
        <p:txBody>
          <a:bodyPr>
            <a:normAutofit/>
          </a:bodyPr>
          <a:lstStyle/>
          <a:p>
            <a:pPr eaLnBrk="1" hangingPunct="1"/>
            <a:r>
              <a:rPr lang="en-GB" altLang="en-US" dirty="0"/>
              <a:t>Anaesthesia is now very safe, with mortality of less than 1 in 250,000 directly related to anaesthesia.</a:t>
            </a:r>
            <a:br>
              <a:rPr lang="en-GB" altLang="en-US" dirty="0"/>
            </a:br>
            <a:r>
              <a:rPr lang="en-GB" altLang="en-US" dirty="0"/>
              <a:t>===========</a:t>
            </a:r>
            <a:r>
              <a:rPr lang="en-GB" altLang="en-US" i="1" dirty="0"/>
              <a:t>cf.</a:t>
            </a:r>
            <a:r>
              <a:rPr lang="en-GB" altLang="en-US" dirty="0"/>
              <a:t>===========</a:t>
            </a:r>
            <a:br>
              <a:rPr lang="en-GB" altLang="en-US" dirty="0"/>
            </a:br>
            <a:r>
              <a:rPr lang="en-GB" altLang="en-US" dirty="0"/>
              <a:t> The global mortality rate due to traffic accidents</a:t>
            </a:r>
            <a:br>
              <a:rPr lang="en-GB" altLang="en-US" dirty="0"/>
            </a:br>
            <a:r>
              <a:rPr lang="en-GB" altLang="en-US" dirty="0"/>
              <a:t>was 19 per 100 000 population (1:5263) </a:t>
            </a:r>
            <a:br>
              <a:rPr lang="en-GB" altLang="en-US" dirty="0"/>
            </a:br>
            <a:endParaRPr lang="en-GB" altLang="en-US" dirty="0"/>
          </a:p>
        </p:txBody>
      </p:sp>
      <p:pic>
        <p:nvPicPr>
          <p:cNvPr id="3" name="Picture 2">
            <a:extLst>
              <a:ext uri="{FF2B5EF4-FFF2-40B4-BE49-F238E27FC236}">
                <a16:creationId xmlns:a16="http://schemas.microsoft.com/office/drawing/2014/main" id="{7BB9A113-8599-60A5-AE1E-248982522EA9}"/>
              </a:ext>
            </a:extLst>
          </p:cNvPr>
          <p:cNvPicPr>
            <a:picLocks noChangeAspect="1"/>
          </p:cNvPicPr>
          <p:nvPr/>
        </p:nvPicPr>
        <p:blipFill>
          <a:blip r:embed="rId2"/>
          <a:stretch>
            <a:fillRect/>
          </a:stretch>
        </p:blipFill>
        <p:spPr>
          <a:xfrm>
            <a:off x="70980" y="0"/>
            <a:ext cx="3401863" cy="938865"/>
          </a:xfrm>
          <a:prstGeom prst="rect">
            <a:avLst/>
          </a:prstGeom>
        </p:spPr>
      </p:pic>
    </p:spTree>
    <p:extLst>
      <p:ext uri="{BB962C8B-B14F-4D97-AF65-F5344CB8AC3E}">
        <p14:creationId xmlns:p14="http://schemas.microsoft.com/office/powerpoint/2010/main" val="511773024"/>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25" name="Rectangle 38924">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4" name="Rectangle 38923">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5" name="Rectangle 3"/>
          <p:cNvSpPr>
            <a:spLocks noGrp="1" noChangeArrowheads="1"/>
          </p:cNvSpPr>
          <p:nvPr>
            <p:ph type="body" idx="1"/>
          </p:nvPr>
        </p:nvSpPr>
        <p:spPr>
          <a:xfrm>
            <a:off x="804672" y="2421682"/>
            <a:ext cx="4977578" cy="3639289"/>
          </a:xfrm>
        </p:spPr>
        <p:txBody>
          <a:bodyPr anchor="ctr">
            <a:normAutofit/>
          </a:bodyPr>
          <a:lstStyle/>
          <a:p>
            <a:pPr eaLnBrk="1" hangingPunct="1">
              <a:buFontTx/>
              <a:buNone/>
            </a:pPr>
            <a:endParaRPr lang="en-US" altLang="en-US" sz="1800" dirty="0">
              <a:solidFill>
                <a:schemeClr val="tx2"/>
              </a:solidFill>
            </a:endParaRPr>
          </a:p>
          <a:p>
            <a:pPr eaLnBrk="1" hangingPunct="1">
              <a:buFontTx/>
              <a:buNone/>
            </a:pPr>
            <a:r>
              <a:rPr lang="en-US" altLang="en-US" sz="6000" dirty="0">
                <a:solidFill>
                  <a:schemeClr val="tx2"/>
                </a:solidFill>
              </a:rPr>
              <a:t>Thank You</a:t>
            </a:r>
          </a:p>
        </p:txBody>
      </p:sp>
      <p:grpSp>
        <p:nvGrpSpPr>
          <p:cNvPr id="38926" name="Group 38925">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38927" name="Freeform: Shape 38926">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8" name="Freeform: Shape 38927">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9" name="Freeform: Shape 38928">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30" name="Freeform: Shape 38929">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8919" name="Graphic 38918" descr="Smiling Face with No Fill">
            <a:extLst>
              <a:ext uri="{FF2B5EF4-FFF2-40B4-BE49-F238E27FC236}">
                <a16:creationId xmlns:a16="http://schemas.microsoft.com/office/drawing/2014/main" id="{331EF574-BAC6-19E9-52A7-67883A90D7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651815006"/>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3065</Words>
  <Application>Microsoft Office PowerPoint</Application>
  <PresentationFormat>Widescreen</PresentationFormat>
  <Paragraphs>343</Paragraphs>
  <Slides>43</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ＭＳ Ｐゴシック</vt:lpstr>
      <vt:lpstr>Arial</vt:lpstr>
      <vt:lpstr>Calibri</vt:lpstr>
      <vt:lpstr>Calibri Light</vt:lpstr>
      <vt:lpstr>TimesNewRomanPSMT</vt:lpstr>
      <vt:lpstr>Wingdings</vt:lpstr>
      <vt:lpstr>Office Theme</vt:lpstr>
      <vt:lpstr>Introduction to Anesthesia “Understanding the Concept”</vt:lpstr>
      <vt:lpstr>             Learning Objectives</vt:lpstr>
      <vt:lpstr>PowerPoint Presentation</vt:lpstr>
      <vt:lpstr>PowerPoint Presentation</vt:lpstr>
      <vt:lpstr>PowerPoint Presentation</vt:lpstr>
      <vt:lpstr>                                              Anesthesia </vt:lpstr>
      <vt:lpstr>PowerPoint Presentation</vt:lpstr>
      <vt:lpstr>PowerPoint Presentation</vt:lpstr>
      <vt:lpstr>                                                   Hypnosis </vt:lpstr>
      <vt:lpstr>                              Narcosis</vt:lpstr>
      <vt:lpstr>PowerPoint Presentation</vt:lpstr>
      <vt:lpstr>                                                  Sedation </vt:lpstr>
      <vt:lpstr>  Sedation Levels vs Clinical Features</vt:lpstr>
      <vt:lpstr>PowerPoint Presentation</vt:lpstr>
      <vt:lpstr>             Important Notes !!</vt:lpstr>
      <vt:lpstr>PowerPoint Presentation</vt:lpstr>
      <vt:lpstr>PowerPoint Presentation</vt:lpstr>
      <vt:lpstr>PowerPoint Presentation</vt:lpstr>
      <vt:lpstr>            Muscle Relaxation </vt:lpstr>
      <vt:lpstr>General Anesthesia</vt:lpstr>
      <vt:lpstr>Subdivisions of General Anesthesia</vt:lpstr>
      <vt:lpstr> Modern “Balanced” General Anesthesia</vt:lpstr>
      <vt:lpstr>PowerPoint Presentation</vt:lpstr>
      <vt:lpstr>PowerPoint Presentation</vt:lpstr>
      <vt:lpstr>PowerPoint Presentation</vt:lpstr>
      <vt:lpstr>Stages of Anesthesia</vt:lpstr>
      <vt:lpstr> STAGE 1: (Stage of conscious sedation): </vt:lpstr>
      <vt:lpstr>Stage 2: (Stage of Excitement):</vt:lpstr>
      <vt:lpstr>Stage 2: (Stage of Excitement):</vt:lpstr>
      <vt:lpstr>Stage 3: Stage of Surgical Anesthesia:</vt:lpstr>
      <vt:lpstr>Stage 3: Stage of Surgical Anesthesia:</vt:lpstr>
      <vt:lpstr>Stage 4: Stage of Medullary depression:</vt:lpstr>
      <vt:lpstr>PowerPoint Presentation</vt:lpstr>
      <vt:lpstr>You Might Like Anesthesia If…</vt:lpstr>
      <vt:lpstr>Scope of Anesthesia</vt:lpstr>
      <vt:lpstr>Role of the Anesthetist</vt:lpstr>
      <vt:lpstr>Brief History</vt:lpstr>
      <vt:lpstr>Ether Day – October 16th, 1846</vt:lpstr>
      <vt:lpstr>Before anesthesia:…</vt:lpstr>
      <vt:lpstr>Liston, an eminent surgeon, was once operating for a bladder stone.  The panic stricken patient finally broke loose from the brawny assistants, ran out of the room, down the hall and locked himself in the lavatory.   Liston, hot on his heels and a determined man, broke down the door and carried the screaming patient back to complete the operative procedure. (Rapier HR. Man against Pain London 1947;49).  </vt:lpstr>
      <vt:lpstr>PowerPoint Presentation</vt:lpstr>
      <vt:lpstr>Anaesthesia is now very safe, with mortality of less than 1 in 250,000 directly related to anaesthesia. ===========cf.===========  The global mortality rate due to traffic accidents was 19 per 100 000 population (1:5263)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Anesthesia “Understanding the Concept”</dc:title>
  <dc:creator>enas&amp;ahmad</dc:creator>
  <cp:lastModifiedBy>Ahmad Arraqap</cp:lastModifiedBy>
  <cp:revision>27</cp:revision>
  <dcterms:created xsi:type="dcterms:W3CDTF">2025-01-24T17:13:14Z</dcterms:created>
  <dcterms:modified xsi:type="dcterms:W3CDTF">2025-09-13T05:57:50Z</dcterms:modified>
</cp:coreProperties>
</file>