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7" roundtripDataSignature="AMtx7mjbQkOKaRpOlBLodccTQkMs7H93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customschemas.google.com/relationships/presentationmetadata" Target="meta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3" name="Google Shape;13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4" name="Google Shape;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4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4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4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4"/>
          <p:cNvSpPr txBox="1"/>
          <p:nvPr>
            <p:ph idx="1" type="subTitle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3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4"/>
          <p:cNvSpPr txBox="1"/>
          <p:nvPr>
            <p:ph idx="12" type="sldNum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23" name="Google Shape;23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24" name="Google Shape;2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5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5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5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33" name="Google Shape;33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4086907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34" name="Google Shape;3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4" y="4087901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6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6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6"/>
          <p:cNvSpPr txBox="1"/>
          <p:nvPr>
            <p:ph type="title"/>
          </p:nvPr>
        </p:nvSpPr>
        <p:spPr>
          <a:xfrm>
            <a:off x="680322" y="2869895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6"/>
          <p:cNvSpPr txBox="1"/>
          <p:nvPr>
            <p:ph idx="1" type="body"/>
          </p:nvPr>
        </p:nvSpPr>
        <p:spPr>
          <a:xfrm>
            <a:off x="680322" y="4232171"/>
            <a:ext cx="9613860" cy="1704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3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6"/>
          <p:cNvSpPr txBox="1"/>
          <p:nvPr>
            <p:ph idx="12" type="sldNum"/>
          </p:nvPr>
        </p:nvSpPr>
        <p:spPr>
          <a:xfrm>
            <a:off x="10729455" y="286989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43" name="Google Shape;4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44" name="Google Shape;4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" type="body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7"/>
          <p:cNvSpPr txBox="1"/>
          <p:nvPr>
            <p:ph idx="2" type="body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54" name="Google Shape;54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55" name="Google Shape;5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8"/>
          <p:cNvSpPr txBox="1"/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8"/>
          <p:cNvSpPr txBox="1"/>
          <p:nvPr>
            <p:ph idx="1" type="body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38"/>
          <p:cNvSpPr txBox="1"/>
          <p:nvPr>
            <p:ph idx="2" type="body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3" type="body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38"/>
          <p:cNvSpPr txBox="1"/>
          <p:nvPr>
            <p:ph idx="4" type="body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8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67" name="Google Shape;67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68" name="Google Shape;6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9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Short.png" id="76" name="Google Shape;76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0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82" name="Google Shape;82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83" name="Google Shape;8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1"/>
          <p:cNvSpPr txBox="1"/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1"/>
          <p:cNvSpPr txBox="1"/>
          <p:nvPr>
            <p:ph idx="1" type="body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41"/>
          <p:cNvSpPr txBox="1"/>
          <p:nvPr>
            <p:ph idx="2" type="body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41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1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1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93" name="Google Shape;93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94" name="Google Shape;9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2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2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2"/>
          <p:cNvSpPr/>
          <p:nvPr>
            <p:ph idx="2" type="pic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sp>
      <p:sp>
        <p:nvSpPr>
          <p:cNvPr id="99" name="Google Shape;99;p42"/>
          <p:cNvSpPr txBox="1"/>
          <p:nvPr>
            <p:ph idx="1" type="body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0" name="Google Shape;100;p42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2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2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04" name="Google Shape;104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05" name="Google Shape;1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3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3"/>
          <p:cNvSpPr txBox="1"/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3"/>
          <p:cNvSpPr/>
          <p:nvPr>
            <p:ph idx="2" type="pic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sp>
      <p:sp>
        <p:nvSpPr>
          <p:cNvPr id="110" name="Google Shape;110;p43"/>
          <p:cNvSpPr txBox="1"/>
          <p:nvPr>
            <p:ph idx="1" type="body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1" name="Google Shape;111;p4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3"/>
          <p:cNvSpPr txBox="1"/>
          <p:nvPr>
            <p:ph idx="12" type="sldNum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15" name="Google Shape;115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16" name="Google Shape;11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4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4"/>
          <p:cNvSpPr txBox="1"/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4"/>
          <p:cNvSpPr txBox="1"/>
          <p:nvPr>
            <p:ph idx="1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1" name="Google Shape;121;p4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4"/>
          <p:cNvSpPr txBox="1"/>
          <p:nvPr>
            <p:ph idx="12" type="sldNum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25" name="Google Shape;125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26" name="Google Shape;12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5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5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5"/>
          <p:cNvSpPr txBox="1"/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5"/>
          <p:cNvSpPr txBox="1"/>
          <p:nvPr>
            <p:ph idx="1" type="body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1" name="Google Shape;131;p45"/>
          <p:cNvSpPr txBox="1"/>
          <p:nvPr>
            <p:ph idx="2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2" name="Google Shape;132;p4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4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5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4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36" name="Google Shape;136;p45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38" name="Google Shape;138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39" name="Google Shape;1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6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6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6"/>
          <p:cNvSpPr txBox="1"/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6"/>
          <p:cNvSpPr txBox="1"/>
          <p:nvPr>
            <p:ph idx="1" type="body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4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48" name="Google Shape;148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49" name="Google Shape;14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7"/>
          <p:cNvSpPr txBox="1"/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7"/>
          <p:cNvSpPr txBox="1"/>
          <p:nvPr>
            <p:ph idx="1" type="body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4" name="Google Shape;154;p47"/>
          <p:cNvSpPr txBox="1"/>
          <p:nvPr>
            <p:ph idx="2" type="body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55" name="Google Shape;155;p47"/>
          <p:cNvSpPr txBox="1"/>
          <p:nvPr>
            <p:ph idx="3" type="body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6" name="Google Shape;156;p47"/>
          <p:cNvSpPr txBox="1"/>
          <p:nvPr>
            <p:ph idx="4" type="body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57" name="Google Shape;157;p47"/>
          <p:cNvSpPr txBox="1"/>
          <p:nvPr>
            <p:ph idx="5" type="body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8" name="Google Shape;158;p47"/>
          <p:cNvSpPr txBox="1"/>
          <p:nvPr>
            <p:ph idx="6" type="body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59" name="Google Shape;159;p4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47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63" name="Google Shape;163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64" name="Google Shape;16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4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48"/>
          <p:cNvSpPr txBox="1"/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8"/>
          <p:cNvSpPr txBox="1"/>
          <p:nvPr>
            <p:ph idx="1" type="body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48"/>
          <p:cNvSpPr/>
          <p:nvPr>
            <p:ph idx="2" type="pic"/>
          </p:nvPr>
        </p:nvSpPr>
        <p:spPr>
          <a:xfrm>
            <a:off x="680318" y="2336873"/>
            <a:ext cx="30497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70" name="Google Shape;170;p48"/>
          <p:cNvSpPr txBox="1"/>
          <p:nvPr>
            <p:ph idx="3" type="body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1" name="Google Shape;171;p48"/>
          <p:cNvSpPr txBox="1"/>
          <p:nvPr>
            <p:ph idx="4" type="body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2" name="Google Shape;172;p48"/>
          <p:cNvSpPr/>
          <p:nvPr>
            <p:ph idx="5" type="pic"/>
          </p:nvPr>
        </p:nvSpPr>
        <p:spPr>
          <a:xfrm>
            <a:off x="3945470" y="2336873"/>
            <a:ext cx="306324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73" name="Google Shape;173;p48"/>
          <p:cNvSpPr txBox="1"/>
          <p:nvPr>
            <p:ph idx="6" type="body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4" name="Google Shape;174;p48"/>
          <p:cNvSpPr txBox="1"/>
          <p:nvPr>
            <p:ph idx="7" type="body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5" name="Google Shape;175;p48"/>
          <p:cNvSpPr/>
          <p:nvPr>
            <p:ph idx="8" type="pic"/>
          </p:nvPr>
        </p:nvSpPr>
        <p:spPr>
          <a:xfrm>
            <a:off x="7230677" y="2336873"/>
            <a:ext cx="30635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76" name="Google Shape;176;p48"/>
          <p:cNvSpPr txBox="1"/>
          <p:nvPr>
            <p:ph idx="9" type="body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7" name="Google Shape;177;p48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48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8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81" name="Google Shape;181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82" name="Google Shape;18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4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9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49"/>
          <p:cNvSpPr txBox="1"/>
          <p:nvPr>
            <p:ph idx="1" type="body"/>
          </p:nvPr>
        </p:nvSpPr>
        <p:spPr>
          <a:xfrm rot="5400000">
            <a:off x="3687593" y="-670399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49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49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49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0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0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0"/>
          <p:cNvSpPr txBox="1"/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50"/>
          <p:cNvSpPr txBox="1"/>
          <p:nvPr>
            <p:ph idx="1" type="body"/>
          </p:nvPr>
        </p:nvSpPr>
        <p:spPr>
          <a:xfrm rot="5400000">
            <a:off x="2452029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50"/>
          <p:cNvSpPr txBox="1"/>
          <p:nvPr>
            <p:ph idx="10" type="dt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50"/>
          <p:cNvSpPr txBox="1"/>
          <p:nvPr>
            <p:ph idx="11" type="ftr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50"/>
          <p:cNvSpPr txBox="1"/>
          <p:nvPr>
            <p:ph idx="12" type="sldNum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121"/>
            </a:gs>
            <a:gs pos="50000">
              <a:srgbClr val="D54006"/>
            </a:gs>
            <a:gs pos="100000">
              <a:srgbClr val="8C0000"/>
            </a:gs>
          </a:gsLst>
          <a:lin ang="25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shOverlay-FullResolve.png" id="6" name="Google Shape;6;p33"/>
          <p:cNvPicPr preferRelativeResize="0"/>
          <p:nvPr/>
        </p:nvPicPr>
        <p:blipFill rotWithShape="1">
          <a:blip r:embed="rId1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33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3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3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" name="Google Shape;11;p33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en-US"/>
              <a:t>Acne</a:t>
            </a:r>
            <a:endParaRPr/>
          </a:p>
        </p:txBody>
      </p:sp>
      <p:sp>
        <p:nvSpPr>
          <p:cNvPr id="203" name="Google Shape;203;p1"/>
          <p:cNvSpPr txBox="1"/>
          <p:nvPr>
            <p:ph idx="1" type="subTitle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Dr. Rand Murshidi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Department of Dermatology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Jordan university hospital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209" name="Google Shape;209;p2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Acne is a multifactorial disorder of the pilosebaceous unit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All age groups may be affected, peak incidence is during adolescence.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Psychological impact, social isolation, anxiety, depression even suicidal ideation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Underlying factors</a:t>
            </a:r>
            <a:endParaRPr/>
          </a:p>
        </p:txBody>
      </p:sp>
      <p:sp>
        <p:nvSpPr>
          <p:cNvPr id="215" name="Google Shape;215;p3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Genetic factors (number , size, activity of sebaceous glands), tendency of severe acne runs in families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Dietary factors controversial: Skim milk, whey protein , high glycemic diets, dietary supplements vitamin B12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Androgenic hormones increase size of sebaceous glands and sebum amount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Iatrogenic corticosteroid, androgens combined OCP,  antiepileptics, EGFR inhibitor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Other factors: Fluid retention (premenstrual), stress (inflammation), seasons, , cosmetics(comedogenic)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Pilosebaceous unit</a:t>
            </a:r>
            <a:endParaRPr/>
          </a:p>
        </p:txBody>
      </p:sp>
      <p:pic>
        <p:nvPicPr>
          <p:cNvPr id="221" name="Google Shape;221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5878" y="578675"/>
            <a:ext cx="6143700" cy="627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Pathogenesis</a:t>
            </a:r>
            <a:endParaRPr/>
          </a:p>
        </p:txBody>
      </p:sp>
      <p:pic>
        <p:nvPicPr>
          <p:cNvPr id="227" name="Google Shape;227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57427" l="0" r="0" t="2990"/>
          <a:stretch/>
        </p:blipFill>
        <p:spPr>
          <a:xfrm>
            <a:off x="0" y="2022229"/>
            <a:ext cx="10624037" cy="4747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33" name="Google Shape;233;p6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Follicular hyperkeratinisation corneocytes normally extruded in acne accumulate , hyperkeratotic plug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Hormonal influences on sebum production and composition testesterone and dihydrotestesterone most potent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Inflammation in acne Propionibacterium acnes which uses sebum as a substrate. and produces lipases which break down the triglycerides in sebum to form free fatty acids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Clinical features</a:t>
            </a:r>
            <a:endParaRPr/>
          </a:p>
        </p:txBody>
      </p:sp>
      <p:sp>
        <p:nvSpPr>
          <p:cNvPr id="239" name="Google Shape;239;p7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Localisation :sites of well developed sebaceous glands.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Non-inflammatory vs inflammatory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Non-inflammatory : Open vs closed comedones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Closed comedone (white heads) small papules , no follicular opening , no erythema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Open comedone (black heads)  dilated follicular opening with core of shed keratin ( colour due to melanin and lipid oxidation).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5567" y="0"/>
            <a:ext cx="425302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50" name="Google Shape;250;p9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Inflammatory acne : papules , pustules , nodules, pseudocystes( filled with pus and serosanguinus fluid) may combine to sinus tracts 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5712" y="87922"/>
            <a:ext cx="6528288" cy="677007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 txBox="1"/>
          <p:nvPr/>
        </p:nvSpPr>
        <p:spPr>
          <a:xfrm>
            <a:off x="5181600" y="2203206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2615713" y="5144966"/>
            <a:ext cx="3223846" cy="1625112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 txBox="1"/>
          <p:nvPr>
            <p:ph type="title"/>
          </p:nvPr>
        </p:nvSpPr>
        <p:spPr>
          <a:xfrm>
            <a:off x="0" y="2857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/>
              <a:t>Variants of acne</a:t>
            </a:r>
            <a:endParaRPr/>
          </a:p>
        </p:txBody>
      </p:sp>
      <p:sp>
        <p:nvSpPr>
          <p:cNvPr id="263" name="Google Shape;263;p11"/>
          <p:cNvSpPr txBox="1"/>
          <p:nvPr>
            <p:ph idx="1" type="body"/>
          </p:nvPr>
        </p:nvSpPr>
        <p:spPr>
          <a:xfrm>
            <a:off x="-373673" y="1143000"/>
            <a:ext cx="8501122" cy="5429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31813" lvl="1" marL="989013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3200"/>
              <a:buNone/>
            </a:pPr>
            <a:r>
              <a:rPr b="1" i="1" lang="en-US" sz="3200">
                <a:solidFill>
                  <a:srgbClr val="FF0000"/>
                </a:solidFill>
              </a:rPr>
              <a:t>1- Acne vulgaris</a:t>
            </a:r>
            <a:r>
              <a:rPr lang="en-US" sz="2400">
                <a:solidFill>
                  <a:srgbClr val="FF0000"/>
                </a:solidFill>
              </a:rPr>
              <a:t> </a:t>
            </a:r>
            <a:endParaRPr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t/>
            </a:r>
            <a:endParaRPr sz="2400"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rPr lang="en-US" sz="2400"/>
              <a:t>-Acne vulgaris, the common type of acne, occurs during puberty and affects the comedogenic areas of the face, back and chest. There may be a familial tendency to acne.</a:t>
            </a:r>
            <a:endParaRPr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rPr lang="en-US" sz="2400"/>
              <a:t> -Acne vulgaris is more common in boys, 30–40% of whom develop acne between the ages of 18 and 19 </a:t>
            </a:r>
            <a:endParaRPr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rPr lang="en-US" sz="2400"/>
              <a:t>-In girls, the peak incidence is between 16 and 18 years</a:t>
            </a:r>
            <a:endParaRPr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rPr lang="en-US" sz="2400"/>
              <a:t>-</a:t>
            </a:r>
            <a:r>
              <a:rPr b="1" lang="en-US" sz="2400">
                <a:solidFill>
                  <a:srgbClr val="FF0000"/>
                </a:solidFill>
              </a:rPr>
              <a:t>Adult acne</a:t>
            </a:r>
            <a:r>
              <a:rPr lang="en-US" sz="2400"/>
              <a:t> is a variant affecting 3% of </a:t>
            </a:r>
            <a:endParaRPr/>
          </a:p>
          <a:p>
            <a:pPr indent="-531813" lvl="1" marL="989013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400"/>
              <a:buNone/>
            </a:pPr>
            <a:r>
              <a:rPr lang="en-US" sz="2400"/>
              <a:t>men and 5% of women over the age of 40</a:t>
            </a:r>
            <a:endParaRPr sz="2400">
              <a:solidFill>
                <a:srgbClr val="FF0000"/>
              </a:solidFill>
            </a:endParaRPr>
          </a:p>
        </p:txBody>
      </p:sp>
      <p:pic>
        <p:nvPicPr>
          <p:cNvPr id="264" name="Google Shape;2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3473" y="3789040"/>
            <a:ext cx="3428992" cy="306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1" i="1" lang="en-US">
                <a:solidFill>
                  <a:srgbClr val="FF0000"/>
                </a:solidFill>
              </a:rPr>
              <a:t>2. Infantile Acne</a:t>
            </a:r>
            <a:endParaRPr/>
          </a:p>
        </p:txBody>
      </p:sp>
      <p:sp>
        <p:nvSpPr>
          <p:cNvPr id="270" name="Google Shape;270;p12"/>
          <p:cNvSpPr txBox="1"/>
          <p:nvPr>
            <p:ph idx="1" type="body"/>
          </p:nvPr>
        </p:nvSpPr>
        <p:spPr>
          <a:xfrm>
            <a:off x="244719" y="2039816"/>
            <a:ext cx="5757874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/>
              <a:t>Localised acne lesions occur on the face in the </a:t>
            </a:r>
            <a:r>
              <a:rPr b="1" lang="en-US" sz="2400"/>
              <a:t>first few months of life</a:t>
            </a:r>
            <a:r>
              <a:rPr lang="en-US" sz="2400"/>
              <a:t>. Infantile acne may require topical or systemic therapy as although it will resolve spontaneously it may last up to 5 years  and can cause scarring</a:t>
            </a:r>
            <a:r>
              <a:rPr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/>
              <a:t>There is </a:t>
            </a:r>
            <a:r>
              <a:rPr b="1" lang="en-US" sz="2400"/>
              <a:t>an association with severe adolescent acne</a:t>
            </a:r>
            <a:r>
              <a:rPr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/>
              <a:t>Endocrine abnormalities are very rare, but should be considered, especially in a girl with signs of virilism</a:t>
            </a:r>
            <a:endParaRPr sz="2400"/>
          </a:p>
        </p:txBody>
      </p:sp>
      <p:pic>
        <p:nvPicPr>
          <p:cNvPr id="271" name="Google Shape;27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9074" y="2039816"/>
            <a:ext cx="2643174" cy="4389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1" i="1" lang="en-US">
                <a:solidFill>
                  <a:srgbClr val="FF0000"/>
                </a:solidFill>
              </a:rPr>
              <a:t>3. Acne conglobata/fulminans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77" name="Google Shape;277;p13"/>
          <p:cNvSpPr txBox="1"/>
          <p:nvPr>
            <p:ph idx="1" type="body"/>
          </p:nvPr>
        </p:nvSpPr>
        <p:spPr>
          <a:xfrm>
            <a:off x="0" y="218707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severe form of acne, more common in </a:t>
            </a:r>
            <a:r>
              <a:rPr b="1" lang="en-US"/>
              <a:t>boys</a:t>
            </a:r>
            <a:r>
              <a:rPr lang="en-US"/>
              <a:t> and in </a:t>
            </a:r>
            <a:r>
              <a:rPr b="1" lang="en-US"/>
              <a:t>tropical climates</a:t>
            </a:r>
            <a:r>
              <a:rPr lang="en-US"/>
              <a:t>. There is </a:t>
            </a:r>
            <a:r>
              <a:rPr b="1" lang="en-US"/>
              <a:t>extensive, nodulocystic acne </a:t>
            </a:r>
            <a:r>
              <a:rPr lang="en-US"/>
              <a:t>and  </a:t>
            </a:r>
            <a:r>
              <a:rPr b="1" lang="en-US"/>
              <a:t>abscess formation </a:t>
            </a:r>
            <a:r>
              <a:rPr lang="en-US"/>
              <a:t>affecting particularly the </a:t>
            </a:r>
            <a:r>
              <a:rPr b="1" lang="en-US"/>
              <a:t>trunk, face and limbs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b="1" lang="en-US">
                <a:solidFill>
                  <a:srgbClr val="FF0000"/>
                </a:solidFill>
              </a:rPr>
              <a:t>Acne fulminans </a:t>
            </a:r>
            <a:r>
              <a:rPr lang="en-US"/>
              <a:t>is similarly severe but is associated with systemic symptoms of malaise, fever and joint pains</a:t>
            </a:r>
            <a:endParaRPr/>
          </a:p>
        </p:txBody>
      </p:sp>
      <p:pic>
        <p:nvPicPr>
          <p:cNvPr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4539" y="4645279"/>
            <a:ext cx="4762500" cy="200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2095472" y="2332038"/>
            <a:ext cx="4614866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85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2000"/>
              <a:buNone/>
            </a:pPr>
            <a:r>
              <a:rPr b="1" lang="en-US"/>
              <a:t>4. Occupational Acne.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000"/>
              <a:buNone/>
            </a:pPr>
            <a:r>
              <a:rPr b="1" lang="en-US"/>
              <a:t>5. Drug Induced Acne.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3399"/>
              </a:buClr>
              <a:buSzPts val="2000"/>
              <a:buNone/>
            </a:pPr>
            <a:r>
              <a:rPr b="1" lang="en-US"/>
              <a:t>6. Cosmetic-induced Acne.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 b="1" sz="2800"/>
          </a:p>
        </p:txBody>
      </p:sp>
      <p:pic>
        <p:nvPicPr>
          <p:cNvPr descr="C:\Users\user\Desktop\5th year\dermatology\images.jpg" id="285" name="Google Shape;2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4695" y="2071679"/>
            <a:ext cx="2619375" cy="367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 txBox="1"/>
          <p:nvPr>
            <p:ph type="title"/>
          </p:nvPr>
        </p:nvSpPr>
        <p:spPr>
          <a:xfrm>
            <a:off x="945143" y="81510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rebuchet MS"/>
              <a:buNone/>
            </a:pPr>
            <a:r>
              <a:rPr b="1" i="1" lang="en-US" sz="4900">
                <a:solidFill>
                  <a:srgbClr val="FF0000"/>
                </a:solidFill>
              </a:rPr>
              <a:t>7. Acne keloidalis</a:t>
            </a:r>
            <a:br>
              <a:rPr b="1" lang="en-US"/>
            </a:br>
            <a:endParaRPr b="1"/>
          </a:p>
        </p:txBody>
      </p:sp>
      <p:pic>
        <p:nvPicPr>
          <p:cNvPr id="291" name="Google Shape;291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9121" y="2318968"/>
            <a:ext cx="4762500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5"/>
          <p:cNvSpPr txBox="1"/>
          <p:nvPr/>
        </p:nvSpPr>
        <p:spPr>
          <a:xfrm>
            <a:off x="704850" y="2514600"/>
            <a:ext cx="488559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is a type of scarring acne seen particularly on the neck in men</a:t>
            </a:r>
            <a:endParaRPr b="0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1" i="1" lang="en-US">
                <a:solidFill>
                  <a:srgbClr val="FF0000"/>
                </a:solidFill>
              </a:rPr>
              <a:t> 8.Acne excoriée( des jeunes ﬁ lles)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98" name="Google Shape;298;p16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/>
              <a:t>is typically seen in teenage girls who present with facial excoriations but very few primary lesions. There are no comedones. This is a form of neurotic excoriation  , and patients need to be given a clear explanation and helped to try and reduce the self - inﬂicted damage. </a:t>
            </a:r>
            <a:endParaRPr sz="2800"/>
          </a:p>
        </p:txBody>
      </p:sp>
      <p:pic>
        <p:nvPicPr>
          <p:cNvPr id="299" name="Google Shape;2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3873" y="4221088"/>
            <a:ext cx="5153027" cy="2357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 txBox="1"/>
          <p:nvPr>
            <p:ph type="title"/>
          </p:nvPr>
        </p:nvSpPr>
        <p:spPr>
          <a:xfrm>
            <a:off x="1224739" y="94211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b="1" lang="en-US" sz="4400"/>
              <a:t>Treatment of acne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i="1" lang="en-US">
                <a:solidFill>
                  <a:schemeClr val="lt1"/>
                </a:solidFill>
              </a:rPr>
              <a:t>General measures</a:t>
            </a:r>
            <a:endParaRPr/>
          </a:p>
        </p:txBody>
      </p:sp>
      <p:sp>
        <p:nvSpPr>
          <p:cNvPr id="310" name="Google Shape;310;p18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Full explanation and active therapy are essential.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Avoid precipitating factors</a:t>
            </a:r>
            <a:endParaRPr/>
          </a:p>
        </p:txBody>
      </p:sp>
      <p:pic>
        <p:nvPicPr>
          <p:cNvPr descr="C:\Users\user\Desktop\5th year\dermatology\Cedars-Dermatology-Acne-Vulgaris-Treatment-1.jpg" id="311" name="Google Shape;3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9786" y="3500438"/>
            <a:ext cx="7143750" cy="3357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9"/>
          <p:cNvGrpSpPr/>
          <p:nvPr/>
        </p:nvGrpSpPr>
        <p:grpSpPr>
          <a:xfrm>
            <a:off x="3044120" y="-298123"/>
            <a:ext cx="7248568" cy="7625743"/>
            <a:chOff x="1091524" y="-298123"/>
            <a:chExt cx="7248568" cy="7625743"/>
          </a:xfrm>
        </p:grpSpPr>
        <p:sp>
          <p:nvSpPr>
            <p:cNvPr id="317" name="Google Shape;317;p19"/>
            <p:cNvSpPr/>
            <p:nvPr/>
          </p:nvSpPr>
          <p:spPr>
            <a:xfrm>
              <a:off x="3771900" y="3086100"/>
              <a:ext cx="3771900" cy="3771900"/>
            </a:xfrm>
            <a:custGeom>
              <a:rect b="b" l="l" r="r" t="t"/>
              <a:pathLst>
                <a:path extrusionOk="0" h="120000" w="12000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9"/>
            <p:cNvSpPr txBox="1"/>
            <p:nvPr/>
          </p:nvSpPr>
          <p:spPr>
            <a:xfrm>
              <a:off x="4530220" y="3969650"/>
              <a:ext cx="2255260" cy="1938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b="0" i="0" lang="en-US" sz="3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Systemic treatments</a:t>
              </a:r>
              <a:endPara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19" name="Google Shape;319;p19"/>
            <p:cNvSpPr/>
            <p:nvPr/>
          </p:nvSpPr>
          <p:spPr>
            <a:xfrm>
              <a:off x="1577340" y="2194560"/>
              <a:ext cx="2743200" cy="2743200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6CF8A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9"/>
            <p:cNvSpPr txBox="1"/>
            <p:nvPr/>
          </p:nvSpPr>
          <p:spPr>
            <a:xfrm>
              <a:off x="2267949" y="2889343"/>
              <a:ext cx="1361982" cy="1353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b="0" i="0" lang="en-US" sz="3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Topical</a:t>
              </a:r>
              <a:endPara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1" name="Google Shape;321;p19"/>
            <p:cNvSpPr/>
            <p:nvPr/>
          </p:nvSpPr>
          <p:spPr>
            <a:xfrm rot="-900000">
              <a:off x="3113811" y="302031"/>
              <a:ext cx="2687776" cy="2687776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87C5C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9"/>
            <p:cNvSpPr txBox="1"/>
            <p:nvPr/>
          </p:nvSpPr>
          <p:spPr>
            <a:xfrm>
              <a:off x="3703320" y="891540"/>
              <a:ext cx="1508760" cy="1508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Trebuchet MS"/>
                <a:buNone/>
              </a:pPr>
              <a:r>
                <a:rPr b="1" i="0" lang="en-US" sz="2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Cleansers</a:t>
              </a:r>
              <a:endParaRPr b="1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3512060" y="2499588"/>
              <a:ext cx="4828032" cy="4828032"/>
            </a:xfrm>
            <a:custGeom>
              <a:rect b="b" l="l" r="r" t="t"/>
              <a:pathLst>
                <a:path extrusionOk="0" h="120000" w="120000">
                  <a:moveTo>
                    <a:pt x="53088" y="4177"/>
                  </a:moveTo>
                  <a:lnTo>
                    <a:pt x="53088" y="4177"/>
                  </a:lnTo>
                  <a:cubicBezTo>
                    <a:pt x="76542" y="1273"/>
                    <a:pt x="99310" y="13339"/>
                    <a:pt x="110075" y="34377"/>
                  </a:cubicBezTo>
                  <a:cubicBezTo>
                    <a:pt x="120840" y="55416"/>
                    <a:pt x="117306" y="80940"/>
                    <a:pt x="101230" y="98263"/>
                  </a:cubicBezTo>
                  <a:lnTo>
                    <a:pt x="103753" y="101025"/>
                  </a:lnTo>
                  <a:lnTo>
                    <a:pt x="96035" y="99459"/>
                  </a:lnTo>
                  <a:lnTo>
                    <a:pt x="94902" y="91333"/>
                  </a:lnTo>
                  <a:lnTo>
                    <a:pt x="97423" y="94094"/>
                  </a:lnTo>
                  <a:lnTo>
                    <a:pt x="97423" y="94094"/>
                  </a:lnTo>
                  <a:cubicBezTo>
                    <a:pt x="111690" y="78434"/>
                    <a:pt x="114698" y="55547"/>
                    <a:pt x="104961" y="36732"/>
                  </a:cubicBezTo>
                  <a:cubicBezTo>
                    <a:pt x="95225" y="17918"/>
                    <a:pt x="74803" y="7155"/>
                    <a:pt x="53779" y="97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1091524" y="1576162"/>
              <a:ext cx="3507867" cy="3507867"/>
            </a:xfrm>
            <a:custGeom>
              <a:rect b="b" l="l" r="r" t="t"/>
              <a:pathLst>
                <a:path extrusionOk="0" h="120000" w="12000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6CF8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2492101" y="-298123"/>
              <a:ext cx="3782187" cy="3782187"/>
            </a:xfrm>
            <a:custGeom>
              <a:rect b="b" l="l" r="r" t="t"/>
              <a:pathLst>
                <a:path extrusionOk="0" h="120000" w="12000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F87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"/>
          <p:cNvSpPr txBox="1"/>
          <p:nvPr>
            <p:ph type="title"/>
          </p:nvPr>
        </p:nvSpPr>
        <p:spPr>
          <a:xfrm>
            <a:off x="1302331" y="59348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b="1" lang="en-US">
                <a:solidFill>
                  <a:srgbClr val="FF0000"/>
                </a:solidFill>
              </a:rPr>
              <a:t>Topical treatments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31" name="Google Shape;331;p20"/>
          <p:cNvSpPr txBox="1"/>
          <p:nvPr>
            <p:ph idx="1" type="body"/>
          </p:nvPr>
        </p:nvSpPr>
        <p:spPr>
          <a:xfrm>
            <a:off x="564173" y="2091820"/>
            <a:ext cx="6429388" cy="5643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i="1" lang="en-US">
                <a:solidFill>
                  <a:srgbClr val="FF0000"/>
                </a:solidFill>
              </a:rPr>
              <a:t>Benzoyl peroxide </a:t>
            </a:r>
            <a:r>
              <a:rPr i="1" lang="en-US"/>
              <a:t>has been available for the treatment of acne for </a:t>
            </a:r>
            <a:r>
              <a:rPr lang="en-US"/>
              <a:t>many years; it has bacteriostatic effects against </a:t>
            </a:r>
            <a:r>
              <a:rPr i="1" lang="en-US"/>
              <a:t>P. acnes and is mildly </a:t>
            </a:r>
            <a:r>
              <a:rPr lang="en-US"/>
              <a:t>comedolytic.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i="1" lang="en-US">
                <a:solidFill>
                  <a:srgbClr val="FF0000"/>
                </a:solidFill>
              </a:rPr>
              <a:t>Salicylic acid </a:t>
            </a:r>
            <a:r>
              <a:rPr i="1" lang="en-US"/>
              <a:t>promotes desquamation of follicular epithelium and </a:t>
            </a:r>
            <a:r>
              <a:rPr lang="en-US"/>
              <a:t>therefore inhibits the formation of comedones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i="1" lang="en-US">
                <a:solidFill>
                  <a:srgbClr val="FF0000"/>
                </a:solidFill>
              </a:rPr>
              <a:t>Topical retinoids </a:t>
            </a:r>
            <a:r>
              <a:rPr i="1" lang="en-US"/>
              <a:t>are vitamin A derivatives that are anti inflammatory </a:t>
            </a:r>
            <a:r>
              <a:rPr lang="en-US"/>
              <a:t>and comedolytic. Treatments currently available include tretinoin, adapalene</a:t>
            </a:r>
            <a:endParaRPr/>
          </a:p>
        </p:txBody>
      </p:sp>
      <p:pic>
        <p:nvPicPr>
          <p:cNvPr descr="C:\Users\user\Desktop\5th year\dermatology\images (2).jpg" id="332" name="Google Shape;33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1951" y="2643182"/>
            <a:ext cx="2786050" cy="4214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338" name="Google Shape;338;p21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i="1" lang="en-US">
                <a:solidFill>
                  <a:srgbClr val="FF0000"/>
                </a:solidFill>
              </a:rPr>
              <a:t>Topical antibiotics </a:t>
            </a:r>
            <a:r>
              <a:rPr i="1" lang="en-US"/>
              <a:t>are effective through their bactericidal activity </a:t>
            </a:r>
            <a:r>
              <a:rPr lang="en-US"/>
              <a:t>against </a:t>
            </a:r>
            <a:r>
              <a:rPr i="1" lang="en-US"/>
              <a:t>P. acnes and consequent anti-inflammatory effects. The </a:t>
            </a:r>
            <a:r>
              <a:rPr lang="en-US"/>
              <a:t>most commonly prescribed antibiotics include erythromycin and clindamycin either alone or in combination with other agents such as zinc or benzoyl peroxide.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i="1" lang="en-US">
                <a:solidFill>
                  <a:srgbClr val="FF0000"/>
                </a:solidFill>
              </a:rPr>
              <a:t>Phototherapy</a:t>
            </a:r>
            <a:r>
              <a:rPr i="1" lang="en-US"/>
              <a:t> with ultraviolet or visible light is an alternative </a:t>
            </a:r>
            <a:r>
              <a:rPr lang="en-US"/>
              <a:t>therapy that may be helpful in those unresponsive to or unable to tolerate conventional treatments.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i="1" lang="en-US">
                <a:solidFill>
                  <a:srgbClr val="FF0000"/>
                </a:solidFill>
              </a:rPr>
              <a:t>Systemic therapy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44" name="Google Shape;344;p22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608013" lvl="0" marL="608013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/>
              <a:t>Oral antibiotics.</a:t>
            </a:r>
            <a:endParaRPr/>
          </a:p>
          <a:p>
            <a:pPr indent="-608013" lvl="0" marL="608013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/>
              <a:t>Hormonal treatments.</a:t>
            </a:r>
            <a:endParaRPr/>
          </a:p>
          <a:p>
            <a:pPr indent="-608013" lvl="0" marL="608013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/>
              <a:t>Oral retinoids.</a:t>
            </a:r>
            <a:endParaRPr/>
          </a:p>
          <a:p>
            <a:pPr indent="-608013" lvl="0" marL="608013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i="1" lang="en-US">
                <a:solidFill>
                  <a:srgbClr val="FF0000"/>
                </a:solidFill>
              </a:rPr>
              <a:t>Hormone therapies.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50" name="Google Shape;350;p23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en-US"/>
              <a:t>These include certain types of OCPs that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increase sex hormone-binding globulin and consequently reduce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free testosterone levels.These are generally OCPs that have higher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oestrogen and lower androgen potential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i="1" lang="en-US">
                <a:solidFill>
                  <a:srgbClr val="FF0000"/>
                </a:solidFill>
              </a:rPr>
              <a:t>Oral antibiotics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56" name="Google Shape;356;p24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i="1" lang="en-US"/>
              <a:t>Tetracyclines remain the mainstay of treatment </a:t>
            </a:r>
            <a:r>
              <a:rPr lang="en-US"/>
              <a:t>in those over the age of 12 years (below this age, they may cause dental hypoplasia and staining of teeth)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Tetracyclines should be avoided in pregnancy/breastfeeding and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children </a:t>
            </a:r>
            <a:r>
              <a:rPr i="1" lang="en-US"/>
              <a:t>&lt;12 years. Erythromycin and trimethoprimare good alternatives.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5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rebuchet MS"/>
              <a:buNone/>
            </a:pPr>
            <a:r>
              <a:rPr i="1" lang="en-US">
                <a:solidFill>
                  <a:srgbClr val="FF0000"/>
                </a:solidFill>
              </a:rPr>
              <a:t>Oral retinoids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62" name="Google Shape;362;p25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en-US"/>
              <a:t>Isotretinoin has revolutionised the treatment of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severe acne, but it is usually reserved for resistant disease unresponsive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to other oral therapies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en-US"/>
              <a:t>Rosacea</a:t>
            </a:r>
            <a:endParaRPr/>
          </a:p>
        </p:txBody>
      </p:sp>
      <p:sp>
        <p:nvSpPr>
          <p:cNvPr id="368" name="Google Shape;368;p26"/>
          <p:cNvSpPr txBox="1"/>
          <p:nvPr>
            <p:ph idx="1" type="subTitle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374" name="Google Shape;374;p27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encompasses a costellation of clinical findings with the key components ( persistent facial erythema and inflammatory papulopustules).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Clinical types: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1. erythematotelangiectatic: flush , facial erythema +- telangectasia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2.papulopustular : centrofacial eruption multiple small papules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3.phymatous: thickened nodular skin, prominrnt pores , can affect nose (rhinphyma), chin, forehead, ears, eyelids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4.ocular : dry gritty, blepharitis, conjunctivitis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09" y="103798"/>
            <a:ext cx="5080098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7269" y="256442"/>
            <a:ext cx="6682153" cy="3868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060" y="146538"/>
            <a:ext cx="4889132" cy="506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87378"/>
            <a:ext cx="5577863" cy="541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0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Exacerbated by heat, exercise, hot food, spicy food, emotion, alcohol and sunlight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/>
              <a:t>Management</a:t>
            </a:r>
            <a:endParaRPr/>
          </a:p>
        </p:txBody>
      </p:sp>
      <p:sp>
        <p:nvSpPr>
          <p:cNvPr id="398" name="Google Shape;398;p31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Avoid trigger factors.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Sun screen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Avoid skin irritants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Topical treatment :Metronidazol, azelic acid, a adrenoreceptors ( temporary effect).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Oral antibiotics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Low dose isotretinoin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Laser, surgery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2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404" name="Google Shape;404;p32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Thank you for your attention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rlin">
  <a:themeElements>
    <a:clrScheme name="Berlin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2020-08-08T15:06:40Z</dcterms:created>
  <dc:creator>Mahmoud Abdallat</dc:creator>
</cp:coreProperties>
</file>