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316" r:id="rId6"/>
    <p:sldId id="317" r:id="rId7"/>
    <p:sldId id="319" r:id="rId8"/>
    <p:sldId id="318" r:id="rId9"/>
    <p:sldId id="261" r:id="rId10"/>
    <p:sldId id="260" r:id="rId11"/>
    <p:sldId id="262" r:id="rId12"/>
    <p:sldId id="269" r:id="rId13"/>
    <p:sldId id="263" r:id="rId14"/>
    <p:sldId id="265" r:id="rId15"/>
    <p:sldId id="266" r:id="rId16"/>
    <p:sldId id="320" r:id="rId17"/>
    <p:sldId id="267" r:id="rId18"/>
    <p:sldId id="272" r:id="rId19"/>
    <p:sldId id="321" r:id="rId20"/>
    <p:sldId id="271" r:id="rId21"/>
    <p:sldId id="270" r:id="rId22"/>
    <p:sldId id="268" r:id="rId23"/>
    <p:sldId id="273" r:id="rId24"/>
    <p:sldId id="322" r:id="rId25"/>
    <p:sldId id="274" r:id="rId26"/>
    <p:sldId id="280" r:id="rId27"/>
    <p:sldId id="282" r:id="rId28"/>
    <p:sldId id="276" r:id="rId29"/>
    <p:sldId id="275" r:id="rId30"/>
    <p:sldId id="277" r:id="rId31"/>
    <p:sldId id="278" r:id="rId32"/>
    <p:sldId id="283" r:id="rId33"/>
    <p:sldId id="284" r:id="rId34"/>
    <p:sldId id="285" r:id="rId35"/>
    <p:sldId id="286" r:id="rId36"/>
    <p:sldId id="287" r:id="rId37"/>
    <p:sldId id="281" r:id="rId38"/>
    <p:sldId id="288" r:id="rId39"/>
    <p:sldId id="289" r:id="rId40"/>
    <p:sldId id="290" r:id="rId41"/>
    <p:sldId id="292" r:id="rId42"/>
    <p:sldId id="293" r:id="rId43"/>
    <p:sldId id="294" r:id="rId44"/>
    <p:sldId id="279" r:id="rId45"/>
    <p:sldId id="295" r:id="rId46"/>
    <p:sldId id="296" r:id="rId47"/>
    <p:sldId id="298" r:id="rId48"/>
    <p:sldId id="297" r:id="rId49"/>
    <p:sldId id="301" r:id="rId50"/>
    <p:sldId id="299" r:id="rId51"/>
    <p:sldId id="300" r:id="rId52"/>
    <p:sldId id="302" r:id="rId53"/>
    <p:sldId id="303" r:id="rId54"/>
    <p:sldId id="306" r:id="rId55"/>
    <p:sldId id="304" r:id="rId56"/>
    <p:sldId id="310" r:id="rId57"/>
    <p:sldId id="311" r:id="rId58"/>
    <p:sldId id="307" r:id="rId59"/>
    <p:sldId id="305" r:id="rId60"/>
    <p:sldId id="312" r:id="rId61"/>
    <p:sldId id="313" r:id="rId62"/>
    <p:sldId id="314" r:id="rId63"/>
    <p:sldId id="308" r:id="rId64"/>
    <p:sldId id="309" r:id="rId65"/>
    <p:sldId id="315" r:id="rId66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817607C-3FD9-415C-BED8-C5FE11F91EF0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D461F2-69CF-4584-98DC-9D600A3C8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8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type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461F2-69CF-4584-98DC-9D600A3C81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7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673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98074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819917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495054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22443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26002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700049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507045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20194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759229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61188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C83-53F9-4150-8202-0EC8C90B26FF}" type="datetimeFigureOut">
              <a:rPr lang="ar-JO" smtClean="0"/>
              <a:t>10/01/1447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95185-CAAD-43D4-BC3C-08D78AE15B5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30262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3064"/>
            <a:ext cx="2376264" cy="198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dirty="0"/>
              <a:t>Introduction to Ophthalmology </a:t>
            </a:r>
            <a:br>
              <a:rPr lang="en-US" dirty="0"/>
            </a:br>
            <a:r>
              <a:rPr lang="en-US" dirty="0"/>
              <a:t>Anatomy of the Eye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12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Anatomy the Eye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564904"/>
            <a:ext cx="7620000" cy="2540000"/>
          </a:xfrm>
        </p:spPr>
      </p:pic>
    </p:spTree>
    <p:extLst>
      <p:ext uri="{BB962C8B-B14F-4D97-AF65-F5344CB8AC3E}">
        <p14:creationId xmlns:p14="http://schemas.microsoft.com/office/powerpoint/2010/main" val="111035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Anatomy the Eye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The eye is a spherical structure that lies within the orbital cavity</a:t>
            </a:r>
          </a:p>
          <a:p>
            <a:pPr algn="l" rtl="0"/>
            <a:r>
              <a:rPr lang="en-US" dirty="0"/>
              <a:t>Also known as the </a:t>
            </a:r>
            <a:r>
              <a:rPr lang="en-US" b="1" dirty="0"/>
              <a:t>Eyeball</a:t>
            </a:r>
            <a:r>
              <a:rPr lang="en-US" dirty="0"/>
              <a:t> or </a:t>
            </a:r>
            <a:r>
              <a:rPr lang="en-US" b="1" dirty="0"/>
              <a:t>Globe</a:t>
            </a:r>
          </a:p>
          <a:p>
            <a:pPr algn="l" rtl="0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01008"/>
            <a:ext cx="3123728" cy="312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33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Orbit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8499240" cy="3699669"/>
          </a:xfrm>
        </p:spPr>
      </p:pic>
    </p:spTree>
    <p:extLst>
      <p:ext uri="{BB962C8B-B14F-4D97-AF65-F5344CB8AC3E}">
        <p14:creationId xmlns:p14="http://schemas.microsoft.com/office/powerpoint/2010/main" val="4276178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Orbit: Anatomy and Clinical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637112"/>
          </a:xfrm>
        </p:spPr>
        <p:txBody>
          <a:bodyPr>
            <a:normAutofit/>
          </a:bodyPr>
          <a:lstStyle/>
          <a:p>
            <a:pPr algn="l" rtl="0"/>
            <a:r>
              <a:rPr lang="en-US" sz="2400" b="1" dirty="0"/>
              <a:t>Structure</a:t>
            </a:r>
            <a:r>
              <a:rPr lang="en-US" sz="2400" dirty="0"/>
              <a:t>: Pear-shaped cavity with the </a:t>
            </a:r>
            <a:r>
              <a:rPr lang="en-US" sz="2400" b="1" dirty="0"/>
              <a:t>optic canal</a:t>
            </a:r>
            <a:r>
              <a:rPr lang="en-US" sz="2400" dirty="0"/>
              <a:t> as its stalk</a:t>
            </a:r>
            <a:r>
              <a:rPr lang="en-US" sz="2400" dirty="0" smtClean="0"/>
              <a:t>.</a:t>
            </a:r>
          </a:p>
          <a:p>
            <a:pPr marL="0" indent="0" algn="l" rtl="0">
              <a:buNone/>
            </a:pPr>
            <a:endParaRPr lang="en-US" sz="2400" dirty="0" smtClean="0"/>
          </a:p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Arial" panose="020B0604020202020204" pitchFamily="34" charset="0"/>
              </a:rPr>
              <a:t>Roof</a:t>
            </a:r>
            <a:r>
              <a:rPr lang="en-US" altLang="en-US" sz="2400" dirty="0">
                <a:latin typeface="Arial" panose="020B0604020202020204" pitchFamily="34" charset="0"/>
              </a:rPr>
              <a:t>: Formed by the </a:t>
            </a:r>
            <a:r>
              <a:rPr lang="en-US" altLang="en-US" sz="2400" b="1" dirty="0">
                <a:latin typeface="Arial" panose="020B0604020202020204" pitchFamily="34" charset="0"/>
              </a:rPr>
              <a:t>lesser wing of sphenoid</a:t>
            </a:r>
            <a:r>
              <a:rPr lang="en-US" altLang="en-US" sz="2400" dirty="0">
                <a:latin typeface="Arial" panose="020B0604020202020204" pitchFamily="34" charset="0"/>
              </a:rPr>
              <a:t> and </a:t>
            </a:r>
            <a:r>
              <a:rPr lang="en-US" altLang="en-US" sz="2400" b="1" dirty="0">
                <a:latin typeface="Arial" panose="020B0604020202020204" pitchFamily="34" charset="0"/>
              </a:rPr>
              <a:t>frontal bone</a:t>
            </a:r>
            <a:r>
              <a:rPr lang="en-US" altLang="en-US" sz="2400" dirty="0">
                <a:latin typeface="Arial" panose="020B0604020202020204" pitchFamily="34" charset="0"/>
              </a:rPr>
              <a:t>; defects may cause </a:t>
            </a:r>
            <a:r>
              <a:rPr lang="en-US" altLang="en-US" sz="2400" b="1" dirty="0">
                <a:latin typeface="Arial" panose="020B0604020202020204" pitchFamily="34" charset="0"/>
              </a:rPr>
              <a:t>pulsatile proptosis</a:t>
            </a:r>
            <a:r>
              <a:rPr lang="en-US" altLang="en-US" sz="2400" dirty="0" smtClean="0">
                <a:latin typeface="Arial" panose="020B0604020202020204" pitchFamily="34" charset="0"/>
              </a:rPr>
              <a:t>.</a:t>
            </a:r>
          </a:p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Arial" panose="020B0604020202020204" pitchFamily="34" charset="0"/>
              </a:rPr>
              <a:t>Lateral Wall</a:t>
            </a:r>
            <a:r>
              <a:rPr lang="en-US" altLang="en-US" sz="2400" dirty="0">
                <a:latin typeface="Arial" panose="020B0604020202020204" pitchFamily="34" charset="0"/>
              </a:rPr>
              <a:t>: Formed by the </a:t>
            </a:r>
            <a:r>
              <a:rPr lang="en-US" altLang="en-US" sz="2400" b="1" dirty="0">
                <a:latin typeface="Arial" panose="020B0604020202020204" pitchFamily="34" charset="0"/>
              </a:rPr>
              <a:t>greater wing of sphenoid</a:t>
            </a:r>
            <a:r>
              <a:rPr lang="en-US" altLang="en-US" sz="2400" dirty="0">
                <a:latin typeface="Arial" panose="020B0604020202020204" pitchFamily="34" charset="0"/>
              </a:rPr>
              <a:t> and </a:t>
            </a:r>
            <a:r>
              <a:rPr lang="en-US" altLang="en-US" sz="2400" b="1" dirty="0">
                <a:latin typeface="Arial" panose="020B0604020202020204" pitchFamily="34" charset="0"/>
              </a:rPr>
              <a:t>zygomatic bone</a:t>
            </a:r>
            <a:r>
              <a:rPr lang="en-US" altLang="en-US" sz="2400" dirty="0">
                <a:latin typeface="Arial" panose="020B0604020202020204" pitchFamily="34" charset="0"/>
              </a:rPr>
              <a:t>; </a:t>
            </a:r>
            <a:r>
              <a:rPr lang="en-US" altLang="en-US" sz="2400" b="1" dirty="0">
                <a:latin typeface="Arial" panose="020B0604020202020204" pitchFamily="34" charset="0"/>
              </a:rPr>
              <a:t>anterior globe vulnerable to trauma</a:t>
            </a:r>
            <a:r>
              <a:rPr lang="en-US" altLang="en-US" sz="2400" dirty="0" smtClean="0">
                <a:latin typeface="Arial" panose="020B0604020202020204" pitchFamily="34" charset="0"/>
              </a:rPr>
              <a:t>.</a:t>
            </a:r>
          </a:p>
          <a:p>
            <a:pPr algn="l" rtl="0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32219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b="1" dirty="0">
                <a:latin typeface="Arial" panose="020B0604020202020204" pitchFamily="34" charset="0"/>
              </a:rPr>
              <a:t>Floor</a:t>
            </a:r>
            <a:r>
              <a:rPr lang="en-US" altLang="en-US" dirty="0">
                <a:latin typeface="Arial" panose="020B0604020202020204" pitchFamily="34" charset="0"/>
              </a:rPr>
              <a:t>: Made of </a:t>
            </a:r>
            <a:r>
              <a:rPr lang="en-US" altLang="en-US" b="1" dirty="0">
                <a:latin typeface="Arial" panose="020B0604020202020204" pitchFamily="34" charset="0"/>
              </a:rPr>
              <a:t>zygomatic, maxillary, and palatine bones</a:t>
            </a:r>
            <a:r>
              <a:rPr lang="en-US" altLang="en-US" dirty="0">
                <a:latin typeface="Arial" panose="020B0604020202020204" pitchFamily="34" charset="0"/>
              </a:rPr>
              <a:t>; weak </a:t>
            </a:r>
            <a:r>
              <a:rPr lang="en-US" altLang="en-US" b="1" dirty="0">
                <a:latin typeface="Arial" panose="020B0604020202020204" pitchFamily="34" charset="0"/>
              </a:rPr>
              <a:t>posteromedial maxillary</a:t>
            </a:r>
            <a:r>
              <a:rPr lang="en-US" altLang="en-US" dirty="0">
                <a:latin typeface="Arial" panose="020B0604020202020204" pitchFamily="34" charset="0"/>
              </a:rPr>
              <a:t> portion prone to </a:t>
            </a:r>
            <a:r>
              <a:rPr lang="en-US" altLang="en-US" b="1" dirty="0">
                <a:latin typeface="Arial" panose="020B0604020202020204" pitchFamily="34" charset="0"/>
              </a:rPr>
              <a:t>blowout fractures</a:t>
            </a:r>
            <a:r>
              <a:rPr lang="en-US" altLang="en-US" dirty="0">
                <a:latin typeface="Arial" panose="020B0604020202020204" pitchFamily="34" charset="0"/>
              </a:rPr>
              <a:t>; maxillary carcinoma can </a:t>
            </a:r>
            <a:r>
              <a:rPr lang="en-US" altLang="en-US" b="1" dirty="0">
                <a:latin typeface="Arial" panose="020B0604020202020204" pitchFamily="34" charset="0"/>
              </a:rPr>
              <a:t>displace the globe</a:t>
            </a:r>
            <a:r>
              <a:rPr lang="en-US" altLang="en-US" dirty="0" smtClean="0">
                <a:latin typeface="Arial" panose="020B0604020202020204" pitchFamily="34" charset="0"/>
              </a:rPr>
              <a:t>.</a:t>
            </a:r>
          </a:p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b="1" dirty="0">
                <a:latin typeface="Arial" panose="020B0604020202020204" pitchFamily="34" charset="0"/>
              </a:rPr>
              <a:t>Medial Wall</a:t>
            </a:r>
            <a:r>
              <a:rPr lang="en-US" altLang="en-US" dirty="0">
                <a:latin typeface="Arial" panose="020B0604020202020204" pitchFamily="34" charset="0"/>
              </a:rPr>
              <a:t>: Composed of </a:t>
            </a:r>
            <a:r>
              <a:rPr lang="en-US" altLang="en-US" b="1" dirty="0">
                <a:latin typeface="Arial" panose="020B0604020202020204" pitchFamily="34" charset="0"/>
              </a:rPr>
              <a:t>maxillary, lacrimal, ethmoid, and sphenoid bones</a:t>
            </a:r>
            <a:r>
              <a:rPr lang="en-US" altLang="en-US" dirty="0">
                <a:latin typeface="Arial" panose="020B0604020202020204" pitchFamily="34" charset="0"/>
              </a:rPr>
              <a:t>; </a:t>
            </a:r>
            <a:r>
              <a:rPr lang="en-US" altLang="en-US" b="1" dirty="0">
                <a:latin typeface="Arial" panose="020B0604020202020204" pitchFamily="34" charset="0"/>
              </a:rPr>
              <a:t>lamina </a:t>
            </a:r>
            <a:r>
              <a:rPr lang="en-US" altLang="en-US" b="1" dirty="0" err="1">
                <a:latin typeface="Arial" panose="020B0604020202020204" pitchFamily="34" charset="0"/>
              </a:rPr>
              <a:t>papyracea</a:t>
            </a:r>
            <a:r>
              <a:rPr lang="en-US" altLang="en-US" dirty="0">
                <a:latin typeface="Arial" panose="020B0604020202020204" pitchFamily="34" charset="0"/>
              </a:rPr>
              <a:t> is thin, allowing </a:t>
            </a:r>
            <a:r>
              <a:rPr lang="en-US" altLang="en-US" b="1" dirty="0">
                <a:latin typeface="Arial" panose="020B0604020202020204" pitchFamily="34" charset="0"/>
              </a:rPr>
              <a:t>spread of infections (orbital cellulitis)</a:t>
            </a:r>
            <a:r>
              <a:rPr lang="en-US" altLang="en-US" dirty="0">
                <a:latin typeface="Arial" panose="020B0604020202020204" pitchFamily="34" charset="0"/>
              </a:rPr>
              <a:t> from the ethmoidal sinus.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720" y="764704"/>
            <a:ext cx="5904656" cy="53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32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2570520"/>
            <a:ext cx="843528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Superior Orbital Fissure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Connects orbit to cranium; passage for 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cranial nerves &amp; veins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Superior portion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Lacrimal, frontal, trochlear nerves, superior ophthalmic vein.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Inferior portion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Oculomotor nerve divisions,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abducens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nerve,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nasociliary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nerve, sympathetic fibers.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Inferior Orbital Fissure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Connects orbit to pterygopalatine/infratemporal fossae; contains 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maxillary nerve, zygomatic nerve, pterygopalatine ganglion branches, and inferior ophthalmic vein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8848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56792"/>
            <a:ext cx="6127631" cy="4176464"/>
          </a:xfrm>
        </p:spPr>
      </p:pic>
    </p:spTree>
    <p:extLst>
      <p:ext uri="{BB962C8B-B14F-4D97-AF65-F5344CB8AC3E}">
        <p14:creationId xmlns:p14="http://schemas.microsoft.com/office/powerpoint/2010/main" val="3521949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Eyeball</a:t>
            </a:r>
          </a:p>
          <a:p>
            <a:pPr algn="l" rtl="0"/>
            <a:r>
              <a:rPr lang="en-US" dirty="0"/>
              <a:t>Nerves</a:t>
            </a:r>
          </a:p>
          <a:p>
            <a:pPr algn="l" rtl="0"/>
            <a:r>
              <a:rPr lang="en-US" dirty="0"/>
              <a:t>Muscles</a:t>
            </a:r>
          </a:p>
          <a:p>
            <a:pPr algn="l" rtl="0"/>
            <a:r>
              <a:rPr lang="en-US" dirty="0"/>
              <a:t>Blood Vessels</a:t>
            </a:r>
          </a:p>
          <a:p>
            <a:pPr algn="l" rtl="0"/>
            <a:r>
              <a:rPr lang="en-US" dirty="0"/>
              <a:t>Lacrimal Gland</a:t>
            </a:r>
          </a:p>
          <a:p>
            <a:pPr algn="l" rtl="0"/>
            <a:r>
              <a:rPr lang="en-US" dirty="0"/>
              <a:t>Fat</a:t>
            </a:r>
          </a:p>
          <a:p>
            <a:pPr algn="l" rtl="0"/>
            <a:endParaRPr lang="en-US" dirty="0"/>
          </a:p>
        </p:txBody>
      </p:sp>
      <p:pic>
        <p:nvPicPr>
          <p:cNvPr id="2052" name="Picture 4" descr="C:\Users\DSana'a\Desktop\E- Learning\Image\lab20-step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561" y="1628800"/>
            <a:ext cx="3778915" cy="385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469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Orbital Structures- Cranial Nerves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r>
              <a:rPr lang="en-US" dirty="0"/>
              <a:t>Optic- CN </a:t>
            </a:r>
            <a:r>
              <a:rPr lang="az-Cyrl-AZ" dirty="0"/>
              <a:t>ІІ</a:t>
            </a:r>
            <a:endParaRPr lang="en-US" dirty="0"/>
          </a:p>
          <a:p>
            <a:pPr algn="l" rtl="0"/>
            <a:r>
              <a:rPr lang="en-US" dirty="0" err="1"/>
              <a:t>Oculomotor</a:t>
            </a:r>
            <a:r>
              <a:rPr lang="en-US" dirty="0"/>
              <a:t>- CN </a:t>
            </a:r>
            <a:r>
              <a:rPr lang="az-Cyrl-AZ" dirty="0"/>
              <a:t>ІІІ</a:t>
            </a:r>
            <a:endParaRPr lang="en-US" dirty="0"/>
          </a:p>
          <a:p>
            <a:pPr algn="l" rtl="0"/>
            <a:r>
              <a:rPr lang="en-US" dirty="0"/>
              <a:t>Trochlear- CN </a:t>
            </a:r>
            <a:r>
              <a:rPr lang="az-Cyrl-AZ" dirty="0"/>
              <a:t>І</a:t>
            </a:r>
            <a:r>
              <a:rPr lang="en-US" dirty="0"/>
              <a:t>V</a:t>
            </a:r>
          </a:p>
          <a:p>
            <a:pPr algn="l" rtl="0"/>
            <a:r>
              <a:rPr lang="en-US" dirty="0"/>
              <a:t>Trigeminal- CN V¹ and V²</a:t>
            </a:r>
          </a:p>
          <a:p>
            <a:pPr algn="l" rtl="0"/>
            <a:r>
              <a:rPr lang="en-US" dirty="0" err="1"/>
              <a:t>Abducent</a:t>
            </a:r>
            <a:r>
              <a:rPr lang="en-US" dirty="0"/>
              <a:t>- CN V</a:t>
            </a:r>
            <a:r>
              <a:rPr lang="az-Cyrl-AZ" dirty="0"/>
              <a:t>І</a:t>
            </a:r>
            <a:endParaRPr lang="en-US" dirty="0"/>
          </a:p>
          <a:p>
            <a:pPr marL="0" indent="0" algn="l" rtl="0">
              <a:buNone/>
            </a:pPr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  <p:pic>
        <p:nvPicPr>
          <p:cNvPr id="3074" name="Picture 2" descr="C:\Users\DSana'a\Desktop\E- Learning\Image\12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800"/>
            <a:ext cx="3667125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220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Structures- Muscles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Extraocular Muscles- EOM</a:t>
            </a:r>
          </a:p>
          <a:p>
            <a:pPr algn="l" rtl="0"/>
            <a:r>
              <a:rPr lang="en-US" dirty="0" err="1"/>
              <a:t>Levator</a:t>
            </a:r>
            <a:r>
              <a:rPr lang="en-US" dirty="0"/>
              <a:t> </a:t>
            </a:r>
            <a:r>
              <a:rPr lang="en-US" dirty="0" err="1"/>
              <a:t>Palpebrae</a:t>
            </a:r>
            <a:r>
              <a:rPr lang="en-US" dirty="0"/>
              <a:t> </a:t>
            </a:r>
            <a:r>
              <a:rPr lang="en-US" dirty="0" err="1"/>
              <a:t>Superioris</a:t>
            </a:r>
            <a:endParaRPr lang="en-US" dirty="0"/>
          </a:p>
          <a:p>
            <a:pPr marL="0" indent="0" algn="l" rtl="0">
              <a:buNone/>
            </a:pPr>
            <a:endParaRPr lang="en-US" dirty="0"/>
          </a:p>
        </p:txBody>
      </p:sp>
      <p:pic>
        <p:nvPicPr>
          <p:cNvPr id="4098" name="Picture 2" descr="C:\Users\DSana'a\Desktop\E- Learning\Image\Extrinsic muscles of the ey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686" y="2852936"/>
            <a:ext cx="4314825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232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Orbital Structures- Muscles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EOM:</a:t>
            </a:r>
          </a:p>
          <a:p>
            <a:pPr lvl="1" algn="l" rtl="0"/>
            <a:r>
              <a:rPr lang="en-US" dirty="0"/>
              <a:t>Recti :        Superior</a:t>
            </a:r>
          </a:p>
          <a:p>
            <a:pPr marL="457200" lvl="1" indent="0" algn="l" rtl="0">
              <a:buNone/>
            </a:pPr>
            <a:r>
              <a:rPr lang="en-US" dirty="0"/>
              <a:t>                      Inferior</a:t>
            </a:r>
          </a:p>
          <a:p>
            <a:pPr marL="457200" lvl="1" indent="0" algn="l" rtl="0">
              <a:buNone/>
            </a:pPr>
            <a:r>
              <a:rPr lang="en-US" dirty="0"/>
              <a:t>                      Medial</a:t>
            </a:r>
          </a:p>
          <a:p>
            <a:pPr marL="457200" lvl="1" indent="0" algn="l" rtl="0">
              <a:buNone/>
            </a:pPr>
            <a:r>
              <a:rPr lang="en-US" dirty="0"/>
              <a:t>                      Lateral</a:t>
            </a:r>
          </a:p>
          <a:p>
            <a:pPr lvl="1" algn="l" rtl="0"/>
            <a:r>
              <a:rPr lang="en-US" dirty="0" err="1"/>
              <a:t>Obliques</a:t>
            </a:r>
            <a:r>
              <a:rPr lang="en-US" dirty="0"/>
              <a:t>:  Superior</a:t>
            </a:r>
          </a:p>
          <a:p>
            <a:pPr marL="457200" lvl="1" indent="0" algn="l" rtl="0">
              <a:buNone/>
            </a:pPr>
            <a:r>
              <a:rPr lang="en-US" dirty="0"/>
              <a:t>                       Inferior </a:t>
            </a:r>
          </a:p>
          <a:p>
            <a:pPr marL="914400" lvl="2" indent="0" algn="l" rtl="0">
              <a:buNone/>
            </a:pPr>
            <a:endParaRPr lang="en-US" dirty="0"/>
          </a:p>
        </p:txBody>
      </p:sp>
      <p:pic>
        <p:nvPicPr>
          <p:cNvPr id="5124" name="Picture 4" descr="C:\Users\DSana'a\Desktop\E- Learning\Image\e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06782"/>
            <a:ext cx="4716016" cy="433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538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Structures-Blood Vessels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07" y="1600200"/>
            <a:ext cx="3908786" cy="4525963"/>
          </a:xfrm>
        </p:spPr>
      </p:pic>
    </p:spTree>
    <p:extLst>
      <p:ext uri="{BB962C8B-B14F-4D97-AF65-F5344CB8AC3E}">
        <p14:creationId xmlns:p14="http://schemas.microsoft.com/office/powerpoint/2010/main" val="458947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Structures-Blood Vessels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15831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Blood Supply of the Orbit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l" rtl="0"/>
            <a:r>
              <a:rPr lang="en-US" b="1" dirty="0" smtClean="0"/>
              <a:t>1</a:t>
            </a:r>
            <a:r>
              <a:rPr lang="en-US" b="1" dirty="0"/>
              <a:t>. Main Arterial Supply</a:t>
            </a:r>
          </a:p>
          <a:p>
            <a:pPr algn="l" rtl="0"/>
            <a:r>
              <a:rPr lang="en-US" b="1" dirty="0"/>
              <a:t>Ophthalmic artery</a:t>
            </a:r>
            <a:r>
              <a:rPr lang="en-US" dirty="0"/>
              <a:t> (branch of the internal carotid artery)</a:t>
            </a:r>
          </a:p>
          <a:p>
            <a:pPr lvl="1" algn="l" rtl="0"/>
            <a:r>
              <a:rPr lang="en-US" dirty="0"/>
              <a:t>Enters through the </a:t>
            </a:r>
            <a:r>
              <a:rPr lang="en-US" b="1" dirty="0"/>
              <a:t>optic canal</a:t>
            </a:r>
            <a:r>
              <a:rPr lang="en-US" dirty="0"/>
              <a:t> alongside the optic nerve</a:t>
            </a:r>
          </a:p>
          <a:p>
            <a:pPr lvl="1" algn="l" rtl="0"/>
            <a:r>
              <a:rPr lang="en-US" dirty="0"/>
              <a:t>Gives off multiple branches supplying the orbit and eye</a:t>
            </a:r>
          </a:p>
          <a:p>
            <a:pPr algn="l" rtl="0"/>
            <a:r>
              <a:rPr lang="en-US" b="1" dirty="0"/>
              <a:t>2. Key Branches of the Ophthalmic Artery</a:t>
            </a:r>
          </a:p>
          <a:p>
            <a:pPr algn="l" rtl="0"/>
            <a:r>
              <a:rPr lang="en-US" b="1" dirty="0"/>
              <a:t>Central retinal artery</a:t>
            </a:r>
            <a:r>
              <a:rPr lang="en-US" dirty="0"/>
              <a:t> → Supplies the inner retina</a:t>
            </a:r>
          </a:p>
          <a:p>
            <a:pPr algn="l" rtl="0"/>
            <a:r>
              <a:rPr lang="en-US" b="1" dirty="0"/>
              <a:t>Lacrimal artery</a:t>
            </a:r>
            <a:r>
              <a:rPr lang="en-US" dirty="0"/>
              <a:t> → Supplies lacrimal gland, eyelids, and conjunctiva</a:t>
            </a:r>
          </a:p>
          <a:p>
            <a:pPr algn="l" rtl="0"/>
            <a:r>
              <a:rPr lang="en-US" b="1" dirty="0"/>
              <a:t>Ciliary arteries</a:t>
            </a:r>
            <a:r>
              <a:rPr lang="en-US" dirty="0"/>
              <a:t>:</a:t>
            </a:r>
          </a:p>
          <a:p>
            <a:pPr lvl="1" algn="l" rtl="0"/>
            <a:r>
              <a:rPr lang="en-US" b="1" dirty="0"/>
              <a:t>Short posterior ciliary arteries</a:t>
            </a:r>
            <a:r>
              <a:rPr lang="en-US" dirty="0"/>
              <a:t> → Supply the choroid &amp; optic nerve head</a:t>
            </a:r>
          </a:p>
          <a:p>
            <a:pPr lvl="1" algn="l" rtl="0"/>
            <a:r>
              <a:rPr lang="en-US" b="1" dirty="0"/>
              <a:t>Long posterior ciliary arteries</a:t>
            </a:r>
            <a:r>
              <a:rPr lang="en-US" dirty="0"/>
              <a:t> → Supply anterior uvea</a:t>
            </a:r>
          </a:p>
          <a:p>
            <a:pPr lvl="1" algn="l" rtl="0"/>
            <a:r>
              <a:rPr lang="en-US" b="1" dirty="0"/>
              <a:t>Anterior ciliary arteries</a:t>
            </a:r>
            <a:r>
              <a:rPr lang="en-US" dirty="0"/>
              <a:t> → Supply the rectus muscles &amp; anterior segment</a:t>
            </a:r>
          </a:p>
          <a:p>
            <a:pPr algn="l" rtl="0"/>
            <a:r>
              <a:rPr lang="en-US" b="1" dirty="0"/>
              <a:t>Ethmoidal arteries</a:t>
            </a:r>
            <a:r>
              <a:rPr lang="en-US" dirty="0"/>
              <a:t> (anterior &amp; posterior) → Supply ethmoidal sinuses &amp; nasal cavity</a:t>
            </a:r>
          </a:p>
          <a:p>
            <a:pPr algn="l" rtl="0"/>
            <a:r>
              <a:rPr lang="en-US" b="1" dirty="0"/>
              <a:t>Supraorbital &amp; supratrochlear arteries</a:t>
            </a:r>
            <a:r>
              <a:rPr lang="en-US" dirty="0"/>
              <a:t> → Supply forehead and scalp</a:t>
            </a:r>
          </a:p>
          <a:p>
            <a:pPr algn="l" rtl="0"/>
            <a:r>
              <a:rPr lang="en-US" b="1" dirty="0"/>
              <a:t>3. Venous Drainage</a:t>
            </a:r>
          </a:p>
          <a:p>
            <a:pPr algn="l" rtl="0"/>
            <a:r>
              <a:rPr lang="en-US" b="1" dirty="0"/>
              <a:t>Superior ophthalmic vein</a:t>
            </a:r>
            <a:r>
              <a:rPr lang="en-US" dirty="0"/>
              <a:t> → Drains into the </a:t>
            </a:r>
            <a:r>
              <a:rPr lang="en-US" b="1" dirty="0"/>
              <a:t>cavernous sinus</a:t>
            </a:r>
            <a:endParaRPr lang="en-US" dirty="0"/>
          </a:p>
          <a:p>
            <a:pPr algn="l" rtl="0"/>
            <a:r>
              <a:rPr lang="en-US" b="1" dirty="0"/>
              <a:t>Inferior ophthalmic vein</a:t>
            </a:r>
            <a:r>
              <a:rPr lang="en-US" dirty="0"/>
              <a:t> → Communicates with </a:t>
            </a:r>
            <a:r>
              <a:rPr lang="en-US" b="1" dirty="0"/>
              <a:t>pterygoid venous plexus</a:t>
            </a:r>
            <a:endParaRPr lang="en-US" dirty="0"/>
          </a:p>
          <a:p>
            <a:pPr algn="l" rtl="0"/>
            <a:r>
              <a:rPr lang="en-US" b="1" dirty="0"/>
              <a:t>Clinical Significance</a:t>
            </a:r>
            <a:r>
              <a:rPr lang="en-US" dirty="0"/>
              <a:t>: Infection from the face (danger triangle) can spread via these veins → </a:t>
            </a:r>
            <a:r>
              <a:rPr lang="en-US" b="1" dirty="0"/>
              <a:t>Cavernous sinus thrombosis</a:t>
            </a:r>
            <a:endParaRPr lang="en-US" dirty="0"/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60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Structures- Lacrimal Gland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700808"/>
            <a:ext cx="5442165" cy="3857891"/>
          </a:xfrm>
        </p:spPr>
      </p:pic>
    </p:spTree>
    <p:extLst>
      <p:ext uri="{BB962C8B-B14F-4D97-AF65-F5344CB8AC3E}">
        <p14:creationId xmlns:p14="http://schemas.microsoft.com/office/powerpoint/2010/main" val="803419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Lacrimal Apparatus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840" y="2345277"/>
            <a:ext cx="5608320" cy="3035808"/>
          </a:xfrm>
        </p:spPr>
      </p:pic>
    </p:spTree>
    <p:extLst>
      <p:ext uri="{BB962C8B-B14F-4D97-AF65-F5344CB8AC3E}">
        <p14:creationId xmlns:p14="http://schemas.microsoft.com/office/powerpoint/2010/main" val="3494031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Lacrimal Gland: Key Points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l" rtl="0"/>
            <a:r>
              <a:rPr lang="en-US" b="1" dirty="0" smtClean="0"/>
              <a:t>Location</a:t>
            </a:r>
            <a:r>
              <a:rPr lang="en-US" dirty="0"/>
              <a:t>: </a:t>
            </a:r>
            <a:r>
              <a:rPr lang="en-US" dirty="0" err="1"/>
              <a:t>Superolateral</a:t>
            </a:r>
            <a:r>
              <a:rPr lang="en-US" dirty="0"/>
              <a:t> orbit, divided into </a:t>
            </a:r>
            <a:r>
              <a:rPr lang="en-US" b="1" dirty="0"/>
              <a:t>orbital</a:t>
            </a:r>
            <a:r>
              <a:rPr lang="en-US" dirty="0"/>
              <a:t> and </a:t>
            </a:r>
            <a:r>
              <a:rPr lang="en-US" b="1" dirty="0"/>
              <a:t>palpebral</a:t>
            </a:r>
            <a:r>
              <a:rPr lang="en-US" dirty="0"/>
              <a:t> portions.</a:t>
            </a:r>
          </a:p>
          <a:p>
            <a:pPr algn="l" rtl="0"/>
            <a:r>
              <a:rPr lang="en-US" b="1" dirty="0"/>
              <a:t>Function</a:t>
            </a:r>
            <a:r>
              <a:rPr lang="en-US" dirty="0"/>
              <a:t>: Produces tears; drains via </a:t>
            </a:r>
            <a:r>
              <a:rPr lang="en-US" b="1" dirty="0"/>
              <a:t>lacrimal puncta → canaliculi → lacrimal sac → nasolacrimal duct → inferior meatus</a:t>
            </a:r>
            <a:r>
              <a:rPr lang="en-US" dirty="0"/>
              <a:t>.</a:t>
            </a:r>
          </a:p>
          <a:p>
            <a:pPr algn="l" rtl="0"/>
            <a:r>
              <a:rPr lang="en-US" b="1" dirty="0"/>
              <a:t>Blood Supply</a:t>
            </a:r>
            <a:r>
              <a:rPr lang="en-US" dirty="0"/>
              <a:t>: </a:t>
            </a:r>
            <a:r>
              <a:rPr lang="en-US" b="1" dirty="0"/>
              <a:t>Lacrimal artery</a:t>
            </a:r>
            <a:r>
              <a:rPr lang="en-US" dirty="0"/>
              <a:t> (ophthalmic branch); venous drainage to </a:t>
            </a:r>
            <a:r>
              <a:rPr lang="en-US" b="1" dirty="0"/>
              <a:t>cavernous sinus</a:t>
            </a:r>
            <a:r>
              <a:rPr lang="en-US" dirty="0"/>
              <a:t>.</a:t>
            </a:r>
          </a:p>
          <a:p>
            <a:pPr algn="l" rtl="0"/>
            <a:r>
              <a:rPr lang="en-US" b="1" dirty="0"/>
              <a:t>Innervation</a:t>
            </a:r>
            <a:r>
              <a:rPr lang="en-US" dirty="0"/>
              <a:t>:</a:t>
            </a:r>
          </a:p>
          <a:p>
            <a:pPr lvl="1" algn="l" rtl="0"/>
            <a:r>
              <a:rPr lang="en-US" b="1" dirty="0"/>
              <a:t>Parasympathetic (CN VII via pterygopalatine ganglion)</a:t>
            </a:r>
            <a:r>
              <a:rPr lang="en-US" dirty="0"/>
              <a:t> → Stimulates tears.</a:t>
            </a:r>
          </a:p>
          <a:p>
            <a:pPr lvl="1" algn="l" rtl="0"/>
            <a:r>
              <a:rPr lang="en-US" b="1" dirty="0"/>
              <a:t>Sympathetic (superior cervical ganglion)</a:t>
            </a:r>
            <a:r>
              <a:rPr lang="en-US" dirty="0"/>
              <a:t> → Controls blood flow.</a:t>
            </a:r>
          </a:p>
          <a:p>
            <a:pPr lvl="1" algn="l" rtl="0"/>
            <a:r>
              <a:rPr lang="en-US" b="1" dirty="0"/>
              <a:t>Sensory (Lacrimal nerve - V1)</a:t>
            </a:r>
            <a:r>
              <a:rPr lang="en-US" dirty="0"/>
              <a:t>.</a:t>
            </a:r>
          </a:p>
          <a:p>
            <a:pPr algn="l" rtl="0"/>
            <a:r>
              <a:rPr lang="en-US" b="1" dirty="0"/>
              <a:t>Clinical Relevance</a:t>
            </a:r>
            <a:r>
              <a:rPr lang="en-US" dirty="0"/>
              <a:t>:</a:t>
            </a:r>
          </a:p>
          <a:p>
            <a:pPr lvl="1" algn="l" rtl="0"/>
            <a:r>
              <a:rPr lang="en-US" b="1" dirty="0"/>
              <a:t>Dry Eye Syndrome</a:t>
            </a:r>
            <a:r>
              <a:rPr lang="en-US" dirty="0"/>
              <a:t> → Tear deficiency.</a:t>
            </a:r>
          </a:p>
          <a:p>
            <a:pPr lvl="1" algn="l" rtl="0"/>
            <a:r>
              <a:rPr lang="en-US" b="1" dirty="0"/>
              <a:t>Dacryoadenitis</a:t>
            </a:r>
            <a:r>
              <a:rPr lang="en-US" dirty="0"/>
              <a:t> → Inflammation (viral/bacterial).</a:t>
            </a:r>
          </a:p>
          <a:p>
            <a:pPr lvl="1" algn="l" rtl="0"/>
            <a:r>
              <a:rPr lang="en-US" b="1" dirty="0"/>
              <a:t>Lacrimal tumors</a:t>
            </a:r>
            <a:r>
              <a:rPr lang="en-US" dirty="0"/>
              <a:t> → May cause </a:t>
            </a:r>
            <a:r>
              <a:rPr lang="en-US" b="1" dirty="0"/>
              <a:t>proptosis &amp; globe displacement</a:t>
            </a:r>
            <a:r>
              <a:rPr lang="en-US" dirty="0"/>
              <a:t>.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54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Structures- Fat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340768"/>
            <a:ext cx="4882018" cy="4981652"/>
          </a:xfrm>
        </p:spPr>
      </p:pic>
    </p:spTree>
    <p:extLst>
      <p:ext uri="{BB962C8B-B14F-4D97-AF65-F5344CB8AC3E}">
        <p14:creationId xmlns:p14="http://schemas.microsoft.com/office/powerpoint/2010/main" val="4235503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Eyelid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72816"/>
            <a:ext cx="5467620" cy="4268837"/>
          </a:xfrm>
        </p:spPr>
      </p:pic>
    </p:spTree>
    <p:extLst>
      <p:ext uri="{BB962C8B-B14F-4D97-AF65-F5344CB8AC3E}">
        <p14:creationId xmlns:p14="http://schemas.microsoft.com/office/powerpoint/2010/main" val="583976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en-US" dirty="0"/>
              <a:t>Eyelid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7493445" cy="4680520"/>
          </a:xfrm>
        </p:spPr>
      </p:pic>
    </p:spTree>
    <p:extLst>
      <p:ext uri="{BB962C8B-B14F-4D97-AF65-F5344CB8AC3E}">
        <p14:creationId xmlns:p14="http://schemas.microsoft.com/office/powerpoint/2010/main" val="3033737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Conjunctiva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634331"/>
            <a:ext cx="6667500" cy="4457700"/>
          </a:xfrm>
        </p:spPr>
      </p:pic>
    </p:spTree>
    <p:extLst>
      <p:ext uri="{BB962C8B-B14F-4D97-AF65-F5344CB8AC3E}">
        <p14:creationId xmlns:p14="http://schemas.microsoft.com/office/powerpoint/2010/main" val="3956877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Conjunctiva: Key Points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/>
            <a:r>
              <a:rPr lang="en-US" dirty="0" smtClean="0"/>
              <a:t>Thin</a:t>
            </a:r>
            <a:r>
              <a:rPr lang="en-US" dirty="0"/>
              <a:t>, transparent mucous membrane covering the </a:t>
            </a:r>
            <a:r>
              <a:rPr lang="en-US" b="1" dirty="0"/>
              <a:t>anterior sclera</a:t>
            </a:r>
            <a:r>
              <a:rPr lang="en-US" dirty="0"/>
              <a:t> and </a:t>
            </a:r>
            <a:r>
              <a:rPr lang="en-US" b="1" dirty="0"/>
              <a:t>inner eyelids</a:t>
            </a:r>
            <a:r>
              <a:rPr lang="en-US" dirty="0"/>
              <a:t>.</a:t>
            </a:r>
          </a:p>
          <a:p>
            <a:pPr algn="l" rtl="0"/>
            <a:r>
              <a:rPr lang="en-US" dirty="0"/>
              <a:t>Functions: </a:t>
            </a:r>
            <a:r>
              <a:rPr lang="en-US" b="1" dirty="0"/>
              <a:t>Lubrication</a:t>
            </a:r>
            <a:r>
              <a:rPr lang="en-US" dirty="0"/>
              <a:t>, </a:t>
            </a:r>
            <a:r>
              <a:rPr lang="en-US" b="1" dirty="0"/>
              <a:t>protection</a:t>
            </a:r>
            <a:r>
              <a:rPr lang="en-US" dirty="0"/>
              <a:t>, and </a:t>
            </a:r>
            <a:r>
              <a:rPr lang="en-US" b="1" dirty="0"/>
              <a:t>immune defense</a:t>
            </a:r>
            <a:r>
              <a:rPr lang="en-US" dirty="0"/>
              <a:t>.</a:t>
            </a:r>
          </a:p>
          <a:p>
            <a:pPr algn="l" rtl="0"/>
            <a:r>
              <a:rPr lang="en-US" b="1" dirty="0"/>
              <a:t>2. Parts of the Conjunctiva</a:t>
            </a:r>
          </a:p>
          <a:p>
            <a:pPr algn="l" rtl="0"/>
            <a:r>
              <a:rPr lang="en-US" b="1" dirty="0"/>
              <a:t>Palpebral (Tarsal) Conjunctiva</a:t>
            </a:r>
            <a:r>
              <a:rPr lang="en-US" dirty="0"/>
              <a:t> → Lines the inner eyelids.</a:t>
            </a:r>
          </a:p>
          <a:p>
            <a:pPr algn="l" rtl="0"/>
            <a:r>
              <a:rPr lang="en-US" b="1" dirty="0"/>
              <a:t>Bulbar Conjunctiva</a:t>
            </a:r>
            <a:r>
              <a:rPr lang="en-US" dirty="0"/>
              <a:t> → Covers the anterior sclera (not the cornea).</a:t>
            </a:r>
          </a:p>
          <a:p>
            <a:pPr algn="l" rtl="0"/>
            <a:r>
              <a:rPr lang="en-US" b="1" dirty="0"/>
              <a:t>Fornix (Conjunctival Sac)</a:t>
            </a:r>
            <a:r>
              <a:rPr lang="en-US" dirty="0"/>
              <a:t> → Junction between palpebral and bulbar conjunctiva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It has a non-keratinized stratified squamous </a:t>
            </a:r>
            <a:r>
              <a:rPr lang="en-US" b="1" dirty="0"/>
              <a:t>epithelium </a:t>
            </a:r>
            <a:r>
              <a:rPr lang="en-US" dirty="0"/>
              <a:t>about five cell layers deep, containing mucus-secreting goblet cells, immune system Langerhans’ cells, and occasional melanocytes.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908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 Anatomy of The Eye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37" y="2291556"/>
            <a:ext cx="4886325" cy="3143250"/>
          </a:xfrm>
        </p:spPr>
      </p:pic>
    </p:spTree>
    <p:extLst>
      <p:ext uri="{BB962C8B-B14F-4D97-AF65-F5344CB8AC3E}">
        <p14:creationId xmlns:p14="http://schemas.microsoft.com/office/powerpoint/2010/main" val="4256217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586028" cy="4680520"/>
          </a:xfrm>
        </p:spPr>
      </p:pic>
    </p:spTree>
    <p:extLst>
      <p:ext uri="{BB962C8B-B14F-4D97-AF65-F5344CB8AC3E}">
        <p14:creationId xmlns:p14="http://schemas.microsoft.com/office/powerpoint/2010/main" val="66658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548680"/>
            <a:ext cx="8059817" cy="5976664"/>
          </a:xfrm>
        </p:spPr>
      </p:pic>
    </p:spTree>
    <p:extLst>
      <p:ext uri="{BB962C8B-B14F-4D97-AF65-F5344CB8AC3E}">
        <p14:creationId xmlns:p14="http://schemas.microsoft.com/office/powerpoint/2010/main" val="2757066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1" y="-29907"/>
            <a:ext cx="9183876" cy="6887907"/>
          </a:xfrm>
        </p:spPr>
      </p:pic>
    </p:spTree>
    <p:extLst>
      <p:ext uri="{BB962C8B-B14F-4D97-AF65-F5344CB8AC3E}">
        <p14:creationId xmlns:p14="http://schemas.microsoft.com/office/powerpoint/2010/main" val="500150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4"/>
            <a:ext cx="9139342" cy="6854506"/>
          </a:xfrm>
        </p:spPr>
      </p:pic>
    </p:spTree>
    <p:extLst>
      <p:ext uri="{BB962C8B-B14F-4D97-AF65-F5344CB8AC3E}">
        <p14:creationId xmlns:p14="http://schemas.microsoft.com/office/powerpoint/2010/main" val="2604611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Transparent dome shaped structure at the front of the eye </a:t>
            </a:r>
          </a:p>
          <a:p>
            <a:pPr algn="l" rtl="0"/>
            <a:r>
              <a:rPr lang="en-US" dirty="0"/>
              <a:t>Responsible for 2/3rds of the refractive power of the eye</a:t>
            </a:r>
          </a:p>
          <a:p>
            <a:pPr algn="l" rtl="0"/>
            <a:r>
              <a:rPr lang="en-US" dirty="0"/>
              <a:t>Has an important protective role</a:t>
            </a:r>
          </a:p>
          <a:p>
            <a:pPr algn="l" rtl="0"/>
            <a:r>
              <a:rPr lang="en-US" dirty="0"/>
              <a:t>Avascular structure</a:t>
            </a:r>
          </a:p>
          <a:p>
            <a:pPr algn="l" rtl="0"/>
            <a:r>
              <a:rPr lang="en-US" dirty="0"/>
              <a:t>Mainly made of collagen type 1</a:t>
            </a:r>
          </a:p>
          <a:p>
            <a:pPr algn="l" rtl="0"/>
            <a:endParaRPr lang="en-US" dirty="0"/>
          </a:p>
        </p:txBody>
      </p:sp>
      <p:pic>
        <p:nvPicPr>
          <p:cNvPr id="6146" name="Picture 2" descr="C:\Users\DSana'a\Desktop\E- Learning\Image\images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21088"/>
            <a:ext cx="2760340" cy="219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447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634331"/>
            <a:ext cx="6667500" cy="4457700"/>
          </a:xfrm>
        </p:spPr>
      </p:pic>
    </p:spTree>
    <p:extLst>
      <p:ext uri="{BB962C8B-B14F-4D97-AF65-F5344CB8AC3E}">
        <p14:creationId xmlns:p14="http://schemas.microsoft.com/office/powerpoint/2010/main" val="442259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Sclera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634331"/>
            <a:ext cx="6667500" cy="4457700"/>
          </a:xfrm>
        </p:spPr>
      </p:pic>
    </p:spTree>
    <p:extLst>
      <p:ext uri="{BB962C8B-B14F-4D97-AF65-F5344CB8AC3E}">
        <p14:creationId xmlns:p14="http://schemas.microsoft.com/office/powerpoint/2010/main" val="2231396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Sclera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/>
              <a:t>Also known as the “white” of the eye.</a:t>
            </a:r>
          </a:p>
          <a:p>
            <a:pPr algn="l" rtl="0"/>
            <a:r>
              <a:rPr lang="en-US" dirty="0"/>
              <a:t>The sclera is covered by the conjunctiva anteriorly.</a:t>
            </a:r>
          </a:p>
          <a:p>
            <a:pPr algn="l" rtl="0"/>
            <a:r>
              <a:rPr lang="en-US" dirty="0"/>
              <a:t>It is thickest in the area surrounding the optic nerve. </a:t>
            </a:r>
          </a:p>
          <a:p>
            <a:pPr algn="l" rtl="0"/>
            <a:r>
              <a:rPr lang="en-US" dirty="0"/>
              <a:t>The sclera is made up of three divisions: the </a:t>
            </a:r>
            <a:r>
              <a:rPr lang="en-US" b="1" dirty="0" err="1"/>
              <a:t>episclera</a:t>
            </a:r>
            <a:r>
              <a:rPr lang="en-US" dirty="0"/>
              <a:t>, loose connective tissue, immediately beneath the conjunctiva; </a:t>
            </a:r>
            <a:r>
              <a:rPr lang="en-US" b="1" dirty="0"/>
              <a:t>sclera proper</a:t>
            </a:r>
            <a:r>
              <a:rPr lang="en-US" dirty="0"/>
              <a:t>, the dense white tissue that gives the area its color; and the </a:t>
            </a:r>
            <a:r>
              <a:rPr lang="en-US" b="1" dirty="0"/>
              <a:t>lamina </a:t>
            </a:r>
            <a:r>
              <a:rPr lang="en-US" b="1" dirty="0" err="1"/>
              <a:t>fusca</a:t>
            </a:r>
            <a:r>
              <a:rPr lang="en-US" dirty="0"/>
              <a:t>, the innermost zone made up of elastic fibers.</a:t>
            </a:r>
          </a:p>
        </p:txBody>
      </p:sp>
    </p:spTree>
    <p:extLst>
      <p:ext uri="{BB962C8B-B14F-4D97-AF65-F5344CB8AC3E}">
        <p14:creationId xmlns:p14="http://schemas.microsoft.com/office/powerpoint/2010/main" val="541318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Sclera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It is the opaque, fibrous and protective outer layer of the eye containing mainly collagen</a:t>
            </a:r>
          </a:p>
          <a:p>
            <a:pPr algn="l" rtl="0"/>
            <a:r>
              <a:rPr lang="en-US" dirty="0"/>
              <a:t>Gives attachment to extraocular muscle</a:t>
            </a:r>
          </a:p>
          <a:p>
            <a:pPr algn="l" rtl="0"/>
            <a:r>
              <a:rPr lang="en-US" dirty="0"/>
              <a:t>Allows the passage of the optic nerve posteriorly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  <p:pic>
        <p:nvPicPr>
          <p:cNvPr id="7171" name="Picture 3" descr="C:\Users\DSana'a\Desktop\E- Learning\Image\e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2808312" cy="258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122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Limbus</a:t>
            </a:r>
            <a:endParaRPr lang="en-US" dirty="0"/>
          </a:p>
        </p:txBody>
      </p:sp>
      <p:pic>
        <p:nvPicPr>
          <p:cNvPr id="8194" name="Picture 2" descr="C:\Users\DSana'a\Desktop\E- Learning\Image\HughesPart2fi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4" y="476672"/>
            <a:ext cx="6408712" cy="559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884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Limbus-Corneoscleral</a:t>
            </a:r>
            <a:r>
              <a:rPr lang="en-US" dirty="0"/>
              <a:t> Junction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Common site for surgical incisions</a:t>
            </a:r>
          </a:p>
          <a:p>
            <a:pPr algn="l" rtl="0"/>
            <a:r>
              <a:rPr lang="en-US" dirty="0"/>
              <a:t>Contains stem cells</a:t>
            </a:r>
          </a:p>
          <a:p>
            <a:pPr algn="l" rtl="0"/>
            <a:endParaRPr lang="en-US" dirty="0"/>
          </a:p>
        </p:txBody>
      </p:sp>
      <p:pic>
        <p:nvPicPr>
          <p:cNvPr id="9218" name="Picture 2" descr="C:\Users\DSana'a\Desktop\E- Learning\Image\limbus_corne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3084142"/>
            <a:ext cx="6192688" cy="336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3138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37" y="1600200"/>
            <a:ext cx="6515525" cy="4525963"/>
          </a:xfrm>
        </p:spPr>
      </p:pic>
    </p:spTree>
    <p:extLst>
      <p:ext uri="{BB962C8B-B14F-4D97-AF65-F5344CB8AC3E}">
        <p14:creationId xmlns:p14="http://schemas.microsoft.com/office/powerpoint/2010/main" val="1864157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Contains melanin pigment with variable density resulting in different colors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88679"/>
            <a:ext cx="2773974" cy="208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88679"/>
            <a:ext cx="2478703" cy="208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749821"/>
            <a:ext cx="2475864" cy="2119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49" y="4923304"/>
            <a:ext cx="2339372" cy="2035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542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15123"/>
            <a:ext cx="8229600" cy="1143000"/>
          </a:xfrm>
        </p:spPr>
        <p:txBody>
          <a:bodyPr/>
          <a:lstStyle/>
          <a:p>
            <a:r>
              <a:rPr lang="en-US" dirty="0"/>
              <a:t>Iris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556792"/>
            <a:ext cx="607695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6253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</a:t>
            </a:r>
          </a:p>
        </p:txBody>
      </p:sp>
      <p:pic>
        <p:nvPicPr>
          <p:cNvPr id="12290" name="Picture 2" descr="C:\Users\DSana'a\Desktop\E- Learning\Image\Cap_2018-02-28_14-36-59-92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956" y="1600200"/>
            <a:ext cx="65020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6536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Anterior Chamber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It is the space bound anteriorly by the back surface of the cornea and posteriorly by the iris and lens</a:t>
            </a:r>
          </a:p>
          <a:p>
            <a:pPr algn="l" rtl="0"/>
            <a:r>
              <a:rPr lang="en-US" dirty="0"/>
              <a:t>It is filled by aqueous </a:t>
            </a:r>
          </a:p>
          <a:p>
            <a:pPr marL="0" indent="0" algn="l" rtl="0">
              <a:buNone/>
            </a:pPr>
            <a:r>
              <a:rPr lang="en-US" dirty="0"/>
              <a:t>    humor</a:t>
            </a:r>
          </a:p>
          <a:p>
            <a:pPr algn="l" rtl="0"/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82862" y="2770068"/>
            <a:ext cx="3503994" cy="3525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7687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Irido</a:t>
            </a:r>
            <a:r>
              <a:rPr lang="en-US" dirty="0"/>
              <a:t>-corneal Angle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932" y="1656238"/>
            <a:ext cx="7840136" cy="441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22603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Irido</a:t>
            </a:r>
            <a:r>
              <a:rPr lang="en-US" dirty="0"/>
              <a:t>-corneal 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The area where the iris and the cornea meet</a:t>
            </a:r>
          </a:p>
          <a:p>
            <a:pPr algn="l" rtl="0"/>
            <a:r>
              <a:rPr lang="en-US" dirty="0"/>
              <a:t>Contains the trabecular meshwork and </a:t>
            </a:r>
            <a:r>
              <a:rPr lang="en-US" dirty="0" err="1"/>
              <a:t>Schlem’s</a:t>
            </a:r>
            <a:r>
              <a:rPr lang="en-US" dirty="0"/>
              <a:t> canal. They constitute the </a:t>
            </a:r>
            <a:r>
              <a:rPr lang="en-US" dirty="0" err="1"/>
              <a:t>aqeuous</a:t>
            </a:r>
            <a:r>
              <a:rPr lang="en-US" dirty="0"/>
              <a:t> drainage system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61251"/>
            <a:ext cx="336997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252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Crystalline Lens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512" y="1556792"/>
            <a:ext cx="8229600" cy="4525963"/>
          </a:xfrm>
        </p:spPr>
        <p:txBody>
          <a:bodyPr/>
          <a:lstStyle/>
          <a:p>
            <a:pPr algn="l" rtl="0"/>
            <a:r>
              <a:rPr lang="en-US" dirty="0"/>
              <a:t>Responsible for the remaining </a:t>
            </a:r>
          </a:p>
          <a:p>
            <a:pPr marL="0" indent="0" algn="l" rtl="0">
              <a:buNone/>
            </a:pPr>
            <a:r>
              <a:rPr lang="en-US" dirty="0"/>
              <a:t>   1/3 </a:t>
            </a:r>
            <a:r>
              <a:rPr lang="en-US" dirty="0" err="1"/>
              <a:t>rd</a:t>
            </a:r>
            <a:r>
              <a:rPr lang="en-US" dirty="0"/>
              <a:t> of the refractive power of </a:t>
            </a:r>
          </a:p>
          <a:p>
            <a:pPr marL="0" indent="0" algn="l" rtl="0">
              <a:buNone/>
            </a:pPr>
            <a:r>
              <a:rPr lang="en-US" dirty="0"/>
              <a:t>    the eye</a:t>
            </a:r>
          </a:p>
          <a:p>
            <a:pPr algn="l" rtl="0"/>
            <a:r>
              <a:rPr lang="en-US" dirty="0"/>
              <a:t>Fixed in place by </a:t>
            </a:r>
            <a:r>
              <a:rPr lang="en-US" dirty="0" err="1"/>
              <a:t>zonules</a:t>
            </a:r>
            <a:r>
              <a:rPr lang="en-US" dirty="0"/>
              <a:t> </a:t>
            </a:r>
          </a:p>
          <a:p>
            <a:pPr marL="0" indent="0" algn="l" rtl="0">
              <a:buNone/>
            </a:pPr>
            <a:r>
              <a:rPr lang="en-US" dirty="0"/>
              <a:t>    (suspensory ligaments) of the </a:t>
            </a:r>
          </a:p>
          <a:p>
            <a:pPr marL="0" indent="0" algn="l" rtl="0">
              <a:buNone/>
            </a:pPr>
            <a:r>
              <a:rPr lang="en-US" dirty="0"/>
              <a:t>    </a:t>
            </a:r>
            <a:r>
              <a:rPr lang="en-US" dirty="0" err="1"/>
              <a:t>ciliary</a:t>
            </a:r>
            <a:r>
              <a:rPr lang="en-US" dirty="0"/>
              <a:t> body</a:t>
            </a:r>
          </a:p>
          <a:p>
            <a:pPr algn="l" rtl="0"/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23166"/>
            <a:ext cx="3083790" cy="489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8770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err="1"/>
              <a:t>Ciliary</a:t>
            </a:r>
            <a:r>
              <a:rPr lang="en-US" dirty="0"/>
              <a:t>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606" y="1556792"/>
            <a:ext cx="9264737" cy="4158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7120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Ciliary</a:t>
            </a:r>
            <a:r>
              <a:rPr lang="en-US" dirty="0"/>
              <a:t>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74651"/>
            <a:ext cx="8496944" cy="5593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716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10146"/>
          </a:xfrm>
        </p:spPr>
        <p:txBody>
          <a:bodyPr/>
          <a:lstStyle/>
          <a:p>
            <a:r>
              <a:rPr lang="en-US" dirty="0"/>
              <a:t>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736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68067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Accommodation</a:t>
            </a:r>
          </a:p>
        </p:txBody>
      </p:sp>
      <p:pic>
        <p:nvPicPr>
          <p:cNvPr id="20482" name="Picture 2" descr="C:\Users\DSana'a\Desktop\E- Learning\Image\accom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2" y="2636912"/>
            <a:ext cx="908236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0087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476672"/>
            <a:ext cx="4602031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0080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Chamber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The space that lies between </a:t>
            </a:r>
            <a:r>
              <a:rPr lang="en-US" dirty="0" err="1"/>
              <a:t>ciliary</a:t>
            </a:r>
            <a:r>
              <a:rPr lang="en-US" dirty="0"/>
              <a:t> body, iris and lens</a:t>
            </a:r>
          </a:p>
          <a:p>
            <a:pPr algn="l" rtl="0"/>
            <a:endParaRPr lang="en-US" dirty="0"/>
          </a:p>
        </p:txBody>
      </p:sp>
      <p:pic>
        <p:nvPicPr>
          <p:cNvPr id="22530" name="Picture 2" descr="C:\Users\DSana'a\Desktop\E- Learning\Image\aqueous-humor-dynamics-sivateja-11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564904"/>
            <a:ext cx="5436236" cy="40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sosceles Triangle 3"/>
          <p:cNvSpPr/>
          <p:nvPr/>
        </p:nvSpPr>
        <p:spPr>
          <a:xfrm rot="9916621">
            <a:off x="4506761" y="5137576"/>
            <a:ext cx="2035968" cy="360040"/>
          </a:xfrm>
          <a:prstGeom prst="triangle">
            <a:avLst>
              <a:gd name="adj" fmla="val 78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7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Anterior Segment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72816"/>
            <a:ext cx="4369643" cy="4468058"/>
          </a:xfrm>
        </p:spPr>
      </p:pic>
    </p:spTree>
    <p:extLst>
      <p:ext uri="{BB962C8B-B14F-4D97-AF65-F5344CB8AC3E}">
        <p14:creationId xmlns:p14="http://schemas.microsoft.com/office/powerpoint/2010/main" val="20451790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88" y="1484784"/>
            <a:ext cx="8661202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2400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Thin, highly pigmented, vascular loose connective tissue</a:t>
            </a:r>
          </a:p>
          <a:p>
            <a:pPr algn="l" rtl="0"/>
            <a:r>
              <a:rPr lang="en-US" dirty="0"/>
              <a:t>Rich in melanocytes gives characteristic dark color</a:t>
            </a:r>
          </a:p>
          <a:p>
            <a:pPr algn="l" rtl="0"/>
            <a:r>
              <a:rPr lang="en-US" dirty="0"/>
              <a:t>Situated between sclera and retina</a:t>
            </a:r>
          </a:p>
          <a:p>
            <a:pPr algn="l" rtl="0"/>
            <a:r>
              <a:rPr lang="en-US" dirty="0"/>
              <a:t>Extends from optic nerve to </a:t>
            </a:r>
            <a:r>
              <a:rPr lang="en-US" dirty="0" err="1"/>
              <a:t>ciliary</a:t>
            </a:r>
            <a:r>
              <a:rPr lang="en-US" dirty="0"/>
              <a:t> body (at </a:t>
            </a:r>
            <a:r>
              <a:rPr lang="en-US" dirty="0" err="1"/>
              <a:t>ora</a:t>
            </a:r>
            <a:r>
              <a:rPr lang="en-US" dirty="0"/>
              <a:t> </a:t>
            </a:r>
            <a:r>
              <a:rPr lang="en-US" dirty="0" err="1"/>
              <a:t>serrata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74594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Uveal</a:t>
            </a:r>
            <a:r>
              <a:rPr lang="en-US" dirty="0"/>
              <a:t>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84784"/>
            <a:ext cx="4071597" cy="510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501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Retina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600994"/>
            <a:ext cx="6667500" cy="4524375"/>
          </a:xfrm>
        </p:spPr>
      </p:pic>
    </p:spTree>
    <p:extLst>
      <p:ext uri="{BB962C8B-B14F-4D97-AF65-F5344CB8AC3E}">
        <p14:creationId xmlns:p14="http://schemas.microsoft.com/office/powerpoint/2010/main" val="27153671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/>
            <a:r>
              <a:rPr lang="en-US" dirty="0"/>
              <a:t>The retina is the light-sensitive tissue that lines the inside of the eye</a:t>
            </a:r>
          </a:p>
          <a:p>
            <a:pPr algn="l" rtl="0"/>
            <a:r>
              <a:rPr lang="en-US" dirty="0"/>
              <a:t>Functions in a manner similar to film in a camera</a:t>
            </a:r>
          </a:p>
          <a:p>
            <a:pPr algn="l" rtl="0"/>
            <a:r>
              <a:rPr lang="en-US" dirty="0"/>
              <a:t> The optical elements within the eye focus an image onto the retina , initiating a series of chemical and electrical events</a:t>
            </a:r>
          </a:p>
          <a:p>
            <a:pPr algn="l" rtl="0"/>
            <a:r>
              <a:rPr lang="en-US" dirty="0"/>
              <a:t>Nerve fibers within the retina send electrical signals to the brain, which then interprets these signals as visual images</a:t>
            </a:r>
          </a:p>
        </p:txBody>
      </p:sp>
    </p:spTree>
    <p:extLst>
      <p:ext uri="{BB962C8B-B14F-4D97-AF65-F5344CB8AC3E}">
        <p14:creationId xmlns:p14="http://schemas.microsoft.com/office/powerpoint/2010/main" val="29054851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r>
              <a:rPr lang="en-US" dirty="0"/>
              <a:t>The center of the retina provides the greatest resolving power of the eye </a:t>
            </a:r>
          </a:p>
          <a:p>
            <a:pPr algn="l" rtl="0"/>
            <a:r>
              <a:rPr lang="en-US" dirty="0"/>
              <a:t>This area, responsible for central vision, is known as the macula</a:t>
            </a:r>
          </a:p>
          <a:p>
            <a:pPr algn="l" rtl="0"/>
            <a:r>
              <a:rPr lang="en-US" dirty="0"/>
              <a:t>The center of the macula is called the fovea</a:t>
            </a:r>
          </a:p>
        </p:txBody>
      </p:sp>
    </p:spTree>
    <p:extLst>
      <p:ext uri="{BB962C8B-B14F-4D97-AF65-F5344CB8AC3E}">
        <p14:creationId xmlns:p14="http://schemas.microsoft.com/office/powerpoint/2010/main" val="16698330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43789"/>
            <a:ext cx="7128792" cy="5399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1677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421" cy="6874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3494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Peripherally, retina has dentate/teeth like processes called </a:t>
            </a:r>
            <a:r>
              <a:rPr lang="en-US" dirty="0" err="1"/>
              <a:t>Ora</a:t>
            </a:r>
            <a:r>
              <a:rPr lang="en-US" dirty="0"/>
              <a:t> </a:t>
            </a:r>
            <a:r>
              <a:rPr lang="en-US" dirty="0" err="1"/>
              <a:t>Serrata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36912"/>
            <a:ext cx="4924005" cy="4924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751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Optic Nerve- CN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The optic nerve is formed by the convergence of axons from the retinal ganglion cells.</a:t>
            </a:r>
          </a:p>
          <a:p>
            <a:pPr algn="l" rtl="0"/>
            <a:r>
              <a:rPr lang="en-US" dirty="0"/>
              <a:t> These cells in turn receive impulses from the photoreceptors of the eye (the rods and cones).</a:t>
            </a:r>
          </a:p>
          <a:p>
            <a:pPr algn="l" rtl="0"/>
            <a:endParaRPr lang="en-US" dirty="0"/>
          </a:p>
        </p:txBody>
      </p:sp>
      <p:pic>
        <p:nvPicPr>
          <p:cNvPr id="33794" name="Picture 2" descr="C:\Users\DSana'a\Desktop\E- Learning\Image\download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4014467" cy="24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1202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70" y="1600200"/>
            <a:ext cx="8048260" cy="4525963"/>
          </a:xfrm>
        </p:spPr>
      </p:pic>
    </p:spTree>
    <p:extLst>
      <p:ext uri="{BB962C8B-B14F-4D97-AF65-F5344CB8AC3E}">
        <p14:creationId xmlns:p14="http://schemas.microsoft.com/office/powerpoint/2010/main" val="3306551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Vitreous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The vitreous body is the clear gel that fills the space between the lens and the retina.</a:t>
            </a:r>
          </a:p>
          <a:p>
            <a:pPr algn="l" rtl="0"/>
            <a:r>
              <a:rPr lang="en-US" dirty="0"/>
              <a:t>Occupies 80% of the volume of the eye</a:t>
            </a:r>
          </a:p>
          <a:p>
            <a:pPr algn="l" rtl="0"/>
            <a:r>
              <a:rPr lang="en-US" dirty="0"/>
              <a:t> It is a clear matrix composed of collagen, hyaluronic acid, and water</a:t>
            </a:r>
          </a:p>
          <a:p>
            <a:pPr algn="l" rtl="0"/>
            <a:r>
              <a:rPr lang="en-US" dirty="0"/>
              <a:t> Often referred to as the vitreous </a:t>
            </a:r>
            <a:r>
              <a:rPr lang="en-US" dirty="0" err="1"/>
              <a:t>humour</a:t>
            </a:r>
            <a:r>
              <a:rPr lang="en-US" dirty="0"/>
              <a:t> or simply "the vitreous"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893697"/>
            <a:ext cx="2088232" cy="187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78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30574"/>
            <a:ext cx="5799137" cy="5219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0859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0">
              <a:buNone/>
            </a:pPr>
            <a:endParaRPr lang="en-US" dirty="0"/>
          </a:p>
          <a:p>
            <a:pPr marL="0" indent="0" algn="ctr" rtl="0">
              <a:buNone/>
            </a:pPr>
            <a:endParaRPr lang="en-US" dirty="0"/>
          </a:p>
          <a:p>
            <a:pPr marL="0" indent="0" algn="ctr" rtl="0">
              <a:buNone/>
            </a:pPr>
            <a:r>
              <a:rPr lang="en-US" sz="6000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547739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1484</TotalTime>
  <Words>1151</Words>
  <Application>Microsoft Office PowerPoint</Application>
  <PresentationFormat>On-screen Show (4:3)</PresentationFormat>
  <Paragraphs>176</Paragraphs>
  <Slides>65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Times New Roman</vt:lpstr>
      <vt:lpstr>Office Theme</vt:lpstr>
      <vt:lpstr>Introduction to Ophthalmology  Anatomy of the Eye</vt:lpstr>
      <vt:lpstr>Anatomy the Eye</vt:lpstr>
      <vt:lpstr>Anatomy the Eye</vt:lpstr>
      <vt:lpstr>Orbit</vt:lpstr>
      <vt:lpstr>Orbit: Anatomy and Clinical Relevance</vt:lpstr>
      <vt:lpstr>PowerPoint Presentation</vt:lpstr>
      <vt:lpstr>PowerPoint Presentation</vt:lpstr>
      <vt:lpstr>PowerPoint Presentation</vt:lpstr>
      <vt:lpstr>Orbit</vt:lpstr>
      <vt:lpstr>Orbital Structures</vt:lpstr>
      <vt:lpstr>Orbital Structures- Cranial Nerves</vt:lpstr>
      <vt:lpstr>Orbital Structures- Muscles</vt:lpstr>
      <vt:lpstr>Orbital Structures- Muscles</vt:lpstr>
      <vt:lpstr>Orbital Structures-Blood Vessels</vt:lpstr>
      <vt:lpstr>Orbital Structures-Blood Vessels</vt:lpstr>
      <vt:lpstr>Blood Supply of the Orbit </vt:lpstr>
      <vt:lpstr>Orbital Structures- Lacrimal Gland </vt:lpstr>
      <vt:lpstr>Lacrimal Apparatus</vt:lpstr>
      <vt:lpstr>Lacrimal Gland: Key Points </vt:lpstr>
      <vt:lpstr>Orbital Structures- Fat</vt:lpstr>
      <vt:lpstr>Eyelid </vt:lpstr>
      <vt:lpstr> Eyelid</vt:lpstr>
      <vt:lpstr>Conjunctiva</vt:lpstr>
      <vt:lpstr>Conjunctiva: Key Points </vt:lpstr>
      <vt:lpstr> Anatomy of The Eye</vt:lpstr>
      <vt:lpstr>PowerPoint Presentation</vt:lpstr>
      <vt:lpstr>PowerPoint Presentation</vt:lpstr>
      <vt:lpstr>PowerPoint Presentation</vt:lpstr>
      <vt:lpstr>PowerPoint Presentation</vt:lpstr>
      <vt:lpstr>Cornea</vt:lpstr>
      <vt:lpstr>Cornea</vt:lpstr>
      <vt:lpstr>Sclera</vt:lpstr>
      <vt:lpstr>Sclera</vt:lpstr>
      <vt:lpstr>Sclera</vt:lpstr>
      <vt:lpstr>Limbus</vt:lpstr>
      <vt:lpstr>Limbus-Corneoscleral Junction</vt:lpstr>
      <vt:lpstr>Iris</vt:lpstr>
      <vt:lpstr>Iris</vt:lpstr>
      <vt:lpstr>Iris</vt:lpstr>
      <vt:lpstr>Iris</vt:lpstr>
      <vt:lpstr>Anterior Chamber</vt:lpstr>
      <vt:lpstr>Irido-corneal Angle</vt:lpstr>
      <vt:lpstr>Irido-corneal Angle</vt:lpstr>
      <vt:lpstr>Crystalline Lens</vt:lpstr>
      <vt:lpstr>Ciliary Body</vt:lpstr>
      <vt:lpstr>Ciliary Body</vt:lpstr>
      <vt:lpstr>Accommodation</vt:lpstr>
      <vt:lpstr>Accommodation</vt:lpstr>
      <vt:lpstr>PowerPoint Presentation</vt:lpstr>
      <vt:lpstr>Posterior Chamber</vt:lpstr>
      <vt:lpstr>Anterior Segment</vt:lpstr>
      <vt:lpstr>Choroid</vt:lpstr>
      <vt:lpstr>Choroid</vt:lpstr>
      <vt:lpstr>Uveal Tract</vt:lpstr>
      <vt:lpstr>Retina</vt:lpstr>
      <vt:lpstr>Retina</vt:lpstr>
      <vt:lpstr>Retina</vt:lpstr>
      <vt:lpstr>Retina</vt:lpstr>
      <vt:lpstr>PowerPoint Presentation</vt:lpstr>
      <vt:lpstr>PowerPoint Presentation</vt:lpstr>
      <vt:lpstr>The Optic Nerve- CN 2</vt:lpstr>
      <vt:lpstr>PowerPoint Presentation</vt:lpstr>
      <vt:lpstr>Vitreous Body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Ophthalmology</dc:title>
  <dc:creator>DSana'a</dc:creator>
  <cp:lastModifiedBy>Microsoft account</cp:lastModifiedBy>
  <cp:revision>36</cp:revision>
  <dcterms:created xsi:type="dcterms:W3CDTF">2018-10-04T07:00:00Z</dcterms:created>
  <dcterms:modified xsi:type="dcterms:W3CDTF">2025-07-05T20:55:32Z</dcterms:modified>
</cp:coreProperties>
</file>