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1"/>
  </p:sldMasterIdLst>
  <p:sldIdLst>
    <p:sldId id="268" r:id="rId2"/>
    <p:sldId id="275" r:id="rId3"/>
    <p:sldId id="269" r:id="rId4"/>
    <p:sldId id="270" r:id="rId5"/>
    <p:sldId id="271" r:id="rId6"/>
    <p:sldId id="274" r:id="rId7"/>
    <p:sldId id="272" r:id="rId8"/>
    <p:sldId id="279" r:id="rId9"/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76" r:id="rId22"/>
    <p:sldId id="277" r:id="rId23"/>
    <p:sldId id="278" r:id="rId24"/>
    <p:sldId id="280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59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7">
            <a:extLst>
              <a:ext uri="{FF2B5EF4-FFF2-40B4-BE49-F238E27FC236}">
                <a16:creationId xmlns:a16="http://schemas.microsoft.com/office/drawing/2014/main" id="{83A2094B-D53E-A922-9CE7-5894C1ADF31F}"/>
              </a:ext>
            </a:extLst>
          </p:cNvPr>
          <p:cNvGrpSpPr>
            <a:grpSpLocks/>
          </p:cNvGrpSpPr>
          <p:nvPr/>
        </p:nvGrpSpPr>
        <p:grpSpPr bwMode="auto">
          <a:xfrm>
            <a:off x="-7938" y="-7938"/>
            <a:ext cx="9169401" cy="6873876"/>
            <a:chOff x="-8466" y="-8468"/>
            <a:chExt cx="9169804" cy="6874935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00736EA-3D0D-5B24-24EA-7F5BC7E9751E}"/>
                </a:ext>
              </a:extLst>
            </p:cNvPr>
            <p:cNvCxnSpPr/>
            <p:nvPr/>
          </p:nvCxnSpPr>
          <p:spPr>
            <a:xfrm flipV="1">
              <a:off x="5130498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950480E-8F79-9279-2A44-60D888B04180}"/>
                </a:ext>
              </a:extLst>
            </p:cNvPr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778D3A2D-2073-4F69-4F5D-65A858649AD4}"/>
                </a:ext>
              </a:extLst>
            </p:cNvPr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55DB808A-57F4-DE20-2580-6AB8B547AD82}"/>
                </a:ext>
              </a:extLst>
            </p:cNvPr>
            <p:cNvSpPr/>
            <p:nvPr/>
          </p:nvSpPr>
          <p:spPr>
            <a:xfrm>
              <a:off x="7205452" y="-8468"/>
              <a:ext cx="1947948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6522B94A-C9D9-EFD4-3575-B5E55D011E2E}"/>
                </a:ext>
              </a:extLst>
            </p:cNvPr>
            <p:cNvSpPr/>
            <p:nvPr/>
          </p:nvSpPr>
          <p:spPr>
            <a:xfrm>
              <a:off x="6638689" y="3919613"/>
              <a:ext cx="2513123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Freeform 23">
              <a:extLst>
                <a:ext uri="{FF2B5EF4-FFF2-40B4-BE49-F238E27FC236}">
                  <a16:creationId xmlns:a16="http://schemas.microsoft.com/office/drawing/2014/main" id="{DA1B1039-57CB-57CB-FD89-41DABCDB23B0}"/>
                </a:ext>
              </a:extLst>
            </p:cNvPr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Freeform 24">
              <a:extLst>
                <a:ext uri="{FF2B5EF4-FFF2-40B4-BE49-F238E27FC236}">
                  <a16:creationId xmlns:a16="http://schemas.microsoft.com/office/drawing/2014/main" id="{2DD66EAA-EAAD-0FA5-BB84-EE99FE391AD3}"/>
                </a:ext>
              </a:extLst>
            </p:cNvPr>
            <p:cNvSpPr/>
            <p:nvPr/>
          </p:nvSpPr>
          <p:spPr>
            <a:xfrm>
              <a:off x="8296112" y="-8468"/>
              <a:ext cx="857288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Freeform 25">
              <a:extLst>
                <a:ext uri="{FF2B5EF4-FFF2-40B4-BE49-F238E27FC236}">
                  <a16:creationId xmlns:a16="http://schemas.microsoft.com/office/drawing/2014/main" id="{8EE71BE7-8CE8-340D-BD36-B874D9B8122D}"/>
                </a:ext>
              </a:extLst>
            </p:cNvPr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Freeform 26">
              <a:extLst>
                <a:ext uri="{FF2B5EF4-FFF2-40B4-BE49-F238E27FC236}">
                  <a16:creationId xmlns:a16="http://schemas.microsoft.com/office/drawing/2014/main" id="{C0AD965E-A414-D37E-B7A1-CB3FD19A2C97}"/>
                </a:ext>
              </a:extLst>
            </p:cNvPr>
            <p:cNvSpPr/>
            <p:nvPr/>
          </p:nvSpPr>
          <p:spPr>
            <a:xfrm>
              <a:off x="8059565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Freeform 27">
              <a:extLst>
                <a:ext uri="{FF2B5EF4-FFF2-40B4-BE49-F238E27FC236}">
                  <a16:creationId xmlns:a16="http://schemas.microsoft.com/office/drawing/2014/main" id="{D45963A2-408E-6A14-5ACB-456F3A22E731}"/>
                </a:ext>
              </a:extLst>
            </p:cNvPr>
            <p:cNvSpPr/>
            <p:nvPr/>
          </p:nvSpPr>
          <p:spPr>
            <a:xfrm>
              <a:off x="-8466" y="-8468"/>
              <a:ext cx="863639" cy="5698416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8FB19F75-FF0E-62F5-197A-22B57EC8E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E1916-4716-46C9-8832-3F3A9E3BAE52}" type="datetimeFigureOut">
              <a:rPr lang="en-US"/>
              <a:pPr>
                <a:defRPr/>
              </a:pPr>
              <a:t>7/10/2026</a:t>
            </a:fld>
            <a:endParaRPr lang="en-US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A1B401D-7EB9-6B50-89E7-9469EEAC8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68721E9F-BE23-A554-9BC9-AA4ECE2F6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66E53E-6F4D-46DC-90FC-CCEEA8AC79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1386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1E8C6-D02D-6412-EB34-5B7D04060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307AA-0DDF-463A-8B6F-ECDE4A93A3B1}" type="datetimeFigureOut">
              <a:rPr lang="en-US"/>
              <a:pPr>
                <a:defRPr/>
              </a:pPr>
              <a:t>7/10/2026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3103DF-1379-912E-3656-41FFF8781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308C4-18DF-DA26-7114-5902A2F69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D4DFC1-5A3E-43ED-AD72-83158BEDD6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4130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5BE137-F4EA-2E50-2538-BA1D42C08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78759-0C07-449F-82F2-AE2A79AFEA52}" type="datetimeFigureOut">
              <a:rPr lang="en-US"/>
              <a:pPr>
                <a:defRPr/>
              </a:pPr>
              <a:t>7/10/2026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390B0-DCDF-716D-7A56-561BCD1CE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E10A0A-9CF3-99E0-F606-7D72C10DD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9D5A33-9114-4F05-A2E4-355D27EAB3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9528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213ECE1-CE05-DE93-95BC-618C68693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8B98C-977A-4CF4-8155-130995A8D563}" type="datetimeFigureOut">
              <a:rPr lang="en-US"/>
              <a:pPr>
                <a:defRPr/>
              </a:pPr>
              <a:t>7/10/2026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6922591-FB21-503F-0378-B7F28076F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0ED51A-AACB-2DFB-1220-4DECE8B4F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6B3233-B4CE-4FF7-98C8-763A092355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1974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1B2D18A-ECC1-97F8-8354-76A0EA735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6FE53-A1A3-4884-8364-683A16F7386A}" type="datetimeFigureOut">
              <a:rPr lang="en-US"/>
              <a:pPr>
                <a:defRPr/>
              </a:pPr>
              <a:t>7/10/2026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C1792F9-1B81-1785-61B3-19B0EE2F9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505961E-66FC-7A35-447F-76408E640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80509-3436-4032-A2F6-F8EAF3FF0C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6592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0058C87-5B6E-ADCE-839A-A344224C7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73AF4-E917-47BD-B104-3C65BA9E5E00}" type="datetimeFigureOut">
              <a:rPr lang="en-US"/>
              <a:pPr>
                <a:defRPr/>
              </a:pPr>
              <a:t>7/10/2026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14002B5-ACD2-F025-2E8F-9C9BDC253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01F87AD-8653-B7FB-0871-C7E103BBA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6E72FB-E452-4AE4-9798-50231E0674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6942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E4BE2AC-2E6A-A5F3-D774-3FB25E364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5FA9D-3306-4C2B-9700-091547CA2B57}" type="datetimeFigureOut">
              <a:rPr lang="en-US"/>
              <a:pPr>
                <a:defRPr/>
              </a:pPr>
              <a:t>7/10/2026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143FB0-B16D-AE74-CE12-496787981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78F61D7-C483-4936-AF06-6693C9FF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FF8D81-0A2A-49AC-B472-8D11CD9A6B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006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DDD43F2-06A5-234C-CDFE-DEA10CB81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45EFB-E337-4477-BD6A-7BDE878C5AAA}" type="datetimeFigureOut">
              <a:rPr lang="en-US"/>
              <a:pPr>
                <a:defRPr/>
              </a:pPr>
              <a:t>7/10/2026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2D8B4F4-4C3A-BB24-11EA-466B93EBF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75C35A0-6191-91B2-CA19-D550D6B14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2266B3-2B9C-49A9-AA58-71BA92B76C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2665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89D3C3F-7896-9D5B-A0A7-AC42C0BCA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2FBFE-A823-4389-A39B-B532B49A0496}" type="datetimeFigureOut">
              <a:rPr lang="en-US"/>
              <a:pPr>
                <a:defRPr/>
              </a:pPr>
              <a:t>7/10/2026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A8E5D61-8598-2CED-C3D7-69C9ED447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6E7A9ED-8677-9BC9-6BB6-95B9C0061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6F08F2-B509-4766-92D2-105050B91D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1963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5E545B-085A-7F71-F3D5-817E343A4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97207-1739-476F-9FE8-94C70D51E475}" type="datetimeFigureOut">
              <a:rPr lang="en-US"/>
              <a:pPr>
                <a:defRPr/>
              </a:pPr>
              <a:t>7/10/2026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6D6AD-E5CC-199A-56D6-7CC2ED6DC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08F15A-98CF-EFF6-49D4-7FD3671F6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503B47-D08C-442E-912F-C90D150A90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3318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7">
            <a:extLst>
              <a:ext uri="{FF2B5EF4-FFF2-40B4-BE49-F238E27FC236}">
                <a16:creationId xmlns:a16="http://schemas.microsoft.com/office/drawing/2014/main" id="{8EC0EFA5-F487-17AC-2B42-56F9FD8DFC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8000">
                <a:solidFill>
                  <a:srgbClr val="C0E474"/>
                </a:solidFill>
              </a:rPr>
              <a:t>“</a:t>
            </a:r>
          </a:p>
        </p:txBody>
      </p:sp>
      <p:sp>
        <p:nvSpPr>
          <p:cNvPr id="5" name="TextBox 18">
            <a:extLst>
              <a:ext uri="{FF2B5EF4-FFF2-40B4-BE49-F238E27FC236}">
                <a16:creationId xmlns:a16="http://schemas.microsoft.com/office/drawing/2014/main" id="{27D38C8F-C1E9-CF64-ACE1-A75A2E12E7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8000">
                <a:solidFill>
                  <a:srgbClr val="C0E474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18931FAE-C2C9-5AF4-7A0A-8D6173E559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B36D2D-8813-4B84-8660-DF6E026E66D2}" type="datetimeFigureOut">
              <a:rPr lang="en-US"/>
              <a:pPr>
                <a:defRPr/>
              </a:pPr>
              <a:t>7/10/2026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5D2E34D-B673-8284-4EA4-A797ABA7E88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B75DE98-8C87-D2C2-CBF1-70CBBF582AD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F7FB4FB6-E399-477F-8AB5-A96AEE8675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78925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037F9E-6369-E900-FF69-9BD22FBC5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873B4-BAD9-489B-998C-7A6157B861B4}" type="datetimeFigureOut">
              <a:rPr lang="en-US"/>
              <a:pPr>
                <a:defRPr/>
              </a:pPr>
              <a:t>7/10/2026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7CD9AF-A263-6FBF-30EF-563ECB0C3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504671-E0C8-D51F-C47A-C8DE5CFBF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8B9BF9-7496-4E89-A4A4-0D1BCCAADC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3839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7">
            <a:extLst>
              <a:ext uri="{FF2B5EF4-FFF2-40B4-BE49-F238E27FC236}">
                <a16:creationId xmlns:a16="http://schemas.microsoft.com/office/drawing/2014/main" id="{2C783F84-A067-13A0-6C65-0EBF9971FE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8000">
                <a:solidFill>
                  <a:srgbClr val="C0E474"/>
                </a:solidFill>
              </a:rPr>
              <a:t>“</a:t>
            </a:r>
          </a:p>
        </p:txBody>
      </p:sp>
      <p:sp>
        <p:nvSpPr>
          <p:cNvPr id="5" name="TextBox 18">
            <a:extLst>
              <a:ext uri="{FF2B5EF4-FFF2-40B4-BE49-F238E27FC236}">
                <a16:creationId xmlns:a16="http://schemas.microsoft.com/office/drawing/2014/main" id="{2978E3D7-5D64-8CDF-F041-A8FFB9180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8000">
                <a:solidFill>
                  <a:srgbClr val="C0E474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7762F49E-E644-0326-3B53-529E06CF1F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DA6DF-4670-47F9-BF2C-A5388BAF3939}" type="datetimeFigureOut">
              <a:rPr lang="en-US"/>
              <a:pPr>
                <a:defRPr/>
              </a:pPr>
              <a:t>7/10/2026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A4B28B0-A804-B800-1965-FDE81E68A19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6756077-4422-4C40-D801-1CE9F00F6FD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2592EBB9-2525-43AB-8CEC-D120418BF8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5931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1AED2B-E932-8A66-D6D9-BFE702D24CE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7A19F-D5B9-4ED3-A11E-06ACBD216B9B}" type="datetimeFigureOut">
              <a:rPr lang="en-US"/>
              <a:pPr>
                <a:defRPr/>
              </a:pPr>
              <a:t>7/10/2026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75E082-7DD2-8780-A2EA-8A4EF35A5D2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BC11E-A0BC-8746-BF73-987FBB1EE01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2610436E-A0F4-4B2B-B198-DEA9D28292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99657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88CB02-78BC-5293-46F4-16FD4A162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08D24-7192-4B27-AA21-7F89FB43077D}" type="datetimeFigureOut">
              <a:rPr lang="en-US"/>
              <a:pPr>
                <a:defRPr/>
              </a:pPr>
              <a:t>7/10/2026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ABFC87-76BE-D475-4F07-265060C63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DC4E9-060B-C997-021C-91A6B4603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D7F8F3-D067-4505-8304-38B30AD694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89057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86B14-5E8A-7502-5564-1605BC10B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DEA0D4-7967-42DD-A8D0-423D11DC538F}" type="datetimeFigureOut">
              <a:rPr lang="en-US"/>
              <a:pPr>
                <a:defRPr/>
              </a:pPr>
              <a:t>7/10/2026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51521-8894-FBC4-5FFB-121AE0630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7DE6F7-3F6F-BFE8-7A8E-CE9ECF735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9015E0-5682-474A-BA24-FD86C7E671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8341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6">
            <a:extLst>
              <a:ext uri="{FF2B5EF4-FFF2-40B4-BE49-F238E27FC236}">
                <a16:creationId xmlns:a16="http://schemas.microsoft.com/office/drawing/2014/main" id="{E9672B8C-3B30-4559-6932-AE7DA5301D8E}"/>
              </a:ext>
            </a:extLst>
          </p:cNvPr>
          <p:cNvGrpSpPr>
            <a:grpSpLocks/>
          </p:cNvGrpSpPr>
          <p:nvPr/>
        </p:nvGrpSpPr>
        <p:grpSpPr bwMode="auto">
          <a:xfrm>
            <a:off x="-7938" y="-7938"/>
            <a:ext cx="9169401" cy="6873876"/>
            <a:chOff x="-8467" y="-8468"/>
            <a:chExt cx="9169805" cy="6874935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1CF2B20C-B4B0-DC4D-D39B-21D85BD0129A}"/>
                </a:ext>
              </a:extLst>
            </p:cNvPr>
            <p:cNvSpPr/>
            <p:nvPr/>
          </p:nvSpPr>
          <p:spPr>
            <a:xfrm>
              <a:off x="-8467" y="4013290"/>
              <a:ext cx="457221" cy="285317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EC1E7C4-FEB9-9956-2E38-5C9E180D1C1B}"/>
                </a:ext>
              </a:extLst>
            </p:cNvPr>
            <p:cNvCxnSpPr/>
            <p:nvPr/>
          </p:nvCxnSpPr>
          <p:spPr>
            <a:xfrm flipV="1">
              <a:off x="5130497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5479249-17F0-D1C9-43B2-8EA1169B1029}"/>
                </a:ext>
              </a:extLst>
            </p:cNvPr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4770FE7C-E20E-D002-2F7E-CBC30E4CBE9A}"/>
                </a:ext>
              </a:extLst>
            </p:cNvPr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0C1B15F9-2A2C-44C6-E601-120D69F336E8}"/>
                </a:ext>
              </a:extLst>
            </p:cNvPr>
            <p:cNvSpPr/>
            <p:nvPr/>
          </p:nvSpPr>
          <p:spPr>
            <a:xfrm>
              <a:off x="7205452" y="-8468"/>
              <a:ext cx="1947948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2A77D54F-59A4-DDEF-BA70-1807791FEDFB}"/>
                </a:ext>
              </a:extLst>
            </p:cNvPr>
            <p:cNvSpPr/>
            <p:nvPr/>
          </p:nvSpPr>
          <p:spPr>
            <a:xfrm>
              <a:off x="6638689" y="3919613"/>
              <a:ext cx="2513124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7A977752-EE66-3B4F-08D2-06A3854D8641}"/>
                </a:ext>
              </a:extLst>
            </p:cNvPr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E64F74FE-6EF2-E80B-024A-FB72953DB6CF}"/>
                </a:ext>
              </a:extLst>
            </p:cNvPr>
            <p:cNvSpPr/>
            <p:nvPr/>
          </p:nvSpPr>
          <p:spPr>
            <a:xfrm>
              <a:off x="8296112" y="-8468"/>
              <a:ext cx="857288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124C1728-83A8-B776-DB0F-F94D1105C59E}"/>
                </a:ext>
              </a:extLst>
            </p:cNvPr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9FCDF295-A78E-2F7F-BBA9-ABA1B61FE7D5}"/>
                </a:ext>
              </a:extLst>
            </p:cNvPr>
            <p:cNvSpPr/>
            <p:nvPr/>
          </p:nvSpPr>
          <p:spPr>
            <a:xfrm>
              <a:off x="8059564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C3F1DCC9-833F-F269-D48D-24A03939A18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609600"/>
            <a:ext cx="6348413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5A045EA4-F335-3EA3-90FE-227C286AC81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2160588"/>
            <a:ext cx="6348413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4B32AC-30B5-E244-AD49-3965CE63A2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5438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6E85DBF-0D7B-4F9A-8CC5-7656AB8FA01A}" type="datetimeFigureOut">
              <a:rPr lang="en-US"/>
              <a:pPr>
                <a:defRPr/>
              </a:pPr>
              <a:t>7/10/2026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D1634-9D53-9AF8-9B94-6564FFBAC0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042025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11207A-FAB2-15D4-9C8A-EDD8FBF82D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45250" y="6042025"/>
            <a:ext cx="512763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F6D1F9E-FE41-4B6E-A974-66CD6D8718A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9" r:id="rId11"/>
    <p:sldLayoutId id="2147483744" r:id="rId12"/>
    <p:sldLayoutId id="2147483750" r:id="rId13"/>
    <p:sldLayoutId id="2147483745" r:id="rId14"/>
    <p:sldLayoutId id="2147483746" r:id="rId15"/>
    <p:sldLayoutId id="2147483747" r:id="rId16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A6CF7A01-B9CD-F649-DA79-A72484D3F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0300" y="2405063"/>
            <a:ext cx="5827713" cy="1646237"/>
          </a:xfrm>
        </p:spPr>
        <p:txBody>
          <a:bodyPr/>
          <a:lstStyle/>
          <a:p>
            <a:r>
              <a:rPr lang="en-US" altLang="en-US"/>
              <a:t>Breaking bad news summary </a:t>
            </a:r>
          </a:p>
        </p:txBody>
      </p:sp>
      <p:sp>
        <p:nvSpPr>
          <p:cNvPr id="2051" name="Subtitle 2">
            <a:extLst>
              <a:ext uri="{FF2B5EF4-FFF2-40B4-BE49-F238E27FC236}">
                <a16:creationId xmlns:a16="http://schemas.microsoft.com/office/drawing/2014/main" id="{63F151BD-37D3-0DA5-37B7-856700A0B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0300" y="4051300"/>
            <a:ext cx="5827713" cy="1096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en-US" altLang="ar-JO"/>
              <a:t>Dr Ruba M Jaber</a:t>
            </a: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en-US" altLang="ar-JO"/>
              <a:t>Associate prof. Family medicine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7AE9AD41-F523-77B2-02F1-B3D38404D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28369219-94AD-0CDC-C99C-12DA3B718E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ABCDE approach</a:t>
            </a:r>
          </a:p>
          <a:p>
            <a:r>
              <a:rPr lang="en-US" altLang="en-US"/>
              <a:t>A: Advanced preparation</a:t>
            </a:r>
          </a:p>
          <a:p>
            <a:r>
              <a:rPr lang="en-US" altLang="en-US"/>
              <a:t>B: Build a therapeutic relationship</a:t>
            </a:r>
          </a:p>
          <a:p>
            <a:r>
              <a:rPr lang="en-US" altLang="en-US"/>
              <a:t>C: communicate well</a:t>
            </a:r>
          </a:p>
          <a:p>
            <a:r>
              <a:rPr lang="en-US" altLang="en-US"/>
              <a:t>D: Deal with patient and family reaction</a:t>
            </a:r>
          </a:p>
          <a:p>
            <a:r>
              <a:rPr lang="en-US" altLang="en-US"/>
              <a:t>E: encourage and validate emotions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5C15D938-405B-B3E5-0828-1178495DA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52400"/>
            <a:ext cx="8229600" cy="1143000"/>
          </a:xfrm>
        </p:spPr>
        <p:txBody>
          <a:bodyPr/>
          <a:lstStyle/>
          <a:p>
            <a:r>
              <a:rPr lang="en-US" altLang="en-US"/>
              <a:t>Advance preparation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BCF36-D700-8EF3-6C16-0E1659664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43000"/>
            <a:ext cx="8443913" cy="5486400"/>
          </a:xfrm>
        </p:spPr>
        <p:txBody>
          <a:bodyPr rtlCol="0">
            <a:normAutofit/>
          </a:bodyPr>
          <a:lstStyle/>
          <a:p>
            <a:pPr indent="-274320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Ask what the patient already knows and understands.</a:t>
            </a:r>
          </a:p>
          <a:p>
            <a:pPr indent="-274320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Arrange for the presence of a support person and appropriate family.</a:t>
            </a:r>
          </a:p>
          <a:p>
            <a:pPr indent="-274320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Arrange a time and place that will be undisturbed (hand off beeper).</a:t>
            </a:r>
          </a:p>
          <a:p>
            <a:pPr indent="-274320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Prepare emotionally. </a:t>
            </a:r>
          </a:p>
          <a:p>
            <a:pPr indent="-274320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Decide which words and phrases to use (write down a script).</a:t>
            </a:r>
          </a:p>
          <a:p>
            <a:pPr indent="-274320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Practice delivering the news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8A313155-7274-5D48-C1D0-0B3579C8C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0480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en-US" b="1">
                <a:solidFill>
                  <a:srgbClr val="000000"/>
                </a:solidFill>
              </a:rPr>
              <a:t>Build a therapeutic environment/relationship</a:t>
            </a:r>
            <a:endParaRPr lang="en-US" altLang="en-US" sz="4800" b="1"/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BDDBCBEB-0383-D865-9F73-E5D8E6170E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/>
              <a:t>Arrange a private, quiet place without interruptions. Provide adequate seating for all. Sit close enough to touch if appropriate. Reassure about pain, suffering, abandonment.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19B461B0-DE01-9C9E-364F-1EC94D92E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 Communicate well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A4443D85-988F-E025-6BD6-034C989A1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Be direct (“I am sorry, I have bad news).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 Do not use euphemisms, jargon, or acronyms. </a:t>
            </a:r>
            <a:r>
              <a:rPr lang="en-US" altLang="en-US" sz="2800" u="sng">
                <a:solidFill>
                  <a:schemeClr val="tx1">
                    <a:lumMod val="75000"/>
                    <a:lumOff val="25000"/>
                  </a:schemeClr>
                </a:solidFill>
              </a:rPr>
              <a:t>Do say “cancer” or “death</a:t>
            </a: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.”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 Allow for silence. 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Use touch appropriately. 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Ask patient to repeat his or her understanding of the news. 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Arrange additional meetings. 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Use repetition and written explanations of reminders.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F44826B2-6111-2AF2-6F78-860881B4B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52400"/>
            <a:ext cx="6348413" cy="1320800"/>
          </a:xfrm>
        </p:spPr>
        <p:txBody>
          <a:bodyPr/>
          <a:lstStyle/>
          <a:p>
            <a:r>
              <a:rPr lang="en-US" altLang="en-US" b="1">
                <a:solidFill>
                  <a:srgbClr val="000000"/>
                </a:solidFill>
              </a:rPr>
              <a:t>Deal with patient and family reactions</a:t>
            </a:r>
            <a:endParaRPr lang="en-US" altLang="en-US" sz="4800" b="1"/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062ADEC9-9044-9AD9-4EF5-17E49A5B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95400"/>
            <a:ext cx="8305800" cy="4830763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Assess patient reaction — Physiologic responses: flight/fight,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conservation/withdrawal; 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Cognitive coping strategies: denial, blame, intellectualization, disbelief, acceptance;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Affective responses: anger/rage, fear/terror, anxiety, helplessness, hopelessness, shame, relief, guilt, sadness, anticipatory grief;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 Listen actively, explore feelings, express empathy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en-US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8A336E4B-0E8E-2F73-C71B-090A9130F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Encourage and validate emotions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758230B1-08FE-CB46-65E4-80EF58C4FB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Correct distortions.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 Offer to tell others on behalf of the patient.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Evaluate the effects of the news. 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Explore what the news means to the patient.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Address further needs, determine the patient’s immediate and near-term plans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en-US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E3D4F805-A77B-43FB-17ED-81A159EFD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E4ECF83E-A3EF-055C-4FAE-761039A47E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/>
              <a:t>assess suicidality.</a:t>
            </a:r>
          </a:p>
          <a:p>
            <a:r>
              <a:rPr lang="en-US" altLang="en-US" sz="2800"/>
              <a:t> Make appropriate referrals for more support</a:t>
            </a:r>
          </a:p>
          <a:p>
            <a:r>
              <a:rPr lang="en-US" altLang="en-US" sz="2800"/>
              <a:t> provide written materials</a:t>
            </a:r>
          </a:p>
          <a:p>
            <a:r>
              <a:rPr lang="en-US" altLang="en-US" sz="2800"/>
              <a:t>arrange follow up.</a:t>
            </a:r>
          </a:p>
          <a:p>
            <a:r>
              <a:rPr lang="en-US" altLang="en-US" sz="2800"/>
              <a:t> Process your own feelings. 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AF4E8628-D925-3C4D-D90D-171C52921E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0300" y="2405063"/>
            <a:ext cx="5827713" cy="1646237"/>
          </a:xfrm>
        </p:spPr>
        <p:txBody>
          <a:bodyPr/>
          <a:lstStyle/>
          <a:p>
            <a:r>
              <a:rPr lang="en-US" altLang="en-US"/>
              <a:t>SPIKES Model for Breaking Bad News</a:t>
            </a:r>
          </a:p>
        </p:txBody>
      </p:sp>
      <p:sp>
        <p:nvSpPr>
          <p:cNvPr id="10243" name="Subtitle 2">
            <a:extLst>
              <a:ext uri="{FF2B5EF4-FFF2-40B4-BE49-F238E27FC236}">
                <a16:creationId xmlns:a16="http://schemas.microsoft.com/office/drawing/2014/main" id="{A9FD7F17-706D-DDBF-BCF9-1090B8CA20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0300" y="4051300"/>
            <a:ext cx="5827713" cy="1096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endParaRPr lang="ar-JO" altLang="ar-JO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9E622DF8-7C16-DB99-96DB-F63F45180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7D9CB34E-139A-55E5-17C1-55AA5BDE3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5400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etting up the interview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5400">
                <a:solidFill>
                  <a:schemeClr val="tx1">
                    <a:lumMod val="75000"/>
                    <a:lumOff val="25000"/>
                  </a:schemeClr>
                </a:solidFill>
              </a:rPr>
              <a:t>P</a:t>
            </a: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erception of the patient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5400">
                <a:solidFill>
                  <a:schemeClr val="tx1">
                    <a:lumMod val="75000"/>
                    <a:lumOff val="25000"/>
                  </a:schemeClr>
                </a:solidFill>
              </a:rPr>
              <a:t>I</a:t>
            </a: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nvitation by the patient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5400">
                <a:solidFill>
                  <a:schemeClr val="tx1">
                    <a:lumMod val="75000"/>
                    <a:lumOff val="25000"/>
                  </a:schemeClr>
                </a:solidFill>
              </a:rPr>
              <a:t>K</a:t>
            </a: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nowledge to the patient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5400">
                <a:solidFill>
                  <a:schemeClr val="tx1">
                    <a:lumMod val="75000"/>
                    <a:lumOff val="25000"/>
                  </a:schemeClr>
                </a:solidFill>
              </a:rPr>
              <a:t>E</a:t>
            </a: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motions of the patient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5400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trategy and summary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AB739-F551-C9B3-6FF0-516F6C62C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6000" dirty="0"/>
              <a:t>S</a:t>
            </a:r>
            <a:r>
              <a:rPr lang="en-US" dirty="0"/>
              <a:t>etting up the interview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F624B-F7D8-6343-BF2C-1AE343F510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/>
              <a:t>Arrange for privacy</a:t>
            </a:r>
          </a:p>
          <a:p>
            <a:r>
              <a:rPr lang="en-US" altLang="en-US" sz="2800"/>
              <a:t>Involve significant others</a:t>
            </a:r>
          </a:p>
          <a:p>
            <a:r>
              <a:rPr lang="en-US" altLang="en-US" sz="2800"/>
              <a:t>Sit down</a:t>
            </a:r>
          </a:p>
          <a:p>
            <a:r>
              <a:rPr lang="en-US" altLang="en-US" sz="2800"/>
              <a:t>Make connection with the patient</a:t>
            </a:r>
          </a:p>
          <a:p>
            <a:r>
              <a:rPr lang="en-US" altLang="en-US" sz="2800"/>
              <a:t>Manage time constraints and interruptions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04F0D8F8-D750-533D-7FEF-3A9178094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000"/>
              <a:t>P</a:t>
            </a:r>
            <a:r>
              <a:rPr lang="en-US" altLang="en-US"/>
              <a:t>erception of the patient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31721-32EB-72C3-224E-EFE9A86116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“</a:t>
            </a: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before you tell, ask”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E.g. “What have you been told about you condition so far?”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“What is your understanding of why we did the MRI?”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Can determine if patient is in denial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Can determine expectations, unrealistic or otherwise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D421B-2911-8891-C531-5A298E593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6000" dirty="0"/>
              <a:t>I</a:t>
            </a:r>
            <a:r>
              <a:rPr lang="en-US" dirty="0"/>
              <a:t>nvitation by the patient</a:t>
            </a:r>
            <a:br>
              <a:rPr lang="en-US" dirty="0"/>
            </a:br>
            <a:endParaRPr lang="en-US" dirty="0"/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6BEE819D-D826-E5B1-58A2-A6191908FB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Majority of patients express a desire for full information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Discuss information disclosure while ordering tests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“How would you like me to give the information about the test results?”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If patient does not want to know details involve a relative or friend.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83AEE-ABB8-1E2B-3075-F99221F7D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28600"/>
            <a:ext cx="6348413" cy="13208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6000" dirty="0"/>
              <a:t>K</a:t>
            </a:r>
            <a:r>
              <a:rPr lang="en-US" dirty="0"/>
              <a:t>nowledge to the patient</a:t>
            </a:r>
            <a:br>
              <a:rPr lang="en-US" dirty="0"/>
            </a:br>
            <a:endParaRPr lang="en-US" dirty="0"/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835672F9-6F89-CB26-C96E-88A7799A8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/>
          <a:lstStyle/>
          <a:p>
            <a:r>
              <a:rPr lang="en-US" altLang="en-US" sz="2800"/>
              <a:t>Give a warning shot</a:t>
            </a:r>
          </a:p>
          <a:p>
            <a:r>
              <a:rPr lang="en-US" altLang="en-US" sz="2800"/>
              <a:t>E.g. “</a:t>
            </a:r>
            <a:r>
              <a:rPr lang="en-US" altLang="en-US" sz="2800" i="1"/>
              <a:t>Unfortunately, I have some bad news to tell you……”</a:t>
            </a:r>
            <a:r>
              <a:rPr lang="en-US" altLang="en-US" sz="2800"/>
              <a:t> or “</a:t>
            </a:r>
            <a:r>
              <a:rPr lang="en-US" altLang="en-US" sz="2800" i="1"/>
              <a:t>I’m sorry to tell you</a:t>
            </a:r>
            <a:r>
              <a:rPr lang="en-US" altLang="en-US" sz="2800"/>
              <a:t>….”</a:t>
            </a:r>
          </a:p>
          <a:p>
            <a:r>
              <a:rPr lang="en-US" altLang="en-US" sz="2800"/>
              <a:t>Start at level of comprehension of the patient</a:t>
            </a:r>
          </a:p>
          <a:p>
            <a:r>
              <a:rPr lang="en-US" altLang="en-US" sz="2800"/>
              <a:t>Use nontechnical words “spread” instead of “metastasized”</a:t>
            </a:r>
          </a:p>
          <a:p>
            <a:r>
              <a:rPr lang="en-US" altLang="en-US" sz="2800"/>
              <a:t>Avoid being blunt as it may make the patient isolated and angry </a:t>
            </a:r>
            <a:r>
              <a:rPr lang="en-US" altLang="en-US" sz="2800" i="1"/>
              <a:t>“You have such a bad cancer that you will not survive without treatment…”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9E72D-43C9-E260-83D9-4E00A3254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6000" dirty="0"/>
              <a:t>E</a:t>
            </a:r>
            <a:r>
              <a:rPr lang="en-US" dirty="0"/>
              <a:t>motions of the patient</a:t>
            </a:r>
            <a:br>
              <a:rPr lang="en-US" dirty="0"/>
            </a:br>
            <a:endParaRPr lang="en-US" dirty="0"/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2005DFA2-5858-4B30-BB93-1BFF6C74EE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3200">
                <a:solidFill>
                  <a:schemeClr val="tx1">
                    <a:lumMod val="75000"/>
                    <a:lumOff val="25000"/>
                  </a:schemeClr>
                </a:solidFill>
              </a:rPr>
              <a:t>Respond to patients’ emotions with empathy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3200">
                <a:solidFill>
                  <a:schemeClr val="tx1">
                    <a:lumMod val="75000"/>
                    <a:lumOff val="25000"/>
                  </a:schemeClr>
                </a:solidFill>
              </a:rPr>
              <a:t>Often shock, isolation, disbelief, grief or anger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Observe for emotion on patient’s part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Identify the emotion. 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Identify the reason for the emotion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Connect with the patient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2AEDB-C918-5862-6FF2-994489076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6000" dirty="0"/>
              <a:t>E</a:t>
            </a:r>
            <a:r>
              <a:rPr lang="en-US" dirty="0"/>
              <a:t>motions of the patient</a:t>
            </a:r>
            <a:br>
              <a:rPr lang="en-US" dirty="0"/>
            </a:br>
            <a:endParaRPr lang="en-US" dirty="0"/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A008D633-97FE-2853-D248-1932138AC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r>
              <a:rPr lang="en-US" altLang="en-US" sz="2800" b="1"/>
              <a:t>Doctor:</a:t>
            </a:r>
            <a:r>
              <a:rPr lang="en-US" altLang="en-US" sz="2800"/>
              <a:t> “</a:t>
            </a:r>
            <a:r>
              <a:rPr lang="en-US" altLang="en-US" sz="2800" i="1"/>
              <a:t>I’m sorry to say that the X-ray shows that the chemotherapy is not working </a:t>
            </a:r>
            <a:r>
              <a:rPr lang="en-US" altLang="en-US" sz="2800"/>
              <a:t>[pause]. </a:t>
            </a:r>
            <a:r>
              <a:rPr lang="en-US" altLang="en-US" sz="2800" i="1"/>
              <a:t>Unfortunately, the tumor has grown somewhat”</a:t>
            </a:r>
          </a:p>
          <a:p>
            <a:r>
              <a:rPr lang="en-US" altLang="en-US" sz="2800" b="1"/>
              <a:t>Patient: </a:t>
            </a:r>
            <a:r>
              <a:rPr lang="en-US" altLang="en-US" sz="2800" i="1"/>
              <a:t>“I’ve been afraid of this!” [Cries]</a:t>
            </a:r>
          </a:p>
          <a:p>
            <a:r>
              <a:rPr lang="en-US" altLang="en-US" sz="2800" b="1"/>
              <a:t>Doctor:</a:t>
            </a:r>
            <a:r>
              <a:rPr lang="en-US" altLang="en-US" sz="2800"/>
              <a:t> [Moves his chair closer, offers the patient a tissue and pauses,] </a:t>
            </a:r>
            <a:r>
              <a:rPr lang="en-US" altLang="en-US" sz="2800" i="1"/>
              <a:t>“I know that this isn’t what you wanted to hear. I wish the news were better”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1BB9C-E729-2281-7D33-5CB1FF955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6000" dirty="0"/>
              <a:t>E</a:t>
            </a:r>
            <a:r>
              <a:rPr lang="en-US" dirty="0"/>
              <a:t>motions of the patient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D48F8-BB8C-2EDA-CDEF-10ABF1AB4B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/>
              <a:t>Empathic statements</a:t>
            </a:r>
          </a:p>
          <a:p>
            <a:pPr lvl="1"/>
            <a:r>
              <a:rPr lang="en-US" altLang="en-US" sz="2400" i="1"/>
              <a:t>I can see how upsetting this is to you</a:t>
            </a:r>
          </a:p>
          <a:p>
            <a:pPr lvl="1"/>
            <a:r>
              <a:rPr lang="en-US" altLang="en-US" sz="2400" i="1"/>
              <a:t>I can tell you were not expecting to hear this</a:t>
            </a:r>
          </a:p>
          <a:p>
            <a:pPr lvl="1"/>
            <a:r>
              <a:rPr lang="en-US" altLang="en-US" sz="2400" i="1"/>
              <a:t>I know this is not good news for you</a:t>
            </a:r>
          </a:p>
          <a:p>
            <a:pPr lvl="1"/>
            <a:r>
              <a:rPr lang="en-US" altLang="en-US" sz="2400" i="1"/>
              <a:t>I’m sorry to have to tell you this</a:t>
            </a:r>
          </a:p>
          <a:p>
            <a:pPr lvl="1"/>
            <a:r>
              <a:rPr lang="en-US" altLang="en-US" sz="2400" i="1"/>
              <a:t>I was also hoping for a better result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7C8D3-D0B1-16DD-AEC7-1003C2AE9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6000" dirty="0"/>
              <a:t>E</a:t>
            </a:r>
            <a:r>
              <a:rPr lang="en-US" dirty="0"/>
              <a:t>motions of the patient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8D97F-8B2D-D072-C798-A4A77E46F0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/>
              <a:t>Exploratory questions</a:t>
            </a:r>
          </a:p>
          <a:p>
            <a:pPr lvl="1"/>
            <a:r>
              <a:rPr lang="en-US" altLang="en-US" sz="2400" i="1"/>
              <a:t>How do you mean?</a:t>
            </a:r>
          </a:p>
          <a:p>
            <a:pPr lvl="1"/>
            <a:r>
              <a:rPr lang="en-US" altLang="en-US" sz="2400" i="1"/>
              <a:t>Tell me more about it</a:t>
            </a:r>
          </a:p>
          <a:p>
            <a:pPr lvl="1"/>
            <a:r>
              <a:rPr lang="en-US" altLang="en-US" sz="2400" i="1"/>
              <a:t>You said it frightens you</a:t>
            </a:r>
          </a:p>
          <a:p>
            <a:pPr lvl="1"/>
            <a:r>
              <a:rPr lang="en-US" altLang="en-US" sz="2400" i="1"/>
              <a:t>You said you were concerned about your children, tell me more</a:t>
            </a:r>
          </a:p>
          <a:p>
            <a:pPr lvl="1"/>
            <a:r>
              <a:rPr lang="en-US" altLang="en-US" sz="2400" i="1"/>
              <a:t>Could you tell me what you are worried about?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E8BFB-7DF9-E52E-28C7-1071D835B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6000" dirty="0"/>
              <a:t>E</a:t>
            </a:r>
            <a:r>
              <a:rPr lang="en-US" dirty="0"/>
              <a:t>motions of the patient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DFFB7-0535-03CD-B28E-0E1CF0BD5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Validating responses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400" i="1">
                <a:solidFill>
                  <a:schemeClr val="tx1">
                    <a:lumMod val="75000"/>
                    <a:lumOff val="25000"/>
                  </a:schemeClr>
                </a:solidFill>
              </a:rPr>
              <a:t>I can understand how you felt that way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400" i="1">
                <a:solidFill>
                  <a:schemeClr val="tx1">
                    <a:lumMod val="75000"/>
                    <a:lumOff val="25000"/>
                  </a:schemeClr>
                </a:solidFill>
              </a:rPr>
              <a:t>I guess anyone might have the same reaction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400" i="1">
                <a:solidFill>
                  <a:schemeClr val="tx1">
                    <a:lumMod val="75000"/>
                    <a:lumOff val="25000"/>
                  </a:schemeClr>
                </a:solidFill>
              </a:rPr>
              <a:t>You are perfectly correct to think that way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400" i="1">
                <a:solidFill>
                  <a:schemeClr val="tx1">
                    <a:lumMod val="75000"/>
                    <a:lumOff val="25000"/>
                  </a:schemeClr>
                </a:solidFill>
              </a:rPr>
              <a:t>Your understanding of the reason for the tests is very good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400" i="1">
                <a:solidFill>
                  <a:schemeClr val="tx1">
                    <a:lumMod val="75000"/>
                    <a:lumOff val="25000"/>
                  </a:schemeClr>
                </a:solidFill>
              </a:rPr>
              <a:t>Many other patients have had a similar experience</a:t>
            </a:r>
            <a:r>
              <a:rPr lang="en-US" altLang="en-US" sz="24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3B504-82ED-80D0-9996-470F9E46C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20638"/>
            <a:ext cx="6348413" cy="13208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6000" dirty="0"/>
              <a:t>S</a:t>
            </a:r>
            <a:r>
              <a:rPr lang="en-US" dirty="0"/>
              <a:t>trategy and summary</a:t>
            </a:r>
            <a:br>
              <a:rPr lang="en-US" dirty="0"/>
            </a:br>
            <a:endParaRPr lang="en-US" dirty="0"/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351354F5-6ECA-3091-D4AC-1419AD744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791200"/>
          </a:xfrm>
        </p:spPr>
        <p:txBody>
          <a:bodyPr/>
          <a:lstStyle/>
          <a:p>
            <a:r>
              <a:rPr lang="en-US" altLang="ar-JO" sz="2800"/>
              <a:t>Patients who have a clear plan for the future are less likely to feel anxious and uncertain</a:t>
            </a:r>
          </a:p>
          <a:p>
            <a:r>
              <a:rPr lang="en-US" altLang="ar-JO" sz="2800"/>
              <a:t>Ask if patients are ready to discuss this</a:t>
            </a:r>
          </a:p>
          <a:p>
            <a:r>
              <a:rPr lang="en-US" altLang="ar-JO" sz="2800"/>
              <a:t>Clinicians are often uncomfortable doing this especially in unfavorable prognosis</a:t>
            </a:r>
          </a:p>
          <a:p>
            <a:r>
              <a:rPr lang="en-US" altLang="ar-JO" sz="2800"/>
              <a:t>Explore patients’ ICE (ideas, concerns and expectations)</a:t>
            </a:r>
          </a:p>
          <a:p>
            <a:r>
              <a:rPr lang="en-US" altLang="ar-JO" sz="2800"/>
              <a:t>Understand specific goals patient may have like symptom control and pain relief</a:t>
            </a:r>
          </a:p>
          <a:p>
            <a:r>
              <a:rPr lang="en-US" altLang="ar-JO" sz="2800"/>
              <a:t>Give hope in terms of what is possible to accomplish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8EFB310C-8702-BE5D-8D91-FB8D8A9F0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Other approaches 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0BCA0F0D-08B2-CF61-AEC5-2D86F93F0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BREAKS</a:t>
            </a:r>
          </a:p>
          <a:p>
            <a:r>
              <a:rPr lang="en-US" altLang="en-US"/>
              <a:t>Background </a:t>
            </a:r>
          </a:p>
          <a:p>
            <a:r>
              <a:rPr lang="en-US" altLang="en-US"/>
              <a:t>Rapport </a:t>
            </a:r>
          </a:p>
          <a:p>
            <a:r>
              <a:rPr lang="en-US" altLang="en-US"/>
              <a:t>Exploring</a:t>
            </a:r>
          </a:p>
          <a:p>
            <a:r>
              <a:rPr lang="en-US" altLang="en-US"/>
              <a:t>Announce </a:t>
            </a:r>
          </a:p>
          <a:p>
            <a:r>
              <a:rPr lang="en-US" altLang="en-US"/>
              <a:t>Kindling</a:t>
            </a:r>
          </a:p>
          <a:p>
            <a:r>
              <a:rPr lang="en-US" altLang="en-US"/>
              <a:t>Summarize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5C16713F-2459-BA9D-EBC9-679372FB3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F35AD18F-65D5-4136-C721-D4471370DE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73050"/>
            <a:r>
              <a:rPr lang="en-US" altLang="en-US"/>
              <a:t>SAD NEWS </a:t>
            </a:r>
          </a:p>
          <a:p>
            <a:pPr indent="-273050"/>
            <a:r>
              <a:rPr lang="en-US" altLang="en-US"/>
              <a:t>Set up and Set down</a:t>
            </a:r>
          </a:p>
          <a:p>
            <a:pPr indent="-273050"/>
            <a:r>
              <a:rPr lang="en-US" altLang="en-US"/>
              <a:t>Ask do not tell</a:t>
            </a:r>
          </a:p>
          <a:p>
            <a:pPr indent="-273050"/>
            <a:r>
              <a:rPr lang="en-US" altLang="en-US"/>
              <a:t>Deliver</a:t>
            </a:r>
          </a:p>
          <a:p>
            <a:pPr indent="-273050"/>
            <a:r>
              <a:rPr lang="en-US" altLang="en-US"/>
              <a:t>No Fancy lingo </a:t>
            </a:r>
          </a:p>
          <a:p>
            <a:pPr indent="-273050"/>
            <a:r>
              <a:rPr lang="en-US" altLang="en-US"/>
              <a:t>Expect, permit and respond to emotions</a:t>
            </a:r>
          </a:p>
          <a:p>
            <a:pPr indent="-273050"/>
            <a:r>
              <a:rPr lang="en-US" altLang="en-US"/>
              <a:t>Wait</a:t>
            </a:r>
          </a:p>
          <a:p>
            <a:pPr indent="-273050"/>
            <a:r>
              <a:rPr lang="en-US" altLang="en-US"/>
              <a:t>Support and summarize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025D9EEA-BA4A-427A-49C5-1A954D78B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SAAIQ emergency approach 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89FF2E32-2CFD-49DE-4D58-2BD9085A5D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Setting the scene as soon as possible</a:t>
            </a:r>
          </a:p>
          <a:p>
            <a:r>
              <a:rPr lang="en-US" altLang="en-US"/>
              <a:t>Assessing the understanding of the news’ recipient </a:t>
            </a:r>
          </a:p>
          <a:p>
            <a:r>
              <a:rPr lang="en-US" altLang="en-US"/>
              <a:t> Alerting about the bad news</a:t>
            </a:r>
          </a:p>
          <a:p>
            <a:r>
              <a:rPr lang="en-US" altLang="en-US"/>
              <a:t>Informing clearly</a:t>
            </a:r>
          </a:p>
          <a:p>
            <a:r>
              <a:rPr lang="en-US" altLang="en-US"/>
              <a:t>Quickly summarizing the communication with information based hope.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CE47E0EA-D303-78C6-A910-DF27F1896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96812A0A-FE5C-2F73-03B6-1B333D655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altLang="en-US"/>
              <a:t>Thanks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90</TotalTime>
  <Words>994</Words>
  <Application>Microsoft Office PowerPoint</Application>
  <PresentationFormat>On-screen Show (4:3)</PresentationFormat>
  <Paragraphs>136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Trebuchet MS</vt:lpstr>
      <vt:lpstr>Wingdings 3</vt:lpstr>
      <vt:lpstr>Facet</vt:lpstr>
      <vt:lpstr>Breaking bad news summary </vt:lpstr>
      <vt:lpstr>PowerPoint Presentation</vt:lpstr>
      <vt:lpstr>Advance preparation</vt:lpstr>
      <vt:lpstr>Build a therapeutic environment/relationship</vt:lpstr>
      <vt:lpstr> Communicate well</vt:lpstr>
      <vt:lpstr>Deal with patient and family reactions</vt:lpstr>
      <vt:lpstr>Encourage and validate emotions</vt:lpstr>
      <vt:lpstr>PowerPoint Presentation</vt:lpstr>
      <vt:lpstr>SPIKES Model for Breaking Bad News</vt:lpstr>
      <vt:lpstr>PowerPoint Presentation</vt:lpstr>
      <vt:lpstr>Setting up the interview </vt:lpstr>
      <vt:lpstr>Perception of the patient</vt:lpstr>
      <vt:lpstr>Invitation by the patient </vt:lpstr>
      <vt:lpstr>Knowledge to the patient </vt:lpstr>
      <vt:lpstr>Emotions of the patient </vt:lpstr>
      <vt:lpstr>Emotions of the patient </vt:lpstr>
      <vt:lpstr>Emotions of the patient </vt:lpstr>
      <vt:lpstr>Emotions of the patient </vt:lpstr>
      <vt:lpstr>Emotions of the patient </vt:lpstr>
      <vt:lpstr>Strategy and summary </vt:lpstr>
      <vt:lpstr>Other approaches </vt:lpstr>
      <vt:lpstr>PowerPoint Presentation</vt:lpstr>
      <vt:lpstr>SAAIQ emergency approach </vt:lpstr>
      <vt:lpstr>PowerPoint Presentation</vt:lpstr>
    </vt:vector>
  </TitlesOfParts>
  <Company>Deftones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SPIKES Model for Breaking Bad News</dc:title>
  <dc:creator>User</dc:creator>
  <cp:lastModifiedBy>ahmed matarnh</cp:lastModifiedBy>
  <cp:revision>14</cp:revision>
  <dcterms:created xsi:type="dcterms:W3CDTF">2009-09-08T18:20:58Z</dcterms:created>
  <dcterms:modified xsi:type="dcterms:W3CDTF">2026-07-10T14:24:45Z</dcterms:modified>
</cp:coreProperties>
</file>