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70" r:id="rId1"/>
  </p:sldMasterIdLst>
  <p:notesMasterIdLst>
    <p:notesMasterId r:id="rId47"/>
  </p:notesMasterIdLst>
  <p:sldIdLst>
    <p:sldId id="256" r:id="rId2"/>
    <p:sldId id="345" r:id="rId3"/>
    <p:sldId id="346" r:id="rId4"/>
    <p:sldId id="347" r:id="rId5"/>
    <p:sldId id="259" r:id="rId6"/>
    <p:sldId id="348" r:id="rId7"/>
    <p:sldId id="349" r:id="rId8"/>
    <p:sldId id="261" r:id="rId9"/>
    <p:sldId id="341" r:id="rId10"/>
    <p:sldId id="280" r:id="rId11"/>
    <p:sldId id="269" r:id="rId12"/>
    <p:sldId id="325" r:id="rId13"/>
    <p:sldId id="326" r:id="rId14"/>
    <p:sldId id="265" r:id="rId15"/>
    <p:sldId id="350" r:id="rId16"/>
    <p:sldId id="278" r:id="rId17"/>
    <p:sldId id="327" r:id="rId18"/>
    <p:sldId id="328" r:id="rId19"/>
    <p:sldId id="329" r:id="rId20"/>
    <p:sldId id="351" r:id="rId21"/>
    <p:sldId id="352" r:id="rId22"/>
    <p:sldId id="330" r:id="rId23"/>
    <p:sldId id="353" r:id="rId24"/>
    <p:sldId id="332" r:id="rId25"/>
    <p:sldId id="333" r:id="rId26"/>
    <p:sldId id="334" r:id="rId27"/>
    <p:sldId id="335" r:id="rId28"/>
    <p:sldId id="336" r:id="rId29"/>
    <p:sldId id="337" r:id="rId30"/>
    <p:sldId id="338" r:id="rId31"/>
    <p:sldId id="339" r:id="rId32"/>
    <p:sldId id="340" r:id="rId33"/>
    <p:sldId id="302" r:id="rId34"/>
    <p:sldId id="303" r:id="rId35"/>
    <p:sldId id="324" r:id="rId36"/>
    <p:sldId id="304" r:id="rId37"/>
    <p:sldId id="354" r:id="rId38"/>
    <p:sldId id="355" r:id="rId39"/>
    <p:sldId id="357" r:id="rId40"/>
    <p:sldId id="356" r:id="rId41"/>
    <p:sldId id="342" r:id="rId42"/>
    <p:sldId id="343" r:id="rId43"/>
    <p:sldId id="305" r:id="rId44"/>
    <p:sldId id="273" r:id="rId45"/>
    <p:sldId id="344" r:id="rId4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639" autoAdjust="0"/>
    <p:restoredTop sz="94660"/>
  </p:normalViewPr>
  <p:slideViewPr>
    <p:cSldViewPr>
      <p:cViewPr varScale="1">
        <p:scale>
          <a:sx n="93" d="100"/>
          <a:sy n="93" d="100"/>
        </p:scale>
        <p:origin x="1176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22EEA9E9-69ED-4D30-BA8A-6B78774D3668}" type="datetimeFigureOut">
              <a:rPr lang="ar-SA" smtClean="0"/>
              <a:pPr/>
              <a:t>13/01/1443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7C6B947-5A74-4F11-9D99-CBB76A51E21C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33760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Varicose</a:t>
            </a:r>
            <a:r>
              <a:rPr lang="en-US" baseline="0" dirty="0"/>
              <a:t> </a:t>
            </a:r>
            <a:r>
              <a:rPr lang="en-US" baseline="0" dirty="0" err="1"/>
              <a:t>exzema</a:t>
            </a:r>
            <a:endParaRPr lang="en-US" baseline="0" dirty="0"/>
          </a:p>
          <a:p>
            <a:r>
              <a:rPr lang="en-US" baseline="0" dirty="0"/>
              <a:t>Gravitational eczema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0049C1-BA4A-4AB6-8F3F-309DC84796F5}" type="slidenum">
              <a:rPr lang="ar-JO" smtClean="0"/>
              <a:pPr/>
              <a:t>30</a:t>
            </a:fld>
            <a:endParaRPr lang="ar-J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6093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452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4311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549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142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013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465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8/21/2021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640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822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799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124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8/21/2021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9817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cds.org.uk/clinical-guidance/eczema-eczema-herpeticum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healthsaline.com/pityriasis-alba.html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rxlist.com/collection-of-images/juvenile_plantar_dermatitis_picture/pictures.htm" TargetMode="External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maj.ca/content/190/10/E297" TargetMode="Externa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5-Blurred-Backgrounds-Vo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2600" y="729996"/>
            <a:ext cx="8178799" cy="539800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178366" y="1086525"/>
            <a:ext cx="6787267" cy="110799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6600" b="1" dirty="0">
                <a:solidFill>
                  <a:schemeClr val="accent2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Eczema</a:t>
            </a:r>
            <a:endParaRPr lang="en-US" sz="6600" b="1">
              <a:solidFill>
                <a:schemeClr val="accent2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065E9A-1DCE-4F4B-81CE-44A0CBFC8BD8}"/>
              </a:ext>
            </a:extLst>
          </p:cNvPr>
          <p:cNvSpPr txBox="1"/>
          <p:nvPr/>
        </p:nvSpPr>
        <p:spPr>
          <a:xfrm>
            <a:off x="1774371" y="3850821"/>
            <a:ext cx="34562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dirty="0"/>
              <a:t>Dr. Rand Mhailan</a:t>
            </a:r>
            <a:endParaRPr lang="en-US"/>
          </a:p>
          <a:p>
            <a:pPr algn="l">
              <a:spcAft>
                <a:spcPts val="600"/>
              </a:spcAft>
            </a:pPr>
            <a:r>
              <a:rPr lang="en-US" dirty="0"/>
              <a:t>Dermatology Department</a:t>
            </a:r>
            <a:endParaRPr lang="en-US"/>
          </a:p>
          <a:p>
            <a:pPr algn="l">
              <a:spcAft>
                <a:spcPts val="600"/>
              </a:spcAft>
            </a:pPr>
            <a:r>
              <a:rPr lang="en-US" dirty="0"/>
              <a:t>Jordan university hospital</a:t>
            </a:r>
            <a:endParaRPr lang="en-US"/>
          </a:p>
        </p:txBody>
      </p:sp>
    </p:spTree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EA52AD-ECBE-4526-9EFA-4431C1EE4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3648" y="548680"/>
            <a:ext cx="6571343" cy="525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GB" sz="2800" b="1" dirty="0">
                <a:solidFill>
                  <a:schemeClr val="accent2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Definition</a:t>
            </a:r>
            <a:endParaRPr lang="en-US" sz="2800" b="1" dirty="0">
              <a:solidFill>
                <a:schemeClr val="accent2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  <a:p>
            <a:pPr algn="l" rtl="0">
              <a:spcAft>
                <a:spcPts val="600"/>
              </a:spcAft>
              <a:buFont typeface="Wingdings" pitchFamily="2" charset="2"/>
              <a:buChar char="q"/>
            </a:pPr>
            <a:endParaRPr lang="en-GB" sz="2800" b="1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  <a:p>
            <a:pPr algn="l" rtl="0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q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 Dermatosis : Condition of the skin. </a:t>
            </a:r>
          </a:p>
          <a:p>
            <a:pPr algn="l" rtl="0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q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 Dermatitis : Inflammation of the skin. </a:t>
            </a:r>
          </a:p>
          <a:p>
            <a:pPr algn="l" rtl="0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q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 Eczema : Type of dermatitis. </a:t>
            </a:r>
          </a:p>
          <a:p>
            <a:pPr algn="l" rtl="0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q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 '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Ekze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', in Greek means “to boil over”. </a:t>
            </a:r>
          </a:p>
          <a:p>
            <a:pPr algn="l" rtl="0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q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 Definition : Eczema is type of dermatitis characterized by erythema,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edema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papulo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-vesicles, oozing in acute stage, crusting and scaling in subacute &amp;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lichenification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in the chronic stages and histologically characterized by spongiosis. </a:t>
            </a:r>
          </a:p>
          <a:p>
            <a:pPr algn="l" rtl="0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q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“All eczemas are dermatitis, but not all dermatitis are eczemas.”</a:t>
            </a:r>
            <a:endParaRPr lang="en-US" sz="16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spcAft>
                <a:spcPts val="600"/>
              </a:spcAft>
            </a:pPr>
            <a:endParaRPr lang="ar-JO" sz="2800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07317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20F16-1AB4-4E42-AB09-79EC5E197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A1C8C2-866C-45A6-A669-C1000B6FE9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1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Classification </a:t>
            </a:r>
          </a:p>
          <a:p>
            <a:r>
              <a:rPr lang="en-GB" sz="1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 Exogenous eczemas : External cause for the eczema is identifiable. </a:t>
            </a:r>
          </a:p>
          <a:p>
            <a:r>
              <a:rPr lang="en-GB" sz="1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 Endogenous eczemas : An internal cause or an inherent property of the skin is responsible.</a:t>
            </a:r>
          </a:p>
          <a:p>
            <a:r>
              <a:rPr lang="en-GB" sz="1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 Some types of eczema are precipitated by both external and internal factors. </a:t>
            </a:r>
            <a:r>
              <a:rPr lang="en-GB" sz="1800" b="0" i="0" dirty="0" err="1">
                <a:solidFill>
                  <a:srgbClr val="44444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Eg</a:t>
            </a:r>
            <a:r>
              <a:rPr lang="en-GB" sz="1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GB" sz="1800" b="0" i="0" dirty="0" err="1">
                <a:solidFill>
                  <a:srgbClr val="44444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Xerotic</a:t>
            </a:r>
            <a:r>
              <a:rPr lang="en-GB" sz="1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eczema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024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D7988F-9C16-4C09-88FF-2C1BD28DCB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7664" y="548680"/>
            <a:ext cx="6571343" cy="3450613"/>
          </a:xfrm>
        </p:spPr>
        <p:txBody>
          <a:bodyPr>
            <a:noAutofit/>
          </a:bodyPr>
          <a:lstStyle/>
          <a:p>
            <a:r>
              <a:rPr lang="en-GB" sz="1600" b="1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Exogenous eczemas                                                                </a:t>
            </a:r>
          </a:p>
          <a:p>
            <a:r>
              <a:rPr lang="en-GB" sz="1000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 Irritant dermatitis</a:t>
            </a:r>
          </a:p>
          <a:p>
            <a:r>
              <a:rPr lang="en-GB" sz="1000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  Allergic contact dermatitis</a:t>
            </a:r>
          </a:p>
          <a:p>
            <a:r>
              <a:rPr lang="en-GB" sz="1000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  Photodermatitis </a:t>
            </a:r>
          </a:p>
          <a:p>
            <a:r>
              <a:rPr lang="en-GB" sz="1600" b="1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Endogenous eczemas </a:t>
            </a:r>
          </a:p>
          <a:p>
            <a:r>
              <a:rPr lang="en-GB" sz="1000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 Atopic dermatitis </a:t>
            </a:r>
          </a:p>
          <a:p>
            <a:r>
              <a:rPr lang="en-GB" sz="1000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 Pityriasis alba </a:t>
            </a:r>
          </a:p>
          <a:p>
            <a:r>
              <a:rPr lang="en-GB" sz="1000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 </a:t>
            </a:r>
            <a:r>
              <a:rPr lang="en-GB" sz="1000" b="0" i="0" dirty="0" err="1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Seborrhoeic</a:t>
            </a:r>
            <a:r>
              <a:rPr lang="en-GB" sz="1000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 dermatitis </a:t>
            </a:r>
          </a:p>
          <a:p>
            <a:r>
              <a:rPr lang="en-GB" sz="1000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 Discoid eczema </a:t>
            </a:r>
          </a:p>
          <a:p>
            <a:r>
              <a:rPr lang="en-GB" sz="1000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 Hand eczema </a:t>
            </a:r>
          </a:p>
          <a:p>
            <a:r>
              <a:rPr lang="en-GB" sz="1000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 </a:t>
            </a:r>
            <a:r>
              <a:rPr lang="en-GB" sz="1000" b="0" i="0" dirty="0" err="1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Asteatotic</a:t>
            </a:r>
            <a:r>
              <a:rPr lang="en-GB" sz="1000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 eczema </a:t>
            </a:r>
          </a:p>
          <a:p>
            <a:r>
              <a:rPr lang="en-GB" sz="1000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 Gravitational eczema</a:t>
            </a:r>
          </a:p>
          <a:p>
            <a:r>
              <a:rPr lang="en-GB" sz="1000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 Lichen simplex </a:t>
            </a:r>
            <a:r>
              <a:rPr lang="en-GB" sz="1000" b="0" i="0" dirty="0" err="1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chronicus</a:t>
            </a:r>
            <a:r>
              <a:rPr lang="en-GB" sz="1000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  Prurigo </a:t>
            </a:r>
            <a:r>
              <a:rPr lang="en-GB" sz="1000" b="0" i="0" dirty="0" err="1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nodularis</a:t>
            </a: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1802272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5" name="Picture 4" descr="5-Blurred-Backgrounds-Vo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23528" y="44624"/>
            <a:ext cx="853475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GB" sz="2800" b="1" dirty="0">
                <a:solidFill>
                  <a:schemeClr val="accent2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Acute eczema</a:t>
            </a:r>
            <a:endParaRPr lang="ar-JO" sz="2800" b="1" dirty="0">
              <a:solidFill>
                <a:schemeClr val="accent2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  <a:p>
            <a:pPr algn="l" rtl="0">
              <a:buFont typeface="Wingdings" pitchFamily="2" charset="2"/>
              <a:buChar char="q"/>
            </a:pPr>
            <a:r>
              <a:rPr lang="en-GB" sz="2400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Acute eczema Classical clinical features</a:t>
            </a:r>
          </a:p>
          <a:p>
            <a:pPr algn="l" rtl="0">
              <a:buFont typeface="Wingdings" pitchFamily="2" charset="2"/>
              <a:buChar char="q"/>
            </a:pPr>
            <a:r>
              <a:rPr lang="en-GB" sz="2400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Intense itching </a:t>
            </a:r>
          </a:p>
          <a:p>
            <a:pPr algn="l" rtl="0">
              <a:buFont typeface="Wingdings" pitchFamily="2" charset="2"/>
              <a:buChar char="q"/>
            </a:pPr>
            <a:r>
              <a:rPr lang="en-GB" sz="2400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Intense erythema </a:t>
            </a:r>
          </a:p>
          <a:p>
            <a:pPr algn="l" rtl="0">
              <a:buFont typeface="Wingdings" pitchFamily="2" charset="2"/>
              <a:buChar char="q"/>
            </a:pPr>
            <a:r>
              <a:rPr lang="en-GB" sz="2400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Oedema </a:t>
            </a:r>
          </a:p>
          <a:p>
            <a:pPr algn="l" rtl="0">
              <a:buFont typeface="Wingdings" pitchFamily="2" charset="2"/>
              <a:buChar char="q"/>
            </a:pPr>
            <a:r>
              <a:rPr lang="en-GB" sz="2400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sz="2400" b="0" i="0" dirty="0" err="1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Papulovesicles</a:t>
            </a:r>
            <a:r>
              <a:rPr lang="en-GB" sz="2400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 </a:t>
            </a:r>
          </a:p>
          <a:p>
            <a:pPr algn="l" rtl="0">
              <a:buFont typeface="Wingdings" pitchFamily="2" charset="2"/>
              <a:buChar char="q"/>
            </a:pPr>
            <a:r>
              <a:rPr lang="en-GB" sz="2400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 Oozing</a:t>
            </a:r>
            <a:endParaRPr lang="en-US" sz="2400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  <a:p>
            <a:pPr algn="l" rtl="0">
              <a:buFont typeface="Wingdings" pitchFamily="2" charset="2"/>
              <a:buChar char="q"/>
            </a:pPr>
            <a:endParaRPr lang="ar-JO" sz="2800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</p:txBody>
      </p:sp>
      <p:pic>
        <p:nvPicPr>
          <p:cNvPr id="7" name="Picture 4" descr="3i-d27 acut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643439" y="3852073"/>
            <a:ext cx="4000528" cy="2648761"/>
          </a:xfrm>
          <a:prstGeom prst="rect">
            <a:avLst/>
          </a:prstGeom>
          <a:noFill/>
        </p:spPr>
      </p:pic>
      <p:pic>
        <p:nvPicPr>
          <p:cNvPr id="1026" name="Picture 2" descr="Acute eczema">
            <a:extLst>
              <a:ext uri="{FF2B5EF4-FFF2-40B4-BE49-F238E27FC236}">
                <a16:creationId xmlns:a16="http://schemas.microsoft.com/office/drawing/2014/main" id="{5004854C-8E0F-4BA4-9E66-386D31189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49" y="3880008"/>
            <a:ext cx="3256112" cy="2648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diamond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экзема histology of eczema | Dermatology, Physiology, Eczema">
            <a:extLst>
              <a:ext uri="{FF2B5EF4-FFF2-40B4-BE49-F238E27FC236}">
                <a16:creationId xmlns:a16="http://schemas.microsoft.com/office/drawing/2014/main" id="{1C3A3A3B-29DB-49CE-884B-C78CF19728A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786128" y="1339596"/>
            <a:ext cx="5571744" cy="41788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51659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E3962-A60D-4D2B-B458-EF5513129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24D46-656C-4B90-8DC8-08374A5920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GB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 </a:t>
            </a:r>
            <a:r>
              <a:rPr lang="en-GB" sz="1600" b="1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Subacute eczema Classical clinical features </a:t>
            </a:r>
          </a:p>
          <a:p>
            <a:pPr algn="just"/>
            <a:r>
              <a:rPr lang="en-GB" sz="1600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 Erythema (lesser than in acute stage) </a:t>
            </a:r>
          </a:p>
          <a:p>
            <a:pPr algn="just"/>
            <a:r>
              <a:rPr lang="en-GB" sz="1600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 Crusting and scaling </a:t>
            </a:r>
          </a:p>
          <a:p>
            <a:pPr algn="just"/>
            <a:r>
              <a:rPr lang="en-GB" sz="1600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 Fissuring </a:t>
            </a:r>
          </a:p>
          <a:p>
            <a:pPr algn="just"/>
            <a:r>
              <a:rPr lang="en-GB" sz="1600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 Slight to moderate itching </a:t>
            </a:r>
          </a:p>
          <a:p>
            <a:pPr algn="just"/>
            <a:r>
              <a:rPr lang="en-GB" sz="1600" b="1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Chronic eczema Classical clinical features </a:t>
            </a:r>
          </a:p>
          <a:p>
            <a:pPr algn="just"/>
            <a:r>
              <a:rPr lang="en-GB" sz="1600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 Dryness of skin </a:t>
            </a:r>
          </a:p>
          <a:p>
            <a:pPr algn="just"/>
            <a:r>
              <a:rPr lang="en-GB" sz="1600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 Excoriation </a:t>
            </a:r>
          </a:p>
          <a:p>
            <a:pPr algn="just"/>
            <a:r>
              <a:rPr lang="en-GB" sz="1600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 Fissuring </a:t>
            </a:r>
          </a:p>
          <a:p>
            <a:pPr algn="just"/>
            <a:r>
              <a:rPr lang="en-GB" sz="1600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 </a:t>
            </a:r>
            <a:r>
              <a:rPr lang="en-GB" sz="1600" b="0" i="0" dirty="0" err="1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Lichenification</a:t>
            </a:r>
            <a:r>
              <a:rPr lang="en-GB" sz="1600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 - combination of thickening, hyperpigmentation &amp; increased skin markings.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3168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5" name="Picture 4" descr="5-Blurred-Backgrounds-Vo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85720" y="285728"/>
            <a:ext cx="8643998" cy="398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GB" sz="2800" b="1" dirty="0">
                <a:solidFill>
                  <a:schemeClr val="accent2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Sub-acute and chronic eczema</a:t>
            </a:r>
            <a:endParaRPr lang="en-US" sz="2800" b="1" dirty="0">
              <a:solidFill>
                <a:schemeClr val="accent2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  <a:p>
            <a:pPr algn="l"/>
            <a:endParaRPr lang="en-GB" sz="2800" b="1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  <a:p>
            <a:pPr algn="l" rtl="0">
              <a:lnSpc>
                <a:spcPct val="90000"/>
              </a:lnSpc>
              <a:buFont typeface="Wingdings" pitchFamily="2" charset="2"/>
              <a:buChar char="q"/>
            </a:pPr>
            <a:r>
              <a:rPr lang="en-GB" sz="2400" dirty="0" err="1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Edema</a:t>
            </a:r>
            <a:r>
              <a:rPr lang="en-GB" sz="2400" dirty="0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 tends to diminish, and </a:t>
            </a:r>
            <a:r>
              <a:rPr lang="en-GB" sz="2400" dirty="0" err="1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acanthosis</a:t>
            </a:r>
            <a:r>
              <a:rPr lang="en-GB" sz="2400" dirty="0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 (an increase thickness of the </a:t>
            </a:r>
            <a:r>
              <a:rPr lang="en-GB" sz="2400" dirty="0" err="1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spinous</a:t>
            </a:r>
            <a:r>
              <a:rPr lang="en-GB" sz="2400" dirty="0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 layer) develops. In addition, there are </a:t>
            </a:r>
            <a:r>
              <a:rPr lang="en-GB" sz="2400" dirty="0" err="1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parakeratosis</a:t>
            </a:r>
            <a:r>
              <a:rPr lang="en-GB" sz="2400" dirty="0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 and hyperkeratosis.</a:t>
            </a:r>
            <a:endParaRPr lang="en-US" sz="2400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  <a:p>
            <a:pPr algn="l" rtl="0">
              <a:lnSpc>
                <a:spcPct val="90000"/>
              </a:lnSpc>
              <a:buFont typeface="Wingdings" pitchFamily="2" charset="2"/>
              <a:buChar char="q"/>
            </a:pPr>
            <a:r>
              <a:rPr lang="en-GB" sz="2400" dirty="0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The increase thickness of the epidermis with the underlying </a:t>
            </a:r>
            <a:r>
              <a:rPr lang="en-GB" sz="2400" dirty="0" err="1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edema</a:t>
            </a:r>
            <a:r>
              <a:rPr lang="en-GB" sz="2400" dirty="0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 and infiltrate produces areas of skin in which the normal skin lines become greatly exaggerated, so the skin looks rather like the bark of tree (</a:t>
            </a:r>
            <a:r>
              <a:rPr lang="en-GB" sz="2400" dirty="0" err="1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lichenification</a:t>
            </a:r>
            <a:r>
              <a:rPr lang="en-GB" sz="2400" dirty="0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).</a:t>
            </a:r>
            <a:endParaRPr lang="en-US" sz="2400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  <a:p>
            <a:pPr algn="l" rtl="0">
              <a:lnSpc>
                <a:spcPct val="90000"/>
              </a:lnSpc>
              <a:buFont typeface="Wingdings" pitchFamily="2" charset="2"/>
              <a:buChar char="q"/>
            </a:pPr>
            <a:r>
              <a:rPr lang="en-GB" sz="2400" dirty="0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This often associated with severe itching.</a:t>
            </a:r>
            <a:endParaRPr lang="en-US" sz="2400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  <a:p>
            <a:pPr algn="l"/>
            <a:endParaRPr lang="ar-JO" sz="2400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</p:txBody>
      </p:sp>
      <p:pic>
        <p:nvPicPr>
          <p:cNvPr id="7" name="Picture 6" descr="eczema-chronic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314" y="4286256"/>
            <a:ext cx="3505205" cy="2296926"/>
          </a:xfrm>
          <a:prstGeom prst="rect">
            <a:avLst/>
          </a:prstGeom>
        </p:spPr>
      </p:pic>
      <p:pic>
        <p:nvPicPr>
          <p:cNvPr id="8" name="Picture 7" descr="bark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224" y="4286256"/>
            <a:ext cx="3571900" cy="2286016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5" name="Picture 4" descr="5-Blurred-Backgrounds-Vo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85720" y="285728"/>
            <a:ext cx="8643998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Pathophysiology:</a:t>
            </a:r>
          </a:p>
          <a:p>
            <a:pPr algn="l"/>
            <a:endParaRPr lang="en-US" sz="2400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  <a:p>
            <a:pPr algn="l"/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Genetic factors in endogenous eczema , filaggrin gene defects lead to impaired skin barrier.</a:t>
            </a:r>
          </a:p>
          <a:p>
            <a:pPr algn="l"/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The balance between T helper 2 vs Th1 and Th 17</a:t>
            </a:r>
            <a:r>
              <a:rPr lang="en-GB" sz="2400" dirty="0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.</a:t>
            </a:r>
            <a:endParaRPr lang="en-US" sz="2400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  <a:p>
            <a:pPr algn="l"/>
            <a:endParaRPr lang="ar-JO" sz="2400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40735030"/>
      </p:ext>
    </p:extLst>
  </p:cSld>
  <p:clrMapOvr>
    <a:masterClrMapping/>
  </p:clrMapOvr>
  <p:transition>
    <p:newsfla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5" name="Picture 4" descr="5-Blurred-Backgrounds-Vo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85720" y="1000108"/>
            <a:ext cx="857256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Complications</a:t>
            </a:r>
          </a:p>
          <a:p>
            <a:pPr algn="l"/>
            <a:endParaRPr lang="en-US" sz="2800" b="1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  <a:p>
            <a:pPr algn="l"/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infection , hyper/hypopigmentation superimposed allergic reaction and impaired quality of life. </a:t>
            </a:r>
          </a:p>
        </p:txBody>
      </p:sp>
    </p:spTree>
  </p:cSld>
  <p:clrMapOvr>
    <a:masterClrMapping/>
  </p:clrMapOvr>
  <p:transition>
    <p:plus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5" name="Picture 4" descr="5-Blurred-Backgrounds-Vo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42910" y="285728"/>
            <a:ext cx="5634877" cy="60755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Causes of eczema</a:t>
            </a:r>
          </a:p>
          <a:p>
            <a:pPr algn="l">
              <a:buFontTx/>
              <a:buNone/>
            </a:pPr>
            <a:r>
              <a:rPr lang="en-US" sz="2400" u="sng" dirty="0">
                <a:solidFill>
                  <a:schemeClr val="accent2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1.Exogenous cause</a:t>
            </a:r>
            <a:r>
              <a:rPr lang="en-GB" sz="2400" u="sng" dirty="0">
                <a:solidFill>
                  <a:schemeClr val="accent2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(due to external factors)</a:t>
            </a:r>
            <a:endParaRPr lang="en-US" sz="2400" u="sng" dirty="0">
              <a:solidFill>
                <a:schemeClr val="accent2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  <a:p>
            <a:pPr algn="l"/>
            <a:r>
              <a:rPr lang="en-GB" sz="2400" dirty="0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contact dermatitis:</a:t>
            </a:r>
            <a:endParaRPr lang="en-US" sz="2400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  <a:p>
            <a:pPr algn="l" rtl="0"/>
            <a:endParaRPr lang="en-US" sz="2400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  <a:p>
            <a:pPr algn="l" rtl="0"/>
            <a:endParaRPr lang="en-US" sz="2400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  <a:p>
            <a:pPr algn="l" rtl="0"/>
            <a:endParaRPr lang="en-US" sz="2400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  <a:p>
            <a:pPr algn="l" rtl="0"/>
            <a:endParaRPr lang="ar-JO" sz="2400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  <a:p>
            <a:pPr algn="l" rtl="0"/>
            <a:endParaRPr lang="en-US" sz="2400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  <a:p>
            <a:pPr algn="l">
              <a:lnSpc>
                <a:spcPct val="90000"/>
              </a:lnSpc>
              <a:buFontTx/>
              <a:buNone/>
            </a:pPr>
            <a:r>
              <a:rPr lang="en-US" sz="2400" u="sng" dirty="0">
                <a:solidFill>
                  <a:schemeClr val="accent2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2.Endogenous cause</a:t>
            </a:r>
            <a:r>
              <a:rPr lang="en-GB" sz="2400" u="sng" dirty="0">
                <a:solidFill>
                  <a:schemeClr val="accent2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(constitutional)</a:t>
            </a:r>
            <a:endParaRPr lang="en-US" sz="2400" u="sng" dirty="0">
              <a:solidFill>
                <a:schemeClr val="accent2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  <a:p>
            <a:pPr algn="l" rtl="0">
              <a:lnSpc>
                <a:spcPct val="90000"/>
              </a:lnSpc>
              <a:buFont typeface="Wingdings" pitchFamily="2" charset="2"/>
              <a:buChar char="Ø"/>
            </a:pPr>
            <a:r>
              <a:rPr lang="en-GB" sz="2400" dirty="0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Atopic eczema.</a:t>
            </a:r>
            <a:endParaRPr lang="en-US" sz="2400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  <a:p>
            <a:pPr algn="l" rtl="0">
              <a:lnSpc>
                <a:spcPct val="90000"/>
              </a:lnSpc>
              <a:buFont typeface="Wingdings" pitchFamily="2" charset="2"/>
              <a:buChar char="Ø"/>
            </a:pPr>
            <a:r>
              <a:rPr lang="en-GB" sz="2400" dirty="0" err="1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Seborrhoeic</a:t>
            </a:r>
            <a:r>
              <a:rPr lang="en-GB" sz="2400" dirty="0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 eczema.</a:t>
            </a:r>
            <a:endParaRPr lang="en-US" sz="2400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  <a:p>
            <a:pPr algn="l" rtl="0">
              <a:lnSpc>
                <a:spcPct val="90000"/>
              </a:lnSpc>
              <a:buFont typeface="Wingdings" pitchFamily="2" charset="2"/>
              <a:buChar char="Ø"/>
            </a:pPr>
            <a:r>
              <a:rPr lang="en-GB" sz="2400" dirty="0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Gravitational (varicose) eczema.</a:t>
            </a:r>
            <a:endParaRPr lang="en-US" sz="2400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  <a:p>
            <a:pPr algn="l" rtl="0">
              <a:lnSpc>
                <a:spcPct val="90000"/>
              </a:lnSpc>
              <a:buFont typeface="Wingdings" pitchFamily="2" charset="2"/>
              <a:buChar char="Ø"/>
            </a:pPr>
            <a:r>
              <a:rPr lang="en-GB" sz="2400" dirty="0" err="1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Asteatotic</a:t>
            </a:r>
            <a:r>
              <a:rPr lang="en-GB" sz="2400" dirty="0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 eczema.</a:t>
            </a:r>
            <a:endParaRPr lang="en-US" sz="2400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  <a:p>
            <a:pPr algn="l" rtl="0">
              <a:lnSpc>
                <a:spcPct val="90000"/>
              </a:lnSpc>
              <a:buFont typeface="Wingdings" pitchFamily="2" charset="2"/>
              <a:buChar char="Ø"/>
            </a:pPr>
            <a:r>
              <a:rPr lang="en-GB" sz="2400" dirty="0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Discoid eczema.</a:t>
            </a:r>
            <a:endParaRPr lang="en-US" sz="2400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  <a:p>
            <a:pPr algn="l" rtl="0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lichen simplex </a:t>
            </a:r>
          </a:p>
          <a:p>
            <a:pPr algn="l" rtl="0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Juvenile plantar </a:t>
            </a:r>
            <a:r>
              <a:rPr lang="en-US" sz="2400" dirty="0" err="1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dermatosis</a:t>
            </a:r>
            <a:endParaRPr lang="en-US" sz="2400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  <a:p>
            <a:pPr algn="l"/>
            <a:endParaRPr lang="ar-JO" sz="2400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4348" y="1500174"/>
            <a:ext cx="70009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Irritant contact dermatitis</a:t>
            </a:r>
          </a:p>
          <a:p>
            <a:pPr algn="l" rtl="0"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Allergic contact dermatitis</a:t>
            </a:r>
          </a:p>
          <a:p>
            <a:pPr algn="l" rtl="0"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Photosensitive dermatitis</a:t>
            </a:r>
          </a:p>
        </p:txBody>
      </p:sp>
    </p:spTree>
  </p:cSld>
  <p:clrMapOvr>
    <a:masterClrMapping/>
  </p:clrMapOvr>
  <p:transition>
    <p:pull dir="l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16632"/>
            <a:ext cx="7772400" cy="1470025"/>
          </a:xfrm>
        </p:spPr>
        <p:txBody>
          <a:bodyPr/>
          <a:lstStyle/>
          <a:p>
            <a:r>
              <a:rPr lang="en-US"/>
              <a:t>Atopic eczema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5576" y="1556792"/>
            <a:ext cx="8136904" cy="5301208"/>
          </a:xfrm>
          <a:noFill/>
        </p:spPr>
        <p:txBody>
          <a:bodyPr>
            <a:normAutofit lnSpcReduction="10000"/>
          </a:bodyPr>
          <a:lstStyle/>
          <a:p>
            <a:pPr algn="l"/>
            <a:r>
              <a:rPr lang="en-US" sz="2400" b="1" dirty="0">
                <a:solidFill>
                  <a:schemeClr val="tx1"/>
                </a:solidFill>
              </a:rPr>
              <a:t>* </a:t>
            </a:r>
            <a:r>
              <a:rPr lang="en-US" sz="2400" b="1" dirty="0" err="1">
                <a:solidFill>
                  <a:schemeClr val="tx1"/>
                </a:solidFill>
              </a:rPr>
              <a:t>atopy</a:t>
            </a:r>
            <a:r>
              <a:rPr lang="en-US" sz="2400" dirty="0">
                <a:solidFill>
                  <a:schemeClr val="tx1"/>
                </a:solidFill>
              </a:rPr>
              <a:t> : a genetically mediated predisposition to an excessive </a:t>
            </a:r>
            <a:r>
              <a:rPr lang="en-US" sz="2400" dirty="0" err="1">
                <a:solidFill>
                  <a:schemeClr val="tx1"/>
                </a:solidFill>
              </a:rPr>
              <a:t>IgE</a:t>
            </a:r>
            <a:r>
              <a:rPr lang="en-US" sz="2400" dirty="0">
                <a:solidFill>
                  <a:schemeClr val="tx1"/>
                </a:solidFill>
              </a:rPr>
              <a:t> reaction</a:t>
            </a:r>
          </a:p>
          <a:p>
            <a:pPr algn="l"/>
            <a:r>
              <a:rPr lang="en-US" sz="2400" b="1" dirty="0">
                <a:solidFill>
                  <a:schemeClr val="tx1"/>
                </a:solidFill>
              </a:rPr>
              <a:t>* Atopic triad </a:t>
            </a:r>
            <a:r>
              <a:rPr lang="en-US" sz="2400" dirty="0">
                <a:solidFill>
                  <a:schemeClr val="tx1"/>
                </a:solidFill>
              </a:rPr>
              <a:t>: eczema , asthma , allergic rhinitis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</a:rPr>
              <a:t>* It runs in families .  Environmental , immunological</a:t>
            </a:r>
            <a:endParaRPr lang="en-US" sz="2400" b="1" dirty="0">
              <a:solidFill>
                <a:schemeClr val="tx1"/>
              </a:solidFill>
            </a:endParaRPr>
          </a:p>
          <a:p>
            <a:pPr algn="l"/>
            <a:r>
              <a:rPr lang="en-US" sz="2400" b="1" dirty="0">
                <a:solidFill>
                  <a:schemeClr val="tx1"/>
                </a:solidFill>
              </a:rPr>
              <a:t>* </a:t>
            </a:r>
            <a:r>
              <a:rPr lang="en-US" sz="2400" dirty="0">
                <a:solidFill>
                  <a:schemeClr val="tx1"/>
                </a:solidFill>
              </a:rPr>
              <a:t>Mostly affects infants and young children</a:t>
            </a:r>
          </a:p>
          <a:p>
            <a:pPr algn="l" rtl="0"/>
            <a:r>
              <a:rPr lang="en-US" sz="2400" dirty="0">
                <a:solidFill>
                  <a:schemeClr val="tx1"/>
                </a:solidFill>
              </a:rPr>
              <a:t>In infants : mostly affects face and scalp</a:t>
            </a:r>
          </a:p>
          <a:p>
            <a:pPr algn="l" rtl="0"/>
            <a:r>
              <a:rPr lang="en-US" sz="2400" dirty="0">
                <a:solidFill>
                  <a:schemeClr val="tx1"/>
                </a:solidFill>
              </a:rPr>
              <a:t>In children : mostly affects flexor surfaces as popliteal fossa , and wrist </a:t>
            </a:r>
          </a:p>
          <a:p>
            <a:pPr algn="l" rtl="0"/>
            <a:r>
              <a:rPr lang="en-US" sz="2400" dirty="0">
                <a:solidFill>
                  <a:schemeClr val="tx1"/>
                </a:solidFill>
              </a:rPr>
              <a:t>* Resolves in childhood , remain susceptible to the effects of primary irritants =&gt;  recrudescence of eczema</a:t>
            </a:r>
          </a:p>
          <a:p>
            <a:pPr algn="l" rtl="0"/>
            <a:endParaRPr lang="en-US" sz="2400" dirty="0">
              <a:solidFill>
                <a:schemeClr val="tx1"/>
              </a:solidFill>
            </a:endParaRPr>
          </a:p>
          <a:p>
            <a:pPr algn="l"/>
            <a:endParaRPr lang="en-US" sz="2400" dirty="0">
              <a:solidFill>
                <a:schemeClr val="tx1"/>
              </a:solidFill>
            </a:endParaRPr>
          </a:p>
          <a:p>
            <a:pPr algn="l"/>
            <a:endParaRPr lang="en-US" sz="2400" b="1" dirty="0">
              <a:solidFill>
                <a:schemeClr val="tx1"/>
              </a:solidFill>
            </a:endParaRPr>
          </a:p>
          <a:p>
            <a:pPr algn="l"/>
            <a:endParaRPr lang="en-US" sz="2400" dirty="0">
              <a:solidFill>
                <a:schemeClr val="tx1"/>
              </a:solidFill>
            </a:endParaRPr>
          </a:p>
          <a:p>
            <a:pPr algn="l"/>
            <a:endParaRPr lang="en-US" sz="2400" dirty="0">
              <a:solidFill>
                <a:schemeClr val="tx1"/>
              </a:solidFill>
            </a:endParaRPr>
          </a:p>
          <a:p>
            <a:pPr algn="l"/>
            <a:endParaRPr lang="en-US" dirty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54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ATOPIC ECZEMA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3426" y="2132856"/>
            <a:ext cx="7511472" cy="4041162"/>
          </a:xfrm>
        </p:spPr>
        <p:txBody>
          <a:bodyPr/>
          <a:lstStyle/>
          <a:p>
            <a:pPr marL="0" indent="0" algn="l">
              <a:buNone/>
            </a:pPr>
            <a:r>
              <a:rPr lang="en-US" dirty="0"/>
              <a:t>          patches of red , dry , itchy scaly skin </a:t>
            </a:r>
          </a:p>
          <a:p>
            <a:pPr marL="0" indent="0" algn="l">
              <a:buNone/>
            </a:pPr>
            <a:r>
              <a:rPr lang="en-US" dirty="0"/>
              <a:t>         Later on : </a:t>
            </a:r>
            <a:r>
              <a:rPr lang="en-US" dirty="0" err="1"/>
              <a:t>lichenification</a:t>
            </a:r>
            <a:r>
              <a:rPr lang="en-US" dirty="0"/>
              <a:t> may be seen   </a:t>
            </a:r>
          </a:p>
          <a:p>
            <a:pPr marL="0" indent="0" algn="l">
              <a:buNone/>
            </a:pPr>
            <a:endParaRPr lang="en-US" dirty="0"/>
          </a:p>
        </p:txBody>
      </p:sp>
      <p:pic>
        <p:nvPicPr>
          <p:cNvPr id="4" name="Content Placeholder 5" descr="om1020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3140968"/>
            <a:ext cx="4517302" cy="2797436"/>
          </a:xfrm>
          <a:prstGeom prst="rect">
            <a:avLst/>
          </a:prstGeom>
        </p:spPr>
      </p:pic>
      <p:pic>
        <p:nvPicPr>
          <p:cNvPr id="3074" name="Picture 2" descr="Atopic dermatitis | DermNet NZ">
            <a:extLst>
              <a:ext uri="{FF2B5EF4-FFF2-40B4-BE49-F238E27FC236}">
                <a16:creationId xmlns:a16="http://schemas.microsoft.com/office/drawing/2014/main" id="{B15D629C-02CB-44B9-AD9A-CE8E74E23D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140968"/>
            <a:ext cx="3208149" cy="2840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53208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188BE-FC44-4F5A-BC33-AB42FC748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685" y="804520"/>
            <a:ext cx="3132383" cy="1049235"/>
          </a:xfrm>
        </p:spPr>
        <p:txBody>
          <a:bodyPr>
            <a:normAutofit fontScale="90000"/>
          </a:bodyPr>
          <a:lstStyle/>
          <a:p>
            <a:r>
              <a:rPr lang="en-US"/>
              <a:t>-</a:t>
            </a:r>
            <a:r>
              <a:rPr lang="en-US" u="sng"/>
              <a:t>eczema </a:t>
            </a:r>
            <a:r>
              <a:rPr lang="en-US" u="sng" err="1"/>
              <a:t>herpeticum</a:t>
            </a:r>
            <a:r>
              <a:rPr lang="en-US" u="sng"/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C685F1-1B4F-43D8-8071-DA961EB320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685" y="2015732"/>
            <a:ext cx="3129159" cy="3450613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1400" dirty="0"/>
              <a:t>Eczema </a:t>
            </a:r>
            <a:r>
              <a:rPr lang="en-US" sz="1400" dirty="0" err="1"/>
              <a:t>herpeticum</a:t>
            </a:r>
            <a:r>
              <a:rPr lang="en-US" sz="1400" dirty="0"/>
              <a:t> is herpes simplex viral infection superimposed onto the skin affected by eczema (usually in </a:t>
            </a:r>
            <a:r>
              <a:rPr lang="en-US" sz="1400" dirty="0" err="1"/>
              <a:t>atopics</a:t>
            </a:r>
            <a:r>
              <a:rPr lang="en-US" sz="1400" dirty="0"/>
              <a:t>). There is frequently a history of close contact with an adult with herpes labialis</a:t>
            </a:r>
          </a:p>
          <a:p>
            <a:pPr>
              <a:lnSpc>
                <a:spcPct val="110000"/>
              </a:lnSpc>
            </a:pPr>
            <a:endParaRPr lang="en-US" sz="1400" dirty="0"/>
          </a:p>
          <a:p>
            <a:pPr>
              <a:lnSpc>
                <a:spcPct val="110000"/>
              </a:lnSpc>
            </a:pPr>
            <a:r>
              <a:rPr lang="en-US" sz="1400" dirty="0"/>
              <a:t> Clinically, there are multiple small ‘punched-out’ looking ulcers, especially around the neck and eyes.</a:t>
            </a:r>
          </a:p>
          <a:p>
            <a:pPr>
              <a:lnSpc>
                <a:spcPct val="110000"/>
              </a:lnSpc>
            </a:pPr>
            <a:endParaRPr lang="en-US" sz="1400" dirty="0"/>
          </a:p>
          <a:p>
            <a:pPr>
              <a:lnSpc>
                <a:spcPct val="110000"/>
              </a:lnSpc>
            </a:pPr>
            <a:r>
              <a:rPr lang="en-US" sz="1400" dirty="0"/>
              <a:t> Eczema </a:t>
            </a:r>
            <a:r>
              <a:rPr lang="en-US" sz="1400" dirty="0" err="1"/>
              <a:t>herpeticum</a:t>
            </a:r>
            <a:r>
              <a:rPr lang="en-US" sz="1400" dirty="0"/>
              <a:t> is a serious complication of eczema that may be life threatening (systemic acyclovir)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25BCD0-9944-40D7-B400-ECEA08D85B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570808" y="1821447"/>
            <a:ext cx="3720331" cy="2629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960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czema Herpeticum: Symptoms, Causes, and More">
            <a:extLst>
              <a:ext uri="{FF2B5EF4-FFF2-40B4-BE49-F238E27FC236}">
                <a16:creationId xmlns:a16="http://schemas.microsoft.com/office/drawing/2014/main" id="{B5AE4742-7689-4FA0-A694-0EA34B15BEC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2600" y="779797"/>
            <a:ext cx="8178799" cy="4600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38966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88684" y="804519"/>
            <a:ext cx="4162768" cy="104923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88684" y="2015732"/>
            <a:ext cx="4162768" cy="3450613"/>
          </a:xfrm>
        </p:spPr>
        <p:txBody>
          <a:bodyPr>
            <a:normAutofit/>
          </a:bodyPr>
          <a:lstStyle/>
          <a:p>
            <a:r>
              <a:rPr lang="en-US" b="1" dirty="0"/>
              <a:t>Pityriasis alba </a:t>
            </a:r>
            <a:r>
              <a:rPr lang="en-US" dirty="0"/>
              <a:t>is a variant of atopic eczema in which pale patches of hypopigmentation develop on the face of children. </a:t>
            </a:r>
          </a:p>
          <a:p>
            <a:r>
              <a:rPr lang="en-US" b="1" dirty="0"/>
              <a:t>Juvenile plantar dermatosis </a:t>
            </a:r>
            <a:r>
              <a:rPr lang="en-US" dirty="0"/>
              <a:t>is another variant of atopic eczema in which there is dry cracked skin on the forefoot in children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56E21E-6AC4-467F-975C-F04E4F7FD6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605195" y="676518"/>
            <a:ext cx="3056127" cy="21010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B99516E-AB5A-4E12-A4FA-87C226A2BB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605195" y="3345356"/>
            <a:ext cx="3056127" cy="207816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704" y="185057"/>
            <a:ext cx="7511473" cy="901568"/>
          </a:xfrm>
        </p:spPr>
        <p:txBody>
          <a:bodyPr/>
          <a:lstStyle/>
          <a:p>
            <a:r>
              <a:rPr lang="en-US" dirty="0"/>
              <a:t>ATOPIC ECZEMA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54959"/>
          </a:xfrm>
        </p:spPr>
        <p:txBody>
          <a:bodyPr>
            <a:normAutofit fontScale="77500" lnSpcReduction="20000"/>
          </a:bodyPr>
          <a:lstStyle/>
          <a:p>
            <a:pPr marL="0" indent="0" algn="l">
              <a:buNone/>
            </a:pPr>
            <a:r>
              <a:rPr lang="en-US" dirty="0"/>
              <a:t>* </a:t>
            </a:r>
            <a:r>
              <a:rPr lang="en-US" sz="2800" dirty="0"/>
              <a:t>The most common complication is </a:t>
            </a:r>
            <a:r>
              <a:rPr lang="en-US" sz="2800" b="1" dirty="0"/>
              <a:t>2ry bacterial infection</a:t>
            </a:r>
            <a:r>
              <a:rPr lang="en-US" sz="2800" dirty="0"/>
              <a:t> causing impetigo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dirty="0"/>
              <a:t>Viral warts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dirty="0" err="1"/>
              <a:t>Pitryasis</a:t>
            </a:r>
            <a:r>
              <a:rPr lang="en-US" sz="2800" dirty="0"/>
              <a:t> alba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dirty="0"/>
              <a:t>Juvenile plantar dermatosis </a:t>
            </a:r>
          </a:p>
          <a:p>
            <a:pPr marL="0" indent="0" algn="l">
              <a:buNone/>
            </a:pPr>
            <a:r>
              <a:rPr lang="en-US" sz="2800" dirty="0"/>
              <a:t>* Eczema </a:t>
            </a:r>
            <a:r>
              <a:rPr lang="en-US" sz="2800" dirty="0" err="1"/>
              <a:t>herpeticum</a:t>
            </a:r>
            <a:r>
              <a:rPr lang="en-US" sz="2800" dirty="0"/>
              <a:t> is a life threatening complication</a:t>
            </a:r>
          </a:p>
          <a:p>
            <a:pPr marL="0" indent="0" algn="l">
              <a:buNone/>
            </a:pPr>
            <a:r>
              <a:rPr lang="en-US" sz="2800" dirty="0"/>
              <a:t>* Treatment :</a:t>
            </a:r>
          </a:p>
          <a:p>
            <a:pPr marL="0" indent="0" algn="l">
              <a:buNone/>
            </a:pPr>
            <a:r>
              <a:rPr lang="en-US" sz="2800" dirty="0"/>
              <a:t>- Identify and avoid irritants</a:t>
            </a:r>
          </a:p>
          <a:p>
            <a:pPr marL="0" indent="0" algn="l">
              <a:buNone/>
            </a:pPr>
            <a:r>
              <a:rPr lang="en-US" sz="2800" dirty="0"/>
              <a:t>- Emollients at bath time</a:t>
            </a:r>
          </a:p>
          <a:p>
            <a:pPr marL="0" indent="0" algn="l">
              <a:buNone/>
            </a:pPr>
            <a:r>
              <a:rPr lang="en-US" sz="2800" dirty="0"/>
              <a:t>- Topical steroids , mild for young children, potent for older</a:t>
            </a:r>
          </a:p>
          <a:p>
            <a:pPr marL="0" indent="0" algn="l">
              <a:buNone/>
            </a:pPr>
            <a:r>
              <a:rPr lang="en-US" sz="2800" dirty="0"/>
              <a:t>- If 2ry infection occurs then use systemic antibiotics</a:t>
            </a:r>
          </a:p>
          <a:p>
            <a:pPr marL="0" indent="0" algn="l">
              <a:buNone/>
            </a:pPr>
            <a:r>
              <a:rPr lang="en-US" sz="2800" dirty="0"/>
              <a:t>- Antihistamines  ,</a:t>
            </a:r>
            <a:r>
              <a:rPr lang="en-US" sz="2800" dirty="0" err="1"/>
              <a:t>Tacrolimus</a:t>
            </a:r>
            <a:r>
              <a:rPr lang="en-US" sz="2800" dirty="0"/>
              <a:t> ( topically ) , cyclosporine , UV light may be used also </a:t>
            </a:r>
          </a:p>
          <a:p>
            <a:pPr marL="0" indent="0" algn="l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48173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71472" y="4857760"/>
            <a:ext cx="4040188" cy="1250945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/>
              <a:t>Flexurai</a:t>
            </a:r>
            <a:r>
              <a:rPr lang="en-US" dirty="0"/>
              <a:t> involvement  in atopic dermatitis </a:t>
            </a:r>
          </a:p>
          <a:p>
            <a:r>
              <a:rPr lang="en-US" dirty="0"/>
              <a:t>The presence of </a:t>
            </a:r>
            <a:r>
              <a:rPr lang="en-US" dirty="0" err="1"/>
              <a:t>licheninfication</a:t>
            </a:r>
            <a:r>
              <a:rPr lang="en-US" dirty="0"/>
              <a:t> and fissuring tells us this is chronic eczema</a:t>
            </a:r>
            <a:endParaRPr lang="ar-SA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928802"/>
            <a:ext cx="4040188" cy="267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cs typeface="Andalus" pitchFamily="2" charset="-78"/>
              </a:rPr>
              <a:t>Seborrhoeic</a:t>
            </a:r>
            <a:r>
              <a:rPr lang="en-US" b="1" dirty="0">
                <a:cs typeface="Andalus" pitchFamily="2" charset="-78"/>
              </a:rPr>
              <a:t> eczema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dirty="0"/>
              <a:t>* linked to </a:t>
            </a:r>
            <a:r>
              <a:rPr lang="en-US" dirty="0" err="1"/>
              <a:t>malassezia</a:t>
            </a:r>
            <a:r>
              <a:rPr lang="en-US" dirty="0"/>
              <a:t> </a:t>
            </a:r>
          </a:p>
          <a:p>
            <a:r>
              <a:rPr lang="en-GB" dirty="0" err="1"/>
              <a:t>papulosquamous</a:t>
            </a:r>
            <a:r>
              <a:rPr lang="en-GB" dirty="0"/>
              <a:t> disease, which characteristically involves areas rich in sebaceous glands with high sebum production and large body folds. </a:t>
            </a:r>
          </a:p>
          <a:p>
            <a:r>
              <a:rPr lang="en-US" dirty="0"/>
              <a:t> * In general it appears as greasy yellowish scaling over red inflamed skin</a:t>
            </a:r>
          </a:p>
          <a:p>
            <a:pPr marL="0" indent="0" algn="l">
              <a:buNone/>
            </a:pPr>
            <a:r>
              <a:rPr lang="en-US" dirty="0"/>
              <a:t>* Bimodal age , men &gt; women</a:t>
            </a:r>
          </a:p>
          <a:p>
            <a:pPr marL="0" indent="0" algn="l">
              <a:buNone/>
            </a:pPr>
            <a:r>
              <a:rPr lang="en-US" dirty="0"/>
              <a:t>* </a:t>
            </a:r>
            <a:r>
              <a:rPr lang="en-US" dirty="0" err="1"/>
              <a:t>DDx</a:t>
            </a:r>
            <a:r>
              <a:rPr lang="en-US" dirty="0"/>
              <a:t> : </a:t>
            </a:r>
            <a:r>
              <a:rPr lang="en-US" dirty="0" err="1"/>
              <a:t>psoraiasis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221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C2EC0-D6C0-4230-B113-6A1004AB6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CA46F3-A72E-470F-87A1-14EAAB642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Clinical features (Infants)</a:t>
            </a:r>
          </a:p>
          <a:p>
            <a:r>
              <a:rPr lang="en-GB" dirty="0"/>
              <a:t>  Commonly affects within first 3 months of life; rare after 6 months of age; affects both sexes equally.</a:t>
            </a:r>
          </a:p>
          <a:p>
            <a:r>
              <a:rPr lang="en-GB" dirty="0"/>
              <a:t>  Usually starts in 1st week after birth.</a:t>
            </a:r>
          </a:p>
          <a:p>
            <a:r>
              <a:rPr lang="en-GB" dirty="0"/>
              <a:t>  Affects the scalp (vertex and frontal areas; the ‘cradle-cap’ area), diaper area, face (forehead, eyebrows, eyelids, nasolabial folds, temples), </a:t>
            </a:r>
            <a:r>
              <a:rPr lang="en-GB" dirty="0" err="1"/>
              <a:t>retroauricular</a:t>
            </a:r>
            <a:r>
              <a:rPr lang="en-GB" dirty="0"/>
              <a:t> folds, neck and the axillae. </a:t>
            </a:r>
          </a:p>
          <a:p>
            <a:r>
              <a:rPr lang="en-GB" dirty="0"/>
              <a:t> Lesions comprise tiny papules covered with yellow, greasy scales; and redness in the diaper area and axillae. </a:t>
            </a:r>
          </a:p>
        </p:txBody>
      </p:sp>
    </p:spTree>
    <p:extLst>
      <p:ext uri="{BB962C8B-B14F-4D97-AF65-F5344CB8AC3E}">
        <p14:creationId xmlns:p14="http://schemas.microsoft.com/office/powerpoint/2010/main" val="5234049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49D08-C315-4D4B-9EA2-79223D9B7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2B13FC-D60E-40EE-B4B8-3752865D1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Clinical features (Adults) </a:t>
            </a:r>
          </a:p>
          <a:p>
            <a:r>
              <a:rPr lang="en-GB" dirty="0"/>
              <a:t> Affects hairy areas; mostly men (30 to 60 years). </a:t>
            </a:r>
          </a:p>
          <a:p>
            <a:r>
              <a:rPr lang="en-GB" dirty="0"/>
              <a:t> Scalp : Earliest sign is dandruff; later followed by greasy scales and </a:t>
            </a:r>
            <a:r>
              <a:rPr lang="en-GB" dirty="0" err="1"/>
              <a:t>retroauricular</a:t>
            </a:r>
            <a:r>
              <a:rPr lang="en-GB" dirty="0"/>
              <a:t> fissuring. Inflammation and itching are </a:t>
            </a:r>
            <a:r>
              <a:rPr lang="en-GB" dirty="0" err="1"/>
              <a:t>associted</a:t>
            </a:r>
            <a:r>
              <a:rPr lang="en-GB" dirty="0"/>
              <a:t> with dandruff in seborrheic dermatitis. </a:t>
            </a:r>
          </a:p>
          <a:p>
            <a:r>
              <a:rPr lang="en-GB" dirty="0"/>
              <a:t> Face : Scaling &amp; erythema of forehead, medial portion of eyebrows, eyelids, nasolabial folds, lateral part of nose and </a:t>
            </a:r>
            <a:r>
              <a:rPr lang="en-GB" dirty="0" err="1"/>
              <a:t>retroauricular</a:t>
            </a:r>
            <a:r>
              <a:rPr lang="en-GB" dirty="0"/>
              <a:t> region. </a:t>
            </a:r>
          </a:p>
          <a:p>
            <a:r>
              <a:rPr lang="en-GB" dirty="0"/>
              <a:t> Trunk : Papules, greasy scales.</a:t>
            </a:r>
          </a:p>
          <a:p>
            <a:r>
              <a:rPr lang="en-GB" dirty="0"/>
              <a:t> Flexural areas : erythema, greasy scaling and secondary infection. </a:t>
            </a:r>
          </a:p>
        </p:txBody>
      </p:sp>
    </p:spTree>
    <p:extLst>
      <p:ext uri="{BB962C8B-B14F-4D97-AF65-F5344CB8AC3E}">
        <p14:creationId xmlns:p14="http://schemas.microsoft.com/office/powerpoint/2010/main" val="25622758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cs typeface="Andalus" pitchFamily="2" charset="-78"/>
              </a:rPr>
              <a:t>Seborrhoeic</a:t>
            </a:r>
            <a:r>
              <a:rPr lang="en-US" b="1" dirty="0">
                <a:cs typeface="Andalus" pitchFamily="2" charset="-78"/>
              </a:rPr>
              <a:t> eczema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628800"/>
            <a:ext cx="6359059" cy="4464496"/>
          </a:xfrm>
        </p:spPr>
      </p:pic>
    </p:spTree>
    <p:extLst>
      <p:ext uri="{BB962C8B-B14F-4D97-AF65-F5344CB8AC3E}">
        <p14:creationId xmlns:p14="http://schemas.microsoft.com/office/powerpoint/2010/main" val="15850652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borrhoeic dermatitis - Wikipedia">
            <a:extLst>
              <a:ext uri="{FF2B5EF4-FFF2-40B4-BE49-F238E27FC236}">
                <a16:creationId xmlns:a16="http://schemas.microsoft.com/office/drawing/2014/main" id="{7F2164F3-FDBD-4E52-961F-E149FFD267A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82600" y="643467"/>
            <a:ext cx="4178798" cy="4873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37273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 err="1"/>
              <a:t>Seborrhoeic</a:t>
            </a:r>
            <a:r>
              <a:rPr lang="en-US" dirty="0"/>
              <a:t> dermatitis usually requires treatment </a:t>
            </a:r>
            <a:r>
              <a:rPr lang="en-US" dirty="0">
                <a:solidFill>
                  <a:srgbClr val="FF0000"/>
                </a:solidFill>
              </a:rPr>
              <a:t>over many years</a:t>
            </a:r>
            <a:r>
              <a:rPr lang="en-US" dirty="0"/>
              <a:t>, as there is </a:t>
            </a:r>
            <a:r>
              <a:rPr lang="en-US" dirty="0">
                <a:solidFill>
                  <a:srgbClr val="FF0000"/>
                </a:solidFill>
              </a:rPr>
              <a:t>no cure </a:t>
            </a:r>
            <a:r>
              <a:rPr lang="en-US" dirty="0"/>
              <a:t>for this condition. It is important to make this clear to patients, who otherwise tend to try many </a:t>
            </a:r>
            <a:r>
              <a:rPr lang="en-US" dirty="0" err="1"/>
              <a:t>treatmentsin</a:t>
            </a:r>
            <a:r>
              <a:rPr lang="en-US" dirty="0"/>
              <a:t> their quest for a permanent solution to the problem.</a:t>
            </a:r>
          </a:p>
          <a:p>
            <a:pPr algn="l" rtl="0"/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Topical hydrocortisone </a:t>
            </a:r>
            <a:r>
              <a:rPr lang="en-US" dirty="0"/>
              <a:t>is </a:t>
            </a:r>
            <a:r>
              <a:rPr lang="en-US" dirty="0" err="1"/>
              <a:t>effective,but</a:t>
            </a:r>
            <a:r>
              <a:rPr lang="en-US" dirty="0"/>
              <a:t> the problem </a:t>
            </a:r>
            <a:r>
              <a:rPr lang="en-US" dirty="0">
                <a:solidFill>
                  <a:srgbClr val="FF0000"/>
                </a:solidFill>
              </a:rPr>
              <a:t>recurs</a:t>
            </a:r>
            <a:r>
              <a:rPr lang="en-US" dirty="0"/>
              <a:t> when treatment is </a:t>
            </a:r>
            <a:r>
              <a:rPr lang="en-US" dirty="0">
                <a:solidFill>
                  <a:srgbClr val="FF0000"/>
                </a:solidFill>
              </a:rPr>
              <a:t>stopped.</a:t>
            </a:r>
          </a:p>
          <a:p>
            <a:pPr algn="l" rtl="0"/>
            <a:r>
              <a:rPr lang="en-US" dirty="0"/>
              <a:t>Steroid lotions or gels and tar shampoos will help</a:t>
            </a:r>
          </a:p>
          <a:p>
            <a:pPr algn="l" rtl="0">
              <a:buNone/>
            </a:pPr>
            <a:r>
              <a:rPr lang="en-US" dirty="0"/>
              <a:t>the scalp</a:t>
            </a:r>
          </a:p>
          <a:p>
            <a:pPr algn="l" rtl="0"/>
            <a:r>
              <a:rPr lang="en-US" dirty="0"/>
              <a:t> </a:t>
            </a:r>
            <a:r>
              <a:rPr lang="en-US" dirty="0" err="1"/>
              <a:t>Ketoconazole</a:t>
            </a:r>
            <a:r>
              <a:rPr lang="en-US" dirty="0"/>
              <a:t> shampoo and cream</a:t>
            </a:r>
          </a:p>
          <a:p>
            <a:pPr algn="l" rtl="0"/>
            <a:r>
              <a:rPr lang="en-US" dirty="0" err="1"/>
              <a:t>imidazole</a:t>
            </a:r>
            <a:r>
              <a:rPr lang="en-US" dirty="0"/>
              <a:t>/hydrocortisone combinations, are also effective.</a:t>
            </a:r>
            <a:endParaRPr lang="ar-SA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Asteatotic</a:t>
            </a:r>
            <a:r>
              <a:rPr lang="en-US" dirty="0"/>
              <a:t> eczema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132856"/>
            <a:ext cx="8229600" cy="5257800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dirty="0"/>
              <a:t>* Low humidity : desert, high altitude, travel</a:t>
            </a:r>
          </a:p>
          <a:p>
            <a:pPr marL="0" indent="0" algn="l">
              <a:buNone/>
            </a:pPr>
            <a:r>
              <a:rPr lang="en-US" dirty="0"/>
              <a:t>* Excessive bathing especially using soaps and detergents</a:t>
            </a:r>
          </a:p>
          <a:p>
            <a:pPr marL="0" indent="0" algn="l">
              <a:buNone/>
            </a:pPr>
            <a:r>
              <a:rPr lang="en-US" dirty="0"/>
              <a:t>* dry, itchy ,scaly, cracked skin with network of shallow erythematous fissures in the epidermis that produce an appearance that resembles </a:t>
            </a:r>
            <a:r>
              <a:rPr lang="en-US" b="1" dirty="0">
                <a:solidFill>
                  <a:srgbClr val="FF0000"/>
                </a:solidFill>
              </a:rPr>
              <a:t>‘crazy paving’.</a:t>
            </a:r>
          </a:p>
          <a:p>
            <a:pPr marL="0" indent="0" algn="l">
              <a:buNone/>
            </a:pPr>
            <a:r>
              <a:rPr lang="en-US" dirty="0"/>
              <a:t>* Usually starts on the </a:t>
            </a:r>
            <a:r>
              <a:rPr lang="en-US" b="1" dirty="0">
                <a:solidFill>
                  <a:srgbClr val="FF0000"/>
                </a:solidFill>
              </a:rPr>
              <a:t>shins , </a:t>
            </a:r>
            <a:r>
              <a:rPr lang="en-US" dirty="0"/>
              <a:t>common in </a:t>
            </a:r>
            <a:r>
              <a:rPr lang="en-US" dirty="0">
                <a:solidFill>
                  <a:srgbClr val="FF0000"/>
                </a:solidFill>
              </a:rPr>
              <a:t>elderly</a:t>
            </a:r>
            <a:r>
              <a:rPr lang="en-US" dirty="0"/>
              <a:t> </a:t>
            </a:r>
          </a:p>
          <a:p>
            <a:pPr marL="0" indent="0" algn="l">
              <a:buNone/>
            </a:pPr>
            <a:r>
              <a:rPr lang="en-US" dirty="0"/>
              <a:t>* Treated simply by </a:t>
            </a:r>
            <a:r>
              <a:rPr lang="en-US" dirty="0">
                <a:solidFill>
                  <a:srgbClr val="FF0000"/>
                </a:solidFill>
              </a:rPr>
              <a:t>emollients</a:t>
            </a:r>
            <a:r>
              <a:rPr lang="en-US" dirty="0"/>
              <a:t> and </a:t>
            </a:r>
            <a:r>
              <a:rPr lang="en-US" dirty="0">
                <a:solidFill>
                  <a:srgbClr val="FF0000"/>
                </a:solidFill>
              </a:rPr>
              <a:t>mild topical steroid ointment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023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9792" y="260648"/>
            <a:ext cx="8229600" cy="1143000"/>
          </a:xfrm>
        </p:spPr>
        <p:txBody>
          <a:bodyPr/>
          <a:lstStyle/>
          <a:p>
            <a:r>
              <a:rPr lang="en-US" dirty="0"/>
              <a:t>crazy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paving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100" y="1268760"/>
            <a:ext cx="4572000" cy="4176464"/>
          </a:xfrm>
          <a:prstGeom prst="rect">
            <a:avLst/>
          </a:prstGeom>
        </p:spPr>
      </p:pic>
      <p:pic>
        <p:nvPicPr>
          <p:cNvPr id="5" name="Picture 2" descr="C:\Users\4t4\Desktop\2925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3" y="1268760"/>
            <a:ext cx="4572000" cy="41764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657299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Pompholyx</a:t>
            </a:r>
            <a:r>
              <a:rPr lang="en-US" dirty="0"/>
              <a:t> – vesicular eczema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518" y="2060848"/>
            <a:ext cx="8507288" cy="5573216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b="1" dirty="0"/>
              <a:t>* </a:t>
            </a:r>
            <a:r>
              <a:rPr lang="en-US" b="1" dirty="0" err="1"/>
              <a:t>cheiropompholyx</a:t>
            </a:r>
            <a:r>
              <a:rPr lang="en-US" dirty="0"/>
              <a:t> : endogenous eczema of </a:t>
            </a:r>
            <a:r>
              <a:rPr lang="en-US" b="1" dirty="0">
                <a:solidFill>
                  <a:srgbClr val="FF0000"/>
                </a:solidFill>
              </a:rPr>
              <a:t>palms</a:t>
            </a:r>
          </a:p>
          <a:p>
            <a:pPr marL="0" indent="0" algn="l">
              <a:buNone/>
            </a:pPr>
            <a:r>
              <a:rPr lang="en-US" b="1" dirty="0"/>
              <a:t>* </a:t>
            </a:r>
            <a:r>
              <a:rPr lang="en-US" b="1" dirty="0" err="1"/>
              <a:t>Pedopompholyx</a:t>
            </a:r>
            <a:r>
              <a:rPr lang="en-US" dirty="0"/>
              <a:t> :endogenous eczema of</a:t>
            </a:r>
            <a:r>
              <a:rPr lang="en-US" b="1" dirty="0">
                <a:solidFill>
                  <a:srgbClr val="FF0000"/>
                </a:solidFill>
              </a:rPr>
              <a:t> soles</a:t>
            </a:r>
            <a:endParaRPr lang="en-US" dirty="0"/>
          </a:p>
          <a:p>
            <a:pPr marL="0" indent="0" algn="l">
              <a:buNone/>
            </a:pPr>
            <a:r>
              <a:rPr lang="en-US" dirty="0"/>
              <a:t>* Usually occurs in people aged 20– 40 years</a:t>
            </a:r>
          </a:p>
          <a:p>
            <a:pPr marL="0" indent="0" algn="l">
              <a:buNone/>
            </a:pPr>
            <a:r>
              <a:rPr lang="en-US" dirty="0"/>
              <a:t>* itchy rash presents on </a:t>
            </a:r>
            <a:r>
              <a:rPr lang="en-US" dirty="0" err="1"/>
              <a:t>plams</a:t>
            </a:r>
            <a:r>
              <a:rPr lang="en-US" dirty="0"/>
              <a:t> and soles centers and with </a:t>
            </a:r>
            <a:r>
              <a:rPr lang="en-US" dirty="0">
                <a:solidFill>
                  <a:srgbClr val="FF0000"/>
                </a:solidFill>
              </a:rPr>
              <a:t>tiny vesicles </a:t>
            </a:r>
            <a:r>
              <a:rPr lang="en-US" dirty="0"/>
              <a:t>that may evolve into </a:t>
            </a:r>
            <a:r>
              <a:rPr lang="en-US" dirty="0">
                <a:solidFill>
                  <a:srgbClr val="FF0000"/>
                </a:solidFill>
              </a:rPr>
              <a:t>bullae</a:t>
            </a:r>
          </a:p>
          <a:p>
            <a:pPr marL="0" indent="0" algn="l">
              <a:buNone/>
            </a:pPr>
            <a:r>
              <a:rPr lang="en-US" dirty="0"/>
              <a:t>* In severe cases : nail dystrophy + </a:t>
            </a:r>
            <a:r>
              <a:rPr lang="en-US" dirty="0" err="1"/>
              <a:t>paronhycia</a:t>
            </a:r>
            <a:endParaRPr lang="en-US" dirty="0"/>
          </a:p>
          <a:p>
            <a:pPr marL="0" indent="0" algn="l">
              <a:buNone/>
            </a:pPr>
            <a:r>
              <a:rPr lang="en-US" dirty="0"/>
              <a:t>* 2ry bacterial infections is common</a:t>
            </a:r>
          </a:p>
          <a:p>
            <a:pPr marL="0" indent="0" algn="l">
              <a:buNone/>
            </a:pPr>
            <a:r>
              <a:rPr lang="en-US" dirty="0"/>
              <a:t>* </a:t>
            </a:r>
            <a:r>
              <a:rPr lang="en-US" dirty="0" err="1"/>
              <a:t>Tt</a:t>
            </a:r>
            <a:r>
              <a:rPr lang="en-US" dirty="0"/>
              <a:t> : potassium permanganate soaks + potent corticosteroid cream …. Systemic antibiotics may be needed</a:t>
            </a:r>
          </a:p>
          <a:p>
            <a:pPr marL="0" indent="0" algn="l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2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8229600" cy="1143000"/>
          </a:xfrm>
        </p:spPr>
        <p:txBody>
          <a:bodyPr/>
          <a:lstStyle/>
          <a:p>
            <a:r>
              <a:rPr lang="en-US" dirty="0" err="1"/>
              <a:t>Pompholyx</a:t>
            </a:r>
            <a:r>
              <a:rPr lang="en-US" dirty="0"/>
              <a:t> – vesicular eczema</a:t>
            </a:r>
          </a:p>
        </p:txBody>
      </p:sp>
      <p:pic>
        <p:nvPicPr>
          <p:cNvPr id="4" name="Picture 2" descr="C:\Users\4t4\Desktop\12507693_505517906294847_8179596025735689492_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64088" y="980728"/>
            <a:ext cx="4067175" cy="3384376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528" y="928670"/>
            <a:ext cx="5070376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15816" y="4365104"/>
            <a:ext cx="4288904" cy="231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264976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685" y="804520"/>
            <a:ext cx="3132383" cy="1049235"/>
          </a:xfrm>
        </p:spPr>
        <p:txBody>
          <a:bodyPr>
            <a:normAutofit fontScale="90000"/>
          </a:bodyPr>
          <a:lstStyle/>
          <a:p>
            <a:r>
              <a:rPr lang="en-US" dirty="0"/>
              <a:t>Discoid eczema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8685" y="2015732"/>
            <a:ext cx="3129159" cy="34506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* Well defined , scattered coin – disc shaped plaques that are extremely itchy with vesicles or crusting</a:t>
            </a:r>
          </a:p>
          <a:p>
            <a:pPr marL="0" indent="0">
              <a:buNone/>
            </a:pPr>
            <a:r>
              <a:rPr lang="en-US" dirty="0"/>
              <a:t>* Usually in the middle age …. On the limbs</a:t>
            </a:r>
          </a:p>
          <a:p>
            <a:pPr marL="0" indent="0">
              <a:buNone/>
            </a:pPr>
            <a:r>
              <a:rPr lang="en-US" dirty="0"/>
              <a:t>* Tt : emollients and potent corticosteroid ointment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Content Placeholder 3" descr="discoid-eczema_342x198_E5RG4J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0808" y="2059026"/>
            <a:ext cx="3720331" cy="215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068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357" y="1600199"/>
            <a:ext cx="2654449" cy="4297680"/>
          </a:xfrm>
        </p:spPr>
        <p:txBody>
          <a:bodyPr anchor="ctr">
            <a:normAutofit/>
          </a:bodyPr>
          <a:lstStyle/>
          <a:p>
            <a:r>
              <a:rPr lang="en-US" dirty="0"/>
              <a:t>Stasis eczema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3638" y="1600199"/>
            <a:ext cx="4597502" cy="4297680"/>
          </a:xfrm>
        </p:spPr>
        <p:txBody>
          <a:bodyPr anchor="ctr">
            <a:normAutofit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dirty="0"/>
              <a:t>* Common in patients with chronic venous HTN , DVT, varicose veins , obesity , pregnancy</a:t>
            </a:r>
            <a:endParaRPr lang="en-US"/>
          </a:p>
          <a:p>
            <a:pPr marL="0" indent="0">
              <a:lnSpc>
                <a:spcPct val="110000"/>
              </a:lnSpc>
              <a:buNone/>
            </a:pPr>
            <a:r>
              <a:rPr lang="en-US" dirty="0"/>
              <a:t>* Diffuse erythema , scaling , crusting and itching</a:t>
            </a:r>
            <a:endParaRPr lang="en-US"/>
          </a:p>
          <a:p>
            <a:pPr marL="0" indent="0">
              <a:lnSpc>
                <a:spcPct val="110000"/>
              </a:lnSpc>
              <a:buNone/>
            </a:pPr>
            <a:r>
              <a:rPr lang="en-US" dirty="0"/>
              <a:t>* lower third of </a:t>
            </a:r>
            <a:r>
              <a:rPr lang="en-US"/>
              <a:t>both</a:t>
            </a:r>
            <a:r>
              <a:rPr lang="en-US" dirty="0"/>
              <a:t> legs </a:t>
            </a:r>
            <a:r>
              <a:rPr lang="en-US"/>
              <a:t>without pain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/>
              <a:t>* Hyperpigmentation</a:t>
            </a:r>
            <a:r>
              <a:rPr lang="en-US" dirty="0"/>
              <a:t> , venous ulcers are common</a:t>
            </a:r>
            <a:endParaRPr lang="en-US"/>
          </a:p>
          <a:p>
            <a:pPr marL="0" indent="0">
              <a:lnSpc>
                <a:spcPct val="110000"/>
              </a:lnSpc>
              <a:buNone/>
            </a:pPr>
            <a:r>
              <a:rPr lang="en-US" dirty="0"/>
              <a:t>* </a:t>
            </a:r>
            <a:r>
              <a:rPr lang="en-US" dirty="0" err="1"/>
              <a:t>Tt</a:t>
            </a:r>
            <a:r>
              <a:rPr lang="en-US" dirty="0"/>
              <a:t> : treatment of underlying condition + moderately potent corticosteroid cream+ emollients</a:t>
            </a:r>
            <a:endParaRPr lang="en-US"/>
          </a:p>
          <a:p>
            <a:pPr marL="0" indent="0">
              <a:lnSpc>
                <a:spcPct val="110000"/>
              </a:lnSpc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030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Stasis eczema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489200" y="2466975"/>
            <a:ext cx="4210050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405994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684" y="804519"/>
            <a:ext cx="4162768" cy="1049235"/>
          </a:xfrm>
        </p:spPr>
        <p:txBody>
          <a:bodyPr>
            <a:normAutofit fontScale="90000"/>
          </a:bodyPr>
          <a:lstStyle/>
          <a:p>
            <a:r>
              <a:rPr lang="en-US"/>
              <a:t>Juvenile plantar dermatosis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8684" y="2015732"/>
            <a:ext cx="4162768" cy="34506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* Mainly due to the socks and shoes that are impermeable ( low humidity , dryness )</a:t>
            </a:r>
            <a:endParaRPr lang="en-US"/>
          </a:p>
          <a:p>
            <a:pPr marL="0" indent="0">
              <a:buNone/>
            </a:pPr>
            <a:r>
              <a:rPr lang="en-US" dirty="0"/>
              <a:t>* Weight bearing areas</a:t>
            </a:r>
            <a:endParaRPr lang="en-US"/>
          </a:p>
          <a:p>
            <a:pPr marL="0" indent="0">
              <a:buNone/>
            </a:pPr>
            <a:r>
              <a:rPr lang="en-US" dirty="0"/>
              <a:t>* Treated by emollients and changing the type of shoes or socks</a:t>
            </a:r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797116" y="481109"/>
            <a:ext cx="2672285" cy="2491906"/>
          </a:xfrm>
          <a:prstGeom prst="rect">
            <a:avLst/>
          </a:prstGeom>
          <a:noFill/>
        </p:spPr>
      </p:pic>
      <p:pic>
        <p:nvPicPr>
          <p:cNvPr id="4" name="Content Placeholder 3" descr="Juv_plant_derm_4_769_613_70_http-www.pcds.org.ukeeassetsimgwatermark.gif_0_0_80_r_b_-5_-5_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5195" y="3165809"/>
            <a:ext cx="3056127" cy="2437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2482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9462" y="962902"/>
            <a:ext cx="3132288" cy="2380828"/>
          </a:xfrm>
        </p:spPr>
        <p:txBody>
          <a:bodyPr>
            <a:normAutofit/>
          </a:bodyPr>
          <a:lstStyle/>
          <a:p>
            <a:r>
              <a:rPr lang="en-US" sz="3900" b="1">
                <a:latin typeface="Andalus" pitchFamily="2" charset="-78"/>
                <a:cs typeface="Andalus" pitchFamily="2" charset="-78"/>
              </a:rPr>
              <a:t>Exogenous causes</a:t>
            </a:r>
          </a:p>
          <a:p>
            <a:r>
              <a:rPr lang="en-US" sz="3900" b="1">
                <a:latin typeface="Andalus" pitchFamily="2" charset="-78"/>
                <a:cs typeface="Andalus" pitchFamily="2" charset="-78"/>
              </a:rPr>
              <a:t>“ Contact dermatitis “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9462" y="3531204"/>
            <a:ext cx="3128610" cy="1610643"/>
          </a:xfrm>
        </p:spPr>
        <p:txBody>
          <a:bodyPr>
            <a:normAutofit/>
          </a:bodyPr>
          <a:lstStyle/>
          <a:p>
            <a:endParaRPr lang="ar-JO" sz="1400"/>
          </a:p>
        </p:txBody>
      </p:sp>
    </p:spTree>
  </p:cSld>
  <p:clrMapOvr>
    <a:masterClrMapping/>
  </p:clrMapOvr>
  <p:transition>
    <p:dissolv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2546" y="5016709"/>
            <a:ext cx="6482259" cy="457219"/>
          </a:xfrm>
        </p:spPr>
        <p:txBody>
          <a:bodyPr vert="horz" lIns="91440" tIns="91440" rIns="91440" bIns="91440" rtlCol="0">
            <a:normAutofit/>
          </a:bodyPr>
          <a:lstStyle/>
          <a:p>
            <a:pPr defTabSz="914400"/>
            <a:endParaRPr lang="en-US" sz="1400"/>
          </a:p>
        </p:txBody>
      </p:sp>
      <p:sp>
        <p:nvSpPr>
          <p:cNvPr id="6" name="Rectangle 5"/>
          <p:cNvSpPr/>
          <p:nvPr/>
        </p:nvSpPr>
        <p:spPr>
          <a:xfrm>
            <a:off x="323528" y="332656"/>
            <a:ext cx="8358246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2800" u="sng" dirty="0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 </a:t>
            </a:r>
          </a:p>
          <a:p>
            <a:pPr algn="l" rtl="0">
              <a:spcAft>
                <a:spcPts val="600"/>
              </a:spcAft>
              <a:buFont typeface="Wingdings" pitchFamily="2" charset="2"/>
              <a:buChar char="Ø"/>
            </a:pPr>
            <a:r>
              <a:rPr lang="en-GB" sz="2800" b="1" dirty="0">
                <a:solidFill>
                  <a:schemeClr val="accent2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Primary Irritant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 Contact dermatitis</a:t>
            </a:r>
          </a:p>
          <a:p>
            <a:pPr algn="l" rtl="0">
              <a:spcAft>
                <a:spcPts val="600"/>
              </a:spcAft>
            </a:pPr>
            <a:endParaRPr lang="en-GB" sz="2800" b="1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  <a:p>
            <a:pPr lvl="1" algn="l" rtl="0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q"/>
            </a:pPr>
            <a:r>
              <a:rPr lang="en-GB" sz="2400" dirty="0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A primary irritant is a substance which, if applied in high enough concentration to normal skin is capable of producing an eczematous response following a single exposure.</a:t>
            </a:r>
          </a:p>
          <a:p>
            <a:pPr lvl="1" algn="l" rtl="0">
              <a:lnSpc>
                <a:spcPct val="90000"/>
              </a:lnSpc>
              <a:spcAft>
                <a:spcPts val="600"/>
              </a:spcAft>
            </a:pPr>
            <a:endParaRPr lang="en-US" sz="2400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  <a:p>
            <a:pPr lvl="1" algn="l">
              <a:lnSpc>
                <a:spcPct val="90000"/>
              </a:lnSpc>
              <a:spcAft>
                <a:spcPts val="600"/>
              </a:spcAft>
            </a:pPr>
            <a:r>
              <a:rPr lang="en-GB" sz="2400" dirty="0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Examples: caustic liquids such as acids and alkalis (strong), detergents and mineral oils (mild).</a:t>
            </a:r>
            <a:endParaRPr lang="en-US" sz="2400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  <a:p>
            <a:pPr lvl="1" algn="l">
              <a:lnSpc>
                <a:spcPct val="90000"/>
              </a:lnSpc>
              <a:spcAft>
                <a:spcPts val="600"/>
              </a:spcAft>
            </a:pPr>
            <a:r>
              <a:rPr lang="en-GB" sz="2400" dirty="0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A primary irritant will cause eczema in everyone if it is applied in sufficient concentration for a sufficient time.</a:t>
            </a:r>
            <a:endParaRPr lang="en-US" sz="2400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  <a:p>
            <a:pPr algn="l">
              <a:lnSpc>
                <a:spcPct val="90000"/>
              </a:lnSpc>
              <a:spcAft>
                <a:spcPts val="600"/>
              </a:spcAft>
            </a:pPr>
            <a:endParaRPr lang="en-US" sz="2800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  <a:p>
            <a:pPr algn="l">
              <a:spcAft>
                <a:spcPts val="600"/>
              </a:spcAft>
            </a:pPr>
            <a:endParaRPr lang="ar-JO" sz="2800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</p:txBody>
      </p:sp>
    </p:spTree>
  </p:cSld>
  <p:clrMapOvr>
    <a:masterClrMapping/>
  </p:clrMapOvr>
  <p:transition>
    <p:split orient="vert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5" name="Picture 4" descr="5-Blurred-Backgrounds-Vo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14282" y="642918"/>
            <a:ext cx="821535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l" rtl="0">
              <a:buFont typeface="Wingdings" pitchFamily="2" charset="2"/>
              <a:buChar char="q"/>
            </a:pPr>
            <a:r>
              <a:rPr lang="en-GB" sz="2800" dirty="0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Wear and tear eczema in housework and in many industries is examples .</a:t>
            </a:r>
            <a:endParaRPr lang="en-US" sz="2800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  <a:p>
            <a:pPr lvl="1" algn="l" rtl="0">
              <a:buFont typeface="Wingdings" pitchFamily="2" charset="2"/>
              <a:buChar char="q"/>
            </a:pPr>
            <a:r>
              <a:rPr lang="en-GB" sz="2800" dirty="0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Napkin dermatitis (nappy rash) is another type of this eczema. In this type of eczema the skin folds are spared, whereas the reverse is true for </a:t>
            </a:r>
            <a:r>
              <a:rPr lang="en-GB" sz="2800" dirty="0" err="1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candidosis</a:t>
            </a:r>
            <a:r>
              <a:rPr lang="en-GB" sz="2800" dirty="0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. This due to prolonged contact with urine or faeces, and results of ammonia production by bacteria. </a:t>
            </a:r>
            <a:endParaRPr lang="en-US" sz="2800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  <a:p>
            <a:pPr algn="l"/>
            <a:endParaRPr lang="en-US" sz="2800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</p:txBody>
      </p:sp>
      <p:pic>
        <p:nvPicPr>
          <p:cNvPr id="7" name="Picture 6" descr="Diaper_dermatitis1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628" y="4286256"/>
            <a:ext cx="3068239" cy="2059814"/>
          </a:xfrm>
          <a:prstGeom prst="rect">
            <a:avLst/>
          </a:prstGeom>
        </p:spPr>
      </p:pic>
    </p:spTree>
  </p:cSld>
  <p:clrMapOvr>
    <a:masterClrMapping/>
  </p:clrMapOvr>
  <p:transition>
    <p:split dir="in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5" name="Picture 4" descr="5-Blurred-Backgrounds-Vo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85720" y="214290"/>
            <a:ext cx="8643998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en-GB" sz="2800" b="1" dirty="0">
                <a:solidFill>
                  <a:schemeClr val="accent2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Allergic 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Contact dermatitis </a:t>
            </a:r>
            <a:r>
              <a:rPr lang="en-GB" sz="2800" b="1" dirty="0">
                <a:solidFill>
                  <a:schemeClr val="accent2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 (Hypersensitivity Dermatitis)</a:t>
            </a:r>
          </a:p>
          <a:p>
            <a:pPr algn="l" rtl="0"/>
            <a:endParaRPr lang="en-GB" sz="2800" b="1" i="1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  <a:p>
            <a:pPr algn="l"/>
            <a:r>
              <a:rPr lang="en-GB" sz="2400" dirty="0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This is due to the development of delayed hypersensitivity (type 4 allergy) to a specific chemical (sensitizer or allergen).</a:t>
            </a:r>
          </a:p>
          <a:p>
            <a:pPr algn="l"/>
            <a:r>
              <a:rPr lang="en-GB" sz="2400" dirty="0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Such allergens will not cause eczema even in high concentration in a normal person, but sever eczema may be provoked by brief exposure to a very low concentration in a sensitized person.</a:t>
            </a:r>
            <a:endParaRPr lang="en-US" sz="2400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  <a:p>
            <a:pPr algn="l"/>
            <a:endParaRPr lang="ar-JO" sz="2800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</p:txBody>
      </p:sp>
      <p:pic>
        <p:nvPicPr>
          <p:cNvPr id="7" name="Picture 6" descr="Blausen_0014_AllergicDermatiti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29190" y="3714752"/>
            <a:ext cx="3714744" cy="2786058"/>
          </a:xfrm>
          <a:prstGeom prst="rect">
            <a:avLst/>
          </a:prstGeom>
        </p:spPr>
      </p:pic>
      <p:pic>
        <p:nvPicPr>
          <p:cNvPr id="8" name="Picture 4" descr="15FF1allergic co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85786" y="3714752"/>
            <a:ext cx="3714776" cy="2857909"/>
          </a:xfrm>
          <a:prstGeom prst="rect">
            <a:avLst/>
          </a:prstGeom>
          <a:noFill/>
        </p:spPr>
      </p:pic>
    </p:spTree>
  </p:cSld>
  <p:clrMapOvr>
    <a:masterClrMapping/>
  </p:clrMapOvr>
  <p:transition>
    <p:push dir="d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ifferences Between Irritant and Allergic Contact Dermatitis&#10;&#10;#Contact ...">
            <a:extLst>
              <a:ext uri="{FF2B5EF4-FFF2-40B4-BE49-F238E27FC236}">
                <a16:creationId xmlns:a16="http://schemas.microsoft.com/office/drawing/2014/main" id="{D9A61376-D2D5-49B0-B940-2C114706ABA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2641" y="643467"/>
            <a:ext cx="7258717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08009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E6AEE-12E2-438D-A250-98E00E357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350" y="802298"/>
            <a:ext cx="4156127" cy="2541431"/>
          </a:xfrm>
        </p:spPr>
        <p:txBody>
          <a:bodyPr vert="horz" lIns="91440" tIns="45720" rIns="91440" bIns="0" rtlCol="0" anchor="b">
            <a:normAutofit/>
          </a:bodyPr>
          <a:lstStyle/>
          <a:p>
            <a:pPr defTabSz="914400"/>
            <a:r>
              <a:rPr lang="en-US" sz="4700"/>
              <a:t>Irritant contact dermatitis</a:t>
            </a:r>
          </a:p>
        </p:txBody>
      </p:sp>
      <p:pic>
        <p:nvPicPr>
          <p:cNvPr id="4" name="Picture 4" descr="Irritant contact dermatitis | DermNet NZ">
            <a:extLst>
              <a:ext uri="{FF2B5EF4-FFF2-40B4-BE49-F238E27FC236}">
                <a16:creationId xmlns:a16="http://schemas.microsoft.com/office/drawing/2014/main" id="{37D74820-BD46-4AE4-B476-C356CF08F9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0" r="3" b="3"/>
          <a:stretch/>
        </p:blipFill>
        <p:spPr bwMode="auto">
          <a:xfrm>
            <a:off x="5834189" y="3303854"/>
            <a:ext cx="2693669" cy="2143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FE8E5D-03EC-4BE1-BD4F-33C4A0D52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E3092BA7-7005-45A9-A772-1D1143286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350" y="3609284"/>
            <a:ext cx="3038475" cy="183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90085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Table&#10;&#10;Description automatically generated">
            <a:extLst>
              <a:ext uri="{FF2B5EF4-FFF2-40B4-BE49-F238E27FC236}">
                <a16:creationId xmlns:a16="http://schemas.microsoft.com/office/drawing/2014/main" id="{05AC15B3-6464-4BB2-A55B-1DE2712A084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36851" y="643467"/>
            <a:ext cx="5670296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93481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C679F-086B-4FF6-A461-4E791DAAB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475" y="1474969"/>
            <a:ext cx="2117940" cy="1868760"/>
          </a:xfrm>
        </p:spPr>
        <p:txBody>
          <a:bodyPr vert="horz" lIns="91440" tIns="45720" rIns="91440" bIns="0" rtlCol="0" anchor="b">
            <a:normAutofit/>
          </a:bodyPr>
          <a:lstStyle/>
          <a:p>
            <a:pPr defTabSz="914400"/>
            <a:r>
              <a:rPr lang="en-US" sz="2800" dirty="0"/>
              <a:t>Allergic contact dermatitis</a:t>
            </a:r>
          </a:p>
        </p:txBody>
      </p:sp>
      <p:pic>
        <p:nvPicPr>
          <p:cNvPr id="8194" name="Picture 2" descr="allergic contact dermatitis Picture Image on MedicineNet.com">
            <a:extLst>
              <a:ext uri="{FF2B5EF4-FFF2-40B4-BE49-F238E27FC236}">
                <a16:creationId xmlns:a16="http://schemas.microsoft.com/office/drawing/2014/main" id="{3FA59387-BBFB-4EAD-9C2B-E7BD8FE8AD1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92109" y="3441485"/>
            <a:ext cx="2769862" cy="1883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Nickel Allergy Symptoms">
            <a:extLst>
              <a:ext uri="{FF2B5EF4-FFF2-40B4-BE49-F238E27FC236}">
                <a16:creationId xmlns:a16="http://schemas.microsoft.com/office/drawing/2014/main" id="{5162DBDE-313B-4311-A547-7BFA245CB6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92109" y="686385"/>
            <a:ext cx="2769862" cy="2081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Contact Dermatitis, Nickel (Nickel allergic contact dermatitis, allergic  contact dermatitis to nickel, nickel allergy) - Dermatology Advisor">
            <a:extLst>
              <a:ext uri="{FF2B5EF4-FFF2-40B4-BE49-F238E27FC236}">
                <a16:creationId xmlns:a16="http://schemas.microsoft.com/office/drawing/2014/main" id="{3CB0ED2C-F924-4E72-B98F-304E91CF76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73481" y="481108"/>
            <a:ext cx="1787943" cy="2491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6" name="Picture 14" descr="Figure 2 from Neomycin, polymyxin B, and dexamethasone allergic reactions  following periocular surgery | Semantic Scholar">
            <a:extLst>
              <a:ext uri="{FF2B5EF4-FFF2-40B4-BE49-F238E27FC236}">
                <a16:creationId xmlns:a16="http://schemas.microsoft.com/office/drawing/2014/main" id="{EFF1D370-285D-458E-B78C-AAD399518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84538" y="3333597"/>
            <a:ext cx="2765376" cy="2101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Nickel Allergy - Allergic Contact Dermatitis to Nickel">
            <a:extLst>
              <a:ext uri="{FF2B5EF4-FFF2-40B4-BE49-F238E27FC236}">
                <a16:creationId xmlns:a16="http://schemas.microsoft.com/office/drawing/2014/main" id="{1BAD9EF6-9405-4E3F-ABD8-B3D082A22CD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22008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1B9A2BD-5FE3-48C2-AE61-C57467F784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267744" y="4221088"/>
            <a:ext cx="3887778" cy="198276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67544" y="376941"/>
            <a:ext cx="8643998" cy="3770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Photodermatitis</a:t>
            </a:r>
            <a:endParaRPr lang="en-GB" sz="2800" b="1" dirty="0">
              <a:solidFill>
                <a:schemeClr val="accent2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  <a:p>
            <a:pPr algn="l">
              <a:spcAft>
                <a:spcPts val="600"/>
              </a:spcAft>
            </a:pPr>
            <a:endParaRPr lang="en-US" sz="2800" b="1" i="1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  <a:p>
            <a:pPr algn="l">
              <a:spcAft>
                <a:spcPts val="600"/>
              </a:spcAf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Interaction of light and chemicals absorbed by the skin.</a:t>
            </a:r>
          </a:p>
          <a:p>
            <a:pPr algn="l">
              <a:spcAft>
                <a:spcPts val="600"/>
              </a:spcAf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Allergic vs toxic</a:t>
            </a:r>
          </a:p>
          <a:p>
            <a:pPr algn="l">
              <a:spcAft>
                <a:spcPts val="600"/>
              </a:spcAf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Drugs systemic vs local.</a:t>
            </a:r>
          </a:p>
          <a:p>
            <a:pPr algn="l">
              <a:spcAft>
                <a:spcPts val="600"/>
              </a:spcAft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Phytophotodermtitis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due to contact with plant material and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sulight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-Patients with chronic actinic dermatitis (chronic eczema on sun-exposed skin) are allergic to sunlight.</a:t>
            </a:r>
          </a:p>
          <a:p>
            <a:pPr algn="l">
              <a:spcAft>
                <a:spcPts val="600"/>
              </a:spcAft>
            </a:pPr>
            <a:endParaRPr lang="ar-JO" sz="2800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32082005"/>
      </p:ext>
    </p:extLst>
  </p:cSld>
  <p:clrMapOvr>
    <a:masterClrMapping/>
  </p:clrMapOvr>
  <p:transition>
    <p:push dir="d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5" name="Picture 4" descr="5-Blurred-Backgrounds-Vo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50001" y="99738"/>
            <a:ext cx="864399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Occupational dermatitis</a:t>
            </a:r>
            <a:endParaRPr lang="en-GB" sz="2800" b="1" dirty="0">
              <a:solidFill>
                <a:schemeClr val="accent2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  <a:p>
            <a:pPr algn="l"/>
            <a:endParaRPr lang="en-US" sz="2800" b="1" i="1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  <a:p>
            <a:pPr algn="l"/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 1. first occurred during  employment</a:t>
            </a:r>
          </a:p>
          <a:p>
            <a:pPr algn="l"/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 2. improves away from work</a:t>
            </a:r>
          </a:p>
          <a:p>
            <a:pPr algn="l"/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 3. exposure to a known irritant/ allergen</a:t>
            </a:r>
          </a:p>
          <a:p>
            <a:pPr algn="l"/>
            <a:endParaRPr lang="en-US" sz="2800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  <a:p>
            <a:pPr algn="l"/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Occupational  irritant contact dermatitis </a:t>
            </a:r>
          </a:p>
          <a:p>
            <a:pPr algn="l"/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Occupational allergic contact dermatitis</a:t>
            </a:r>
            <a:endParaRPr lang="ar-JO" sz="2800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36225443"/>
      </p:ext>
    </p:extLst>
  </p:cSld>
  <p:clrMapOvr>
    <a:masterClrMapping/>
  </p:clrMapOvr>
  <p:transition>
    <p:push dir="d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5" name="Picture 4" descr="5-Blurred-Backgrounds-Vo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928726" y="214290"/>
            <a:ext cx="10429948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GB" sz="2800" b="1" dirty="0">
                <a:solidFill>
                  <a:schemeClr val="accent2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                 Patch Test</a:t>
            </a:r>
          </a:p>
          <a:p>
            <a:pPr algn="l"/>
            <a:endParaRPr lang="en-GB" sz="2400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  <a:p>
            <a:pPr lvl="3" algn="l" rtl="0">
              <a:buFont typeface="Wingdings" pitchFamily="2" charset="2"/>
              <a:buChar char="v"/>
            </a:pPr>
            <a:r>
              <a:rPr lang="en-GB" sz="2400" dirty="0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This is a test for allergic contact dermatitis.</a:t>
            </a:r>
          </a:p>
          <a:p>
            <a:pPr lvl="3" algn="l" rtl="0">
              <a:buFont typeface="Wingdings" pitchFamily="2" charset="2"/>
              <a:buChar char="v"/>
            </a:pPr>
            <a:r>
              <a:rPr lang="en-GB" sz="2400" dirty="0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It may be tested by applying a substance which is suspected to cause the eczema (in a solution form) to an area of unaffected skin under a small patch of adhesive tape. The patch is removed after 48 hrs or earlier if sever irritation develops. </a:t>
            </a:r>
          </a:p>
          <a:p>
            <a:pPr lvl="3" algn="l" rtl="0">
              <a:buFont typeface="Wingdings" pitchFamily="2" charset="2"/>
              <a:buChar char="v"/>
            </a:pPr>
            <a:r>
              <a:rPr lang="en-GB" sz="2400" dirty="0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Positive reactions consist of </a:t>
            </a:r>
            <a:r>
              <a:rPr lang="en-GB" sz="2400" dirty="0" err="1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erythema</a:t>
            </a:r>
            <a:r>
              <a:rPr lang="en-GB" sz="2400" dirty="0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, some times with swelling and </a:t>
            </a:r>
            <a:r>
              <a:rPr lang="en-GB" sz="2400" dirty="0" err="1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vesiculation</a:t>
            </a:r>
            <a:r>
              <a:rPr lang="en-GB" sz="2400" dirty="0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.</a:t>
            </a:r>
          </a:p>
          <a:p>
            <a:pPr lvl="3" algn="l" rtl="0">
              <a:buFont typeface="Wingdings" pitchFamily="2" charset="2"/>
              <a:buChar char="v"/>
            </a:pPr>
            <a:r>
              <a:rPr lang="en-GB" sz="2400" dirty="0">
                <a:solidFill>
                  <a:schemeClr val="accent4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This test should be avoided in acute phase.</a:t>
            </a:r>
            <a:endParaRPr lang="en-US" sz="2400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  <a:p>
            <a:pPr algn="l"/>
            <a:endParaRPr lang="ar-JO" sz="2800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</p:txBody>
      </p:sp>
      <p:pic>
        <p:nvPicPr>
          <p:cNvPr id="7" name="Picture 6" descr="heading-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5918" y="4071942"/>
            <a:ext cx="5649701" cy="2571757"/>
          </a:xfrm>
          <a:prstGeom prst="rect">
            <a:avLst/>
          </a:prstGeom>
        </p:spPr>
      </p:pic>
    </p:spTree>
  </p:cSld>
  <p:clrMapOvr>
    <a:masterClrMapping/>
  </p:clrMapOvr>
  <p:transition>
    <p:strips dir="ld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647166-DBBE-4D3D-A75F-E4887A7536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443040"/>
            <a:ext cx="8083972" cy="3478253"/>
          </a:xfrm>
        </p:spPr>
        <p:txBody>
          <a:bodyPr>
            <a:normAutofit/>
          </a:bodyPr>
          <a:lstStyle/>
          <a:p>
            <a:r>
              <a:rPr lang="en-US" sz="1800" dirty="0"/>
              <a:t>The general treatments are: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70C0"/>
                </a:solidFill>
              </a:rPr>
              <a:t>1- Topical steroids.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70C0"/>
                </a:solidFill>
              </a:rPr>
              <a:t>2- emollient.</a:t>
            </a:r>
          </a:p>
          <a:p>
            <a:pPr marL="0" indent="0">
              <a:buNone/>
            </a:pPr>
            <a:r>
              <a:rPr lang="en-US" sz="1800" dirty="0"/>
              <a:t>-Steroids have different potencies, twice daily in general. (occlusion increases the potency by 100* Folds).</a:t>
            </a:r>
          </a:p>
          <a:p>
            <a:pPr marL="0" indent="0">
              <a:buNone/>
            </a:pPr>
            <a:r>
              <a:rPr lang="en-US" sz="1800" dirty="0"/>
              <a:t>-Antibiotics (macrolide, </a:t>
            </a:r>
            <a:r>
              <a:rPr lang="en-US" sz="1800" dirty="0" err="1"/>
              <a:t>fusidic</a:t>
            </a:r>
            <a:r>
              <a:rPr lang="en-US" sz="1800" dirty="0"/>
              <a:t> acid) for 2 weeks,( risk of resistance).</a:t>
            </a:r>
          </a:p>
          <a:p>
            <a:pPr marL="0" indent="0">
              <a:buNone/>
            </a:pPr>
            <a:r>
              <a:rPr lang="en-US" sz="1800" dirty="0"/>
              <a:t>-Antihistamine ( cetirizine ).</a:t>
            </a:r>
          </a:p>
          <a:p>
            <a:pPr marL="0" indent="0">
              <a:buNone/>
            </a:pPr>
            <a:r>
              <a:rPr lang="en-US" sz="1800" dirty="0"/>
              <a:t>-Unresponsive types of eczema could be treated with immunomodulator and inhibitors. ( azathioprine, tacrolimus, ciclosporins, MTX).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2BA645-06AA-411A-8B84-097B6288E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476672"/>
            <a:ext cx="8212559" cy="800099"/>
          </a:xfrm>
        </p:spPr>
        <p:txBody>
          <a:bodyPr/>
          <a:lstStyle/>
          <a:p>
            <a:r>
              <a:rPr lang="en-US" u="sng" dirty="0">
                <a:solidFill>
                  <a:srgbClr val="C00000"/>
                </a:solidFill>
              </a:rPr>
              <a:t>-Management OF ECZEMA:</a:t>
            </a:r>
          </a:p>
        </p:txBody>
      </p:sp>
    </p:spTree>
    <p:extLst>
      <p:ext uri="{BB962C8B-B14F-4D97-AF65-F5344CB8AC3E}">
        <p14:creationId xmlns:p14="http://schemas.microsoft.com/office/powerpoint/2010/main" val="2258515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5" name="Picture 4" descr="5-Blurred-Backgrounds-Vo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928726" y="214290"/>
            <a:ext cx="104299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GB" sz="3600" b="1" dirty="0">
                <a:solidFill>
                  <a:schemeClr val="accent2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                 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Andalus" pitchFamily="2" charset="-78"/>
                <a:cs typeface="Andalus" pitchFamily="2" charset="-78"/>
              </a:rPr>
              <a:t>Thank you for your attention</a:t>
            </a:r>
            <a:endParaRPr lang="en-US" sz="3600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  <a:p>
            <a:pPr algn="l"/>
            <a:endParaRPr lang="ar-JO" sz="2800" dirty="0">
              <a:solidFill>
                <a:schemeClr val="accent4">
                  <a:lumMod val="75000"/>
                </a:schemeClr>
              </a:solidFill>
              <a:latin typeface="Andalus" pitchFamily="2" charset="-78"/>
              <a:cs typeface="Andalus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11541016"/>
      </p:ext>
    </p:extLst>
  </p:cSld>
  <p:clrMapOvr>
    <a:masterClrMapping/>
  </p:clrMapOvr>
  <p:transition>
    <p:strips dir="ld"/>
  </p:transition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1311</TotalTime>
  <Words>1825</Words>
  <Application>Microsoft Office PowerPoint</Application>
  <PresentationFormat>On-screen Show (4:3)</PresentationFormat>
  <Paragraphs>220</Paragraphs>
  <Slides>45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2" baseType="lpstr">
      <vt:lpstr>Andalus</vt:lpstr>
      <vt:lpstr>Arial</vt:lpstr>
      <vt:lpstr>Calibri</vt:lpstr>
      <vt:lpstr>Calibri Light</vt:lpstr>
      <vt:lpstr>Open Sans</vt:lpstr>
      <vt:lpstr>Wingdings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Atopic eczema</vt:lpstr>
      <vt:lpstr>ATOPIC ECZEMA</vt:lpstr>
      <vt:lpstr>-eczema herpeticum:</vt:lpstr>
      <vt:lpstr>PowerPoint Presentation</vt:lpstr>
      <vt:lpstr>PowerPoint Presentation</vt:lpstr>
      <vt:lpstr>ATOPIC ECZEMA</vt:lpstr>
      <vt:lpstr>PowerPoint Presentation</vt:lpstr>
      <vt:lpstr>Seborrhoeic eczema</vt:lpstr>
      <vt:lpstr>PowerPoint Presentation</vt:lpstr>
      <vt:lpstr>PowerPoint Presentation</vt:lpstr>
      <vt:lpstr>Seborrhoeic eczema</vt:lpstr>
      <vt:lpstr>PowerPoint Presentation</vt:lpstr>
      <vt:lpstr>PowerPoint Presentation</vt:lpstr>
      <vt:lpstr>Asteatotic eczema</vt:lpstr>
      <vt:lpstr>crazy paving</vt:lpstr>
      <vt:lpstr>Pompholyx – vesicular eczema</vt:lpstr>
      <vt:lpstr>Pompholyx – vesicular eczema</vt:lpstr>
      <vt:lpstr>Discoid eczema </vt:lpstr>
      <vt:lpstr>Stasis eczema</vt:lpstr>
      <vt:lpstr>Stasis eczema</vt:lpstr>
      <vt:lpstr>Juvenile plantar dermatosis</vt:lpstr>
      <vt:lpstr>Exogenous causes “ Contact dermatitis “</vt:lpstr>
      <vt:lpstr>PowerPoint Presentation</vt:lpstr>
      <vt:lpstr>PowerPoint Presentation</vt:lpstr>
      <vt:lpstr>PowerPoint Presentation</vt:lpstr>
      <vt:lpstr>PowerPoint Presentation</vt:lpstr>
      <vt:lpstr>Irritant contact dermatitis</vt:lpstr>
      <vt:lpstr>PowerPoint Presentation</vt:lpstr>
      <vt:lpstr>Allergic contact dermatitis</vt:lpstr>
      <vt:lpstr>PowerPoint Presentation</vt:lpstr>
      <vt:lpstr>PowerPoint Presentation</vt:lpstr>
      <vt:lpstr>PowerPoint Presentation</vt:lpstr>
      <vt:lpstr>-Management OF ECZEMA: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Walaa Altamimi</dc:creator>
  <cp:lastModifiedBy>ahmad qarajeh</cp:lastModifiedBy>
  <cp:revision>45</cp:revision>
  <dcterms:created xsi:type="dcterms:W3CDTF">2016-09-03T11:56:54Z</dcterms:created>
  <dcterms:modified xsi:type="dcterms:W3CDTF">2021-08-21T10:14:44Z</dcterms:modified>
</cp:coreProperties>
</file>