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306" r:id="rId7"/>
    <p:sldId id="307" r:id="rId8"/>
    <p:sldId id="308" r:id="rId9"/>
    <p:sldId id="310" r:id="rId10"/>
    <p:sldId id="309" r:id="rId11"/>
    <p:sldId id="262" r:id="rId12"/>
    <p:sldId id="261" r:id="rId13"/>
    <p:sldId id="263" r:id="rId14"/>
    <p:sldId id="264" r:id="rId15"/>
    <p:sldId id="268" r:id="rId16"/>
    <p:sldId id="269" r:id="rId17"/>
    <p:sldId id="313" r:id="rId18"/>
    <p:sldId id="314" r:id="rId19"/>
    <p:sldId id="273" r:id="rId20"/>
    <p:sldId id="274" r:id="rId21"/>
    <p:sldId id="302" r:id="rId22"/>
    <p:sldId id="311" r:id="rId23"/>
    <p:sldId id="301" r:id="rId24"/>
    <p:sldId id="288" r:id="rId25"/>
    <p:sldId id="312" r:id="rId26"/>
    <p:sldId id="289" r:id="rId27"/>
    <p:sldId id="290" r:id="rId28"/>
    <p:sldId id="291" r:id="rId29"/>
    <p:sldId id="292" r:id="rId30"/>
    <p:sldId id="293" r:id="rId31"/>
    <p:sldId id="295" r:id="rId32"/>
    <p:sldId id="304" r:id="rId33"/>
    <p:sldId id="298" r:id="rId34"/>
    <p:sldId id="30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267" y="5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9F8B1-012B-81D9-C7A2-DEA037F971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BB603E-718E-1041-B6B1-8172212CF6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33A9E3-689E-8CDF-5B3B-64CACE2836E2}"/>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5" name="Footer Placeholder 4">
            <a:extLst>
              <a:ext uri="{FF2B5EF4-FFF2-40B4-BE49-F238E27FC236}">
                <a16:creationId xmlns:a16="http://schemas.microsoft.com/office/drawing/2014/main" id="{BF582C76-E632-7A9F-BBDB-C7D37BBFCF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89EFCE-1748-633C-1F8F-0DE29F1A5CF6}"/>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61729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8806F-BDCC-95A1-027C-A5AFD86CF9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13D879-69A1-488A-79BD-10123BEDB5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ECD6A2-7FF8-6708-1323-50376723C66A}"/>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5" name="Footer Placeholder 4">
            <a:extLst>
              <a:ext uri="{FF2B5EF4-FFF2-40B4-BE49-F238E27FC236}">
                <a16:creationId xmlns:a16="http://schemas.microsoft.com/office/drawing/2014/main" id="{9E119E3D-C731-F02B-D945-193B7973B1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4E6BE6-337D-BE05-1EB4-360C3DFCEDBC}"/>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3946936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C32340-C3C4-DBD0-F02B-7018EF72445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6E9E9C-2751-E59B-1E59-50E5E331FC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CF9BA-8D92-2893-C8C9-95A3262D7A0C}"/>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5" name="Footer Placeholder 4">
            <a:extLst>
              <a:ext uri="{FF2B5EF4-FFF2-40B4-BE49-F238E27FC236}">
                <a16:creationId xmlns:a16="http://schemas.microsoft.com/office/drawing/2014/main" id="{338F761A-4131-A0DC-97D4-D2449A95B8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E04450-3312-7EAF-9419-40F82635A6C5}"/>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832925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E8901-9F49-4E59-E380-3402469568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3C1EA1-E361-D2AA-DCF9-9BF6F5D231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2D5DFF-B167-1D21-4AA9-24949D8D9DC5}"/>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5" name="Footer Placeholder 4">
            <a:extLst>
              <a:ext uri="{FF2B5EF4-FFF2-40B4-BE49-F238E27FC236}">
                <a16:creationId xmlns:a16="http://schemas.microsoft.com/office/drawing/2014/main" id="{B6CEA92A-751A-B717-5230-A547FCF2CF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30513A-6FD8-A309-56D2-D323AA75C590}"/>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4121979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6F118-E5F2-F176-F298-3802DE0DEA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017182-0755-8EDE-C64D-61DF1896DE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450672-424C-87B0-7293-33DC57435B4B}"/>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5" name="Footer Placeholder 4">
            <a:extLst>
              <a:ext uri="{FF2B5EF4-FFF2-40B4-BE49-F238E27FC236}">
                <a16:creationId xmlns:a16="http://schemas.microsoft.com/office/drawing/2014/main" id="{26F46090-4F0D-A405-CB82-44A66E521F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11C8C6-F893-8F02-20CA-D75A0F10BE4A}"/>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81054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7CB3C-CD02-0792-DAC1-2FBD3C72F2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7F7130-9725-03B4-289C-CD8B7BDDF3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0BAB9D-82F3-91B9-0180-22D2A28929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E5AFDD-619D-7ABD-3DB6-132F98344F6A}"/>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6" name="Footer Placeholder 5">
            <a:extLst>
              <a:ext uri="{FF2B5EF4-FFF2-40B4-BE49-F238E27FC236}">
                <a16:creationId xmlns:a16="http://schemas.microsoft.com/office/drawing/2014/main" id="{23BA27E0-B810-3D31-AD47-C6A7A12AC2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E892DA-E88A-A76F-E547-2AE7B1027F62}"/>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511536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E76BC-E365-34AC-E198-56B3010C7D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F4A197C-A942-E64A-EEDE-688B8B53AA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9F9CD9-7BAF-729E-5716-B9E2AEDCD9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3AB2C2-01F5-1B07-62A4-364B17AAFC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5ED13B-FD0A-606E-0502-5223469FC2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8967F7-309F-8703-3CA3-F75F1F846C69}"/>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8" name="Footer Placeholder 7">
            <a:extLst>
              <a:ext uri="{FF2B5EF4-FFF2-40B4-BE49-F238E27FC236}">
                <a16:creationId xmlns:a16="http://schemas.microsoft.com/office/drawing/2014/main" id="{1BAFB98C-3334-23DC-9881-35C2099BEB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EDB384-4F99-16DE-4498-B0E00C62B1F1}"/>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3510018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65824-1731-28B5-FA0E-6D15F40B4C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5B4CEC-B15F-9FC5-1612-94ACD4A0626B}"/>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4" name="Footer Placeholder 3">
            <a:extLst>
              <a:ext uri="{FF2B5EF4-FFF2-40B4-BE49-F238E27FC236}">
                <a16:creationId xmlns:a16="http://schemas.microsoft.com/office/drawing/2014/main" id="{35C7CC9B-D46D-0082-D71E-3883CC9CD7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6E5EBC-34EA-43B0-A6AA-92F20AA4E35D}"/>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2866987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7F2DA1-F3A5-6D4A-FC9C-F16ABEF986AA}"/>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3" name="Footer Placeholder 2">
            <a:extLst>
              <a:ext uri="{FF2B5EF4-FFF2-40B4-BE49-F238E27FC236}">
                <a16:creationId xmlns:a16="http://schemas.microsoft.com/office/drawing/2014/main" id="{E32B3C21-62F6-FDA6-FAB8-C81BC5D96D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7FD4F6-329F-174C-EA53-BAC5AFC88A85}"/>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280306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81CF9-A5D4-C822-A01D-3F2A21AA7C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48A689-EFC0-5A43-6875-7DC08C85FC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7ABA95-6E27-3098-F437-408648A019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53EF51-3056-2629-98CF-E1521F90E0F1}"/>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6" name="Footer Placeholder 5">
            <a:extLst>
              <a:ext uri="{FF2B5EF4-FFF2-40B4-BE49-F238E27FC236}">
                <a16:creationId xmlns:a16="http://schemas.microsoft.com/office/drawing/2014/main" id="{6743DB85-2B70-E0E7-9898-64CBA31806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7C7F24-3B96-FE3E-5F08-D9FDCAA21835}"/>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2998738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38DE3-A965-2A95-2BED-22971A2DE0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2ABEED-CB6E-7C24-5472-B872E35D6C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BBE10E-D0D5-06F5-E30C-756CB237C1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E67F73-1ACE-764F-265E-9341899B52BD}"/>
              </a:ext>
            </a:extLst>
          </p:cNvPr>
          <p:cNvSpPr>
            <a:spLocks noGrp="1"/>
          </p:cNvSpPr>
          <p:nvPr>
            <p:ph type="dt" sz="half" idx="10"/>
          </p:nvPr>
        </p:nvSpPr>
        <p:spPr/>
        <p:txBody>
          <a:bodyPr/>
          <a:lstStyle/>
          <a:p>
            <a:fld id="{692A750C-F009-465E-A517-5FD020732BC6}" type="datetimeFigureOut">
              <a:rPr lang="en-US" smtClean="0"/>
              <a:pPr/>
              <a:t>27</a:t>
            </a:fld>
            <a:endParaRPr lang="en-US"/>
          </a:p>
        </p:txBody>
      </p:sp>
      <p:sp>
        <p:nvSpPr>
          <p:cNvPr id="6" name="Footer Placeholder 5">
            <a:extLst>
              <a:ext uri="{FF2B5EF4-FFF2-40B4-BE49-F238E27FC236}">
                <a16:creationId xmlns:a16="http://schemas.microsoft.com/office/drawing/2014/main" id="{AEEB84D5-C871-F04B-81B5-594587D8F6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8D7C87-EAC1-9117-727F-012C79682BE1}"/>
              </a:ext>
            </a:extLst>
          </p:cNvPr>
          <p:cNvSpPr>
            <a:spLocks noGrp="1"/>
          </p:cNvSpPr>
          <p:nvPr>
            <p:ph type="sldNum" sz="quarter" idx="12"/>
          </p:nvPr>
        </p:nvSpPr>
        <p:spPr/>
        <p:txBody>
          <a:bodyPr/>
          <a:lstStyle/>
          <a:p>
            <a:fld id="{815C4A15-383B-4070-BA2B-2679028A123C}" type="slidenum">
              <a:rPr lang="en-US" smtClean="0"/>
              <a:pPr/>
              <a:t>‹#›</a:t>
            </a:fld>
            <a:endParaRPr lang="en-US"/>
          </a:p>
        </p:txBody>
      </p:sp>
    </p:spTree>
    <p:extLst>
      <p:ext uri="{BB962C8B-B14F-4D97-AF65-F5344CB8AC3E}">
        <p14:creationId xmlns:p14="http://schemas.microsoft.com/office/powerpoint/2010/main" val="95097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3917E1-8A18-14A3-AAE0-A745B18D0B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10C3A6-2EF6-6A46-829B-E26917A6CC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C2BABB-F782-685B-2537-367DC88AA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A750C-F009-465E-A517-5FD020732BC6}" type="datetimeFigureOut">
              <a:rPr lang="en-US" smtClean="0"/>
              <a:pPr/>
              <a:t>27</a:t>
            </a:fld>
            <a:endParaRPr lang="en-US"/>
          </a:p>
        </p:txBody>
      </p:sp>
      <p:sp>
        <p:nvSpPr>
          <p:cNvPr id="5" name="Footer Placeholder 4">
            <a:extLst>
              <a:ext uri="{FF2B5EF4-FFF2-40B4-BE49-F238E27FC236}">
                <a16:creationId xmlns:a16="http://schemas.microsoft.com/office/drawing/2014/main" id="{7D870797-A916-0627-1D79-AEF0374DAD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B59B309-AF72-5B40-2AED-8C7C0389A0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5C4A15-383B-4070-BA2B-2679028A123C}" type="slidenum">
              <a:rPr lang="en-US" smtClean="0"/>
              <a:pPr/>
              <a:t>‹#›</a:t>
            </a:fld>
            <a:endParaRPr lang="en-US"/>
          </a:p>
        </p:txBody>
      </p:sp>
    </p:spTree>
    <p:extLst>
      <p:ext uri="{BB962C8B-B14F-4D97-AF65-F5344CB8AC3E}">
        <p14:creationId xmlns:p14="http://schemas.microsoft.com/office/powerpoint/2010/main" val="3557743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E4FD3B-F743-0296-0CAE-297A1E79A053}"/>
              </a:ext>
            </a:extLst>
          </p:cNvPr>
          <p:cNvSpPr>
            <a:spLocks noGrp="1"/>
          </p:cNvSpPr>
          <p:nvPr>
            <p:ph type="ctrTitle"/>
          </p:nvPr>
        </p:nvSpPr>
        <p:spPr>
          <a:xfrm>
            <a:off x="641774" y="1008994"/>
            <a:ext cx="10905053" cy="1991188"/>
          </a:xfrm>
        </p:spPr>
        <p:txBody>
          <a:bodyPr anchor="b">
            <a:normAutofit/>
          </a:bodyPr>
          <a:lstStyle/>
          <a:p>
            <a:pPr algn="l"/>
            <a:r>
              <a:rPr lang="en-US" dirty="0"/>
              <a:t>Anatomy of penis, and Physiology of  erection, Erectile Dysfunction</a:t>
            </a:r>
          </a:p>
        </p:txBody>
      </p:sp>
      <p:sp>
        <p:nvSpPr>
          <p:cNvPr id="3" name="Subtitle 2">
            <a:extLst>
              <a:ext uri="{FF2B5EF4-FFF2-40B4-BE49-F238E27FC236}">
                <a16:creationId xmlns:a16="http://schemas.microsoft.com/office/drawing/2014/main" id="{731C269B-81BC-AF9C-2561-8CA4AF99A3C0}"/>
              </a:ext>
            </a:extLst>
          </p:cNvPr>
          <p:cNvSpPr>
            <a:spLocks noGrp="1"/>
          </p:cNvSpPr>
          <p:nvPr>
            <p:ph type="subTitle" idx="1"/>
          </p:nvPr>
        </p:nvSpPr>
        <p:spPr>
          <a:xfrm>
            <a:off x="1120945" y="4279738"/>
            <a:ext cx="7132335" cy="1312657"/>
          </a:xfrm>
        </p:spPr>
        <p:txBody>
          <a:bodyPr anchor="t">
            <a:normAutofit/>
          </a:bodyPr>
          <a:lstStyle/>
          <a:p>
            <a:pPr algn="l"/>
            <a:endParaRPr lang="en-US" sz="2200" dirty="0"/>
          </a:p>
        </p:txBody>
      </p:sp>
    </p:spTree>
    <p:extLst>
      <p:ext uri="{BB962C8B-B14F-4D97-AF65-F5344CB8AC3E}">
        <p14:creationId xmlns:p14="http://schemas.microsoft.com/office/powerpoint/2010/main" val="1398447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F7E58-9270-4280-A3EA-51277969F8C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74651A7-8F14-4E0D-8AB6-B0C4ABDF5449}"/>
              </a:ext>
            </a:extLst>
          </p:cNvPr>
          <p:cNvSpPr>
            <a:spLocks noGrp="1"/>
          </p:cNvSpPr>
          <p:nvPr>
            <p:ph idx="1"/>
          </p:nvPr>
        </p:nvSpPr>
        <p:spPr/>
        <p:txBody>
          <a:bodyPr/>
          <a:lstStyle/>
          <a:p>
            <a:endParaRPr lang="en-US" dirty="0"/>
          </a:p>
        </p:txBody>
      </p:sp>
      <p:sp>
        <p:nvSpPr>
          <p:cNvPr id="4" name="AutoShape 2" descr="3 Innervation of the penis. Presynaptic parasympathetic fibers travel... |  Download Scientific Diagram">
            <a:extLst>
              <a:ext uri="{FF2B5EF4-FFF2-40B4-BE49-F238E27FC236}">
                <a16:creationId xmlns:a16="http://schemas.microsoft.com/office/drawing/2014/main" id="{C3EC4F5F-9A3E-42EA-8562-3EBD7F6CD66F}"/>
              </a:ext>
            </a:extLst>
          </p:cNvPr>
          <p:cNvSpPr>
            <a:spLocks noChangeAspect="1" noChangeArrowheads="1"/>
          </p:cNvSpPr>
          <p:nvPr/>
        </p:nvSpPr>
        <p:spPr bwMode="auto">
          <a:xfrm>
            <a:off x="5943600" y="3276600"/>
            <a:ext cx="1800808" cy="180080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3 Innervation of the penis. Presynaptic parasympathetic fibers travel via pelvic nerve to synapse in pelvic plexus, postsynaptic fibers emerge within cavernous nerve and travel to corporal bodies as well as urinary sphincter. Sympathetic fibers travel via hypogastric and pelvic nerves to join cavernous nerve as it emerges from">
            <a:extLst>
              <a:ext uri="{FF2B5EF4-FFF2-40B4-BE49-F238E27FC236}">
                <a16:creationId xmlns:a16="http://schemas.microsoft.com/office/drawing/2014/main" id="{14A39960-6AEF-4E52-952B-126CC54A8D0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81A0BC20-D323-441C-8399-9BC997AA89CD}"/>
              </a:ext>
            </a:extLst>
          </p:cNvPr>
          <p:cNvPicPr>
            <a:picLocks noChangeAspect="1"/>
          </p:cNvPicPr>
          <p:nvPr/>
        </p:nvPicPr>
        <p:blipFill>
          <a:blip r:embed="rId2"/>
          <a:stretch>
            <a:fillRect/>
          </a:stretch>
        </p:blipFill>
        <p:spPr>
          <a:xfrm>
            <a:off x="1723054" y="534955"/>
            <a:ext cx="8088499" cy="5313703"/>
          </a:xfrm>
          <a:prstGeom prst="rect">
            <a:avLst/>
          </a:prstGeom>
        </p:spPr>
      </p:pic>
    </p:spTree>
    <p:extLst>
      <p:ext uri="{BB962C8B-B14F-4D97-AF65-F5344CB8AC3E}">
        <p14:creationId xmlns:p14="http://schemas.microsoft.com/office/powerpoint/2010/main" val="3271456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B8812-997D-6D40-1372-FC1040BDEA03}"/>
              </a:ext>
            </a:extLst>
          </p:cNvPr>
          <p:cNvSpPr>
            <a:spLocks noGrp="1"/>
          </p:cNvSpPr>
          <p:nvPr>
            <p:ph type="title"/>
          </p:nvPr>
        </p:nvSpPr>
        <p:spPr/>
        <p:txBody>
          <a:bodyPr/>
          <a:lstStyle/>
          <a:p>
            <a:r>
              <a:rPr lang="en-US" dirty="0"/>
              <a:t>Mechanism of erection</a:t>
            </a:r>
          </a:p>
        </p:txBody>
      </p:sp>
      <p:sp>
        <p:nvSpPr>
          <p:cNvPr id="3" name="Content Placeholder 2">
            <a:extLst>
              <a:ext uri="{FF2B5EF4-FFF2-40B4-BE49-F238E27FC236}">
                <a16:creationId xmlns:a16="http://schemas.microsoft.com/office/drawing/2014/main" id="{C9D534A6-489F-F4C2-2FBA-0568515BB1DE}"/>
              </a:ext>
            </a:extLst>
          </p:cNvPr>
          <p:cNvSpPr>
            <a:spLocks noGrp="1"/>
          </p:cNvSpPr>
          <p:nvPr>
            <p:ph idx="1"/>
          </p:nvPr>
        </p:nvSpPr>
        <p:spPr/>
        <p:txBody>
          <a:bodyPr/>
          <a:lstStyle/>
          <a:p>
            <a:r>
              <a:rPr lang="en-US" dirty="0"/>
              <a:t>Three types of erection have been described: </a:t>
            </a:r>
          </a:p>
          <a:p>
            <a:endParaRPr lang="en-US" dirty="0"/>
          </a:p>
          <a:p>
            <a:pPr>
              <a:buFontTx/>
              <a:buChar char="-"/>
            </a:pPr>
            <a:r>
              <a:rPr lang="en-US" b="1" u="sng" dirty="0"/>
              <a:t>Nocturnal</a:t>
            </a:r>
            <a:r>
              <a:rPr lang="en-US" dirty="0"/>
              <a:t>, that follows the rapid eye movement sleep periods;</a:t>
            </a:r>
          </a:p>
          <a:p>
            <a:pPr>
              <a:buFontTx/>
              <a:buChar char="-"/>
            </a:pPr>
            <a:r>
              <a:rPr lang="en-US" b="1" u="sng" dirty="0"/>
              <a:t>Reflexogenic </a:t>
            </a:r>
            <a:r>
              <a:rPr lang="en-US" dirty="0"/>
              <a:t>due to genital stimulations;</a:t>
            </a:r>
          </a:p>
          <a:p>
            <a:pPr>
              <a:buFontTx/>
              <a:buChar char="-"/>
            </a:pPr>
            <a:r>
              <a:rPr lang="en-US" b="1" u="sng" dirty="0"/>
              <a:t>The central or psychogenic </a:t>
            </a:r>
            <a:r>
              <a:rPr lang="en-US" dirty="0"/>
              <a:t>related to many stimulations trigger points (imaginative, visual, auditory, olfactory, gustatory, tactile, etc.)</a:t>
            </a:r>
          </a:p>
        </p:txBody>
      </p:sp>
    </p:spTree>
    <p:extLst>
      <p:ext uri="{BB962C8B-B14F-4D97-AF65-F5344CB8AC3E}">
        <p14:creationId xmlns:p14="http://schemas.microsoft.com/office/powerpoint/2010/main" val="199780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0B618-3180-FE34-0758-6B4386B56BE6}"/>
              </a:ext>
            </a:extLst>
          </p:cNvPr>
          <p:cNvSpPr>
            <a:spLocks noGrp="1"/>
          </p:cNvSpPr>
          <p:nvPr>
            <p:ph type="title"/>
          </p:nvPr>
        </p:nvSpPr>
        <p:spPr/>
        <p:txBody>
          <a:bodyPr/>
          <a:lstStyle/>
          <a:p>
            <a:r>
              <a:rPr lang="en-US" dirty="0"/>
              <a:t>Mechanism of erection</a:t>
            </a:r>
          </a:p>
        </p:txBody>
      </p:sp>
      <p:sp>
        <p:nvSpPr>
          <p:cNvPr id="3" name="Content Placeholder 2">
            <a:extLst>
              <a:ext uri="{FF2B5EF4-FFF2-40B4-BE49-F238E27FC236}">
                <a16:creationId xmlns:a16="http://schemas.microsoft.com/office/drawing/2014/main" id="{40C13319-6BA0-590C-9D57-1ED7BCE2A19B}"/>
              </a:ext>
            </a:extLst>
          </p:cNvPr>
          <p:cNvSpPr>
            <a:spLocks noGrp="1"/>
          </p:cNvSpPr>
          <p:nvPr>
            <p:ph idx="1"/>
          </p:nvPr>
        </p:nvSpPr>
        <p:spPr/>
        <p:txBody>
          <a:bodyPr>
            <a:normAutofit lnSpcReduction="10000"/>
          </a:bodyPr>
          <a:lstStyle/>
          <a:p>
            <a:r>
              <a:rPr lang="en-US" dirty="0"/>
              <a:t>The erectile process involves specifically the cavernous smooth musculature and the smooth muscles of the arteriolar and arterial walls.</a:t>
            </a:r>
          </a:p>
          <a:p>
            <a:r>
              <a:rPr lang="en-US" dirty="0"/>
              <a:t> In the flaccid state, there is a </a:t>
            </a:r>
            <a:r>
              <a:rPr lang="en-US" b="1" dirty="0"/>
              <a:t>tonically contraction </a:t>
            </a:r>
            <a:r>
              <a:rPr lang="en-US" dirty="0"/>
              <a:t>of these structures. </a:t>
            </a:r>
          </a:p>
          <a:p>
            <a:r>
              <a:rPr lang="en-US" dirty="0"/>
              <a:t>The relaxing of smooth muscle resulting in increase of </a:t>
            </a:r>
            <a:r>
              <a:rPr lang="en-US" dirty="0" err="1"/>
              <a:t>intracavernosal</a:t>
            </a:r>
            <a:r>
              <a:rPr lang="en-US" dirty="0"/>
              <a:t> pressure that leads to compression of the </a:t>
            </a:r>
            <a:r>
              <a:rPr lang="en-US" dirty="0" err="1"/>
              <a:t>subtunical</a:t>
            </a:r>
            <a:r>
              <a:rPr lang="en-US" dirty="0"/>
              <a:t> venules against the tunica albuginea. </a:t>
            </a:r>
          </a:p>
          <a:p>
            <a:r>
              <a:rPr lang="en-US" dirty="0"/>
              <a:t>This reduces venous drainage from the corpora cavernosa and increases pressure within the corpora.</a:t>
            </a:r>
            <a:r>
              <a:rPr lang="en-US" b="1" dirty="0">
                <a:solidFill>
                  <a:srgbClr val="FF0000"/>
                </a:solidFill>
              </a:rPr>
              <a:t> the </a:t>
            </a:r>
            <a:r>
              <a:rPr lang="en-US" b="1" dirty="0" err="1">
                <a:solidFill>
                  <a:srgbClr val="FF0000"/>
                </a:solidFill>
              </a:rPr>
              <a:t>veno</a:t>
            </a:r>
            <a:r>
              <a:rPr lang="en-US" b="1" dirty="0">
                <a:solidFill>
                  <a:srgbClr val="FF0000"/>
                </a:solidFill>
              </a:rPr>
              <a:t>-occlusive mechanism </a:t>
            </a:r>
            <a:endParaRPr lang="en-US" dirty="0"/>
          </a:p>
          <a:p>
            <a:endParaRPr lang="en-US" dirty="0"/>
          </a:p>
        </p:txBody>
      </p:sp>
    </p:spTree>
    <p:extLst>
      <p:ext uri="{BB962C8B-B14F-4D97-AF65-F5344CB8AC3E}">
        <p14:creationId xmlns:p14="http://schemas.microsoft.com/office/powerpoint/2010/main" val="1963602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8263A24-0C1F-4677-B43C-4AE14E276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4649AD-4D24-E2A9-D81F-CBAD6E0EBF8C}"/>
              </a:ext>
            </a:extLst>
          </p:cNvPr>
          <p:cNvSpPr>
            <a:spLocks noGrp="1"/>
          </p:cNvSpPr>
          <p:nvPr>
            <p:ph type="title"/>
          </p:nvPr>
        </p:nvSpPr>
        <p:spPr>
          <a:xfrm>
            <a:off x="868680" y="405575"/>
            <a:ext cx="5001768" cy="1371600"/>
          </a:xfrm>
        </p:spPr>
        <p:txBody>
          <a:bodyPr vert="horz" lIns="91440" tIns="45720" rIns="91440" bIns="45720" rtlCol="0" anchor="ctr">
            <a:normAutofit/>
          </a:bodyPr>
          <a:lstStyle/>
          <a:p>
            <a:r>
              <a:rPr lang="en-US" sz="3600"/>
              <a:t>Mechanism of erection</a:t>
            </a:r>
          </a:p>
        </p:txBody>
      </p:sp>
      <p:sp>
        <p:nvSpPr>
          <p:cNvPr id="14" name="Rectangle 13">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6442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4" y="1071836"/>
            <a:ext cx="1021458"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AB6B3768-0F33-54CB-44CF-9817C94F9013}"/>
              </a:ext>
            </a:extLst>
          </p:cNvPr>
          <p:cNvPicPr>
            <a:picLocks noGrp="1" noChangeAspect="1"/>
          </p:cNvPicPr>
          <p:nvPr>
            <p:ph idx="1"/>
          </p:nvPr>
        </p:nvPicPr>
        <p:blipFill>
          <a:blip r:embed="rId2" cstate="print"/>
          <a:stretch>
            <a:fillRect/>
          </a:stretch>
        </p:blipFill>
        <p:spPr>
          <a:xfrm>
            <a:off x="684310" y="2091095"/>
            <a:ext cx="5161031" cy="4206240"/>
          </a:xfrm>
          <a:prstGeom prst="rect">
            <a:avLst/>
          </a:prstGeom>
        </p:spPr>
      </p:pic>
      <p:pic>
        <p:nvPicPr>
          <p:cNvPr id="5" name="Picture 2" descr="(Mechanism of Penile Erection)&#10;The stimulation result in the relaxation of smooth muscles&#10;&#10;of corpus cavernosum which lea...">
            <a:extLst>
              <a:ext uri="{FF2B5EF4-FFF2-40B4-BE49-F238E27FC236}">
                <a16:creationId xmlns:a16="http://schemas.microsoft.com/office/drawing/2014/main" id="{E39BBAA2-A25A-6BA8-BA63-3BC8885743C1}"/>
              </a:ext>
            </a:extLst>
          </p:cNvPr>
          <p:cNvPicPr>
            <a:picLocks noChangeAspect="1" noChangeArrowheads="1"/>
          </p:cNvPicPr>
          <p:nvPr/>
        </p:nvPicPr>
        <p:blipFill rotWithShape="1">
          <a:blip r:embed="rId3" cstate="print"/>
          <a:srcRect l="2307" t="28179" r="3646" b="311"/>
          <a:stretch/>
        </p:blipFill>
        <p:spPr bwMode="auto">
          <a:xfrm>
            <a:off x="5405947" y="2182753"/>
            <a:ext cx="6621930" cy="3776311"/>
          </a:xfrm>
          <a:prstGeom prst="rect">
            <a:avLst/>
          </a:prstGeom>
          <a:noFill/>
        </p:spPr>
      </p:pic>
    </p:spTree>
    <p:extLst>
      <p:ext uri="{BB962C8B-B14F-4D97-AF65-F5344CB8AC3E}">
        <p14:creationId xmlns:p14="http://schemas.microsoft.com/office/powerpoint/2010/main" val="2483364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2F8D8-1445-7522-59F3-DFE2AAF1AA52}"/>
              </a:ext>
            </a:extLst>
          </p:cNvPr>
          <p:cNvSpPr>
            <a:spLocks noGrp="1"/>
          </p:cNvSpPr>
          <p:nvPr>
            <p:ph type="title"/>
          </p:nvPr>
        </p:nvSpPr>
        <p:spPr/>
        <p:txBody>
          <a:bodyPr/>
          <a:lstStyle/>
          <a:p>
            <a:r>
              <a:rPr lang="en-US" dirty="0"/>
              <a:t>Mechanism of erection</a:t>
            </a:r>
          </a:p>
        </p:txBody>
      </p:sp>
      <p:sp>
        <p:nvSpPr>
          <p:cNvPr id="3" name="Content Placeholder 2">
            <a:extLst>
              <a:ext uri="{FF2B5EF4-FFF2-40B4-BE49-F238E27FC236}">
                <a16:creationId xmlns:a16="http://schemas.microsoft.com/office/drawing/2014/main" id="{F933F842-FA47-7AE0-16B7-C7467E9C32EF}"/>
              </a:ext>
            </a:extLst>
          </p:cNvPr>
          <p:cNvSpPr>
            <a:spLocks noGrp="1"/>
          </p:cNvSpPr>
          <p:nvPr>
            <p:ph idx="1"/>
          </p:nvPr>
        </p:nvSpPr>
        <p:spPr/>
        <p:txBody>
          <a:bodyPr>
            <a:noAutofit/>
          </a:bodyPr>
          <a:lstStyle/>
          <a:p>
            <a:r>
              <a:rPr lang="en-US" sz="2000" dirty="0"/>
              <a:t>Dilatation of the arterioles and arteries by increased blood flow</a:t>
            </a:r>
          </a:p>
          <a:p>
            <a:r>
              <a:rPr lang="en-US" sz="2000" dirty="0"/>
              <a:t>Trapping of the incoming blood by the expanding sinusoids</a:t>
            </a:r>
          </a:p>
          <a:p>
            <a:r>
              <a:rPr lang="en-US" sz="2000" dirty="0"/>
              <a:t>Compression of the </a:t>
            </a:r>
            <a:r>
              <a:rPr lang="en-US" sz="2000" dirty="0" err="1"/>
              <a:t>subtunical</a:t>
            </a:r>
            <a:r>
              <a:rPr lang="en-US" sz="2000" dirty="0"/>
              <a:t> venular plexuses between the tunica albuginea and the peripheral sinusoids, reducing the venous outflow</a:t>
            </a:r>
          </a:p>
          <a:p>
            <a:r>
              <a:rPr lang="en-US" sz="2000" dirty="0"/>
              <a:t>Stretching of the tunica to its capacity, which occludes the emissary veins between the inner circular and the outer longitudinal layers and further decreases the venous outflow to a minimum</a:t>
            </a:r>
          </a:p>
          <a:p>
            <a:r>
              <a:rPr lang="en-US" sz="2000" dirty="0"/>
              <a:t>An increase in PO2 (to about 90 mmHg) and </a:t>
            </a:r>
            <a:r>
              <a:rPr lang="en-US" sz="2000" dirty="0" err="1"/>
              <a:t>intracavernous</a:t>
            </a:r>
            <a:r>
              <a:rPr lang="en-US" sz="2000" dirty="0"/>
              <a:t> pressure (around 100 mmHg), which raises the penis from the dependent position to the erect state (the full-erection phase)</a:t>
            </a:r>
          </a:p>
          <a:p>
            <a:r>
              <a:rPr lang="en-US" sz="2000" dirty="0"/>
              <a:t>A further pressure increase (to several hundred millimeters of mercury) with contraction of the ischiocavernosus muscles (rigid-erection phase)</a:t>
            </a:r>
          </a:p>
        </p:txBody>
      </p:sp>
    </p:spTree>
    <p:extLst>
      <p:ext uri="{BB962C8B-B14F-4D97-AF65-F5344CB8AC3E}">
        <p14:creationId xmlns:p14="http://schemas.microsoft.com/office/powerpoint/2010/main" val="2129451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1158" y="0"/>
            <a:ext cx="8229600" cy="1143000"/>
          </a:xfrm>
        </p:spPr>
        <p:txBody>
          <a:bodyPr/>
          <a:lstStyle/>
          <a:p>
            <a:pPr rtl="0"/>
            <a:r>
              <a:rPr lang="en-US" b="1" dirty="0">
                <a:solidFill>
                  <a:srgbClr val="002060"/>
                </a:solidFill>
              </a:rPr>
              <a:t>Phases of erectile process</a:t>
            </a:r>
            <a:endParaRPr lang="ar-JO" b="1" dirty="0">
              <a:solidFill>
                <a:srgbClr val="002060"/>
              </a:solidFill>
            </a:endParaRPr>
          </a:p>
        </p:txBody>
      </p:sp>
      <p:graphicFrame>
        <p:nvGraphicFramePr>
          <p:cNvPr id="4" name="Content Placeholder 3"/>
          <p:cNvGraphicFramePr>
            <a:graphicFrameLocks noGrp="1"/>
          </p:cNvGraphicFramePr>
          <p:nvPr>
            <p:ph idx="1"/>
          </p:nvPr>
        </p:nvGraphicFramePr>
        <p:xfrm>
          <a:off x="1524000" y="1071546"/>
          <a:ext cx="9144000" cy="5568054"/>
        </p:xfrm>
        <a:graphic>
          <a:graphicData uri="http://schemas.openxmlformats.org/drawingml/2006/table">
            <a:tbl>
              <a:tblPr rtl="1" firstRow="1" bandRow="1">
                <a:tableStyleId>{3C2FFA5D-87B4-456A-9821-1D502468CF0F}</a:tableStyleId>
              </a:tblPr>
              <a:tblGrid>
                <a:gridCol w="6372212">
                  <a:extLst>
                    <a:ext uri="{9D8B030D-6E8A-4147-A177-3AD203B41FA5}">
                      <a16:colId xmlns:a16="http://schemas.microsoft.com/office/drawing/2014/main" val="20000"/>
                    </a:ext>
                  </a:extLst>
                </a:gridCol>
                <a:gridCol w="1858270">
                  <a:extLst>
                    <a:ext uri="{9D8B030D-6E8A-4147-A177-3AD203B41FA5}">
                      <a16:colId xmlns:a16="http://schemas.microsoft.com/office/drawing/2014/main" val="20001"/>
                    </a:ext>
                  </a:extLst>
                </a:gridCol>
                <a:gridCol w="913518">
                  <a:extLst>
                    <a:ext uri="{9D8B030D-6E8A-4147-A177-3AD203B41FA5}">
                      <a16:colId xmlns:a16="http://schemas.microsoft.com/office/drawing/2014/main" val="20002"/>
                    </a:ext>
                  </a:extLst>
                </a:gridCol>
              </a:tblGrid>
              <a:tr h="775609">
                <a:tc>
                  <a:txBody>
                    <a:bodyPr/>
                    <a:lstStyle/>
                    <a:p>
                      <a:pPr algn="ctr" rtl="1"/>
                      <a:r>
                        <a:rPr lang="en-US" sz="2800" dirty="0"/>
                        <a:t>description</a:t>
                      </a:r>
                      <a:endParaRPr lang="ar-JO" sz="2800" dirty="0"/>
                    </a:p>
                  </a:txBody>
                  <a:tcPr/>
                </a:tc>
                <a:tc>
                  <a:txBody>
                    <a:bodyPr/>
                    <a:lstStyle/>
                    <a:p>
                      <a:pPr algn="ctr" rtl="0"/>
                      <a:r>
                        <a:rPr lang="en-US" sz="2800" dirty="0"/>
                        <a:t>term</a:t>
                      </a:r>
                      <a:endParaRPr lang="ar-JO" sz="2800" dirty="0"/>
                    </a:p>
                  </a:txBody>
                  <a:tcPr/>
                </a:tc>
                <a:tc>
                  <a:txBody>
                    <a:bodyPr/>
                    <a:lstStyle/>
                    <a:p>
                      <a:pPr algn="ctr" rtl="0"/>
                      <a:r>
                        <a:rPr lang="en-US" sz="2000" dirty="0"/>
                        <a:t>phase</a:t>
                      </a:r>
                      <a:endParaRPr lang="ar-JO" sz="2000" dirty="0"/>
                    </a:p>
                  </a:txBody>
                  <a:tcPr/>
                </a:tc>
                <a:extLst>
                  <a:ext uri="{0D108BD9-81ED-4DB2-BD59-A6C34878D82A}">
                    <a16:rowId xmlns:a16="http://schemas.microsoft.com/office/drawing/2014/main" val="10000"/>
                  </a:ext>
                </a:extLst>
              </a:tr>
              <a:tr h="775609">
                <a:tc>
                  <a:txBody>
                    <a:bodyPr/>
                    <a:lstStyle/>
                    <a:p>
                      <a:pPr algn="l" rtl="0"/>
                      <a:r>
                        <a:rPr lang="en-US" dirty="0" err="1"/>
                        <a:t>Cavernosal</a:t>
                      </a:r>
                      <a:r>
                        <a:rPr lang="en-US" dirty="0"/>
                        <a:t> smooth muscle contracted; sinusoids empty; minimal arterial flow</a:t>
                      </a:r>
                      <a:endParaRPr lang="ar-JO" dirty="0"/>
                    </a:p>
                  </a:txBody>
                  <a:tcPr/>
                </a:tc>
                <a:tc>
                  <a:txBody>
                    <a:bodyPr/>
                    <a:lstStyle/>
                    <a:p>
                      <a:pPr algn="l" rtl="1"/>
                      <a:r>
                        <a:rPr lang="en-US" dirty="0"/>
                        <a:t>Flaccid phase </a:t>
                      </a:r>
                      <a:endParaRPr lang="ar-JO" dirty="0"/>
                    </a:p>
                  </a:txBody>
                  <a:tcPr/>
                </a:tc>
                <a:tc>
                  <a:txBody>
                    <a:bodyPr/>
                    <a:lstStyle/>
                    <a:p>
                      <a:pPr algn="ctr" rtl="1"/>
                      <a:r>
                        <a:rPr lang="en-US" dirty="0"/>
                        <a:t>0</a:t>
                      </a:r>
                      <a:endParaRPr lang="ar-JO" dirty="0"/>
                    </a:p>
                  </a:txBody>
                  <a:tcPr/>
                </a:tc>
                <a:extLst>
                  <a:ext uri="{0D108BD9-81ED-4DB2-BD59-A6C34878D82A}">
                    <a16:rowId xmlns:a16="http://schemas.microsoft.com/office/drawing/2014/main" val="10001"/>
                  </a:ext>
                </a:extLst>
              </a:tr>
              <a:tr h="775609">
                <a:tc>
                  <a:txBody>
                    <a:bodyPr/>
                    <a:lstStyle/>
                    <a:p>
                      <a:pPr algn="l" rtl="0"/>
                      <a:r>
                        <a:rPr lang="en-US" dirty="0"/>
                        <a:t>Increased </a:t>
                      </a:r>
                      <a:r>
                        <a:rPr lang="en-US" dirty="0" err="1"/>
                        <a:t>pudendal</a:t>
                      </a:r>
                      <a:r>
                        <a:rPr lang="en-US" dirty="0"/>
                        <a:t> artery flow; penile elongation</a:t>
                      </a:r>
                      <a:endParaRPr lang="ar-JO" dirty="0"/>
                    </a:p>
                  </a:txBody>
                  <a:tcPr/>
                </a:tc>
                <a:tc>
                  <a:txBody>
                    <a:bodyPr/>
                    <a:lstStyle/>
                    <a:p>
                      <a:pPr algn="l" rtl="1"/>
                      <a:r>
                        <a:rPr lang="en-US" dirty="0"/>
                        <a:t>Latent (filling ) phase</a:t>
                      </a:r>
                      <a:endParaRPr lang="ar-JO" dirty="0"/>
                    </a:p>
                  </a:txBody>
                  <a:tcPr/>
                </a:tc>
                <a:tc>
                  <a:txBody>
                    <a:bodyPr/>
                    <a:lstStyle/>
                    <a:p>
                      <a:pPr algn="ctr" rtl="1"/>
                      <a:r>
                        <a:rPr lang="en-US" dirty="0"/>
                        <a:t>1</a:t>
                      </a:r>
                      <a:endParaRPr lang="ar-JO" dirty="0"/>
                    </a:p>
                  </a:txBody>
                  <a:tcPr/>
                </a:tc>
                <a:extLst>
                  <a:ext uri="{0D108BD9-81ED-4DB2-BD59-A6C34878D82A}">
                    <a16:rowId xmlns:a16="http://schemas.microsoft.com/office/drawing/2014/main" val="10002"/>
                  </a:ext>
                </a:extLst>
              </a:tr>
              <a:tr h="775609">
                <a:tc>
                  <a:txBody>
                    <a:bodyPr/>
                    <a:lstStyle/>
                    <a:p>
                      <a:pPr algn="l" rtl="0"/>
                      <a:r>
                        <a:rPr lang="en-US" dirty="0"/>
                        <a:t>Rising </a:t>
                      </a:r>
                      <a:r>
                        <a:rPr lang="en-US" dirty="0" err="1"/>
                        <a:t>intracavernosal</a:t>
                      </a:r>
                      <a:r>
                        <a:rPr lang="en-US" dirty="0"/>
                        <a:t> pressure; erection forming</a:t>
                      </a:r>
                      <a:endParaRPr lang="ar-JO" dirty="0"/>
                    </a:p>
                  </a:txBody>
                  <a:tcPr/>
                </a:tc>
                <a:tc>
                  <a:txBody>
                    <a:bodyPr/>
                    <a:lstStyle/>
                    <a:p>
                      <a:pPr algn="l" rtl="1"/>
                      <a:r>
                        <a:rPr lang="en-US" dirty="0"/>
                        <a:t>Tumescent phase</a:t>
                      </a:r>
                      <a:endParaRPr lang="ar-JO" dirty="0"/>
                    </a:p>
                  </a:txBody>
                  <a:tcPr/>
                </a:tc>
                <a:tc>
                  <a:txBody>
                    <a:bodyPr/>
                    <a:lstStyle/>
                    <a:p>
                      <a:pPr algn="ctr" rtl="1"/>
                      <a:r>
                        <a:rPr lang="en-US" dirty="0"/>
                        <a:t>2</a:t>
                      </a:r>
                      <a:endParaRPr lang="ar-JO" dirty="0"/>
                    </a:p>
                  </a:txBody>
                  <a:tcPr/>
                </a:tc>
                <a:extLst>
                  <a:ext uri="{0D108BD9-81ED-4DB2-BD59-A6C34878D82A}">
                    <a16:rowId xmlns:a16="http://schemas.microsoft.com/office/drawing/2014/main" val="10003"/>
                  </a:ext>
                </a:extLst>
              </a:tr>
              <a:tr h="775609">
                <a:tc>
                  <a:txBody>
                    <a:bodyPr/>
                    <a:lstStyle/>
                    <a:p>
                      <a:pPr algn="l" rtl="0"/>
                      <a:r>
                        <a:rPr lang="en-US" dirty="0"/>
                        <a:t>Increased </a:t>
                      </a:r>
                      <a:r>
                        <a:rPr lang="en-US" dirty="0" err="1"/>
                        <a:t>cavernosal</a:t>
                      </a:r>
                      <a:r>
                        <a:rPr lang="en-US" dirty="0"/>
                        <a:t> pressure causes penis to become fully erect</a:t>
                      </a:r>
                      <a:endParaRPr lang="ar-JO" dirty="0"/>
                    </a:p>
                  </a:txBody>
                  <a:tcPr/>
                </a:tc>
                <a:tc>
                  <a:txBody>
                    <a:bodyPr/>
                    <a:lstStyle/>
                    <a:p>
                      <a:pPr algn="l" rtl="1"/>
                      <a:r>
                        <a:rPr lang="en-US" dirty="0"/>
                        <a:t>Full erection phase</a:t>
                      </a:r>
                      <a:endParaRPr lang="ar-JO" dirty="0"/>
                    </a:p>
                  </a:txBody>
                  <a:tcPr/>
                </a:tc>
                <a:tc>
                  <a:txBody>
                    <a:bodyPr/>
                    <a:lstStyle/>
                    <a:p>
                      <a:pPr algn="ctr" rtl="1"/>
                      <a:r>
                        <a:rPr lang="en-US" dirty="0"/>
                        <a:t>3</a:t>
                      </a:r>
                      <a:endParaRPr lang="ar-JO" dirty="0"/>
                    </a:p>
                  </a:txBody>
                  <a:tcPr/>
                </a:tc>
                <a:extLst>
                  <a:ext uri="{0D108BD9-81ED-4DB2-BD59-A6C34878D82A}">
                    <a16:rowId xmlns:a16="http://schemas.microsoft.com/office/drawing/2014/main" val="10004"/>
                  </a:ext>
                </a:extLst>
              </a:tr>
              <a:tr h="775609">
                <a:tc>
                  <a:txBody>
                    <a:bodyPr/>
                    <a:lstStyle/>
                    <a:p>
                      <a:pPr algn="l" rtl="0"/>
                      <a:r>
                        <a:rPr lang="en-US" dirty="0"/>
                        <a:t>Further increases in pressure + </a:t>
                      </a:r>
                      <a:r>
                        <a:rPr lang="en-US" dirty="0" err="1"/>
                        <a:t>ischiocavernosal</a:t>
                      </a:r>
                      <a:r>
                        <a:rPr lang="en-US" dirty="0"/>
                        <a:t> muscle contraction</a:t>
                      </a:r>
                      <a:endParaRPr lang="ar-JO" dirty="0"/>
                    </a:p>
                  </a:txBody>
                  <a:tcPr/>
                </a:tc>
                <a:tc>
                  <a:txBody>
                    <a:bodyPr/>
                    <a:lstStyle/>
                    <a:p>
                      <a:pPr algn="l" rtl="1"/>
                      <a:r>
                        <a:rPr lang="en-US" dirty="0"/>
                        <a:t>Rigid erection phase</a:t>
                      </a:r>
                      <a:endParaRPr lang="ar-JO" dirty="0"/>
                    </a:p>
                  </a:txBody>
                  <a:tcPr/>
                </a:tc>
                <a:tc>
                  <a:txBody>
                    <a:bodyPr/>
                    <a:lstStyle/>
                    <a:p>
                      <a:pPr algn="ctr" rtl="1"/>
                      <a:r>
                        <a:rPr lang="en-US" dirty="0"/>
                        <a:t>4</a:t>
                      </a:r>
                      <a:endParaRPr lang="ar-JO" dirty="0"/>
                    </a:p>
                  </a:txBody>
                  <a:tcPr/>
                </a:tc>
                <a:extLst>
                  <a:ext uri="{0D108BD9-81ED-4DB2-BD59-A6C34878D82A}">
                    <a16:rowId xmlns:a16="http://schemas.microsoft.com/office/drawing/2014/main" val="10005"/>
                  </a:ext>
                </a:extLst>
              </a:tr>
              <a:tr h="775609">
                <a:tc>
                  <a:txBody>
                    <a:bodyPr/>
                    <a:lstStyle/>
                    <a:p>
                      <a:pPr algn="l" rtl="0"/>
                      <a:r>
                        <a:rPr lang="en-US" dirty="0"/>
                        <a:t>Following ejaculation, sympathetic discharge resumes; there is smooth muscle contraction and vasoconstriction; reduced arterial flow; blood is expelled from sinusoidal spaces</a:t>
                      </a:r>
                      <a:endParaRPr lang="ar-JO" dirty="0"/>
                    </a:p>
                  </a:txBody>
                  <a:tcPr/>
                </a:tc>
                <a:tc>
                  <a:txBody>
                    <a:bodyPr/>
                    <a:lstStyle/>
                    <a:p>
                      <a:pPr algn="l" rtl="0"/>
                      <a:r>
                        <a:rPr lang="en-US" dirty="0" err="1"/>
                        <a:t>Detumescence</a:t>
                      </a:r>
                      <a:r>
                        <a:rPr lang="en-US" dirty="0"/>
                        <a:t> phase</a:t>
                      </a:r>
                      <a:endParaRPr lang="ar-JO" dirty="0"/>
                    </a:p>
                  </a:txBody>
                  <a:tcPr/>
                </a:tc>
                <a:tc>
                  <a:txBody>
                    <a:bodyPr/>
                    <a:lstStyle/>
                    <a:p>
                      <a:pPr algn="ctr" rtl="1"/>
                      <a:r>
                        <a:rPr lang="en-US" dirty="0"/>
                        <a:t>5</a:t>
                      </a:r>
                      <a:endParaRPr lang="ar-JO" dirty="0"/>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4790E-C829-B5E8-1FC0-E986BBD88A7A}"/>
              </a:ext>
            </a:extLst>
          </p:cNvPr>
          <p:cNvSpPr>
            <a:spLocks noGrp="1"/>
          </p:cNvSpPr>
          <p:nvPr>
            <p:ph type="title"/>
          </p:nvPr>
        </p:nvSpPr>
        <p:spPr/>
        <p:txBody>
          <a:bodyPr/>
          <a:lstStyle/>
          <a:p>
            <a:r>
              <a:rPr lang="en-US" dirty="0"/>
              <a:t>Pathophysiology of Erectile Dysfunction</a:t>
            </a:r>
          </a:p>
        </p:txBody>
      </p:sp>
      <p:sp>
        <p:nvSpPr>
          <p:cNvPr id="3" name="Content Placeholder 2">
            <a:extLst>
              <a:ext uri="{FF2B5EF4-FFF2-40B4-BE49-F238E27FC236}">
                <a16:creationId xmlns:a16="http://schemas.microsoft.com/office/drawing/2014/main" id="{8CE8A250-B647-E404-FF96-10A580B8F7D6}"/>
              </a:ext>
            </a:extLst>
          </p:cNvPr>
          <p:cNvSpPr>
            <a:spLocks noGrp="1"/>
          </p:cNvSpPr>
          <p:nvPr>
            <p:ph idx="1"/>
          </p:nvPr>
        </p:nvSpPr>
        <p:spPr/>
        <p:txBody>
          <a:bodyPr/>
          <a:lstStyle/>
          <a:p>
            <a:r>
              <a:rPr lang="en-US" dirty="0"/>
              <a:t>Erectile dysfunction (ED) is defined as the persistent inability to attain and/or maintain penile erection sufficient to permit satisfactory sexual performance</a:t>
            </a:r>
          </a:p>
          <a:p>
            <a:r>
              <a:rPr lang="en-US" dirty="0"/>
              <a:t>Erectile dysfunction may affect physical and physiological health and has a strong impact on quality of life and relationships. </a:t>
            </a:r>
          </a:p>
          <a:p>
            <a:r>
              <a:rPr lang="en-US" dirty="0"/>
              <a:t>It is recognized as a possible early sign of coronary artery and peripheral vascular disease. Therefore, physicians should ask male patients about sexual health in order to identify potential life-threatening underlying conditions such as cardiovascular disease</a:t>
            </a:r>
          </a:p>
        </p:txBody>
      </p:sp>
    </p:spTree>
    <p:extLst>
      <p:ext uri="{BB962C8B-B14F-4D97-AF65-F5344CB8AC3E}">
        <p14:creationId xmlns:p14="http://schemas.microsoft.com/office/powerpoint/2010/main" val="235541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9E7F1-BBA0-4972-9862-B352D5B384BE}"/>
              </a:ext>
            </a:extLst>
          </p:cNvPr>
          <p:cNvSpPr>
            <a:spLocks noGrp="1"/>
          </p:cNvSpPr>
          <p:nvPr>
            <p:ph type="title"/>
          </p:nvPr>
        </p:nvSpPr>
        <p:spPr/>
        <p:txBody>
          <a:bodyPr/>
          <a:lstStyle/>
          <a:p>
            <a:r>
              <a:rPr lang="en-US" dirty="0"/>
              <a:t>Classification: Organic</a:t>
            </a:r>
          </a:p>
        </p:txBody>
      </p:sp>
      <p:sp>
        <p:nvSpPr>
          <p:cNvPr id="3" name="Content Placeholder 2">
            <a:extLst>
              <a:ext uri="{FF2B5EF4-FFF2-40B4-BE49-F238E27FC236}">
                <a16:creationId xmlns:a16="http://schemas.microsoft.com/office/drawing/2014/main" id="{3E9E275D-BBF6-4F96-AF06-A06FAD61A081}"/>
              </a:ext>
            </a:extLst>
          </p:cNvPr>
          <p:cNvSpPr>
            <a:spLocks noGrp="1"/>
          </p:cNvSpPr>
          <p:nvPr>
            <p:ph idx="1"/>
          </p:nvPr>
        </p:nvSpPr>
        <p:spPr/>
        <p:txBody>
          <a:bodyPr>
            <a:normAutofit fontScale="92500" lnSpcReduction="10000"/>
          </a:bodyPr>
          <a:lstStyle/>
          <a:p>
            <a:pPr marL="0" indent="0">
              <a:buNone/>
            </a:pPr>
            <a:r>
              <a:rPr lang="en-US" sz="2200" b="1" dirty="0"/>
              <a:t>1</a:t>
            </a:r>
            <a:r>
              <a:rPr lang="en-US" b="1" dirty="0"/>
              <a:t>. </a:t>
            </a:r>
            <a:r>
              <a:rPr lang="en-US" sz="2200" b="1" dirty="0"/>
              <a:t>Vasculogenic</a:t>
            </a:r>
          </a:p>
          <a:p>
            <a:pPr>
              <a:buFont typeface="Arial" panose="020B0604020202020204" pitchFamily="34" charset="0"/>
              <a:buChar char="•"/>
            </a:pPr>
            <a:r>
              <a:rPr lang="en-US" sz="2200" b="1" dirty="0"/>
              <a:t>Arterial insufficiency</a:t>
            </a:r>
            <a:br>
              <a:rPr lang="en-US" sz="2200" dirty="0"/>
            </a:br>
            <a:r>
              <a:rPr lang="en-US" sz="2200" dirty="0"/>
              <a:t>– Atherosclerosis (HTN, diabetes, dyslipidemia, smoking)</a:t>
            </a:r>
            <a:br>
              <a:rPr lang="en-US" sz="2200" dirty="0"/>
            </a:br>
            <a:r>
              <a:rPr lang="en-US" sz="2200" dirty="0"/>
              <a:t>– Pelvic/penile arterial trauma or surgery</a:t>
            </a:r>
          </a:p>
          <a:p>
            <a:pPr>
              <a:buFont typeface="Arial" panose="020B0604020202020204" pitchFamily="34" charset="0"/>
              <a:buChar char="•"/>
            </a:pPr>
            <a:r>
              <a:rPr lang="en-US" sz="2200" b="1" dirty="0" err="1"/>
              <a:t>Venogenic</a:t>
            </a:r>
            <a:r>
              <a:rPr lang="en-US" sz="2200" b="1" dirty="0"/>
              <a:t> (venous leak)</a:t>
            </a:r>
            <a:br>
              <a:rPr lang="en-US" sz="2200" dirty="0"/>
            </a:br>
            <a:r>
              <a:rPr lang="en-US" sz="2200" dirty="0"/>
              <a:t>– Failure of </a:t>
            </a:r>
            <a:r>
              <a:rPr lang="en-US" sz="2200" dirty="0" err="1"/>
              <a:t>veno</a:t>
            </a:r>
            <a:r>
              <a:rPr lang="en-US" sz="2200" dirty="0"/>
              <a:t>-occlusive mechanism</a:t>
            </a:r>
            <a:br>
              <a:rPr lang="en-US" sz="2200" dirty="0"/>
            </a:br>
            <a:r>
              <a:rPr lang="en-US" sz="2200" dirty="0"/>
              <a:t>– </a:t>
            </a:r>
            <a:r>
              <a:rPr lang="en-US" sz="2200" dirty="0" err="1"/>
              <a:t>Peyronie’s</a:t>
            </a:r>
            <a:r>
              <a:rPr lang="en-US" sz="2200" dirty="0"/>
              <a:t> disease, cavernous smooth muscle dysfunction</a:t>
            </a:r>
          </a:p>
          <a:p>
            <a:pPr marL="0" indent="0">
              <a:buNone/>
            </a:pPr>
            <a:r>
              <a:rPr lang="en-US" sz="2200" b="1" dirty="0"/>
              <a:t>2. Endocrine</a:t>
            </a:r>
          </a:p>
          <a:p>
            <a:pPr>
              <a:buFont typeface="Arial" panose="020B0604020202020204" pitchFamily="34" charset="0"/>
              <a:buChar char="•"/>
            </a:pPr>
            <a:r>
              <a:rPr lang="en-US" sz="2200" dirty="0"/>
              <a:t>Hypogonadism (low testosterone)</a:t>
            </a:r>
          </a:p>
          <a:p>
            <a:pPr>
              <a:buFont typeface="Arial" panose="020B0604020202020204" pitchFamily="34" charset="0"/>
              <a:buChar char="•"/>
            </a:pPr>
            <a:r>
              <a:rPr lang="en-US" sz="2200" dirty="0"/>
              <a:t>Hyperprolactinemia</a:t>
            </a:r>
          </a:p>
          <a:p>
            <a:pPr>
              <a:buFont typeface="Arial" panose="020B0604020202020204" pitchFamily="34" charset="0"/>
              <a:buChar char="•"/>
            </a:pPr>
            <a:r>
              <a:rPr lang="en-US" sz="2200" dirty="0"/>
              <a:t>Thyroid disorders (hypo- / hyperthyroidism)</a:t>
            </a:r>
          </a:p>
          <a:p>
            <a:pPr>
              <a:buFont typeface="Arial" panose="020B0604020202020204" pitchFamily="34" charset="0"/>
              <a:buChar char="•"/>
            </a:pPr>
            <a:r>
              <a:rPr lang="en-US" sz="2200" dirty="0"/>
              <a:t>Cushing’s syndrome, diabetes mellitus</a:t>
            </a:r>
          </a:p>
          <a:p>
            <a:endParaRPr lang="en-US" dirty="0"/>
          </a:p>
        </p:txBody>
      </p:sp>
    </p:spTree>
    <p:extLst>
      <p:ext uri="{BB962C8B-B14F-4D97-AF65-F5344CB8AC3E}">
        <p14:creationId xmlns:p14="http://schemas.microsoft.com/office/powerpoint/2010/main" val="1219039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588D3-5F6C-4D8F-9698-6E5F0A1727D1}"/>
              </a:ext>
            </a:extLst>
          </p:cNvPr>
          <p:cNvSpPr>
            <a:spLocks noGrp="1"/>
          </p:cNvSpPr>
          <p:nvPr>
            <p:ph type="title"/>
          </p:nvPr>
        </p:nvSpPr>
        <p:spPr/>
        <p:txBody>
          <a:bodyPr/>
          <a:lstStyle/>
          <a:p>
            <a:r>
              <a:rPr lang="en-US" dirty="0"/>
              <a:t>Classification: Organic </a:t>
            </a:r>
          </a:p>
        </p:txBody>
      </p:sp>
      <p:sp>
        <p:nvSpPr>
          <p:cNvPr id="3" name="Content Placeholder 2">
            <a:extLst>
              <a:ext uri="{FF2B5EF4-FFF2-40B4-BE49-F238E27FC236}">
                <a16:creationId xmlns:a16="http://schemas.microsoft.com/office/drawing/2014/main" id="{ECC339C8-DD76-4768-93E7-336EBB93DFB6}"/>
              </a:ext>
            </a:extLst>
          </p:cNvPr>
          <p:cNvSpPr>
            <a:spLocks noGrp="1"/>
          </p:cNvSpPr>
          <p:nvPr>
            <p:ph idx="1"/>
          </p:nvPr>
        </p:nvSpPr>
        <p:spPr/>
        <p:txBody>
          <a:bodyPr>
            <a:normAutofit fontScale="25000" lnSpcReduction="20000"/>
          </a:bodyPr>
          <a:lstStyle/>
          <a:p>
            <a:pPr marL="0" indent="0">
              <a:buNone/>
            </a:pPr>
            <a:r>
              <a:rPr lang="en-US" sz="6400" b="1" dirty="0"/>
              <a:t>3. Neurogenic</a:t>
            </a:r>
          </a:p>
          <a:p>
            <a:pPr>
              <a:buFont typeface="Arial" panose="020B0604020202020204" pitchFamily="34" charset="0"/>
              <a:buChar char="•"/>
            </a:pPr>
            <a:r>
              <a:rPr lang="en-US" sz="6400" dirty="0"/>
              <a:t>Central: Parkinson’s disease, multiple sclerosis, spinal cord injury</a:t>
            </a:r>
          </a:p>
          <a:p>
            <a:pPr>
              <a:buFont typeface="Arial" panose="020B0604020202020204" pitchFamily="34" charset="0"/>
              <a:buChar char="•"/>
            </a:pPr>
            <a:r>
              <a:rPr lang="en-US" sz="6400" dirty="0"/>
              <a:t>Peripheral: Diabetic neuropathy, pelvic surgery/radiation</a:t>
            </a:r>
          </a:p>
          <a:p>
            <a:pPr>
              <a:buFont typeface="Arial" panose="020B0604020202020204" pitchFamily="34" charset="0"/>
              <a:buChar char="•"/>
            </a:pPr>
            <a:r>
              <a:rPr lang="en-US" sz="6400" dirty="0"/>
              <a:t>Autonomic dysfunction</a:t>
            </a:r>
          </a:p>
          <a:p>
            <a:pPr marL="0" indent="0">
              <a:buNone/>
            </a:pPr>
            <a:endParaRPr lang="en-US" sz="6400" dirty="0"/>
          </a:p>
          <a:p>
            <a:pPr marL="0" indent="0">
              <a:buNone/>
            </a:pPr>
            <a:r>
              <a:rPr lang="en-US" sz="6400" b="1" dirty="0"/>
              <a:t>4. Anatomical / Structural</a:t>
            </a:r>
          </a:p>
          <a:p>
            <a:pPr>
              <a:buFont typeface="Arial" panose="020B0604020202020204" pitchFamily="34" charset="0"/>
              <a:buChar char="•"/>
            </a:pPr>
            <a:r>
              <a:rPr lang="en-US" sz="6400" dirty="0"/>
              <a:t>Penile fibrosis (</a:t>
            </a:r>
            <a:r>
              <a:rPr lang="en-US" sz="6400" dirty="0" err="1"/>
              <a:t>Peyronie’s</a:t>
            </a:r>
            <a:r>
              <a:rPr lang="en-US" sz="6400" dirty="0"/>
              <a:t> disease)</a:t>
            </a:r>
          </a:p>
          <a:p>
            <a:pPr>
              <a:buFont typeface="Arial" panose="020B0604020202020204" pitchFamily="34" charset="0"/>
              <a:buChar char="•"/>
            </a:pPr>
            <a:r>
              <a:rPr lang="en-US" sz="6400" dirty="0"/>
              <a:t>Congenital penile curvature</a:t>
            </a:r>
          </a:p>
          <a:p>
            <a:pPr>
              <a:buFont typeface="Arial" panose="020B0604020202020204" pitchFamily="34" charset="0"/>
              <a:buChar char="•"/>
            </a:pPr>
            <a:r>
              <a:rPr lang="en-US" sz="6400" dirty="0"/>
              <a:t>Severe penile trauma</a:t>
            </a:r>
          </a:p>
          <a:p>
            <a:pPr marL="0" indent="0">
              <a:buNone/>
            </a:pPr>
            <a:endParaRPr lang="en-US" sz="6400" dirty="0"/>
          </a:p>
          <a:p>
            <a:pPr marL="0" indent="0">
              <a:buNone/>
            </a:pPr>
            <a:r>
              <a:rPr lang="en-US" sz="6400" b="1" dirty="0"/>
              <a:t>5. Medication-Induced</a:t>
            </a:r>
          </a:p>
          <a:p>
            <a:pPr>
              <a:buFont typeface="Arial" panose="020B0604020202020204" pitchFamily="34" charset="0"/>
              <a:buChar char="•"/>
            </a:pPr>
            <a:r>
              <a:rPr lang="en-US" sz="6400" dirty="0"/>
              <a:t>Antihypertensives (</a:t>
            </a:r>
            <a:r>
              <a:rPr lang="el-GR" sz="6400" dirty="0"/>
              <a:t>β-</a:t>
            </a:r>
            <a:r>
              <a:rPr lang="en-US" sz="6400" dirty="0"/>
              <a:t>blockers, thiazides, spironolactone)</a:t>
            </a:r>
          </a:p>
          <a:p>
            <a:pPr>
              <a:buFont typeface="Arial" panose="020B0604020202020204" pitchFamily="34" charset="0"/>
              <a:buChar char="•"/>
            </a:pPr>
            <a:r>
              <a:rPr lang="en-US" sz="6400" dirty="0"/>
              <a:t>Antidepressants (SSRIs, TCAs)</a:t>
            </a:r>
          </a:p>
          <a:p>
            <a:pPr>
              <a:buFont typeface="Arial" panose="020B0604020202020204" pitchFamily="34" charset="0"/>
              <a:buChar char="•"/>
            </a:pPr>
            <a:r>
              <a:rPr lang="en-US" sz="6400" dirty="0"/>
              <a:t>Antipsychotics</a:t>
            </a:r>
          </a:p>
          <a:p>
            <a:pPr>
              <a:buFont typeface="Arial" panose="020B0604020202020204" pitchFamily="34" charset="0"/>
              <a:buChar char="•"/>
            </a:pPr>
            <a:r>
              <a:rPr lang="en-US" sz="6400" dirty="0"/>
              <a:t>Antiandrogens (GnRH analogues, 5-</a:t>
            </a:r>
            <a:r>
              <a:rPr lang="el-GR" sz="6400" dirty="0"/>
              <a:t>α </a:t>
            </a:r>
            <a:r>
              <a:rPr lang="en-US" sz="6400" dirty="0"/>
              <a:t>reductase inhibitors)</a:t>
            </a:r>
          </a:p>
          <a:p>
            <a:pPr>
              <a:buFont typeface="Arial" panose="020B0604020202020204" pitchFamily="34" charset="0"/>
              <a:buChar char="•"/>
            </a:pPr>
            <a:r>
              <a:rPr lang="en-US" sz="6400" dirty="0"/>
              <a:t>Recreational drugs, alcohol</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63577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B61D3-CD36-2C49-F6A2-B7FF4C403DF2}"/>
              </a:ext>
            </a:extLst>
          </p:cNvPr>
          <p:cNvSpPr>
            <a:spLocks noGrp="1"/>
          </p:cNvSpPr>
          <p:nvPr>
            <p:ph type="title"/>
          </p:nvPr>
        </p:nvSpPr>
        <p:spPr/>
        <p:txBody>
          <a:bodyPr/>
          <a:lstStyle/>
          <a:p>
            <a:r>
              <a:rPr lang="en-US" dirty="0"/>
              <a:t>Classification: Psychogenic</a:t>
            </a:r>
          </a:p>
        </p:txBody>
      </p:sp>
      <p:sp>
        <p:nvSpPr>
          <p:cNvPr id="3" name="Text Placeholder 2">
            <a:extLst>
              <a:ext uri="{FF2B5EF4-FFF2-40B4-BE49-F238E27FC236}">
                <a16:creationId xmlns:a16="http://schemas.microsoft.com/office/drawing/2014/main" id="{C527CFD0-4B3E-E2E5-A941-4BCC135D934F}"/>
              </a:ext>
            </a:extLst>
          </p:cNvPr>
          <p:cNvSpPr>
            <a:spLocks noGrp="1"/>
          </p:cNvSpPr>
          <p:nvPr>
            <p:ph type="body" idx="1"/>
          </p:nvPr>
        </p:nvSpPr>
        <p:spPr/>
        <p:txBody>
          <a:bodyPr/>
          <a:lstStyle/>
          <a:p>
            <a:r>
              <a:rPr lang="en-US" dirty="0"/>
              <a:t>I. Generalized</a:t>
            </a:r>
          </a:p>
        </p:txBody>
      </p:sp>
      <p:sp>
        <p:nvSpPr>
          <p:cNvPr id="4" name="Content Placeholder 3">
            <a:extLst>
              <a:ext uri="{FF2B5EF4-FFF2-40B4-BE49-F238E27FC236}">
                <a16:creationId xmlns:a16="http://schemas.microsoft.com/office/drawing/2014/main" id="{747D458F-E80F-5C44-A0E7-93E71DF8AA71}"/>
              </a:ext>
            </a:extLst>
          </p:cNvPr>
          <p:cNvSpPr>
            <a:spLocks noGrp="1"/>
          </p:cNvSpPr>
          <p:nvPr>
            <p:ph sz="half" idx="2"/>
          </p:nvPr>
        </p:nvSpPr>
        <p:spPr/>
        <p:txBody>
          <a:bodyPr>
            <a:normAutofit fontScale="62500" lnSpcReduction="20000"/>
          </a:bodyPr>
          <a:lstStyle/>
          <a:p>
            <a:pPr marL="0" indent="0">
              <a:buNone/>
            </a:pPr>
            <a:r>
              <a:rPr lang="en-US" sz="4400" dirty="0"/>
              <a:t>A. Generalized unresponsiveness</a:t>
            </a:r>
          </a:p>
          <a:p>
            <a:pPr marL="457200" lvl="1" indent="0">
              <a:buNone/>
            </a:pPr>
            <a:r>
              <a:rPr lang="en-US" sz="4400" dirty="0"/>
              <a:t>1. Primary lack of sexual </a:t>
            </a:r>
            <a:r>
              <a:rPr lang="en-US" sz="4400" dirty="0" err="1"/>
              <a:t>arousability</a:t>
            </a:r>
            <a:endParaRPr lang="en-US" sz="4400" dirty="0"/>
          </a:p>
          <a:p>
            <a:pPr marL="457200" lvl="1" indent="0">
              <a:buNone/>
            </a:pPr>
            <a:r>
              <a:rPr lang="en-US" sz="4400" dirty="0"/>
              <a:t>2. Aging-related decline in sexual </a:t>
            </a:r>
            <a:r>
              <a:rPr lang="en-US" sz="4400" dirty="0" err="1"/>
              <a:t>arousability</a:t>
            </a:r>
            <a:endParaRPr lang="en-US" sz="4400" dirty="0"/>
          </a:p>
          <a:p>
            <a:pPr marL="457200" lvl="1" indent="0">
              <a:buNone/>
            </a:pPr>
            <a:endParaRPr lang="en-US" sz="4400" dirty="0"/>
          </a:p>
          <a:p>
            <a:pPr marL="0" indent="0">
              <a:buNone/>
            </a:pPr>
            <a:r>
              <a:rPr lang="en-US" sz="4400" dirty="0"/>
              <a:t>B. Generalized inhibition</a:t>
            </a:r>
          </a:p>
          <a:p>
            <a:pPr marL="0" indent="0">
              <a:buNone/>
            </a:pPr>
            <a:r>
              <a:rPr lang="en-US" sz="4400" dirty="0"/>
              <a:t>	1. Chronic disorder of sexual intimacy</a:t>
            </a:r>
          </a:p>
          <a:p>
            <a:endParaRPr lang="en-US" dirty="0"/>
          </a:p>
        </p:txBody>
      </p:sp>
      <p:sp>
        <p:nvSpPr>
          <p:cNvPr id="5" name="Text Placeholder 4">
            <a:extLst>
              <a:ext uri="{FF2B5EF4-FFF2-40B4-BE49-F238E27FC236}">
                <a16:creationId xmlns:a16="http://schemas.microsoft.com/office/drawing/2014/main" id="{F582B1A4-1D87-5953-9CFA-DEFC24AF1F32}"/>
              </a:ext>
            </a:extLst>
          </p:cNvPr>
          <p:cNvSpPr>
            <a:spLocks noGrp="1"/>
          </p:cNvSpPr>
          <p:nvPr>
            <p:ph type="body" sz="quarter" idx="3"/>
          </p:nvPr>
        </p:nvSpPr>
        <p:spPr/>
        <p:txBody>
          <a:bodyPr/>
          <a:lstStyle/>
          <a:p>
            <a:r>
              <a:rPr lang="en-US" dirty="0"/>
              <a:t>II.	Situational</a:t>
            </a:r>
          </a:p>
        </p:txBody>
      </p:sp>
      <p:sp>
        <p:nvSpPr>
          <p:cNvPr id="6" name="Content Placeholder 5">
            <a:extLst>
              <a:ext uri="{FF2B5EF4-FFF2-40B4-BE49-F238E27FC236}">
                <a16:creationId xmlns:a16="http://schemas.microsoft.com/office/drawing/2014/main" id="{C6C6A26C-F712-6AF4-2D6F-A181ADD633E4}"/>
              </a:ext>
            </a:extLst>
          </p:cNvPr>
          <p:cNvSpPr>
            <a:spLocks noGrp="1"/>
          </p:cNvSpPr>
          <p:nvPr>
            <p:ph sz="quarter" idx="4"/>
          </p:nvPr>
        </p:nvSpPr>
        <p:spPr>
          <a:xfrm>
            <a:off x="6172200" y="2505074"/>
            <a:ext cx="5183188" cy="4352925"/>
          </a:xfrm>
        </p:spPr>
        <p:txBody>
          <a:bodyPr>
            <a:normAutofit fontScale="62500" lnSpcReduction="20000"/>
          </a:bodyPr>
          <a:lstStyle/>
          <a:p>
            <a:pPr>
              <a:spcAft>
                <a:spcPts val="0"/>
              </a:spcAft>
            </a:pPr>
            <a:endParaRPr lang="en-US" dirty="0">
              <a:effectLst/>
            </a:endParaRPr>
          </a:p>
          <a:p>
            <a:pPr marL="742950" marR="0" lvl="1" indent="-285750">
              <a:lnSpc>
                <a:spcPct val="107000"/>
              </a:lnSpc>
              <a:spcBef>
                <a:spcPts val="0"/>
              </a:spcBef>
              <a:spcAft>
                <a:spcPts val="800"/>
              </a:spcAft>
              <a:buFont typeface="+mj-lt"/>
              <a:buAutoNum type="alphaUcPeriod"/>
              <a:tabLst>
                <a:tab pos="914400" algn="l"/>
              </a:tabLst>
            </a:pPr>
            <a:r>
              <a:rPr lang="en-US" sz="3600" kern="0" dirty="0">
                <a:effectLst/>
                <a:latin typeface="Times New Roman" panose="02020603050405020304" pitchFamily="18" charset="0"/>
                <a:ea typeface="Times New Roman" panose="02020603050405020304" pitchFamily="18" charset="0"/>
                <a:cs typeface="Arial" panose="020B0604020202020204" pitchFamily="34" charset="0"/>
              </a:rPr>
              <a:t>Partner-related</a:t>
            </a:r>
            <a:endParaRPr lang="en-US" sz="3600" kern="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Font typeface="+mj-lt"/>
              <a:buAutoNum type="alphaUcPeriod"/>
              <a:tabLst>
                <a:tab pos="914400" algn="l"/>
              </a:tabLst>
            </a:pPr>
            <a:r>
              <a:rPr lang="en-US" sz="3600" kern="0" dirty="0">
                <a:effectLst/>
                <a:latin typeface="Times New Roman" panose="02020603050405020304" pitchFamily="18" charset="0"/>
                <a:ea typeface="Times New Roman" panose="02020603050405020304" pitchFamily="18" charset="0"/>
                <a:cs typeface="Arial" panose="020B0604020202020204" pitchFamily="34" charset="0"/>
              </a:rPr>
              <a:t>Performance-related</a:t>
            </a:r>
            <a:endParaRPr lang="en-US" sz="3600" kern="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800"/>
              </a:spcAft>
              <a:buFont typeface="+mj-lt"/>
              <a:buAutoNum type="alphaUcPeriod"/>
              <a:tabLst>
                <a:tab pos="914400" algn="l"/>
              </a:tabLst>
            </a:pPr>
            <a:r>
              <a:rPr lang="en-US" sz="3600" kern="0" dirty="0">
                <a:effectLst/>
                <a:latin typeface="Times New Roman" panose="02020603050405020304" pitchFamily="18" charset="0"/>
                <a:ea typeface="Times New Roman" panose="02020603050405020304" pitchFamily="18" charset="0"/>
                <a:cs typeface="Arial" panose="020B0604020202020204" pitchFamily="34" charset="0"/>
              </a:rPr>
              <a:t>Psychological distress- or adjustment-related</a:t>
            </a:r>
            <a:endParaRPr lang="en-US" sz="3600" kern="1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617522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A1957-F2FA-5807-7E7E-6F9BD4CCF0B9}"/>
              </a:ext>
            </a:extLst>
          </p:cNvPr>
          <p:cNvSpPr>
            <a:spLocks noGrp="1"/>
          </p:cNvSpPr>
          <p:nvPr>
            <p:ph type="title"/>
          </p:nvPr>
        </p:nvSpPr>
        <p:spPr/>
        <p:txBody>
          <a:bodyPr/>
          <a:lstStyle/>
          <a:p>
            <a:r>
              <a:rPr lang="en-US" dirty="0"/>
              <a:t>Penile Erection: Anatomy</a:t>
            </a:r>
          </a:p>
        </p:txBody>
      </p:sp>
      <p:sp>
        <p:nvSpPr>
          <p:cNvPr id="3" name="Content Placeholder 2">
            <a:extLst>
              <a:ext uri="{FF2B5EF4-FFF2-40B4-BE49-F238E27FC236}">
                <a16:creationId xmlns:a16="http://schemas.microsoft.com/office/drawing/2014/main" id="{20EE015E-BA02-0CF2-FFEB-461744B35C49}"/>
              </a:ext>
            </a:extLst>
          </p:cNvPr>
          <p:cNvSpPr>
            <a:spLocks noGrp="1"/>
          </p:cNvSpPr>
          <p:nvPr>
            <p:ph idx="1"/>
          </p:nvPr>
        </p:nvSpPr>
        <p:spPr>
          <a:xfrm>
            <a:off x="490330" y="1444487"/>
            <a:ext cx="7686260" cy="3293846"/>
          </a:xfrm>
        </p:spPr>
        <p:txBody>
          <a:bodyPr>
            <a:normAutofit fontScale="92500" lnSpcReduction="10000"/>
          </a:bodyPr>
          <a:lstStyle/>
          <a:p>
            <a:pPr marL="0">
              <a:lnSpc>
                <a:spcPct val="120000"/>
              </a:lnSpc>
            </a:pPr>
            <a:r>
              <a:rPr lang="en-US" sz="2400" dirty="0"/>
              <a:t>penis is divided into three parts: root (radix), body (shaft), and glans </a:t>
            </a:r>
          </a:p>
          <a:p>
            <a:pPr marL="0">
              <a:lnSpc>
                <a:spcPct val="120000"/>
              </a:lnSpc>
            </a:pPr>
            <a:r>
              <a:rPr lang="en-US" sz="2400" dirty="0"/>
              <a:t>The root is the proximal part of the penis located in the urogenital triangle. It consists of two muscles (ischiocavernosus and </a:t>
            </a:r>
            <a:r>
              <a:rPr lang="en-US" sz="2400" dirty="0" err="1"/>
              <a:t>bulbospongiosus</a:t>
            </a:r>
            <a:r>
              <a:rPr lang="en-US" sz="2400" dirty="0"/>
              <a:t>) and the crura and the bulb of penis which represent proximal expansions of the erectile tissues.</a:t>
            </a:r>
          </a:p>
          <a:p>
            <a:pPr marL="0">
              <a:lnSpc>
                <a:spcPct val="120000"/>
              </a:lnSpc>
            </a:pPr>
            <a:r>
              <a:rPr lang="en-US" sz="2400" dirty="0"/>
              <a:t>The body of penis is enveloped in skin and in thr</a:t>
            </a:r>
            <a:r>
              <a:rPr lang="en-US" sz="1600" dirty="0"/>
              <a:t>ee fasciae (dartos, buck, and tunica albuginea).</a:t>
            </a:r>
          </a:p>
          <a:p>
            <a:endParaRPr lang="en-US" sz="1600" dirty="0"/>
          </a:p>
        </p:txBody>
      </p:sp>
      <p:pic>
        <p:nvPicPr>
          <p:cNvPr id="4" name="Picture 3">
            <a:extLst>
              <a:ext uri="{FF2B5EF4-FFF2-40B4-BE49-F238E27FC236}">
                <a16:creationId xmlns:a16="http://schemas.microsoft.com/office/drawing/2014/main" id="{8B46744F-E2D1-1765-94C6-94EDE1A95849}"/>
              </a:ext>
            </a:extLst>
          </p:cNvPr>
          <p:cNvPicPr>
            <a:picLocks noChangeAspect="1"/>
          </p:cNvPicPr>
          <p:nvPr/>
        </p:nvPicPr>
        <p:blipFill>
          <a:blip r:embed="rId2" cstate="print"/>
          <a:stretch>
            <a:fillRect/>
          </a:stretch>
        </p:blipFill>
        <p:spPr>
          <a:xfrm>
            <a:off x="8176590" y="1742948"/>
            <a:ext cx="3880919" cy="2378478"/>
          </a:xfrm>
          <a:prstGeom prst="rect">
            <a:avLst/>
          </a:prstGeom>
        </p:spPr>
      </p:pic>
      <p:sp>
        <p:nvSpPr>
          <p:cNvPr id="7" name="TextBox 6">
            <a:extLst>
              <a:ext uri="{FF2B5EF4-FFF2-40B4-BE49-F238E27FC236}">
                <a16:creationId xmlns:a16="http://schemas.microsoft.com/office/drawing/2014/main" id="{1E65846F-9FDF-6335-FE24-43BF53E9F71C}"/>
              </a:ext>
            </a:extLst>
          </p:cNvPr>
          <p:cNvSpPr txBox="1"/>
          <p:nvPr/>
        </p:nvSpPr>
        <p:spPr>
          <a:xfrm>
            <a:off x="490330" y="5016629"/>
            <a:ext cx="10648813" cy="1323439"/>
          </a:xfrm>
          <a:prstGeom prst="rect">
            <a:avLst/>
          </a:prstGeom>
          <a:noFill/>
        </p:spPr>
        <p:txBody>
          <a:bodyPr wrap="square">
            <a:spAutoFit/>
          </a:bodyPr>
          <a:lstStyle/>
          <a:p>
            <a:r>
              <a:rPr lang="en-US" sz="2000" dirty="0"/>
              <a:t>The body of the penis contains three erectile tissues: the two corpora cavernosa and the corpus spongiosum</a:t>
            </a:r>
          </a:p>
          <a:p>
            <a:r>
              <a:rPr lang="en-US" sz="2000" dirty="0"/>
              <a:t>The glans is the most distal part of the penis. It is a sensitive structure at the end of the body of penis which gets its shape from the bulbous expansion of the corpus spongiosum</a:t>
            </a:r>
          </a:p>
        </p:txBody>
      </p:sp>
    </p:spTree>
    <p:extLst>
      <p:ext uri="{BB962C8B-B14F-4D97-AF65-F5344CB8AC3E}">
        <p14:creationId xmlns:p14="http://schemas.microsoft.com/office/powerpoint/2010/main" val="3600998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D382D-412D-9706-EE5B-20EC41CBFD1E}"/>
              </a:ext>
            </a:extLst>
          </p:cNvPr>
          <p:cNvSpPr>
            <a:spLocks noGrp="1"/>
          </p:cNvSpPr>
          <p:nvPr>
            <p:ph type="title"/>
          </p:nvPr>
        </p:nvSpPr>
        <p:spPr/>
        <p:txBody>
          <a:bodyPr/>
          <a:lstStyle/>
          <a:p>
            <a:r>
              <a:rPr lang="en-US"/>
              <a:t>Psychogenic Vs Organic </a:t>
            </a:r>
            <a:endParaRPr lang="en-US" dirty="0"/>
          </a:p>
        </p:txBody>
      </p:sp>
      <p:pic>
        <p:nvPicPr>
          <p:cNvPr id="6" name="Picture 5">
            <a:extLst>
              <a:ext uri="{FF2B5EF4-FFF2-40B4-BE49-F238E27FC236}">
                <a16:creationId xmlns:a16="http://schemas.microsoft.com/office/drawing/2014/main" id="{C9C6DC51-79FF-85AD-DDA9-2F3A12D52107}"/>
              </a:ext>
            </a:extLst>
          </p:cNvPr>
          <p:cNvPicPr>
            <a:picLocks noChangeAspect="1"/>
          </p:cNvPicPr>
          <p:nvPr/>
        </p:nvPicPr>
        <p:blipFill>
          <a:blip r:embed="rId2" cstate="print"/>
          <a:stretch>
            <a:fillRect/>
          </a:stretch>
        </p:blipFill>
        <p:spPr>
          <a:xfrm>
            <a:off x="1106970" y="1690688"/>
            <a:ext cx="9315450" cy="4610100"/>
          </a:xfrm>
          <a:prstGeom prst="rect">
            <a:avLst/>
          </a:prstGeom>
        </p:spPr>
      </p:pic>
    </p:spTree>
    <p:extLst>
      <p:ext uri="{BB962C8B-B14F-4D97-AF65-F5344CB8AC3E}">
        <p14:creationId xmlns:p14="http://schemas.microsoft.com/office/powerpoint/2010/main" val="3673883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88BAB-9935-9D60-D7FB-F03D0F80D8BF}"/>
              </a:ext>
            </a:extLst>
          </p:cNvPr>
          <p:cNvSpPr>
            <a:spLocks noGrp="1"/>
          </p:cNvSpPr>
          <p:nvPr>
            <p:ph type="title"/>
          </p:nvPr>
        </p:nvSpPr>
        <p:spPr/>
        <p:txBody>
          <a:bodyPr/>
          <a:lstStyle/>
          <a:p>
            <a:r>
              <a:rPr lang="en-US" dirty="0"/>
              <a:t>History</a:t>
            </a:r>
            <a:br>
              <a:rPr lang="en-US" dirty="0"/>
            </a:br>
            <a:endParaRPr lang="en-US" dirty="0"/>
          </a:p>
        </p:txBody>
      </p:sp>
      <p:sp>
        <p:nvSpPr>
          <p:cNvPr id="3" name="Content Placeholder 2">
            <a:extLst>
              <a:ext uri="{FF2B5EF4-FFF2-40B4-BE49-F238E27FC236}">
                <a16:creationId xmlns:a16="http://schemas.microsoft.com/office/drawing/2014/main" id="{F84FCAD5-7437-A0D6-DE54-C54F33FE0215}"/>
              </a:ext>
            </a:extLst>
          </p:cNvPr>
          <p:cNvSpPr>
            <a:spLocks noGrp="1"/>
          </p:cNvSpPr>
          <p:nvPr>
            <p:ph idx="1"/>
          </p:nvPr>
        </p:nvSpPr>
        <p:spPr>
          <a:xfrm>
            <a:off x="547396" y="1245704"/>
            <a:ext cx="10806404" cy="5247171"/>
          </a:xfrm>
        </p:spPr>
        <p:txBody>
          <a:bodyPr>
            <a:normAutofit fontScale="92500" lnSpcReduction="20000"/>
          </a:bodyPr>
          <a:lstStyle/>
          <a:p>
            <a:endParaRPr lang="en-US" dirty="0"/>
          </a:p>
          <a:p>
            <a:r>
              <a:rPr lang="en-US" b="1" dirty="0">
                <a:solidFill>
                  <a:srgbClr val="FF0000"/>
                </a:solidFill>
              </a:rPr>
              <a:t>Sexual</a:t>
            </a:r>
            <a:r>
              <a:rPr lang="en-US" dirty="0"/>
              <a:t>: onset of ED (sudden or gradual); duration of problem; presence of erections (nocturnal, early morning, spontaneous); ability to maintain erections (early collapse, not fully rigid); loss of libido; relationship issues (frequency of intercourse and sexual desire).</a:t>
            </a:r>
          </a:p>
          <a:p>
            <a:r>
              <a:rPr lang="en-US" b="1" dirty="0">
                <a:solidFill>
                  <a:srgbClr val="FF0000"/>
                </a:solidFill>
              </a:rPr>
              <a:t>Sexual function symptom questionnaires</a:t>
            </a:r>
            <a:r>
              <a:rPr lang="en-US" dirty="0"/>
              <a:t>: International Index of Erectile Function (IIEF)</a:t>
            </a:r>
          </a:p>
          <a:p>
            <a:r>
              <a:rPr lang="en-US" b="1" dirty="0">
                <a:solidFill>
                  <a:srgbClr val="FF0000"/>
                </a:solidFill>
              </a:rPr>
              <a:t>Medical and surgical</a:t>
            </a:r>
            <a:r>
              <a:rPr lang="en-US" dirty="0"/>
              <a:t>: enquire about risk factors</a:t>
            </a:r>
          </a:p>
          <a:p>
            <a:pPr marL="0" indent="0">
              <a:buNone/>
            </a:pPr>
            <a:r>
              <a:rPr lang="en-US" dirty="0"/>
              <a:t> -diabetes mellitus (ED affects 50% overall and 30% of treated diabetics)</a:t>
            </a:r>
            <a:br>
              <a:rPr lang="en-US" dirty="0"/>
            </a:br>
            <a:r>
              <a:rPr lang="en-US" dirty="0"/>
              <a:t>- cardiovascular disease </a:t>
            </a:r>
            <a:br>
              <a:rPr lang="en-US" dirty="0"/>
            </a:br>
            <a:r>
              <a:rPr lang="en-US" dirty="0"/>
              <a:t>- hypertension</a:t>
            </a:r>
            <a:br>
              <a:rPr lang="en-US" dirty="0"/>
            </a:br>
            <a:r>
              <a:rPr lang="en-US" dirty="0"/>
              <a:t>- peripheral vascular disease; </a:t>
            </a:r>
            <a:br>
              <a:rPr lang="en-US" dirty="0"/>
            </a:br>
            <a:r>
              <a:rPr lang="en-US" dirty="0"/>
              <a:t>- endocrine or neurological disorders; </a:t>
            </a:r>
            <a:br>
              <a:rPr lang="en-US" dirty="0"/>
            </a:br>
            <a:r>
              <a:rPr lang="en-US" dirty="0"/>
              <a:t>- pelvic and penile surgery, radiotherapy, or trauma (which damage innervation and blood supply to the pelvis and penis). </a:t>
            </a:r>
          </a:p>
        </p:txBody>
      </p:sp>
    </p:spTree>
    <p:extLst>
      <p:ext uri="{BB962C8B-B14F-4D97-AF65-F5344CB8AC3E}">
        <p14:creationId xmlns:p14="http://schemas.microsoft.com/office/powerpoint/2010/main" val="925005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5A7F8-F249-4F16-BF0D-AE841AF49E9B}"/>
              </a:ext>
            </a:extLst>
          </p:cNvPr>
          <p:cNvSpPr>
            <a:spLocks noGrp="1"/>
          </p:cNvSpPr>
          <p:nvPr>
            <p:ph type="title"/>
          </p:nvPr>
        </p:nvSpPr>
        <p:spPr/>
        <p:txBody>
          <a:bodyPr/>
          <a:lstStyle/>
          <a:p>
            <a:r>
              <a:rPr lang="en-US" dirty="0"/>
              <a:t>History</a:t>
            </a:r>
          </a:p>
        </p:txBody>
      </p:sp>
      <p:sp>
        <p:nvSpPr>
          <p:cNvPr id="3" name="Content Placeholder 2">
            <a:extLst>
              <a:ext uri="{FF2B5EF4-FFF2-40B4-BE49-F238E27FC236}">
                <a16:creationId xmlns:a16="http://schemas.microsoft.com/office/drawing/2014/main" id="{140E1117-67DB-4DD1-BB55-6954CF05CD28}"/>
              </a:ext>
            </a:extLst>
          </p:cNvPr>
          <p:cNvSpPr>
            <a:spLocks noGrp="1"/>
          </p:cNvSpPr>
          <p:nvPr>
            <p:ph idx="1"/>
          </p:nvPr>
        </p:nvSpPr>
        <p:spPr/>
        <p:txBody>
          <a:bodyPr/>
          <a:lstStyle/>
          <a:p>
            <a:r>
              <a:rPr lang="en-US" b="1" dirty="0">
                <a:solidFill>
                  <a:srgbClr val="FF0000"/>
                </a:solidFill>
              </a:rPr>
              <a:t>Psychosocial:</a:t>
            </a:r>
            <a:r>
              <a:rPr lang="en-US" dirty="0"/>
              <a:t> assess for social stresses, anxiety, depression, coping problems, patient expectations, and relationship details.</a:t>
            </a:r>
          </a:p>
          <a:p>
            <a:r>
              <a:rPr lang="en-US" b="1" dirty="0">
                <a:solidFill>
                  <a:srgbClr val="FF0000"/>
                </a:solidFill>
              </a:rPr>
              <a:t>Drugs:</a:t>
            </a:r>
            <a:r>
              <a:rPr lang="en-US" dirty="0"/>
              <a:t> enquire about current medications and ED treatments already tried and their outcome.</a:t>
            </a:r>
          </a:p>
          <a:p>
            <a:r>
              <a:rPr lang="en-US" b="1" dirty="0">
                <a:solidFill>
                  <a:srgbClr val="FF0000"/>
                </a:solidFill>
              </a:rPr>
              <a:t>Social:</a:t>
            </a:r>
            <a:r>
              <a:rPr lang="en-US" dirty="0"/>
              <a:t> smoking, alcohol consumption.</a:t>
            </a:r>
          </a:p>
          <a:p>
            <a:endParaRPr lang="en-US" dirty="0"/>
          </a:p>
        </p:txBody>
      </p:sp>
    </p:spTree>
    <p:extLst>
      <p:ext uri="{BB962C8B-B14F-4D97-AF65-F5344CB8AC3E}">
        <p14:creationId xmlns:p14="http://schemas.microsoft.com/office/powerpoint/2010/main" val="3914297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143B6-AE18-0636-A821-3FFE73064AF9}"/>
              </a:ext>
            </a:extLst>
          </p:cNvPr>
          <p:cNvSpPr>
            <a:spLocks noGrp="1"/>
          </p:cNvSpPr>
          <p:nvPr>
            <p:ph type="title"/>
          </p:nvPr>
        </p:nvSpPr>
        <p:spPr/>
        <p:txBody>
          <a:bodyPr/>
          <a:lstStyle/>
          <a:p>
            <a:r>
              <a:rPr lang="en-US" dirty="0"/>
              <a:t>Examination</a:t>
            </a:r>
            <a:br>
              <a:rPr lang="en-US" dirty="0"/>
            </a:br>
            <a:endParaRPr lang="en-US" dirty="0"/>
          </a:p>
        </p:txBody>
      </p:sp>
      <p:sp>
        <p:nvSpPr>
          <p:cNvPr id="3" name="Content Placeholder 2">
            <a:extLst>
              <a:ext uri="{FF2B5EF4-FFF2-40B4-BE49-F238E27FC236}">
                <a16:creationId xmlns:a16="http://schemas.microsoft.com/office/drawing/2014/main" id="{8B13301E-BFA8-4BEF-C580-FC6E805104B8}"/>
              </a:ext>
            </a:extLst>
          </p:cNvPr>
          <p:cNvSpPr>
            <a:spLocks noGrp="1"/>
          </p:cNvSpPr>
          <p:nvPr>
            <p:ph idx="1"/>
          </p:nvPr>
        </p:nvSpPr>
        <p:spPr/>
        <p:txBody>
          <a:bodyPr/>
          <a:lstStyle/>
          <a:p>
            <a:r>
              <a:rPr lang="en-US" dirty="0"/>
              <a:t>Full physical examination (cardiovascular, abdomen, neurological)</a:t>
            </a:r>
          </a:p>
          <a:p>
            <a:r>
              <a:rPr lang="en-US" dirty="0"/>
              <a:t>DRE to assess the prostate; assess secondary sexual characteristics</a:t>
            </a:r>
          </a:p>
          <a:p>
            <a:r>
              <a:rPr lang="en-US" dirty="0"/>
              <a:t> external genitalia assessment to document foreskin phimosis, penile deformities and lesions (</a:t>
            </a:r>
            <a:r>
              <a:rPr lang="en-US" dirty="0" err="1"/>
              <a:t>Peyronie’s</a:t>
            </a:r>
            <a:r>
              <a:rPr lang="en-US" dirty="0"/>
              <a:t> plaques); confirm presence, size, and location of testicles. </a:t>
            </a:r>
          </a:p>
          <a:p>
            <a:r>
              <a:rPr lang="en-US" dirty="0"/>
              <a:t>The bulbocavernosus reflex can be performed to test integrity of spinal segments S2–4 (squeezing the glans causes anal sphincter and </a:t>
            </a:r>
            <a:r>
              <a:rPr lang="en-US" dirty="0" err="1"/>
              <a:t>bulbocavernosal</a:t>
            </a:r>
            <a:r>
              <a:rPr lang="en-US" dirty="0"/>
              <a:t> muscle contraction).</a:t>
            </a:r>
          </a:p>
          <a:p>
            <a:endParaRPr lang="en-US" dirty="0"/>
          </a:p>
        </p:txBody>
      </p:sp>
    </p:spTree>
    <p:extLst>
      <p:ext uri="{BB962C8B-B14F-4D97-AF65-F5344CB8AC3E}">
        <p14:creationId xmlns:p14="http://schemas.microsoft.com/office/powerpoint/2010/main" val="4225452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324947"/>
            <a:ext cx="11887200" cy="3862874"/>
          </a:xfrm>
        </p:spPr>
        <p:txBody>
          <a:bodyPr>
            <a:noAutofit/>
          </a:bodyPr>
          <a:lstStyle/>
          <a:p>
            <a:pPr algn="l" rtl="0">
              <a:buNone/>
            </a:pPr>
            <a:endParaRPr lang="en-GB" sz="1800" b="1" dirty="0">
              <a:solidFill>
                <a:srgbClr val="FF0000"/>
              </a:solidFill>
            </a:endParaRPr>
          </a:p>
          <a:p>
            <a:pPr>
              <a:buFont typeface="+mj-lt"/>
              <a:buAutoNum type="arabicPeriod"/>
            </a:pPr>
            <a:r>
              <a:rPr lang="en-GB" sz="2000" b="1" dirty="0">
                <a:solidFill>
                  <a:srgbClr val="FF0000"/>
                </a:solidFill>
              </a:rPr>
              <a:t>Blood tests</a:t>
            </a:r>
            <a:r>
              <a:rPr lang="en-GB" sz="2000" b="1" dirty="0"/>
              <a:t>:</a:t>
            </a:r>
            <a:br>
              <a:rPr lang="en-GB" sz="2000" b="1" dirty="0"/>
            </a:br>
            <a:r>
              <a:rPr lang="en-GB" sz="2000" dirty="0"/>
              <a:t>fasting glucose</a:t>
            </a:r>
            <a:br>
              <a:rPr lang="en-GB" sz="2000" dirty="0"/>
            </a:br>
            <a:r>
              <a:rPr lang="en-GB" sz="2000" dirty="0"/>
              <a:t>Endocrine workup serum (free) testosterone (taken 8.00–11.00 a.m.), SHBG; LH/FSH, prolactin ( done if there is symptoms suggestive of </a:t>
            </a:r>
            <a:r>
              <a:rPr lang="en-GB" sz="2000" dirty="0" err="1"/>
              <a:t>hyperprloactenemia</a:t>
            </a:r>
            <a:r>
              <a:rPr lang="en-GB" sz="2000" dirty="0"/>
              <a:t>)</a:t>
            </a:r>
            <a:br>
              <a:rPr lang="en-GB" sz="2000" dirty="0"/>
            </a:br>
            <a:r>
              <a:rPr lang="en-GB" sz="2000" dirty="0"/>
              <a:t>thyroid function test should be selected according to patient’s history and risk factor profile.</a:t>
            </a:r>
            <a:br>
              <a:rPr lang="en-GB" sz="2000" dirty="0"/>
            </a:br>
            <a:r>
              <a:rPr lang="en-GB" sz="2000" dirty="0"/>
              <a:t>fasting lipid profile</a:t>
            </a:r>
            <a:br>
              <a:rPr lang="en-GB" sz="2000" dirty="0"/>
            </a:br>
            <a:r>
              <a:rPr lang="en-GB" sz="2000" dirty="0"/>
              <a:t>U&amp;E</a:t>
            </a:r>
            <a:br>
              <a:rPr lang="en-GB" sz="2000" dirty="0"/>
            </a:br>
            <a:r>
              <a:rPr lang="en-GB" sz="2000" dirty="0"/>
              <a:t>PSA </a:t>
            </a:r>
          </a:p>
          <a:p>
            <a:pPr marL="0" indent="0">
              <a:buNone/>
            </a:pPr>
            <a:br>
              <a:rPr lang="en-GB" sz="2000" dirty="0"/>
            </a:br>
            <a:r>
              <a:rPr lang="en-GB" sz="2000" dirty="0">
                <a:solidFill>
                  <a:srgbClr val="FF0000"/>
                </a:solidFill>
              </a:rPr>
              <a:t>2</a:t>
            </a:r>
            <a:r>
              <a:rPr lang="en-GB" sz="2000" dirty="0"/>
              <a:t>.</a:t>
            </a:r>
            <a:r>
              <a:rPr lang="en-GB" sz="2000" b="1" dirty="0">
                <a:solidFill>
                  <a:srgbClr val="FF0000"/>
                </a:solidFill>
              </a:rPr>
              <a:t>Nocturnal penile tumescence and rigidity testing</a:t>
            </a:r>
            <a:r>
              <a:rPr lang="en-GB" sz="2000" b="1" dirty="0"/>
              <a:t>: </a:t>
            </a:r>
            <a:r>
              <a:rPr lang="en-GB" sz="2000" dirty="0"/>
              <a:t>the </a:t>
            </a:r>
            <a:r>
              <a:rPr lang="en-GB" sz="2000" dirty="0" err="1"/>
              <a:t>Rigiscan</a:t>
            </a:r>
            <a:r>
              <a:rPr lang="en-GB" sz="2000" dirty="0"/>
              <a:t> device contains two rings that are placed around the base and distal penile shaft to measure tumescence and number, duration, and rigidity of nocturnal erections. Useful for diagnosing psychogenic ED and for illustrating this diagnosis to patients.</a:t>
            </a:r>
          </a:p>
          <a:p>
            <a:pPr algn="l" rtl="0">
              <a:buFont typeface="+mj-lt"/>
              <a:buAutoNum type="arabicPeriod"/>
            </a:pPr>
            <a:endParaRPr lang="en-GB" sz="2000" dirty="0"/>
          </a:p>
          <a:p>
            <a:pPr marL="0" indent="0" algn="l" rtl="0">
              <a:buNone/>
            </a:pPr>
            <a:r>
              <a:rPr lang="en-GB" sz="2000" b="1" dirty="0">
                <a:solidFill>
                  <a:srgbClr val="FF0000"/>
                </a:solidFill>
              </a:rPr>
              <a:t>3.Penile colour Doppler USS</a:t>
            </a:r>
            <a:r>
              <a:rPr lang="en-GB" sz="2000" b="1" dirty="0"/>
              <a:t>: </a:t>
            </a:r>
            <a:r>
              <a:rPr lang="en-GB" sz="2000" dirty="0"/>
              <a:t>measures arterial peak systolic and end diastolic velocities, pre- and post-</a:t>
            </a:r>
            <a:r>
              <a:rPr lang="en-GB" sz="2000" dirty="0" err="1"/>
              <a:t>intracavernosal</a:t>
            </a:r>
            <a:r>
              <a:rPr lang="en-GB" sz="2000" dirty="0"/>
              <a:t> injection of PGE1.</a:t>
            </a:r>
          </a:p>
          <a:p>
            <a:pPr algn="l" rtl="0">
              <a:buFont typeface="+mj-lt"/>
              <a:buAutoNum type="arabicPeriod"/>
            </a:pPr>
            <a:endParaRPr lang="en-GB" sz="1800" dirty="0"/>
          </a:p>
        </p:txBody>
      </p:sp>
      <p:sp>
        <p:nvSpPr>
          <p:cNvPr id="4" name="Title 1">
            <a:extLst>
              <a:ext uri="{FF2B5EF4-FFF2-40B4-BE49-F238E27FC236}">
                <a16:creationId xmlns:a16="http://schemas.microsoft.com/office/drawing/2014/main" id="{29AEC30D-D674-4A80-ABE6-A9D5BDCDCF0F}"/>
              </a:ext>
            </a:extLst>
          </p:cNvPr>
          <p:cNvSpPr>
            <a:spLocks noGrp="1"/>
          </p:cNvSpPr>
          <p:nvPr>
            <p:ph type="title"/>
          </p:nvPr>
        </p:nvSpPr>
        <p:spPr>
          <a:xfrm>
            <a:off x="838200" y="365125"/>
            <a:ext cx="10515600" cy="1325563"/>
          </a:xfrm>
        </p:spPr>
        <p:txBody>
          <a:bodyPr/>
          <a:lstStyle/>
          <a:p>
            <a:r>
              <a:rPr lang="en-GB" sz="4400" b="1" dirty="0"/>
              <a:t>Investigation</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B03B9-BE4E-4241-9A35-02102C16FDAB}"/>
              </a:ext>
            </a:extLst>
          </p:cNvPr>
          <p:cNvSpPr>
            <a:spLocks noGrp="1"/>
          </p:cNvSpPr>
          <p:nvPr>
            <p:ph type="title"/>
          </p:nvPr>
        </p:nvSpPr>
        <p:spPr/>
        <p:txBody>
          <a:bodyPr/>
          <a:lstStyle/>
          <a:p>
            <a:r>
              <a:rPr lang="en-GB" sz="4400" b="1" dirty="0"/>
              <a:t>Investigation</a:t>
            </a:r>
            <a:endParaRPr lang="en-US" dirty="0"/>
          </a:p>
        </p:txBody>
      </p:sp>
      <p:sp>
        <p:nvSpPr>
          <p:cNvPr id="3" name="Content Placeholder 2">
            <a:extLst>
              <a:ext uri="{FF2B5EF4-FFF2-40B4-BE49-F238E27FC236}">
                <a16:creationId xmlns:a16="http://schemas.microsoft.com/office/drawing/2014/main" id="{DF5FCA1C-44E0-4DF8-A4F4-2CB80DD1F280}"/>
              </a:ext>
            </a:extLst>
          </p:cNvPr>
          <p:cNvSpPr>
            <a:spLocks noGrp="1"/>
          </p:cNvSpPr>
          <p:nvPr>
            <p:ph idx="1"/>
          </p:nvPr>
        </p:nvSpPr>
        <p:spPr/>
        <p:txBody>
          <a:bodyPr>
            <a:normAutofit fontScale="92500" lnSpcReduction="10000"/>
          </a:bodyPr>
          <a:lstStyle/>
          <a:p>
            <a:pPr marL="0" indent="0" algn="l" rtl="0">
              <a:buNone/>
            </a:pPr>
            <a:r>
              <a:rPr lang="en-GB" sz="2800" b="1" dirty="0">
                <a:solidFill>
                  <a:srgbClr val="FF0000"/>
                </a:solidFill>
              </a:rPr>
              <a:t>4.Cavernosography</a:t>
            </a:r>
            <a:r>
              <a:rPr lang="en-GB" sz="2800" b="1" dirty="0"/>
              <a:t>: </a:t>
            </a:r>
            <a:r>
              <a:rPr lang="en-GB" sz="2800" dirty="0"/>
              <a:t>imaging and measurement of penile blood flow after </a:t>
            </a:r>
            <a:r>
              <a:rPr lang="en-GB" sz="2800" dirty="0" err="1"/>
              <a:t>intracavernosal</a:t>
            </a:r>
            <a:r>
              <a:rPr lang="en-GB" sz="2800" dirty="0"/>
              <a:t> </a:t>
            </a:r>
            <a:r>
              <a:rPr lang="en-GB" sz="2800" b="1" dirty="0"/>
              <a:t>injection of contrast and induction of artificial erection, used to identify venous leaks</a:t>
            </a:r>
            <a:r>
              <a:rPr lang="en-GB" sz="2800" dirty="0"/>
              <a:t>.</a:t>
            </a:r>
          </a:p>
          <a:p>
            <a:pPr algn="l" rtl="0">
              <a:buFont typeface="+mj-lt"/>
              <a:buAutoNum type="arabicPeriod"/>
            </a:pPr>
            <a:endParaRPr lang="en-GB" sz="2800" dirty="0"/>
          </a:p>
          <a:p>
            <a:pPr marL="0" indent="0" algn="l" rtl="0">
              <a:buNone/>
            </a:pPr>
            <a:r>
              <a:rPr lang="en-GB" sz="2800" b="1" dirty="0">
                <a:solidFill>
                  <a:srgbClr val="FF0000"/>
                </a:solidFill>
              </a:rPr>
              <a:t>5.Penile arteriography</a:t>
            </a:r>
            <a:r>
              <a:rPr lang="en-GB" sz="2800" b="1" dirty="0"/>
              <a:t>: </a:t>
            </a:r>
            <a:r>
              <a:rPr lang="en-GB" sz="2800" dirty="0"/>
              <a:t>reserved for trauma-related ED in younger men. Pudendal arteriography is performed before and after drug-induced erection to identify those requiring arterial bypass surgery (although this is less commonly indicated now with the advent of modern penile prostheses).</a:t>
            </a:r>
          </a:p>
          <a:p>
            <a:pPr algn="l" rtl="0">
              <a:buFont typeface="+mj-lt"/>
              <a:buAutoNum type="arabicPeriod"/>
            </a:pPr>
            <a:endParaRPr lang="en-GB" sz="2800" dirty="0"/>
          </a:p>
          <a:p>
            <a:pPr marL="0" indent="0" algn="l" rtl="0">
              <a:buNone/>
            </a:pPr>
            <a:r>
              <a:rPr lang="en-GB" b="1" dirty="0">
                <a:solidFill>
                  <a:srgbClr val="FF0000"/>
                </a:solidFill>
              </a:rPr>
              <a:t>6. </a:t>
            </a:r>
            <a:r>
              <a:rPr lang="en-GB" sz="2800" b="1" dirty="0">
                <a:solidFill>
                  <a:srgbClr val="FF0000"/>
                </a:solidFill>
              </a:rPr>
              <a:t>MRI</a:t>
            </a:r>
            <a:r>
              <a:rPr lang="en-GB" sz="2800" b="1" dirty="0"/>
              <a:t>: </a:t>
            </a:r>
            <a:r>
              <a:rPr lang="en-GB" sz="2800" dirty="0"/>
              <a:t>useful for assessing penile fibrosis and severe cases of </a:t>
            </a:r>
            <a:r>
              <a:rPr lang="en-GB" sz="2800" dirty="0" err="1"/>
              <a:t>Peyronie’s</a:t>
            </a:r>
            <a:r>
              <a:rPr lang="en-GB" sz="2800" dirty="0"/>
              <a:t> disease.</a:t>
            </a:r>
          </a:p>
          <a:p>
            <a:endParaRPr lang="en-US" dirty="0"/>
          </a:p>
        </p:txBody>
      </p:sp>
    </p:spTree>
    <p:extLst>
      <p:ext uri="{BB962C8B-B14F-4D97-AF65-F5344CB8AC3E}">
        <p14:creationId xmlns:p14="http://schemas.microsoft.com/office/powerpoint/2010/main" val="2847216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Investigation : </a:t>
            </a:r>
            <a:r>
              <a:rPr lang="en-GB" dirty="0"/>
              <a:t>Nocturnal penile tumescence</a:t>
            </a:r>
          </a:p>
        </p:txBody>
      </p:sp>
      <p:pic>
        <p:nvPicPr>
          <p:cNvPr id="2050" name="Picture 2" descr="C:\Users\Farajat\Downloads\ED-5.gif"/>
          <p:cNvPicPr>
            <a:picLocks noGrp="1" noChangeAspect="1" noChangeArrowheads="1"/>
          </p:cNvPicPr>
          <p:nvPr>
            <p:ph idx="1"/>
          </p:nvPr>
        </p:nvPicPr>
        <p:blipFill>
          <a:blip r:embed="rId2" cstate="print"/>
          <a:srcRect/>
          <a:stretch>
            <a:fillRect/>
          </a:stretch>
        </p:blipFill>
        <p:spPr bwMode="auto">
          <a:xfrm>
            <a:off x="5255730" y="1690688"/>
            <a:ext cx="6610350" cy="4429125"/>
          </a:xfrm>
          <a:prstGeom prst="rect">
            <a:avLst/>
          </a:prstGeom>
          <a:noFill/>
        </p:spPr>
      </p:pic>
      <p:sp>
        <p:nvSpPr>
          <p:cNvPr id="4" name="TextBox 3">
            <a:extLst>
              <a:ext uri="{FF2B5EF4-FFF2-40B4-BE49-F238E27FC236}">
                <a16:creationId xmlns:a16="http://schemas.microsoft.com/office/drawing/2014/main" id="{B59ED484-BFDF-8585-8EEB-3E5814368F35}"/>
              </a:ext>
            </a:extLst>
          </p:cNvPr>
          <p:cNvSpPr txBox="1"/>
          <p:nvPr/>
        </p:nvSpPr>
        <p:spPr>
          <a:xfrm>
            <a:off x="622852" y="2139088"/>
            <a:ext cx="4068418" cy="4154984"/>
          </a:xfrm>
          <a:prstGeom prst="rect">
            <a:avLst/>
          </a:prstGeom>
          <a:noFill/>
        </p:spPr>
        <p:txBody>
          <a:bodyPr wrap="square">
            <a:spAutoFit/>
          </a:bodyPr>
          <a:lstStyle/>
          <a:p>
            <a:r>
              <a:rPr lang="en-US" sz="2400" b="1" dirty="0">
                <a:solidFill>
                  <a:srgbClr val="FF0000"/>
                </a:solidFill>
              </a:rPr>
              <a:t>Nocturnal penile tumescence and rigidity testing</a:t>
            </a:r>
            <a:r>
              <a:rPr lang="en-US" sz="2400" dirty="0"/>
              <a:t>: the </a:t>
            </a:r>
            <a:r>
              <a:rPr lang="en-US" sz="2400" dirty="0" err="1"/>
              <a:t>Rigiscan</a:t>
            </a:r>
            <a:r>
              <a:rPr lang="en-US" sz="2400" dirty="0"/>
              <a:t> device contains two rings that are placed around the base and distal penile shaft to measure tumescence and number, duration, and rigidity of nocturnal erections. Useful for diagnosing psychogenic ED and for illustrating this diagnosis to patients.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FF0000"/>
                </a:solidFill>
              </a:rPr>
              <a:t>Treatment</a:t>
            </a:r>
            <a:endParaRPr lang="en-GB" dirty="0">
              <a:solidFill>
                <a:srgbClr val="FF0000"/>
              </a:solidFill>
            </a:endParaRPr>
          </a:p>
        </p:txBody>
      </p:sp>
      <p:sp>
        <p:nvSpPr>
          <p:cNvPr id="3" name="Content Placeholder 2"/>
          <p:cNvSpPr>
            <a:spLocks noGrp="1"/>
          </p:cNvSpPr>
          <p:nvPr>
            <p:ph idx="1"/>
          </p:nvPr>
        </p:nvSpPr>
        <p:spPr/>
        <p:txBody>
          <a:bodyPr>
            <a:normAutofit/>
          </a:bodyPr>
          <a:lstStyle/>
          <a:p>
            <a:pPr algn="l" rtl="0"/>
            <a:r>
              <a:rPr lang="en-GB" dirty="0"/>
              <a:t>Correct any reversible causes (i.e. alter lifestyle, stop smoking, change medication, etc.)</a:t>
            </a:r>
          </a:p>
          <a:p>
            <a:pPr algn="l" rtl="0"/>
            <a:r>
              <a:rPr lang="en-GB" b="1" dirty="0">
                <a:solidFill>
                  <a:srgbClr val="FF0000"/>
                </a:solidFill>
              </a:rPr>
              <a:t>Psychosexual therapy</a:t>
            </a:r>
          </a:p>
          <a:p>
            <a:pPr algn="l" rtl="0">
              <a:buFont typeface="Wingdings" pitchFamily="2" charset="2"/>
              <a:buChar char="q"/>
            </a:pPr>
            <a:r>
              <a:rPr lang="en-GB" dirty="0"/>
              <a:t>sex education, psychosexual counselling</a:t>
            </a:r>
          </a:p>
          <a:p>
            <a:pPr algn="l" rtl="0">
              <a:buFont typeface="Wingdings" pitchFamily="2" charset="2"/>
              <a:buChar char="q"/>
            </a:pPr>
            <a:r>
              <a:rPr lang="en-GB" dirty="0"/>
              <a:t> instruction on improving partner communication skills</a:t>
            </a:r>
          </a:p>
          <a:p>
            <a:pPr algn="l" rtl="0">
              <a:buFont typeface="Wingdings" pitchFamily="2" charset="2"/>
              <a:buChar char="q"/>
            </a:pPr>
            <a:r>
              <a:rPr lang="en-GB" dirty="0"/>
              <a:t> cognitive therapy and behavioural therapy (programmed relearning of couple’s sexual relationship). </a:t>
            </a:r>
          </a:p>
          <a:p>
            <a:pPr algn="l" rtl="0">
              <a:buFont typeface="Wingdings" pitchFamily="2" charset="2"/>
              <a:buChar char="q"/>
            </a:pPr>
            <a:r>
              <a:rPr lang="en-GB" dirty="0"/>
              <a:t>Pharmacotherapy may be a useful adjuvant.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06090"/>
          </a:xfrm>
        </p:spPr>
        <p:txBody>
          <a:bodyPr>
            <a:normAutofit/>
          </a:bodyPr>
          <a:lstStyle/>
          <a:p>
            <a:r>
              <a:rPr lang="en-GB" sz="3200" i="1" dirty="0">
                <a:solidFill>
                  <a:srgbClr val="FF0000"/>
                </a:solidFill>
              </a:rPr>
              <a:t>1-Phosphodiesterase type-5 (PDE5) inhibitors:</a:t>
            </a:r>
            <a:endParaRPr lang="en-GB" sz="3200" dirty="0">
              <a:solidFill>
                <a:srgbClr val="FF0000"/>
              </a:solidFill>
            </a:endParaRPr>
          </a:p>
        </p:txBody>
      </p:sp>
      <p:sp>
        <p:nvSpPr>
          <p:cNvPr id="3" name="Content Placeholder 2"/>
          <p:cNvSpPr>
            <a:spLocks noGrp="1"/>
          </p:cNvSpPr>
          <p:nvPr>
            <p:ph idx="1"/>
          </p:nvPr>
        </p:nvSpPr>
        <p:spPr>
          <a:xfrm>
            <a:off x="381000" y="1052736"/>
            <a:ext cx="6907696" cy="5472608"/>
          </a:xfrm>
        </p:spPr>
        <p:txBody>
          <a:bodyPr>
            <a:normAutofit fontScale="70000" lnSpcReduction="20000"/>
          </a:bodyPr>
          <a:lstStyle/>
          <a:p>
            <a:pPr algn="l" rtl="0">
              <a:buNone/>
            </a:pPr>
            <a:r>
              <a:rPr lang="en-GB" b="1" i="1" u="sng" dirty="0"/>
              <a:t>first-line therapies</a:t>
            </a:r>
            <a:endParaRPr lang="en-GB" b="1" u="sng" dirty="0"/>
          </a:p>
          <a:p>
            <a:pPr algn="l" rtl="0">
              <a:buNone/>
            </a:pPr>
            <a:r>
              <a:rPr lang="en-GB" dirty="0"/>
              <a:t> sildenafil (Viagra), tadalafil (Cialis), vardenafil (Levitra) </a:t>
            </a:r>
          </a:p>
          <a:p>
            <a:pPr algn="l" rtl="0"/>
            <a:r>
              <a:rPr lang="en-GB" dirty="0"/>
              <a:t>enhance </a:t>
            </a:r>
            <a:r>
              <a:rPr lang="en-GB" dirty="0" err="1"/>
              <a:t>cavernosal</a:t>
            </a:r>
            <a:r>
              <a:rPr lang="en-GB" dirty="0"/>
              <a:t> smooth muscle relaxation</a:t>
            </a:r>
          </a:p>
          <a:p>
            <a:pPr algn="l" rtl="0"/>
            <a:r>
              <a:rPr lang="en-GB" b="1" dirty="0">
                <a:solidFill>
                  <a:srgbClr val="FF0000"/>
                </a:solidFill>
              </a:rPr>
              <a:t>by blocking the breakdown of </a:t>
            </a:r>
            <a:r>
              <a:rPr lang="en-GB" b="1" dirty="0" err="1">
                <a:solidFill>
                  <a:srgbClr val="FF0000"/>
                </a:solidFill>
              </a:rPr>
              <a:t>cGMP</a:t>
            </a:r>
            <a:r>
              <a:rPr lang="en-GB" b="1" dirty="0">
                <a:solidFill>
                  <a:srgbClr val="FF0000"/>
                </a:solidFill>
              </a:rPr>
              <a:t> by </a:t>
            </a:r>
            <a:r>
              <a:rPr lang="en-GB" b="1" dirty="0" err="1">
                <a:solidFill>
                  <a:srgbClr val="FF0000"/>
                </a:solidFill>
              </a:rPr>
              <a:t>phosphodiesterase</a:t>
            </a:r>
            <a:r>
              <a:rPr lang="en-GB" b="1" dirty="0">
                <a:solidFill>
                  <a:srgbClr val="FF0000"/>
                </a:solidFill>
              </a:rPr>
              <a:t>.</a:t>
            </a:r>
          </a:p>
          <a:p>
            <a:pPr algn="l" rtl="0"/>
            <a:r>
              <a:rPr lang="en-GB" dirty="0"/>
              <a:t>Sexual stimulus is still required to initiate events.</a:t>
            </a:r>
          </a:p>
          <a:p>
            <a:pPr algn="l" rtl="0"/>
            <a:r>
              <a:rPr lang="en-GB" dirty="0"/>
              <a:t> Success is reported in up to 80%.</a:t>
            </a:r>
          </a:p>
          <a:p>
            <a:pPr algn="l" rtl="0"/>
            <a:r>
              <a:rPr lang="en-GB" dirty="0"/>
              <a:t> Early use of PDE5 inhibitors following radical prostatectomy can help optimize the return of spontaneous erections (penile rehabilitation).</a:t>
            </a:r>
          </a:p>
          <a:p>
            <a:pPr algn="l" rtl="0">
              <a:buNone/>
            </a:pPr>
            <a:r>
              <a:rPr lang="en-GB" b="1" i="1" dirty="0"/>
              <a:t>Contraindications:</a:t>
            </a:r>
          </a:p>
          <a:p>
            <a:pPr algn="l" rtl="0">
              <a:buFont typeface="Wingdings" pitchFamily="2" charset="2"/>
              <a:buChar char="Ø"/>
            </a:pPr>
            <a:r>
              <a:rPr lang="en-GB" i="1" dirty="0"/>
              <a:t> patients taking nitrates, recent myocardial infarction, </a:t>
            </a:r>
            <a:r>
              <a:rPr lang="en-GB" dirty="0"/>
              <a:t>recent stroke, hypotension, unstable angina, non-</a:t>
            </a:r>
            <a:r>
              <a:rPr lang="en-GB" dirty="0" err="1"/>
              <a:t>arteritic</a:t>
            </a:r>
            <a:r>
              <a:rPr lang="en-GB" dirty="0"/>
              <a:t> anterior ischaemic, optic nerve neuropathy (NAION). </a:t>
            </a:r>
          </a:p>
          <a:p>
            <a:pPr algn="l" rtl="0">
              <a:buFont typeface="Wingdings" pitchFamily="2" charset="2"/>
              <a:buChar char="Ø"/>
            </a:pPr>
            <a:r>
              <a:rPr lang="en-GB" i="1" dirty="0"/>
              <a:t>Cautions: intermediate and high-risk </a:t>
            </a:r>
            <a:r>
              <a:rPr lang="en-GB" dirty="0"/>
              <a:t>cardiovascular disease requires cardiac review prior to treatment , </a:t>
            </a:r>
            <a:r>
              <a:rPr lang="en-GB" b="1" dirty="0"/>
              <a:t>use with A-blockers</a:t>
            </a:r>
          </a:p>
        </p:txBody>
      </p:sp>
      <p:pic>
        <p:nvPicPr>
          <p:cNvPr id="4" name="Content Placeholder 3">
            <a:extLst>
              <a:ext uri="{FF2B5EF4-FFF2-40B4-BE49-F238E27FC236}">
                <a16:creationId xmlns:a16="http://schemas.microsoft.com/office/drawing/2014/main" id="{DF7FDE4E-A132-9996-F28E-0C5473B6A6CD}"/>
              </a:ext>
            </a:extLst>
          </p:cNvPr>
          <p:cNvPicPr>
            <a:picLocks noChangeAspect="1"/>
          </p:cNvPicPr>
          <p:nvPr/>
        </p:nvPicPr>
        <p:blipFill>
          <a:blip r:embed="rId2" cstate="print"/>
          <a:stretch>
            <a:fillRect/>
          </a:stretch>
        </p:blipFill>
        <p:spPr>
          <a:xfrm>
            <a:off x="7190817" y="1906315"/>
            <a:ext cx="4620183" cy="376544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a:solidFill>
                  <a:srgbClr val="FF0000"/>
                </a:solidFill>
              </a:rPr>
              <a:t>2-Dopamine receptor agonist:</a:t>
            </a:r>
            <a:endParaRPr lang="en-GB" dirty="0">
              <a:solidFill>
                <a:srgbClr val="FF0000"/>
              </a:solidFill>
            </a:endParaRPr>
          </a:p>
        </p:txBody>
      </p:sp>
      <p:sp>
        <p:nvSpPr>
          <p:cNvPr id="3" name="Content Placeholder 2"/>
          <p:cNvSpPr>
            <a:spLocks noGrp="1"/>
          </p:cNvSpPr>
          <p:nvPr>
            <p:ph idx="1"/>
          </p:nvPr>
        </p:nvSpPr>
        <p:spPr/>
        <p:txBody>
          <a:bodyPr>
            <a:normAutofit/>
          </a:bodyPr>
          <a:lstStyle/>
          <a:p>
            <a:pPr algn="l" rtl="0">
              <a:buFont typeface="Wingdings" pitchFamily="2" charset="2"/>
              <a:buChar char="Ø"/>
            </a:pPr>
            <a:r>
              <a:rPr lang="en-GB" i="1" dirty="0" err="1"/>
              <a:t>apomorphine</a:t>
            </a:r>
            <a:r>
              <a:rPr lang="en-GB" i="1" dirty="0"/>
              <a:t> (</a:t>
            </a:r>
            <a:r>
              <a:rPr lang="en-GB" i="1" dirty="0" err="1"/>
              <a:t>UprimaR</a:t>
            </a:r>
            <a:r>
              <a:rPr lang="en-GB" i="1" dirty="0"/>
              <a:t>)</a:t>
            </a:r>
          </a:p>
          <a:p>
            <a:pPr algn="l" rtl="0">
              <a:buFont typeface="Wingdings" pitchFamily="2" charset="2"/>
              <a:buChar char="Ø"/>
            </a:pPr>
            <a:r>
              <a:rPr lang="en-GB" i="1" dirty="0"/>
              <a:t> taken </a:t>
            </a:r>
            <a:r>
              <a:rPr lang="en-GB" i="1" dirty="0">
                <a:solidFill>
                  <a:srgbClr val="FFC000"/>
                </a:solidFill>
              </a:rPr>
              <a:t>sublingually</a:t>
            </a:r>
          </a:p>
          <a:p>
            <a:pPr algn="l" rtl="0">
              <a:buFont typeface="Wingdings" pitchFamily="2" charset="2"/>
              <a:buChar char="Ø"/>
            </a:pPr>
            <a:r>
              <a:rPr lang="en-GB" dirty="0"/>
              <a:t>acts centrally on </a:t>
            </a:r>
            <a:r>
              <a:rPr lang="en-GB" dirty="0" err="1"/>
              <a:t>dopaminergic</a:t>
            </a:r>
            <a:r>
              <a:rPr lang="en-GB" dirty="0"/>
              <a:t> receptors in the </a:t>
            </a:r>
            <a:r>
              <a:rPr lang="en-GB" dirty="0" err="1"/>
              <a:t>paraventricular</a:t>
            </a:r>
            <a:r>
              <a:rPr lang="en-GB" dirty="0"/>
              <a:t> nucleus of the hypothalamus</a:t>
            </a:r>
          </a:p>
          <a:p>
            <a:pPr algn="l" rtl="0">
              <a:buFont typeface="Wingdings" pitchFamily="2" charset="2"/>
              <a:buChar char="Ø"/>
            </a:pPr>
            <a:r>
              <a:rPr lang="en-GB" dirty="0"/>
              <a:t>enhance and coordinate the effect of sexual stimuli.</a:t>
            </a:r>
          </a:p>
          <a:p>
            <a:pPr algn="l" rtl="0">
              <a:buFont typeface="Wingdings" pitchFamily="2" charset="2"/>
              <a:buChar char="Ø"/>
            </a:pPr>
            <a:r>
              <a:rPr lang="en-GB" i="1" dirty="0"/>
              <a:t>Side effects: nausea, headache, dizziness</a:t>
            </a:r>
          </a:p>
          <a:p>
            <a:pPr algn="l" rtl="0">
              <a:buFont typeface="Wingdings" pitchFamily="2" charset="2"/>
              <a:buChar char="Ø"/>
            </a:pPr>
            <a:r>
              <a:rPr lang="en-GB" i="1" dirty="0"/>
              <a:t>Not commonly used</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CB4D5-F3E5-596E-322E-9F70B3C3B98C}"/>
              </a:ext>
            </a:extLst>
          </p:cNvPr>
          <p:cNvSpPr>
            <a:spLocks noGrp="1"/>
          </p:cNvSpPr>
          <p:nvPr>
            <p:ph type="title"/>
          </p:nvPr>
        </p:nvSpPr>
        <p:spPr>
          <a:xfrm>
            <a:off x="838200" y="365125"/>
            <a:ext cx="10515600" cy="1325563"/>
          </a:xfrm>
        </p:spPr>
        <p:txBody>
          <a:bodyPr/>
          <a:lstStyle/>
          <a:p>
            <a:r>
              <a:rPr lang="en-US" dirty="0"/>
              <a:t>Penile Erection: Innervation</a:t>
            </a:r>
          </a:p>
        </p:txBody>
      </p:sp>
      <p:sp>
        <p:nvSpPr>
          <p:cNvPr id="3" name="Content Placeholder 2">
            <a:extLst>
              <a:ext uri="{FF2B5EF4-FFF2-40B4-BE49-F238E27FC236}">
                <a16:creationId xmlns:a16="http://schemas.microsoft.com/office/drawing/2014/main" id="{55760935-4B61-2E94-AA94-062513FF077C}"/>
              </a:ext>
            </a:extLst>
          </p:cNvPr>
          <p:cNvSpPr>
            <a:spLocks noGrp="1"/>
          </p:cNvSpPr>
          <p:nvPr>
            <p:ph idx="1"/>
          </p:nvPr>
        </p:nvSpPr>
        <p:spPr/>
        <p:txBody>
          <a:bodyPr>
            <a:normAutofit fontScale="92500" lnSpcReduction="10000"/>
          </a:bodyPr>
          <a:lstStyle/>
          <a:p>
            <a:r>
              <a:rPr lang="en-US" dirty="0"/>
              <a:t>The penis is characterized by autonomic (sympathetic and parasympathetic) and somatic (sensory and motor) innervation system. </a:t>
            </a:r>
          </a:p>
          <a:p>
            <a:endParaRPr lang="en-US" dirty="0"/>
          </a:p>
          <a:p>
            <a:r>
              <a:rPr lang="en-US" dirty="0"/>
              <a:t>The autonomic system regulates the neurovascular events occurring during erection and detumescence.</a:t>
            </a:r>
          </a:p>
          <a:p>
            <a:pPr lvl="1"/>
            <a:r>
              <a:rPr lang="en-US" dirty="0"/>
              <a:t> The sympathetic system originates from T10-T12, and the chain ganglia cells projecting to the penis are located in the sacral and caudal ganglia.</a:t>
            </a:r>
          </a:p>
          <a:p>
            <a:pPr lvl="1"/>
            <a:r>
              <a:rPr lang="en-US" dirty="0"/>
              <a:t>The parasympathetic system arising from neurons in the intermediolateral cell columns of S2-S4 is carried by cavernous nerves from the peri-prostatic nerve plexus. </a:t>
            </a:r>
          </a:p>
          <a:p>
            <a:endParaRPr lang="en-US" dirty="0"/>
          </a:p>
          <a:p>
            <a:r>
              <a:rPr lang="en-US" dirty="0"/>
              <a:t> The somatic system is responsible for sensation and the contraction of the bulbocavernosus and ischiocavernosus muscles (</a:t>
            </a:r>
            <a:r>
              <a:rPr lang="en-US" sz="2800" dirty="0"/>
              <a:t>S2-S4 via pudendal nerve)</a:t>
            </a:r>
            <a:endParaRPr lang="en-US" dirty="0"/>
          </a:p>
        </p:txBody>
      </p:sp>
    </p:spTree>
    <p:extLst>
      <p:ext uri="{BB962C8B-B14F-4D97-AF65-F5344CB8AC3E}">
        <p14:creationId xmlns:p14="http://schemas.microsoft.com/office/powerpoint/2010/main" val="1940231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9032" y="260648"/>
            <a:ext cx="5650070" cy="1143000"/>
          </a:xfrm>
        </p:spPr>
        <p:txBody>
          <a:bodyPr/>
          <a:lstStyle/>
          <a:p>
            <a:r>
              <a:rPr lang="en-GB" i="1" dirty="0">
                <a:solidFill>
                  <a:srgbClr val="FF0000"/>
                </a:solidFill>
              </a:rPr>
              <a:t>3-Intraurethral therapy:</a:t>
            </a:r>
            <a:endParaRPr lang="en-GB" dirty="0">
              <a:solidFill>
                <a:srgbClr val="FF0000"/>
              </a:solidFill>
            </a:endParaRPr>
          </a:p>
        </p:txBody>
      </p:sp>
      <p:sp>
        <p:nvSpPr>
          <p:cNvPr id="3" name="Content Placeholder 2"/>
          <p:cNvSpPr>
            <a:spLocks noGrp="1"/>
          </p:cNvSpPr>
          <p:nvPr>
            <p:ph idx="1"/>
          </p:nvPr>
        </p:nvSpPr>
        <p:spPr>
          <a:xfrm>
            <a:off x="304800" y="1600200"/>
            <a:ext cx="7696200" cy="4997152"/>
          </a:xfrm>
        </p:spPr>
        <p:txBody>
          <a:bodyPr>
            <a:normAutofit lnSpcReduction="10000"/>
          </a:bodyPr>
          <a:lstStyle/>
          <a:p>
            <a:pPr algn="l" rtl="0">
              <a:buFont typeface="Wingdings" pitchFamily="2" charset="2"/>
              <a:buChar char="Ø"/>
            </a:pPr>
            <a:r>
              <a:rPr lang="en-GB" sz="2400" i="1" u="sng" dirty="0"/>
              <a:t>second-line</a:t>
            </a:r>
            <a:r>
              <a:rPr lang="en-GB" sz="2400" i="1" dirty="0"/>
              <a:t> therapy when oral therapies have been </a:t>
            </a:r>
            <a:r>
              <a:rPr lang="en-GB" sz="2400" dirty="0"/>
              <a:t>ineffective.</a:t>
            </a:r>
          </a:p>
          <a:p>
            <a:pPr algn="l" rtl="0">
              <a:buFont typeface="Wingdings" pitchFamily="2" charset="2"/>
              <a:buChar char="Ø"/>
            </a:pPr>
            <a:r>
              <a:rPr lang="en-GB" sz="2400" b="1" dirty="0">
                <a:solidFill>
                  <a:srgbClr val="FF0000"/>
                </a:solidFill>
              </a:rPr>
              <a:t> A synthetic prostaglandin E1 (PGE1) pellet (</a:t>
            </a:r>
            <a:r>
              <a:rPr lang="en-GB" sz="2400" b="1" dirty="0" err="1">
                <a:solidFill>
                  <a:srgbClr val="FF0000"/>
                </a:solidFill>
              </a:rPr>
              <a:t>alprostadil</a:t>
            </a:r>
            <a:r>
              <a:rPr lang="en-GB" sz="2400" b="1" dirty="0">
                <a:solidFill>
                  <a:srgbClr val="FF0000"/>
                </a:solidFill>
              </a:rPr>
              <a:t>)</a:t>
            </a:r>
          </a:p>
          <a:p>
            <a:pPr algn="l" rtl="0">
              <a:buFont typeface="Wingdings" pitchFamily="2" charset="2"/>
              <a:buChar char="Ø"/>
            </a:pPr>
            <a:r>
              <a:rPr lang="en-GB" sz="2400" dirty="0"/>
              <a:t>placed into the urethra via a specialized applicator (Medicated Urethral System for Erection (MUSE)TM device). </a:t>
            </a:r>
          </a:p>
          <a:p>
            <a:pPr algn="l" rtl="0">
              <a:buFont typeface="Wingdings" pitchFamily="2" charset="2"/>
              <a:buChar char="Ø"/>
            </a:pPr>
            <a:r>
              <a:rPr lang="en-GB" sz="2400" dirty="0"/>
              <a:t>Once inserted, the penis is gently rolled to encourage the pellet to dissolve into the urethral mucosa from where it enters the corpora.</a:t>
            </a:r>
          </a:p>
          <a:p>
            <a:pPr algn="l" rtl="0">
              <a:buFont typeface="Wingdings" pitchFamily="2" charset="2"/>
              <a:buChar char="Ø"/>
            </a:pPr>
            <a:r>
              <a:rPr lang="en-GB" sz="2400" b="1" dirty="0">
                <a:solidFill>
                  <a:srgbClr val="FF0000"/>
                </a:solidFill>
              </a:rPr>
              <a:t> PGE1 acts to increase </a:t>
            </a:r>
            <a:r>
              <a:rPr lang="en-GB" sz="2400" b="1" dirty="0" err="1">
                <a:solidFill>
                  <a:srgbClr val="FF0000"/>
                </a:solidFill>
              </a:rPr>
              <a:t>cAMP</a:t>
            </a:r>
            <a:r>
              <a:rPr lang="en-GB" sz="2400" b="1" dirty="0">
                <a:solidFill>
                  <a:srgbClr val="FF0000"/>
                </a:solidFill>
              </a:rPr>
              <a:t> within the corporal smooth muscle, resulting in muscle relaxation. </a:t>
            </a:r>
          </a:p>
          <a:p>
            <a:pPr algn="l" rtl="0">
              <a:buFont typeface="Wingdings" pitchFamily="2" charset="2"/>
              <a:buChar char="Ø"/>
            </a:pPr>
            <a:r>
              <a:rPr lang="en-GB" sz="2400" i="1" dirty="0"/>
              <a:t>Side effects: penile and </a:t>
            </a:r>
            <a:r>
              <a:rPr lang="en-GB" sz="2400" dirty="0"/>
              <a:t>urethral pain, </a:t>
            </a:r>
            <a:r>
              <a:rPr lang="en-GB" sz="2400" dirty="0" err="1"/>
              <a:t>priapism</a:t>
            </a:r>
            <a:r>
              <a:rPr lang="en-GB" sz="2400" dirty="0"/>
              <a:t>, local reactions</a:t>
            </a:r>
            <a:r>
              <a:rPr lang="en-GB" sz="2800" dirty="0"/>
              <a:t>.</a:t>
            </a:r>
          </a:p>
        </p:txBody>
      </p:sp>
      <p:pic>
        <p:nvPicPr>
          <p:cNvPr id="5" name="Picture 4">
            <a:extLst>
              <a:ext uri="{FF2B5EF4-FFF2-40B4-BE49-F238E27FC236}">
                <a16:creationId xmlns:a16="http://schemas.microsoft.com/office/drawing/2014/main" id="{A56C205C-D8A0-499A-4C47-017C8613DD5D}"/>
              </a:ext>
            </a:extLst>
          </p:cNvPr>
          <p:cNvPicPr>
            <a:picLocks noChangeAspect="1"/>
          </p:cNvPicPr>
          <p:nvPr/>
        </p:nvPicPr>
        <p:blipFill>
          <a:blip r:embed="rId2" cstate="print"/>
          <a:stretch>
            <a:fillRect/>
          </a:stretch>
        </p:blipFill>
        <p:spPr>
          <a:xfrm>
            <a:off x="7927489" y="3048000"/>
            <a:ext cx="4274343" cy="3810000"/>
          </a:xfrm>
          <a:prstGeom prst="rect">
            <a:avLst/>
          </a:prstGeom>
        </p:spPr>
      </p:pic>
      <p:pic>
        <p:nvPicPr>
          <p:cNvPr id="7" name="Picture 6">
            <a:extLst>
              <a:ext uri="{FF2B5EF4-FFF2-40B4-BE49-F238E27FC236}">
                <a16:creationId xmlns:a16="http://schemas.microsoft.com/office/drawing/2014/main" id="{B4538953-CCF8-209F-FE91-00CFA92FEB36}"/>
              </a:ext>
            </a:extLst>
          </p:cNvPr>
          <p:cNvPicPr>
            <a:picLocks noChangeAspect="1"/>
          </p:cNvPicPr>
          <p:nvPr/>
        </p:nvPicPr>
        <p:blipFill>
          <a:blip r:embed="rId3" cstate="print"/>
          <a:stretch>
            <a:fillRect/>
          </a:stretch>
        </p:blipFill>
        <p:spPr>
          <a:xfrm>
            <a:off x="7917657" y="396467"/>
            <a:ext cx="4274343" cy="2422933"/>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332" y="316805"/>
            <a:ext cx="7822810" cy="1143000"/>
          </a:xfrm>
        </p:spPr>
        <p:txBody>
          <a:bodyPr>
            <a:normAutofit fontScale="90000"/>
          </a:bodyPr>
          <a:lstStyle/>
          <a:p>
            <a:r>
              <a:rPr lang="en-GB" i="1" dirty="0">
                <a:solidFill>
                  <a:srgbClr val="FF0000"/>
                </a:solidFill>
              </a:rPr>
              <a:t>4-Intracavernosal injection therapy</a:t>
            </a:r>
            <a:br>
              <a:rPr lang="en-GB" i="1" dirty="0">
                <a:solidFill>
                  <a:srgbClr val="FF0000"/>
                </a:solidFill>
              </a:rPr>
            </a:br>
            <a:endParaRPr lang="en-GB" dirty="0">
              <a:solidFill>
                <a:srgbClr val="FF0000"/>
              </a:solidFill>
            </a:endParaRPr>
          </a:p>
        </p:txBody>
      </p:sp>
      <p:sp>
        <p:nvSpPr>
          <p:cNvPr id="3" name="Content Placeholder 2"/>
          <p:cNvSpPr>
            <a:spLocks noGrp="1"/>
          </p:cNvSpPr>
          <p:nvPr>
            <p:ph idx="1"/>
          </p:nvPr>
        </p:nvSpPr>
        <p:spPr>
          <a:xfrm>
            <a:off x="381000" y="1340768"/>
            <a:ext cx="11811000" cy="5040560"/>
          </a:xfrm>
        </p:spPr>
        <p:txBody>
          <a:bodyPr>
            <a:normAutofit fontScale="92500" lnSpcReduction="20000"/>
          </a:bodyPr>
          <a:lstStyle/>
          <a:p>
            <a:pPr algn="l" rtl="0">
              <a:buFont typeface="Wingdings" pitchFamily="2" charset="2"/>
              <a:buChar char="§"/>
            </a:pPr>
            <a:r>
              <a:rPr lang="en-GB" b="1" dirty="0">
                <a:solidFill>
                  <a:srgbClr val="FF0000"/>
                </a:solidFill>
              </a:rPr>
              <a:t>Alprostadil (PGE1) (</a:t>
            </a:r>
            <a:r>
              <a:rPr lang="en-GB" b="1" dirty="0" err="1">
                <a:solidFill>
                  <a:srgbClr val="FF0000"/>
                </a:solidFill>
              </a:rPr>
              <a:t>CaverjetTM</a:t>
            </a:r>
            <a:r>
              <a:rPr lang="en-GB" b="1" dirty="0">
                <a:solidFill>
                  <a:srgbClr val="FF0000"/>
                </a:solidFill>
              </a:rPr>
              <a:t>).</a:t>
            </a:r>
          </a:p>
          <a:p>
            <a:pPr marL="0" indent="0" algn="l" rtl="0">
              <a:buNone/>
            </a:pPr>
            <a:endParaRPr lang="en-GB" b="1" dirty="0">
              <a:solidFill>
                <a:srgbClr val="FF0000"/>
              </a:solidFill>
            </a:endParaRPr>
          </a:p>
          <a:p>
            <a:pPr algn="l" rtl="0">
              <a:buFont typeface="Wingdings" pitchFamily="2" charset="2"/>
              <a:buChar char="§"/>
            </a:pPr>
            <a:r>
              <a:rPr lang="en-GB" b="1" dirty="0" err="1">
                <a:solidFill>
                  <a:srgbClr val="FF0000"/>
                </a:solidFill>
              </a:rPr>
              <a:t>Papaverine</a:t>
            </a:r>
            <a:r>
              <a:rPr lang="en-GB" b="1" dirty="0">
                <a:solidFill>
                  <a:srgbClr val="FF0000"/>
                </a:solidFill>
              </a:rPr>
              <a:t> (PDE inhibitor). </a:t>
            </a:r>
          </a:p>
          <a:p>
            <a:pPr marL="0" indent="0" algn="l" rtl="0">
              <a:buNone/>
            </a:pPr>
            <a:r>
              <a:rPr lang="en-GB" dirty="0">
                <a:sym typeface="Wingdings" panose="05000000000000000000" pitchFamily="2" charset="2"/>
              </a:rPr>
              <a:t></a:t>
            </a:r>
            <a:r>
              <a:rPr lang="en-GB" dirty="0"/>
              <a:t>Usually given in combination with </a:t>
            </a:r>
          </a:p>
          <a:p>
            <a:pPr marL="0" indent="0" algn="l" rtl="0">
              <a:buNone/>
            </a:pPr>
            <a:r>
              <a:rPr lang="en-GB" dirty="0"/>
              <a:t>either phentolamine (A-adrenoceptor antagonist) or PGE1</a:t>
            </a:r>
          </a:p>
          <a:p>
            <a:pPr marL="0" indent="0" algn="l" rtl="0">
              <a:buNone/>
            </a:pPr>
            <a:r>
              <a:rPr lang="en-GB" dirty="0">
                <a:sym typeface="Wingdings" panose="05000000000000000000" pitchFamily="2" charset="2"/>
              </a:rPr>
              <a:t></a:t>
            </a:r>
            <a:r>
              <a:rPr lang="en-GB" dirty="0"/>
              <a:t>Who have failed oral or single-agent injectable therapies.</a:t>
            </a:r>
          </a:p>
          <a:p>
            <a:pPr marL="0" indent="0" algn="l" rtl="0">
              <a:buNone/>
            </a:pPr>
            <a:r>
              <a:rPr lang="en-GB" dirty="0">
                <a:sym typeface="Wingdings" panose="05000000000000000000" pitchFamily="2" charset="2"/>
              </a:rPr>
              <a:t></a:t>
            </a:r>
            <a:r>
              <a:rPr lang="en-GB" dirty="0"/>
              <a:t>Training of technique and first dose is given by a health professional.</a:t>
            </a:r>
          </a:p>
          <a:p>
            <a:pPr marL="0" indent="0" algn="l" rtl="0">
              <a:buNone/>
            </a:pPr>
            <a:r>
              <a:rPr lang="en-GB" dirty="0">
                <a:sym typeface="Wingdings" panose="05000000000000000000" pitchFamily="2" charset="2"/>
              </a:rPr>
              <a:t></a:t>
            </a:r>
            <a:r>
              <a:rPr lang="en-GB" dirty="0"/>
              <a:t>Needle is inserted at right angles into the corpus cavernosum on the lateral aspects of mid-penile shaft. </a:t>
            </a:r>
          </a:p>
          <a:p>
            <a:pPr marL="0" indent="0" algn="l" rtl="0">
              <a:buNone/>
            </a:pPr>
            <a:r>
              <a:rPr lang="en-GB" dirty="0">
                <a:sym typeface="Wingdings" panose="05000000000000000000" pitchFamily="2" charset="2"/>
              </a:rPr>
              <a:t></a:t>
            </a:r>
            <a:r>
              <a:rPr lang="en-GB" dirty="0"/>
              <a:t>Discontinuation rates from penile injection techniques are high. </a:t>
            </a:r>
          </a:p>
          <a:p>
            <a:pPr algn="l" rtl="0">
              <a:buFont typeface="Wingdings" pitchFamily="2" charset="2"/>
              <a:buChar char="§"/>
            </a:pPr>
            <a:r>
              <a:rPr lang="en-GB" i="1" dirty="0">
                <a:solidFill>
                  <a:srgbClr val="FF0000"/>
                </a:solidFill>
              </a:rPr>
              <a:t>Contraindications: sickle cell disease or high-risk </a:t>
            </a:r>
            <a:r>
              <a:rPr lang="en-GB" dirty="0">
                <a:solidFill>
                  <a:srgbClr val="FF0000"/>
                </a:solidFill>
              </a:rPr>
              <a:t>candidate for priapism. </a:t>
            </a:r>
          </a:p>
          <a:p>
            <a:pPr algn="l" rtl="0">
              <a:buFont typeface="Wingdings" pitchFamily="2" charset="2"/>
              <a:buChar char="§"/>
            </a:pPr>
            <a:r>
              <a:rPr lang="en-GB" i="1" dirty="0"/>
              <a:t>Adverse effects: pain, priapism, haematoma</a:t>
            </a:r>
            <a:endParaRPr lang="en-GB" dirty="0"/>
          </a:p>
        </p:txBody>
      </p:sp>
      <p:pic>
        <p:nvPicPr>
          <p:cNvPr id="5" name="Picture 4">
            <a:extLst>
              <a:ext uri="{FF2B5EF4-FFF2-40B4-BE49-F238E27FC236}">
                <a16:creationId xmlns:a16="http://schemas.microsoft.com/office/drawing/2014/main" id="{3AC8B851-CB21-C719-5091-97E73649E5BB}"/>
              </a:ext>
            </a:extLst>
          </p:cNvPr>
          <p:cNvPicPr>
            <a:picLocks noChangeAspect="1"/>
          </p:cNvPicPr>
          <p:nvPr/>
        </p:nvPicPr>
        <p:blipFill>
          <a:blip r:embed="rId2" cstate="print"/>
          <a:stretch>
            <a:fillRect/>
          </a:stretch>
        </p:blipFill>
        <p:spPr>
          <a:xfrm>
            <a:off x="9326879" y="743562"/>
            <a:ext cx="2736313" cy="1733833"/>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52A94F-4534-E3DC-4605-E1CE37222BDE}"/>
              </a:ext>
            </a:extLst>
          </p:cNvPr>
          <p:cNvSpPr>
            <a:spLocks noGrp="1"/>
          </p:cNvSpPr>
          <p:nvPr>
            <p:ph idx="1"/>
          </p:nvPr>
        </p:nvSpPr>
        <p:spPr>
          <a:xfrm>
            <a:off x="838199" y="323557"/>
            <a:ext cx="8058443" cy="6288258"/>
          </a:xfrm>
        </p:spPr>
        <p:txBody>
          <a:bodyPr>
            <a:normAutofit fontScale="85000" lnSpcReduction="20000"/>
          </a:bodyPr>
          <a:lstStyle/>
          <a:p>
            <a:pPr algn="l" rtl="0">
              <a:buNone/>
            </a:pPr>
            <a:r>
              <a:rPr lang="en-GB" sz="2800" b="1" dirty="0">
                <a:solidFill>
                  <a:srgbClr val="FF0000"/>
                </a:solidFill>
              </a:rPr>
              <a:t>Vacuum erection device</a:t>
            </a:r>
          </a:p>
          <a:p>
            <a:pPr algn="l" rtl="0">
              <a:buFont typeface="Wingdings" pitchFamily="2" charset="2"/>
              <a:buChar char="Ø"/>
            </a:pPr>
            <a:r>
              <a:rPr lang="en-GB" sz="2800" dirty="0"/>
              <a:t>Used when pharmacotherapies have failed.</a:t>
            </a:r>
          </a:p>
          <a:p>
            <a:pPr algn="l" rtl="0">
              <a:buFont typeface="Wingdings" pitchFamily="2" charset="2"/>
              <a:buChar char="Ø"/>
            </a:pPr>
            <a:r>
              <a:rPr lang="en-GB" sz="2800" dirty="0"/>
              <a:t> It contains three components: a vacuum chamber, pump, and constriction band</a:t>
            </a:r>
          </a:p>
          <a:p>
            <a:pPr algn="l" rtl="0">
              <a:buFont typeface="Wingdings" pitchFamily="2" charset="2"/>
              <a:buChar char="Ø"/>
            </a:pPr>
            <a:r>
              <a:rPr lang="en-GB" sz="2800" dirty="0"/>
              <a:t> The penis is placed in the chamber and the vacuum created by the pump increases blood flow to the corpora cavernosa to induce an erection.</a:t>
            </a:r>
          </a:p>
          <a:p>
            <a:pPr algn="l" rtl="0">
              <a:buFont typeface="Wingdings" pitchFamily="2" charset="2"/>
              <a:buChar char="Ø"/>
            </a:pPr>
            <a:r>
              <a:rPr lang="en-GB" sz="2800" dirty="0"/>
              <a:t> The constriction band is placed onto the base of the penis to retain blood in the corpora and maintain rigidity.</a:t>
            </a:r>
          </a:p>
          <a:p>
            <a:pPr algn="l" rtl="0">
              <a:buFont typeface="Wingdings" pitchFamily="2" charset="2"/>
              <a:buChar char="Ø"/>
            </a:pPr>
            <a:r>
              <a:rPr lang="en-GB" sz="2800" dirty="0"/>
              <a:t> </a:t>
            </a:r>
            <a:r>
              <a:rPr lang="en-GB" sz="2800" i="1" dirty="0"/>
              <a:t>Relative contraindication: anticoagulation therapy. </a:t>
            </a:r>
          </a:p>
          <a:p>
            <a:pPr algn="l" rtl="0">
              <a:buFont typeface="Wingdings" pitchFamily="2" charset="2"/>
              <a:buChar char="Ø"/>
            </a:pPr>
            <a:r>
              <a:rPr lang="en-GB" sz="2800" i="1" dirty="0"/>
              <a:t>Side effects: </a:t>
            </a:r>
            <a:r>
              <a:rPr lang="en-GB" sz="2800" dirty="0"/>
              <a:t>penile coldness, bruising.</a:t>
            </a:r>
          </a:p>
          <a:p>
            <a:pPr algn="l" rtl="0">
              <a:buNone/>
            </a:pPr>
            <a:r>
              <a:rPr lang="en-GB" sz="2800" b="1" dirty="0">
                <a:solidFill>
                  <a:srgbClr val="FF0000"/>
                </a:solidFill>
              </a:rPr>
              <a:t>Microvascular arterial bypass and venous ligation surgery</a:t>
            </a:r>
          </a:p>
          <a:p>
            <a:pPr algn="l" rtl="0">
              <a:buNone/>
            </a:pPr>
            <a:r>
              <a:rPr lang="en-GB" sz="2800" i="1" dirty="0"/>
              <a:t>Used in: specialist centres where there is a clear-cut diagnosis of a vascular </a:t>
            </a:r>
            <a:r>
              <a:rPr lang="en-GB" sz="2800" dirty="0"/>
              <a:t>disorder.</a:t>
            </a:r>
          </a:p>
          <a:p>
            <a:pPr algn="l" rtl="0">
              <a:buNone/>
            </a:pPr>
            <a:r>
              <a:rPr lang="en-GB" sz="2800" dirty="0"/>
              <a:t> Acts to increase arterial inflow and decrease venous outflow.</a:t>
            </a:r>
          </a:p>
          <a:p>
            <a:pPr algn="l" rtl="0">
              <a:buNone/>
            </a:pPr>
            <a:r>
              <a:rPr lang="en-GB" sz="2800" dirty="0"/>
              <a:t>Rarely used now as it is uncommon for success rates to exceed 50%.</a:t>
            </a:r>
          </a:p>
          <a:p>
            <a:endParaRPr lang="en-US" dirty="0"/>
          </a:p>
        </p:txBody>
      </p:sp>
      <p:pic>
        <p:nvPicPr>
          <p:cNvPr id="4" name="Picture 3">
            <a:extLst>
              <a:ext uri="{FF2B5EF4-FFF2-40B4-BE49-F238E27FC236}">
                <a16:creationId xmlns:a16="http://schemas.microsoft.com/office/drawing/2014/main" id="{4A2B3717-3634-EE4D-87F6-D49A36D9451A}"/>
              </a:ext>
            </a:extLst>
          </p:cNvPr>
          <p:cNvPicPr>
            <a:picLocks noChangeAspect="1"/>
          </p:cNvPicPr>
          <p:nvPr/>
        </p:nvPicPr>
        <p:blipFill>
          <a:blip r:embed="rId2" cstate="print"/>
          <a:stretch>
            <a:fillRect/>
          </a:stretch>
        </p:blipFill>
        <p:spPr>
          <a:xfrm>
            <a:off x="8896643" y="1825625"/>
            <a:ext cx="3061307" cy="2344980"/>
          </a:xfrm>
          <a:prstGeom prst="rect">
            <a:avLst/>
          </a:prstGeom>
        </p:spPr>
      </p:pic>
    </p:spTree>
    <p:extLst>
      <p:ext uri="{BB962C8B-B14F-4D97-AF65-F5344CB8AC3E}">
        <p14:creationId xmlns:p14="http://schemas.microsoft.com/office/powerpoint/2010/main" val="3761485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15218"/>
            <a:ext cx="8696178" cy="6026259"/>
          </a:xfrm>
        </p:spPr>
        <p:txBody>
          <a:bodyPr>
            <a:normAutofit fontScale="92500" lnSpcReduction="20000"/>
          </a:bodyPr>
          <a:lstStyle/>
          <a:p>
            <a:pPr algn="l" rtl="0">
              <a:buNone/>
            </a:pPr>
            <a:r>
              <a:rPr lang="en-GB" sz="2400" b="1" dirty="0">
                <a:solidFill>
                  <a:srgbClr val="FF0000"/>
                </a:solidFill>
              </a:rPr>
              <a:t>Penile prosthesis</a:t>
            </a:r>
          </a:p>
          <a:p>
            <a:pPr algn="l" rtl="0">
              <a:buFont typeface="Wingdings" pitchFamily="2" charset="2"/>
              <a:buChar char="Ø"/>
            </a:pPr>
            <a:r>
              <a:rPr lang="en-GB" sz="2400" dirty="0"/>
              <a:t>Semi-rigid, malleable, and inflatable penile prostheses</a:t>
            </a:r>
          </a:p>
          <a:p>
            <a:pPr algn="l" rtl="0">
              <a:buFont typeface="Wingdings" pitchFamily="2" charset="2"/>
              <a:buChar char="Ø"/>
            </a:pPr>
            <a:r>
              <a:rPr lang="en-GB" sz="2400" dirty="0"/>
              <a:t>other therapies have failed or are unsuitable</a:t>
            </a:r>
          </a:p>
          <a:p>
            <a:pPr algn="l" rtl="0">
              <a:buFont typeface="Wingdings" pitchFamily="2" charset="2"/>
              <a:buChar char="Ø"/>
            </a:pPr>
            <a:r>
              <a:rPr lang="en-GB" sz="2400" dirty="0"/>
              <a:t> Also indicated for Peyronie’s disease, trauma, and penile fibrosis </a:t>
            </a:r>
          </a:p>
          <a:p>
            <a:pPr marL="0" indent="0" algn="l" rtl="0">
              <a:buNone/>
            </a:pPr>
            <a:r>
              <a:rPr lang="en-GB" sz="2400" dirty="0"/>
              <a:t>(i.e. secondary to priapism). </a:t>
            </a:r>
          </a:p>
          <a:p>
            <a:pPr algn="l" rtl="0">
              <a:buFont typeface="Wingdings" pitchFamily="2" charset="2"/>
              <a:buChar char="Ø"/>
            </a:pPr>
            <a:r>
              <a:rPr lang="en-GB" sz="2400" dirty="0"/>
              <a:t>The device is surgically implanted into the corpora to provide penile rigidity and generally has high satisfaction rates, up to 90% </a:t>
            </a:r>
          </a:p>
          <a:p>
            <a:pPr algn="l" rtl="0">
              <a:buFont typeface="Wingdings" pitchFamily="2" charset="2"/>
              <a:buChar char="Ø"/>
            </a:pPr>
            <a:r>
              <a:rPr lang="en-GB" sz="2400" i="1" dirty="0"/>
              <a:t>Side effects: infection, </a:t>
            </a:r>
            <a:r>
              <a:rPr lang="en-GB" sz="2400" dirty="0"/>
              <a:t>erosion, mechanical failure, penile shortening, glans may not fully engorge.</a:t>
            </a:r>
          </a:p>
          <a:p>
            <a:pPr algn="l" rtl="0">
              <a:buFont typeface="Wingdings" pitchFamily="2" charset="2"/>
              <a:buChar char="Ø"/>
            </a:pPr>
            <a:endParaRPr lang="en-GB" sz="2400" dirty="0"/>
          </a:p>
          <a:p>
            <a:pPr algn="l" rtl="0">
              <a:buNone/>
            </a:pPr>
            <a:r>
              <a:rPr lang="en-GB" sz="2400" b="1" dirty="0">
                <a:solidFill>
                  <a:srgbClr val="FF0000"/>
                </a:solidFill>
              </a:rPr>
              <a:t>Testosterone replacement therapy</a:t>
            </a:r>
          </a:p>
          <a:p>
            <a:pPr algn="l" rtl="0">
              <a:buFont typeface="Wingdings" pitchFamily="2" charset="2"/>
              <a:buChar char="Ø"/>
            </a:pPr>
            <a:r>
              <a:rPr lang="en-GB" sz="2400" dirty="0"/>
              <a:t>Indicated for </a:t>
            </a:r>
            <a:r>
              <a:rPr lang="en-GB" sz="2400" dirty="0" err="1"/>
              <a:t>hypogonadism</a:t>
            </a:r>
            <a:r>
              <a:rPr lang="en-GB" sz="2400" dirty="0"/>
              <a:t> </a:t>
            </a:r>
          </a:p>
          <a:p>
            <a:pPr algn="l" rtl="0">
              <a:buFont typeface="Wingdings" pitchFamily="2" charset="2"/>
              <a:buChar char="Ø"/>
            </a:pPr>
            <a:r>
              <a:rPr lang="en-GB" sz="2400" dirty="0"/>
              <a:t>available in oral, </a:t>
            </a:r>
            <a:r>
              <a:rPr lang="en-GB" sz="2400" dirty="0" err="1"/>
              <a:t>buccal</a:t>
            </a:r>
            <a:r>
              <a:rPr lang="en-GB" sz="2400" dirty="0"/>
              <a:t>, intramuscular, pellet, </a:t>
            </a:r>
            <a:r>
              <a:rPr lang="en-GB" sz="2400" dirty="0" err="1"/>
              <a:t>transdermal</a:t>
            </a:r>
            <a:r>
              <a:rPr lang="en-GB" sz="2400" dirty="0"/>
              <a:t> patch, and gel forms.</a:t>
            </a:r>
          </a:p>
          <a:p>
            <a:pPr algn="l" rtl="0">
              <a:buFont typeface="Wingdings" pitchFamily="2" charset="2"/>
              <a:buChar char="Ø"/>
            </a:pPr>
            <a:r>
              <a:rPr lang="en-GB" sz="2400" dirty="0"/>
              <a:t> Most guidelines recommend PSA, </a:t>
            </a:r>
            <a:r>
              <a:rPr lang="en-GB" sz="2400" dirty="0" err="1"/>
              <a:t>Hb</a:t>
            </a:r>
            <a:r>
              <a:rPr lang="en-GB" sz="2400" dirty="0"/>
              <a:t>, and LFT checks before and after starting treatment</a:t>
            </a:r>
          </a:p>
          <a:p>
            <a:pPr algn="l" rtl="0">
              <a:buFont typeface="Wingdings" pitchFamily="2" charset="2"/>
              <a:buChar char="Ø"/>
            </a:pPr>
            <a:r>
              <a:rPr lang="en-GB" sz="2400" dirty="0"/>
              <a:t>It can improve the results of PDE5 inhibitors in </a:t>
            </a:r>
            <a:r>
              <a:rPr lang="en-GB" sz="2400" dirty="0" err="1"/>
              <a:t>hypogonadal</a:t>
            </a:r>
            <a:r>
              <a:rPr lang="en-GB" sz="2400" dirty="0"/>
              <a:t> men.</a:t>
            </a:r>
          </a:p>
        </p:txBody>
      </p:sp>
      <p:pic>
        <p:nvPicPr>
          <p:cNvPr id="6" name="Picture 5">
            <a:extLst>
              <a:ext uri="{FF2B5EF4-FFF2-40B4-BE49-F238E27FC236}">
                <a16:creationId xmlns:a16="http://schemas.microsoft.com/office/drawing/2014/main" id="{D43D5DAA-C95E-C243-8242-AAB1DB01A527}"/>
              </a:ext>
            </a:extLst>
          </p:cNvPr>
          <p:cNvPicPr>
            <a:picLocks noChangeAspect="1"/>
          </p:cNvPicPr>
          <p:nvPr/>
        </p:nvPicPr>
        <p:blipFill>
          <a:blip r:embed="rId2" cstate="print"/>
          <a:stretch>
            <a:fillRect/>
          </a:stretch>
        </p:blipFill>
        <p:spPr>
          <a:xfrm>
            <a:off x="9640472" y="588450"/>
            <a:ext cx="1698087" cy="56811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3780AF-2F7F-8FFB-4085-A696067BD3BD}"/>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a:solidFill>
                  <a:schemeClr val="tx1"/>
                </a:solidFill>
                <a:latin typeface="+mj-lt"/>
                <a:ea typeface="+mj-ea"/>
                <a:cs typeface="+mj-cs"/>
              </a:rPr>
              <a:t>Thank you </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2434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5594F-24E2-7897-753C-50761EAD3D92}"/>
              </a:ext>
            </a:extLst>
          </p:cNvPr>
          <p:cNvSpPr>
            <a:spLocks noGrp="1"/>
          </p:cNvSpPr>
          <p:nvPr>
            <p:ph type="title"/>
          </p:nvPr>
        </p:nvSpPr>
        <p:spPr/>
        <p:txBody>
          <a:bodyPr/>
          <a:lstStyle/>
          <a:p>
            <a:r>
              <a:rPr lang="en-US" dirty="0"/>
              <a:t>Penile Erection: Arterial supply</a:t>
            </a:r>
          </a:p>
        </p:txBody>
      </p:sp>
      <p:sp>
        <p:nvSpPr>
          <p:cNvPr id="3" name="Content Placeholder 2">
            <a:extLst>
              <a:ext uri="{FF2B5EF4-FFF2-40B4-BE49-F238E27FC236}">
                <a16:creationId xmlns:a16="http://schemas.microsoft.com/office/drawing/2014/main" id="{3528DD0F-2792-66EF-95CB-F1E1ECC955F6}"/>
              </a:ext>
            </a:extLst>
          </p:cNvPr>
          <p:cNvSpPr>
            <a:spLocks noGrp="1"/>
          </p:cNvSpPr>
          <p:nvPr>
            <p:ph idx="1"/>
          </p:nvPr>
        </p:nvSpPr>
        <p:spPr>
          <a:xfrm>
            <a:off x="838200" y="1825625"/>
            <a:ext cx="11034932" cy="4813714"/>
          </a:xfrm>
        </p:spPr>
        <p:txBody>
          <a:bodyPr>
            <a:normAutofit fontScale="92500" lnSpcReduction="20000"/>
          </a:bodyPr>
          <a:lstStyle/>
          <a:p>
            <a:r>
              <a:rPr lang="en-US" dirty="0"/>
              <a:t>Three sources originated by internal pudendal arteries: </a:t>
            </a:r>
          </a:p>
          <a:p>
            <a:pPr>
              <a:buFontTx/>
              <a:buChar char="-"/>
            </a:pPr>
            <a:r>
              <a:rPr lang="en-US" dirty="0"/>
              <a:t>dorsal arteries of the penis, </a:t>
            </a:r>
          </a:p>
          <a:p>
            <a:pPr>
              <a:buFontTx/>
              <a:buChar char="-"/>
            </a:pPr>
            <a:r>
              <a:rPr lang="en-US" dirty="0"/>
              <a:t>deep arteries of the penis,</a:t>
            </a:r>
          </a:p>
          <a:p>
            <a:pPr>
              <a:buFontTx/>
              <a:buChar char="-"/>
            </a:pPr>
            <a:r>
              <a:rPr lang="en-US" dirty="0"/>
              <a:t>bulbourethral artery. </a:t>
            </a:r>
          </a:p>
          <a:p>
            <a:pPr>
              <a:buFontTx/>
              <a:buChar char="-"/>
            </a:pPr>
            <a:endParaRPr lang="en-US" dirty="0"/>
          </a:p>
          <a:p>
            <a:r>
              <a:rPr lang="en-US" dirty="0"/>
              <a:t>The first supply the fibrous tissue surrounding the corpora cavernosa, corpus spongiosum, spongy urethra, and penile skin .</a:t>
            </a:r>
          </a:p>
          <a:p>
            <a:r>
              <a:rPr lang="en-US" dirty="0"/>
              <a:t> The second supply the erectile tissue of the penis, </a:t>
            </a:r>
          </a:p>
          <a:p>
            <a:r>
              <a:rPr lang="en-US" dirty="0"/>
              <a:t>Arteries of the bulb of the penis supply the bulbous part of the corpus spongiosum, urethra, and bulbourethral gland. </a:t>
            </a:r>
          </a:p>
          <a:p>
            <a:r>
              <a:rPr lang="en-US" dirty="0"/>
              <a:t>The penile skin is supplied by superficial and deep branches of the external pudendal arteries.</a:t>
            </a:r>
          </a:p>
        </p:txBody>
      </p:sp>
      <p:pic>
        <p:nvPicPr>
          <p:cNvPr id="4" name="Picture 3">
            <a:extLst>
              <a:ext uri="{FF2B5EF4-FFF2-40B4-BE49-F238E27FC236}">
                <a16:creationId xmlns:a16="http://schemas.microsoft.com/office/drawing/2014/main" id="{E754C7D9-ADE5-ADCA-6684-5518F7DADDEE}"/>
              </a:ext>
            </a:extLst>
          </p:cNvPr>
          <p:cNvPicPr>
            <a:picLocks noChangeAspect="1"/>
          </p:cNvPicPr>
          <p:nvPr/>
        </p:nvPicPr>
        <p:blipFill>
          <a:blip r:embed="rId2" cstate="print"/>
          <a:stretch>
            <a:fillRect/>
          </a:stretch>
        </p:blipFill>
        <p:spPr>
          <a:xfrm>
            <a:off x="6270283" y="2253821"/>
            <a:ext cx="5083517" cy="1501948"/>
          </a:xfrm>
          <a:prstGeom prst="rect">
            <a:avLst/>
          </a:prstGeom>
        </p:spPr>
      </p:pic>
    </p:spTree>
    <p:extLst>
      <p:ext uri="{BB962C8B-B14F-4D97-AF65-F5344CB8AC3E}">
        <p14:creationId xmlns:p14="http://schemas.microsoft.com/office/powerpoint/2010/main" val="678837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24231-1DBB-50FA-DACD-5349F3851B24}"/>
              </a:ext>
            </a:extLst>
          </p:cNvPr>
          <p:cNvSpPr>
            <a:spLocks noGrp="1"/>
          </p:cNvSpPr>
          <p:nvPr>
            <p:ph type="title"/>
          </p:nvPr>
        </p:nvSpPr>
        <p:spPr/>
        <p:txBody>
          <a:bodyPr/>
          <a:lstStyle/>
          <a:p>
            <a:r>
              <a:rPr lang="en-US" dirty="0"/>
              <a:t>Penile Erection: venous &amp; lymphatic system</a:t>
            </a:r>
          </a:p>
        </p:txBody>
      </p:sp>
      <p:sp>
        <p:nvSpPr>
          <p:cNvPr id="3" name="Content Placeholder 2">
            <a:extLst>
              <a:ext uri="{FF2B5EF4-FFF2-40B4-BE49-F238E27FC236}">
                <a16:creationId xmlns:a16="http://schemas.microsoft.com/office/drawing/2014/main" id="{0F966356-D7B4-9BC2-CF94-1C07EA19B6CE}"/>
              </a:ext>
            </a:extLst>
          </p:cNvPr>
          <p:cNvSpPr>
            <a:spLocks noGrp="1"/>
          </p:cNvSpPr>
          <p:nvPr>
            <p:ph idx="1"/>
          </p:nvPr>
        </p:nvSpPr>
        <p:spPr/>
        <p:txBody>
          <a:bodyPr>
            <a:normAutofit fontScale="92500" lnSpcReduction="10000"/>
          </a:bodyPr>
          <a:lstStyle/>
          <a:p>
            <a:r>
              <a:rPr lang="en-US" dirty="0"/>
              <a:t>The deep dorsal vein of the penis which receives blood from the cavernous spaces. </a:t>
            </a:r>
          </a:p>
          <a:p>
            <a:r>
              <a:rPr lang="en-US" dirty="0"/>
              <a:t>The superficial dorsal vein which drains blood from the skin and subcutaneous tissue of the penis. </a:t>
            </a:r>
          </a:p>
          <a:p>
            <a:endParaRPr lang="en-US" dirty="0"/>
          </a:p>
          <a:p>
            <a:r>
              <a:rPr lang="en-US" dirty="0"/>
              <a:t>Regarding the lymphatic system,</a:t>
            </a:r>
          </a:p>
          <a:p>
            <a:pPr>
              <a:buFontTx/>
              <a:buChar char="-"/>
            </a:pPr>
            <a:r>
              <a:rPr lang="en-US" dirty="0"/>
              <a:t>the penis skin and all the perineum drain into superficial inguinal nodes. </a:t>
            </a:r>
          </a:p>
          <a:p>
            <a:pPr>
              <a:buFontTx/>
              <a:buChar char="-"/>
            </a:pPr>
            <a:r>
              <a:rPr lang="en-US" dirty="0"/>
              <a:t>The intermediate and proximal parts of the urethra and cavernous bodies drain into the internal iliac lymph nodes,</a:t>
            </a:r>
          </a:p>
          <a:p>
            <a:pPr>
              <a:buFontTx/>
              <a:buChar char="-"/>
            </a:pPr>
            <a:r>
              <a:rPr lang="en-US" dirty="0"/>
              <a:t>the distal spongy urethra and glans penis drain to the deep inguinal nodes.</a:t>
            </a:r>
          </a:p>
        </p:txBody>
      </p:sp>
    </p:spTree>
    <p:extLst>
      <p:ext uri="{BB962C8B-B14F-4D97-AF65-F5344CB8AC3E}">
        <p14:creationId xmlns:p14="http://schemas.microsoft.com/office/powerpoint/2010/main" val="3844046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FC734-023A-487A-84B6-A4067365437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ABF95E-9AE3-4628-9198-4265AD31D764}"/>
              </a:ext>
            </a:extLst>
          </p:cNvPr>
          <p:cNvSpPr>
            <a:spLocks noGrp="1"/>
          </p:cNvSpPr>
          <p:nvPr>
            <p:ph idx="1"/>
          </p:nvPr>
        </p:nvSpPr>
        <p:spPr/>
        <p:txBody>
          <a:bodyPr/>
          <a:lstStyle/>
          <a:p>
            <a:endParaRPr lang="en-US"/>
          </a:p>
        </p:txBody>
      </p:sp>
      <p:pic>
        <p:nvPicPr>
          <p:cNvPr id="4" name="Picture 3" descr="C:\Users\dell\Downloads\nrurol.2015.49-f1.jpg">
            <a:extLst>
              <a:ext uri="{FF2B5EF4-FFF2-40B4-BE49-F238E27FC236}">
                <a16:creationId xmlns:a16="http://schemas.microsoft.com/office/drawing/2014/main" id="{11EC84C2-6A5B-4931-BD19-CB57D9B42F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2964" y="463008"/>
            <a:ext cx="7889701" cy="6029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860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995E6-CFF1-491A-A724-301920CFA64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67BA5C7-B531-42D5-8224-0FBC31937909}"/>
              </a:ext>
            </a:extLst>
          </p:cNvPr>
          <p:cNvSpPr>
            <a:spLocks noGrp="1"/>
          </p:cNvSpPr>
          <p:nvPr>
            <p:ph idx="1"/>
          </p:nvPr>
        </p:nvSpPr>
        <p:spPr/>
        <p:txBody>
          <a:bodyPr/>
          <a:lstStyle/>
          <a:p>
            <a:endParaRPr lang="en-US"/>
          </a:p>
        </p:txBody>
      </p:sp>
      <p:pic>
        <p:nvPicPr>
          <p:cNvPr id="4" name="Picture 2" descr="C:\Users\dell\Downloads\penissection.jpg">
            <a:extLst>
              <a:ext uri="{FF2B5EF4-FFF2-40B4-BE49-F238E27FC236}">
                <a16:creationId xmlns:a16="http://schemas.microsoft.com/office/drawing/2014/main" id="{04B50CA1-9185-4757-AC42-015BC49EA0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7624" y="174048"/>
            <a:ext cx="9641633" cy="6385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006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18A00-1E25-45D8-9138-D1FCD53957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2346FC3-0277-4ADF-BBF2-3A5E23B4A312}"/>
              </a:ext>
            </a:extLst>
          </p:cNvPr>
          <p:cNvSpPr>
            <a:spLocks noGrp="1"/>
          </p:cNvSpPr>
          <p:nvPr>
            <p:ph idx="1"/>
          </p:nvPr>
        </p:nvSpPr>
        <p:spPr/>
        <p:txBody>
          <a:bodyPr/>
          <a:lstStyle/>
          <a:p>
            <a:endParaRPr lang="en-US"/>
          </a:p>
        </p:txBody>
      </p:sp>
      <p:pic>
        <p:nvPicPr>
          <p:cNvPr id="1026" name="Picture 2" descr="Penile Ultrasound | Radiology Key">
            <a:extLst>
              <a:ext uri="{FF2B5EF4-FFF2-40B4-BE49-F238E27FC236}">
                <a16:creationId xmlns:a16="http://schemas.microsoft.com/office/drawing/2014/main" id="{DD62AEAE-F60D-4548-9FDE-1D05F37104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616" y="1690688"/>
            <a:ext cx="6391275" cy="3833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394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63D82-65CC-4E4D-8174-917880B6979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761BBD3-F910-4AD1-B5D9-B365AD9F03F2}"/>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8785291-1654-425C-A129-482FDB3F6E32}"/>
              </a:ext>
            </a:extLst>
          </p:cNvPr>
          <p:cNvPicPr>
            <a:picLocks noChangeAspect="1"/>
          </p:cNvPicPr>
          <p:nvPr/>
        </p:nvPicPr>
        <p:blipFill>
          <a:blip r:embed="rId2"/>
          <a:stretch>
            <a:fillRect/>
          </a:stretch>
        </p:blipFill>
        <p:spPr>
          <a:xfrm>
            <a:off x="1468016" y="1001486"/>
            <a:ext cx="8901404" cy="4621763"/>
          </a:xfrm>
          <a:prstGeom prst="rect">
            <a:avLst/>
          </a:prstGeom>
        </p:spPr>
      </p:pic>
    </p:spTree>
    <p:extLst>
      <p:ext uri="{BB962C8B-B14F-4D97-AF65-F5344CB8AC3E}">
        <p14:creationId xmlns:p14="http://schemas.microsoft.com/office/powerpoint/2010/main" val="805632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6375</TotalTime>
  <Words>2322</Words>
  <Application>Microsoft Office PowerPoint</Application>
  <PresentationFormat>Widescreen</PresentationFormat>
  <Paragraphs>216</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Times New Roman</vt:lpstr>
      <vt:lpstr>Wingdings</vt:lpstr>
      <vt:lpstr>Office Theme</vt:lpstr>
      <vt:lpstr>Anatomy of penis, and Physiology of  erection, Erectile Dysfunction</vt:lpstr>
      <vt:lpstr>Penile Erection: Anatomy</vt:lpstr>
      <vt:lpstr>Penile Erection: Innervation</vt:lpstr>
      <vt:lpstr>Penile Erection: Arterial supply</vt:lpstr>
      <vt:lpstr>Penile Erection: venous &amp; lymphatic system</vt:lpstr>
      <vt:lpstr>PowerPoint Presentation</vt:lpstr>
      <vt:lpstr>PowerPoint Presentation</vt:lpstr>
      <vt:lpstr>PowerPoint Presentation</vt:lpstr>
      <vt:lpstr>PowerPoint Presentation</vt:lpstr>
      <vt:lpstr>PowerPoint Presentation</vt:lpstr>
      <vt:lpstr>Mechanism of erection</vt:lpstr>
      <vt:lpstr>Mechanism of erection</vt:lpstr>
      <vt:lpstr>Mechanism of erection</vt:lpstr>
      <vt:lpstr>Mechanism of erection</vt:lpstr>
      <vt:lpstr>Phases of erectile process</vt:lpstr>
      <vt:lpstr>Pathophysiology of Erectile Dysfunction</vt:lpstr>
      <vt:lpstr>Classification: Organic</vt:lpstr>
      <vt:lpstr>Classification: Organic </vt:lpstr>
      <vt:lpstr>Classification: Psychogenic</vt:lpstr>
      <vt:lpstr>Psychogenic Vs Organic </vt:lpstr>
      <vt:lpstr>History </vt:lpstr>
      <vt:lpstr>History</vt:lpstr>
      <vt:lpstr>Examination </vt:lpstr>
      <vt:lpstr>Investigation</vt:lpstr>
      <vt:lpstr>Investigation</vt:lpstr>
      <vt:lpstr>Investigation : Nocturnal penile tumescence</vt:lpstr>
      <vt:lpstr>Treatment</vt:lpstr>
      <vt:lpstr>1-Phosphodiesterase type-5 (PDE5) inhibitors:</vt:lpstr>
      <vt:lpstr>2-Dopamine receptor agonist:</vt:lpstr>
      <vt:lpstr>3-Intraurethral therapy:</vt:lpstr>
      <vt:lpstr>4-Intracavernosal injection therapy </vt:lpstr>
      <vt:lpstr>PowerPoint Presentation</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Anatomy of penis, and Physiology of  erection</dc:title>
  <dc:creator>Fadi S. Sawaqed</dc:creator>
  <cp:lastModifiedBy>mohannad abohamad</cp:lastModifiedBy>
  <cp:revision>13</cp:revision>
  <dcterms:created xsi:type="dcterms:W3CDTF">2023-08-02T16:36:29Z</dcterms:created>
  <dcterms:modified xsi:type="dcterms:W3CDTF">2025-10-01T18:01:31Z</dcterms:modified>
</cp:coreProperties>
</file>