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10"/>
  </p:normalViewPr>
  <p:slideViewPr>
    <p:cSldViewPr snapToGrid="0" snapToObjects="1">
      <p:cViewPr varScale="1">
        <p:scale>
          <a:sx n="107" d="100"/>
          <a:sy n="107" d="100"/>
        </p:scale>
        <p:origin x="1280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5405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E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61120" y="-2011680"/>
            <a:ext cx="5486400" cy="5486400"/>
          </a:xfrm>
          <a:prstGeom prst="ellipse">
            <a:avLst/>
          </a:prstGeom>
          <a:solidFill>
            <a:srgbClr val="028090">
              <a:alpha val="30000"/>
            </a:srgbClr>
          </a:solidFill>
          <a:ln/>
        </p:spPr>
        <p:txBody>
          <a:bodyPr/>
          <a:lstStyle/>
          <a:p>
            <a:endParaRPr lang="en-JO"/>
          </a:p>
        </p:txBody>
      </p:sp>
      <p:sp>
        <p:nvSpPr>
          <p:cNvPr id="3" name="Shape 1"/>
          <p:cNvSpPr/>
          <p:nvPr/>
        </p:nvSpPr>
        <p:spPr>
          <a:xfrm>
            <a:off x="10515600" y="3840480"/>
            <a:ext cx="3657600" cy="3657600"/>
          </a:xfrm>
          <a:prstGeom prst="ellipse">
            <a:avLst/>
          </a:prstGeom>
          <a:solidFill>
            <a:srgbClr val="00A896">
              <a:alpha val="25000"/>
            </a:srgbClr>
          </a:solidFill>
          <a:ln/>
        </p:spPr>
        <p:txBody>
          <a:bodyPr/>
          <a:lstStyle/>
          <a:p>
            <a:endParaRPr lang="en-JO"/>
          </a:p>
        </p:txBody>
      </p:sp>
      <p:sp>
        <p:nvSpPr>
          <p:cNvPr id="4" name="Shape 2"/>
          <p:cNvSpPr/>
          <p:nvPr/>
        </p:nvSpPr>
        <p:spPr>
          <a:xfrm>
            <a:off x="-1371600" y="4846320"/>
            <a:ext cx="4114800" cy="4114800"/>
          </a:xfrm>
          <a:prstGeom prst="ellipse">
            <a:avLst/>
          </a:prstGeom>
          <a:solidFill>
            <a:srgbClr val="02C39A">
              <a:alpha val="20000"/>
            </a:srgbClr>
          </a:solidFill>
          <a:ln/>
        </p:spPr>
        <p:txBody>
          <a:bodyPr/>
          <a:lstStyle/>
          <a:p>
            <a:endParaRPr lang="en-JO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777240"/>
            <a:ext cx="502920" cy="5029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7772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EDUCATION SERIES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822960" y="2286000"/>
            <a:ext cx="10058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Evidence-Based Medicine</a:t>
            </a:r>
            <a:endParaRPr lang="en-US" sz="5000" dirty="0"/>
          </a:p>
        </p:txBody>
      </p:sp>
      <p:sp>
        <p:nvSpPr>
          <p:cNvPr id="8" name="Text 5"/>
          <p:cNvSpPr/>
          <p:nvPr/>
        </p:nvSpPr>
        <p:spPr>
          <a:xfrm>
            <a:off x="822960" y="3703320"/>
            <a:ext cx="8869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i="1" dirty="0">
                <a:solidFill>
                  <a:srgbClr val="C7E6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practical framework for asking better clinical questions, appraising the literature, and making sound decisions at the bedside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822960" y="5989320"/>
            <a:ext cx="1005840" cy="0"/>
          </a:xfrm>
          <a:prstGeom prst="line">
            <a:avLst/>
          </a:prstGeom>
          <a:noFill/>
          <a:ln w="381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JO"/>
          </a:p>
        </p:txBody>
      </p:sp>
      <p:sp>
        <p:nvSpPr>
          <p:cNvPr id="10" name="Text 7"/>
          <p:cNvSpPr/>
          <p:nvPr/>
        </p:nvSpPr>
        <p:spPr>
          <a:xfrm>
            <a:off x="822960" y="610819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C7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guide for medical students and clinical trainees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Evidence-Based Medicine?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7863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i="1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conscientious, explicit, and judicious use of current best evidence in making decisions about the care of individual patients.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Sackett et al., 1996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2788920"/>
            <a:ext cx="3566160" cy="3246120"/>
          </a:xfrm>
          <a:prstGeom prst="roundRect">
            <a:avLst>
              <a:gd name="adj" fmla="val 3380"/>
            </a:avLst>
          </a:prstGeom>
          <a:solidFill>
            <a:srgbClr val="F0F9F8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JO"/>
          </a:p>
        </p:txBody>
      </p:sp>
      <p:sp>
        <p:nvSpPr>
          <p:cNvPr id="6" name="Shape 4"/>
          <p:cNvSpPr/>
          <p:nvPr/>
        </p:nvSpPr>
        <p:spPr>
          <a:xfrm>
            <a:off x="1920240" y="3154680"/>
            <a:ext cx="822960" cy="82296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JO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5688" y="3319272"/>
            <a:ext cx="512064" cy="51206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77240" y="416052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0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Best Research Evidence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822960" y="4846320"/>
            <a:ext cx="3017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50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Valid, clinically relevant findings drawn from systematic, well-designed research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434840" y="2788920"/>
            <a:ext cx="3566160" cy="3246120"/>
          </a:xfrm>
          <a:prstGeom prst="roundRect">
            <a:avLst>
              <a:gd name="adj" fmla="val 3380"/>
            </a:avLst>
          </a:prstGeom>
          <a:solidFill>
            <a:srgbClr val="F0F9F8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JO"/>
          </a:p>
        </p:txBody>
      </p:sp>
      <p:sp>
        <p:nvSpPr>
          <p:cNvPr id="11" name="Shape 8"/>
          <p:cNvSpPr/>
          <p:nvPr/>
        </p:nvSpPr>
        <p:spPr>
          <a:xfrm>
            <a:off x="5806440" y="3154680"/>
            <a:ext cx="822960" cy="82296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JO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1888" y="3319272"/>
            <a:ext cx="512064" cy="51206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663440" y="416052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0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Clinical Expertise</a:t>
            </a:r>
            <a:endParaRPr lang="en-US" sz="1650" dirty="0"/>
          </a:p>
        </p:txBody>
      </p:sp>
      <p:sp>
        <p:nvSpPr>
          <p:cNvPr id="14" name="Text 10"/>
          <p:cNvSpPr/>
          <p:nvPr/>
        </p:nvSpPr>
        <p:spPr>
          <a:xfrm>
            <a:off x="4709160" y="4846320"/>
            <a:ext cx="3017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50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clinician's accumulated experience, skill, and diagnostic judgment</a:t>
            </a:r>
            <a:endParaRPr lang="en-US" sz="1250" dirty="0"/>
          </a:p>
        </p:txBody>
      </p:sp>
      <p:sp>
        <p:nvSpPr>
          <p:cNvPr id="15" name="Shape 11"/>
          <p:cNvSpPr/>
          <p:nvPr/>
        </p:nvSpPr>
        <p:spPr>
          <a:xfrm>
            <a:off x="8321040" y="2788920"/>
            <a:ext cx="3566160" cy="3246120"/>
          </a:xfrm>
          <a:prstGeom prst="roundRect">
            <a:avLst>
              <a:gd name="adj" fmla="val 3380"/>
            </a:avLst>
          </a:prstGeom>
          <a:solidFill>
            <a:srgbClr val="F0F9F8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JO"/>
          </a:p>
        </p:txBody>
      </p:sp>
      <p:sp>
        <p:nvSpPr>
          <p:cNvPr id="16" name="Shape 12"/>
          <p:cNvSpPr/>
          <p:nvPr/>
        </p:nvSpPr>
        <p:spPr>
          <a:xfrm>
            <a:off x="9692640" y="3154680"/>
            <a:ext cx="822960" cy="82296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JO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8088" y="3319272"/>
            <a:ext cx="512064" cy="51206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549640" y="416052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0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Patient Values &amp; Circumstances</a:t>
            </a:r>
            <a:endParaRPr lang="en-US" sz="1650" dirty="0"/>
          </a:p>
        </p:txBody>
      </p:sp>
      <p:sp>
        <p:nvSpPr>
          <p:cNvPr id="19" name="Text 14"/>
          <p:cNvSpPr/>
          <p:nvPr/>
        </p:nvSpPr>
        <p:spPr>
          <a:xfrm>
            <a:off x="8595360" y="4846320"/>
            <a:ext cx="3017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50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individual patient's preferences, concerns, and unique circumstances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548640" y="6263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EBM sits at the intersection of these three elements — not research evidence alone.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2E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Evidence-Based Practice Matters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BFE3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practice built on tradition, authority, or anecdote alone can drift far from what actually helps patients.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2103120"/>
            <a:ext cx="3566160" cy="3566160"/>
          </a:xfrm>
          <a:prstGeom prst="roundRect">
            <a:avLst>
              <a:gd name="adj" fmla="val 3077"/>
            </a:avLst>
          </a:prstGeom>
          <a:solidFill>
            <a:srgbClr val="0F3E44"/>
          </a:solidFill>
          <a:ln/>
        </p:spPr>
        <p:txBody>
          <a:bodyPr/>
          <a:lstStyle/>
          <a:p>
            <a:endParaRPr lang="en-JO"/>
          </a:p>
        </p:txBody>
      </p:sp>
      <p:sp>
        <p:nvSpPr>
          <p:cNvPr id="5" name="Text 3"/>
          <p:cNvSpPr/>
          <p:nvPr/>
        </p:nvSpPr>
        <p:spPr>
          <a:xfrm>
            <a:off x="777240" y="251460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02C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~2.5M</a:t>
            </a:r>
            <a:endParaRPr lang="en-US" sz="4400" dirty="0"/>
          </a:p>
        </p:txBody>
      </p:sp>
      <p:sp>
        <p:nvSpPr>
          <p:cNvPr id="6" name="Shape 4"/>
          <p:cNvSpPr/>
          <p:nvPr/>
        </p:nvSpPr>
        <p:spPr>
          <a:xfrm>
            <a:off x="1965960" y="3611880"/>
            <a:ext cx="731520" cy="0"/>
          </a:xfrm>
          <a:prstGeom prst="line">
            <a:avLst/>
          </a:prstGeom>
          <a:noFill/>
          <a:ln w="254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JO"/>
          </a:p>
        </p:txBody>
      </p:sp>
      <p:sp>
        <p:nvSpPr>
          <p:cNvPr id="7" name="Text 5"/>
          <p:cNvSpPr/>
          <p:nvPr/>
        </p:nvSpPr>
        <p:spPr>
          <a:xfrm>
            <a:off x="822960" y="3840480"/>
            <a:ext cx="3017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350" dirty="0">
                <a:solidFill>
                  <a:srgbClr val="DC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articles published in biomedical journals each year — far more than any clinician can read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4434840" y="2103120"/>
            <a:ext cx="3566160" cy="3566160"/>
          </a:xfrm>
          <a:prstGeom prst="roundRect">
            <a:avLst>
              <a:gd name="adj" fmla="val 3077"/>
            </a:avLst>
          </a:prstGeom>
          <a:solidFill>
            <a:srgbClr val="0F3E44"/>
          </a:solidFill>
          <a:ln/>
        </p:spPr>
        <p:txBody>
          <a:bodyPr/>
          <a:lstStyle/>
          <a:p>
            <a:endParaRPr lang="en-JO"/>
          </a:p>
        </p:txBody>
      </p:sp>
      <p:sp>
        <p:nvSpPr>
          <p:cNvPr id="9" name="Text 7"/>
          <p:cNvSpPr/>
          <p:nvPr/>
        </p:nvSpPr>
        <p:spPr>
          <a:xfrm>
            <a:off x="4663440" y="251460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02C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Years</a:t>
            </a:r>
            <a:endParaRPr lang="en-US" sz="4400" dirty="0"/>
          </a:p>
        </p:txBody>
      </p:sp>
      <p:sp>
        <p:nvSpPr>
          <p:cNvPr id="10" name="Shape 8"/>
          <p:cNvSpPr/>
          <p:nvPr/>
        </p:nvSpPr>
        <p:spPr>
          <a:xfrm>
            <a:off x="5852160" y="3611880"/>
            <a:ext cx="731520" cy="0"/>
          </a:xfrm>
          <a:prstGeom prst="line">
            <a:avLst/>
          </a:prstGeom>
          <a:noFill/>
          <a:ln w="254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JO"/>
          </a:p>
        </p:txBody>
      </p:sp>
      <p:sp>
        <p:nvSpPr>
          <p:cNvPr id="11" name="Text 9"/>
          <p:cNvSpPr/>
          <p:nvPr/>
        </p:nvSpPr>
        <p:spPr>
          <a:xfrm>
            <a:off x="4709160" y="3840480"/>
            <a:ext cx="3017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350" dirty="0">
                <a:solidFill>
                  <a:srgbClr val="DC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well-documented lag between a research discovery and its routine use in practice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8321040" y="2103120"/>
            <a:ext cx="3566160" cy="3566160"/>
          </a:xfrm>
          <a:prstGeom prst="roundRect">
            <a:avLst>
              <a:gd name="adj" fmla="val 3077"/>
            </a:avLst>
          </a:prstGeom>
          <a:solidFill>
            <a:srgbClr val="0F3E44"/>
          </a:solidFill>
          <a:ln/>
        </p:spPr>
        <p:txBody>
          <a:bodyPr/>
          <a:lstStyle/>
          <a:p>
            <a:endParaRPr lang="en-JO"/>
          </a:p>
        </p:txBody>
      </p:sp>
      <p:sp>
        <p:nvSpPr>
          <p:cNvPr id="13" name="Text 11"/>
          <p:cNvSpPr/>
          <p:nvPr/>
        </p:nvSpPr>
        <p:spPr>
          <a:xfrm>
            <a:off x="8549640" y="251460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02C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Wide</a:t>
            </a:r>
            <a:endParaRPr lang="en-US" sz="4400" dirty="0"/>
          </a:p>
        </p:txBody>
      </p:sp>
      <p:sp>
        <p:nvSpPr>
          <p:cNvPr id="14" name="Shape 12"/>
          <p:cNvSpPr/>
          <p:nvPr/>
        </p:nvSpPr>
        <p:spPr>
          <a:xfrm>
            <a:off x="9738360" y="3611880"/>
            <a:ext cx="731520" cy="0"/>
          </a:xfrm>
          <a:prstGeom prst="line">
            <a:avLst/>
          </a:prstGeom>
          <a:noFill/>
          <a:ln w="254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JO"/>
          </a:p>
        </p:txBody>
      </p:sp>
      <p:sp>
        <p:nvSpPr>
          <p:cNvPr id="15" name="Text 13"/>
          <p:cNvSpPr/>
          <p:nvPr/>
        </p:nvSpPr>
        <p:spPr>
          <a:xfrm>
            <a:off x="8595360" y="3840480"/>
            <a:ext cx="3017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350" dirty="0">
                <a:solidFill>
                  <a:srgbClr val="DC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Variation in practice patterns across regions and providers for the same condition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548640" y="598932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9FC7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EBM gives clinicians a structured way to filter the flood of information and keep decisions grounded in what the evidence actually supports.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Five Steps of Evidence-Based Practice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Often remembered as the “5 A’s” — a repeatable cycle for every clinical question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084832" cy="3566160"/>
          </a:xfrm>
          <a:prstGeom prst="roundRect">
            <a:avLst>
              <a:gd name="adj" fmla="val 4386"/>
            </a:avLst>
          </a:prstGeom>
          <a:solidFill>
            <a:srgbClr val="028090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JO"/>
          </a:p>
        </p:txBody>
      </p:sp>
      <p:sp>
        <p:nvSpPr>
          <p:cNvPr id="5" name="Shape 3"/>
          <p:cNvSpPr/>
          <p:nvPr/>
        </p:nvSpPr>
        <p:spPr>
          <a:xfrm>
            <a:off x="1225296" y="2514600"/>
            <a:ext cx="731520" cy="731520"/>
          </a:xfrm>
          <a:prstGeom prst="ellipse">
            <a:avLst/>
          </a:prstGeom>
          <a:solidFill>
            <a:srgbClr val="FFFFFF">
              <a:alpha val="18000"/>
            </a:srgbClr>
          </a:solidFill>
          <a:ln/>
        </p:spPr>
        <p:txBody>
          <a:bodyPr/>
          <a:lstStyle/>
          <a:p>
            <a:endParaRPr lang="en-JO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2660904"/>
            <a:ext cx="438912" cy="43891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130552" y="230428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58368" y="3429000"/>
            <a:ext cx="18653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Ask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731520" y="3931920"/>
            <a:ext cx="1719072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 a clinical problem into an answerable question (PICO)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2660904" y="3922776"/>
            <a:ext cx="109728" cy="109728"/>
          </a:xfrm>
          <a:prstGeom prst="ellipse">
            <a:avLst/>
          </a:prstGeom>
          <a:solidFill>
            <a:srgbClr val="5B6E70"/>
          </a:solidFill>
          <a:ln/>
        </p:spPr>
        <p:txBody>
          <a:bodyPr/>
          <a:lstStyle/>
          <a:p>
            <a:endParaRPr lang="en-JO"/>
          </a:p>
        </p:txBody>
      </p:sp>
      <p:sp>
        <p:nvSpPr>
          <p:cNvPr id="11" name="Shape 8"/>
          <p:cNvSpPr/>
          <p:nvPr/>
        </p:nvSpPr>
        <p:spPr>
          <a:xfrm>
            <a:off x="2798064" y="2194560"/>
            <a:ext cx="2084832" cy="3566160"/>
          </a:xfrm>
          <a:prstGeom prst="roundRect">
            <a:avLst>
              <a:gd name="adj" fmla="val 4386"/>
            </a:avLst>
          </a:prstGeom>
          <a:solidFill>
            <a:srgbClr val="00A896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JO"/>
          </a:p>
        </p:txBody>
      </p:sp>
      <p:sp>
        <p:nvSpPr>
          <p:cNvPr id="12" name="Shape 9"/>
          <p:cNvSpPr/>
          <p:nvPr/>
        </p:nvSpPr>
        <p:spPr>
          <a:xfrm>
            <a:off x="3474720" y="2514600"/>
            <a:ext cx="731520" cy="731520"/>
          </a:xfrm>
          <a:prstGeom prst="ellipse">
            <a:avLst/>
          </a:prstGeom>
          <a:solidFill>
            <a:srgbClr val="FFFFFF">
              <a:alpha val="18000"/>
            </a:srgbClr>
          </a:solidFill>
          <a:ln/>
        </p:spPr>
        <p:txBody>
          <a:bodyPr/>
          <a:lstStyle/>
          <a:p>
            <a:endParaRPr lang="en-JO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1024" y="2660904"/>
            <a:ext cx="438912" cy="43891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379976" y="230428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2907792" y="3429000"/>
            <a:ext cx="18653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Acquire</a:t>
            </a:r>
            <a:endParaRPr lang="en-US" sz="1900" dirty="0"/>
          </a:p>
        </p:txBody>
      </p:sp>
      <p:sp>
        <p:nvSpPr>
          <p:cNvPr id="16" name="Text 12"/>
          <p:cNvSpPr/>
          <p:nvPr/>
        </p:nvSpPr>
        <p:spPr>
          <a:xfrm>
            <a:off x="2980944" y="3931920"/>
            <a:ext cx="1719072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the literature efficiently for the best available evidence</a:t>
            </a:r>
            <a:endParaRPr lang="en-US" sz="1150" dirty="0"/>
          </a:p>
        </p:txBody>
      </p:sp>
      <p:sp>
        <p:nvSpPr>
          <p:cNvPr id="17" name="Shape 13"/>
          <p:cNvSpPr/>
          <p:nvPr/>
        </p:nvSpPr>
        <p:spPr>
          <a:xfrm>
            <a:off x="4910328" y="3922776"/>
            <a:ext cx="109728" cy="109728"/>
          </a:xfrm>
          <a:prstGeom prst="ellipse">
            <a:avLst/>
          </a:prstGeom>
          <a:solidFill>
            <a:srgbClr val="5B6E70"/>
          </a:solidFill>
          <a:ln/>
        </p:spPr>
        <p:txBody>
          <a:bodyPr/>
          <a:lstStyle/>
          <a:p>
            <a:endParaRPr lang="en-JO"/>
          </a:p>
        </p:txBody>
      </p:sp>
      <p:sp>
        <p:nvSpPr>
          <p:cNvPr id="18" name="Shape 14"/>
          <p:cNvSpPr/>
          <p:nvPr/>
        </p:nvSpPr>
        <p:spPr>
          <a:xfrm>
            <a:off x="5047488" y="2194560"/>
            <a:ext cx="2084832" cy="3566160"/>
          </a:xfrm>
          <a:prstGeom prst="roundRect">
            <a:avLst>
              <a:gd name="adj" fmla="val 4386"/>
            </a:avLst>
          </a:prstGeom>
          <a:solidFill>
            <a:srgbClr val="028090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JO"/>
          </a:p>
        </p:txBody>
      </p:sp>
      <p:sp>
        <p:nvSpPr>
          <p:cNvPr id="19" name="Shape 15"/>
          <p:cNvSpPr/>
          <p:nvPr/>
        </p:nvSpPr>
        <p:spPr>
          <a:xfrm>
            <a:off x="5724144" y="2514600"/>
            <a:ext cx="731520" cy="731520"/>
          </a:xfrm>
          <a:prstGeom prst="ellipse">
            <a:avLst/>
          </a:prstGeom>
          <a:solidFill>
            <a:srgbClr val="FFFFFF">
              <a:alpha val="18000"/>
            </a:srgbClr>
          </a:solidFill>
          <a:ln/>
        </p:spPr>
        <p:txBody>
          <a:bodyPr/>
          <a:lstStyle/>
          <a:p>
            <a:endParaRPr lang="en-JO"/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0448" y="2660904"/>
            <a:ext cx="438912" cy="438912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6629400" y="230428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Text 17"/>
          <p:cNvSpPr/>
          <p:nvPr/>
        </p:nvSpPr>
        <p:spPr>
          <a:xfrm>
            <a:off x="5157216" y="3429000"/>
            <a:ext cx="18653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Appraise</a:t>
            </a:r>
            <a:endParaRPr lang="en-US" sz="1900" dirty="0"/>
          </a:p>
        </p:txBody>
      </p:sp>
      <p:sp>
        <p:nvSpPr>
          <p:cNvPr id="23" name="Text 18"/>
          <p:cNvSpPr/>
          <p:nvPr/>
        </p:nvSpPr>
        <p:spPr>
          <a:xfrm>
            <a:off x="5230368" y="3931920"/>
            <a:ext cx="1719072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Critically evaluate validity, results, and relevance</a:t>
            </a:r>
            <a:endParaRPr lang="en-US" sz="1150" dirty="0"/>
          </a:p>
        </p:txBody>
      </p:sp>
      <p:sp>
        <p:nvSpPr>
          <p:cNvPr id="24" name="Shape 19"/>
          <p:cNvSpPr/>
          <p:nvPr/>
        </p:nvSpPr>
        <p:spPr>
          <a:xfrm>
            <a:off x="7159752" y="3922776"/>
            <a:ext cx="109728" cy="109728"/>
          </a:xfrm>
          <a:prstGeom prst="ellipse">
            <a:avLst/>
          </a:prstGeom>
          <a:solidFill>
            <a:srgbClr val="5B6E70"/>
          </a:solidFill>
          <a:ln/>
        </p:spPr>
        <p:txBody>
          <a:bodyPr/>
          <a:lstStyle/>
          <a:p>
            <a:endParaRPr lang="en-JO"/>
          </a:p>
        </p:txBody>
      </p:sp>
      <p:sp>
        <p:nvSpPr>
          <p:cNvPr id="25" name="Shape 20"/>
          <p:cNvSpPr/>
          <p:nvPr/>
        </p:nvSpPr>
        <p:spPr>
          <a:xfrm>
            <a:off x="7296912" y="2194560"/>
            <a:ext cx="2084832" cy="3566160"/>
          </a:xfrm>
          <a:prstGeom prst="roundRect">
            <a:avLst>
              <a:gd name="adj" fmla="val 4386"/>
            </a:avLst>
          </a:prstGeom>
          <a:solidFill>
            <a:srgbClr val="00A896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JO"/>
          </a:p>
        </p:txBody>
      </p:sp>
      <p:sp>
        <p:nvSpPr>
          <p:cNvPr id="26" name="Shape 21"/>
          <p:cNvSpPr/>
          <p:nvPr/>
        </p:nvSpPr>
        <p:spPr>
          <a:xfrm>
            <a:off x="7973568" y="2514600"/>
            <a:ext cx="731520" cy="731520"/>
          </a:xfrm>
          <a:prstGeom prst="ellipse">
            <a:avLst/>
          </a:prstGeom>
          <a:solidFill>
            <a:srgbClr val="FFFFFF">
              <a:alpha val="18000"/>
            </a:srgbClr>
          </a:solidFill>
          <a:ln/>
        </p:spPr>
        <p:txBody>
          <a:bodyPr/>
          <a:lstStyle/>
          <a:p>
            <a:endParaRPr lang="en-JO"/>
          </a:p>
        </p:txBody>
      </p:sp>
      <p:pic>
        <p:nvPicPr>
          <p:cNvPr id="2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9872" y="2660904"/>
            <a:ext cx="438912" cy="438912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8878824" y="230428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9" name="Text 23"/>
          <p:cNvSpPr/>
          <p:nvPr/>
        </p:nvSpPr>
        <p:spPr>
          <a:xfrm>
            <a:off x="7406640" y="3429000"/>
            <a:ext cx="18653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Apply</a:t>
            </a:r>
            <a:endParaRPr lang="en-US" sz="1900" dirty="0"/>
          </a:p>
        </p:txBody>
      </p:sp>
      <p:sp>
        <p:nvSpPr>
          <p:cNvPr id="30" name="Text 24"/>
          <p:cNvSpPr/>
          <p:nvPr/>
        </p:nvSpPr>
        <p:spPr>
          <a:xfrm>
            <a:off x="7479792" y="3931920"/>
            <a:ext cx="1719072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 the evidence with expertise and patient values</a:t>
            </a:r>
            <a:endParaRPr lang="en-US" sz="1150" dirty="0"/>
          </a:p>
        </p:txBody>
      </p:sp>
      <p:sp>
        <p:nvSpPr>
          <p:cNvPr id="31" name="Shape 25"/>
          <p:cNvSpPr/>
          <p:nvPr/>
        </p:nvSpPr>
        <p:spPr>
          <a:xfrm>
            <a:off x="9409176" y="3922776"/>
            <a:ext cx="109728" cy="109728"/>
          </a:xfrm>
          <a:prstGeom prst="ellipse">
            <a:avLst/>
          </a:prstGeom>
          <a:solidFill>
            <a:srgbClr val="5B6E70"/>
          </a:solidFill>
          <a:ln/>
        </p:spPr>
        <p:txBody>
          <a:bodyPr/>
          <a:lstStyle/>
          <a:p>
            <a:endParaRPr lang="en-JO"/>
          </a:p>
        </p:txBody>
      </p:sp>
      <p:sp>
        <p:nvSpPr>
          <p:cNvPr id="32" name="Shape 26"/>
          <p:cNvSpPr/>
          <p:nvPr/>
        </p:nvSpPr>
        <p:spPr>
          <a:xfrm>
            <a:off x="9546336" y="2194560"/>
            <a:ext cx="2084832" cy="3566160"/>
          </a:xfrm>
          <a:prstGeom prst="roundRect">
            <a:avLst>
              <a:gd name="adj" fmla="val 4386"/>
            </a:avLst>
          </a:prstGeom>
          <a:solidFill>
            <a:srgbClr val="028090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JO"/>
          </a:p>
        </p:txBody>
      </p:sp>
      <p:sp>
        <p:nvSpPr>
          <p:cNvPr id="33" name="Shape 27"/>
          <p:cNvSpPr/>
          <p:nvPr/>
        </p:nvSpPr>
        <p:spPr>
          <a:xfrm>
            <a:off x="10222992" y="2514600"/>
            <a:ext cx="731520" cy="731520"/>
          </a:xfrm>
          <a:prstGeom prst="ellipse">
            <a:avLst/>
          </a:prstGeom>
          <a:solidFill>
            <a:srgbClr val="FFFFFF">
              <a:alpha val="18000"/>
            </a:srgbClr>
          </a:solidFill>
          <a:ln/>
        </p:spPr>
        <p:txBody>
          <a:bodyPr/>
          <a:lstStyle/>
          <a:p>
            <a:endParaRPr lang="en-JO"/>
          </a:p>
        </p:txBody>
      </p:sp>
      <p:pic>
        <p:nvPicPr>
          <p:cNvPr id="3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69296" y="2660904"/>
            <a:ext cx="438912" cy="438912"/>
          </a:xfrm>
          <a:prstGeom prst="rect">
            <a:avLst/>
          </a:prstGeom>
        </p:spPr>
      </p:pic>
      <p:sp>
        <p:nvSpPr>
          <p:cNvPr id="35" name="Text 28"/>
          <p:cNvSpPr/>
          <p:nvPr/>
        </p:nvSpPr>
        <p:spPr>
          <a:xfrm>
            <a:off x="11128248" y="230428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36" name="Text 29"/>
          <p:cNvSpPr/>
          <p:nvPr/>
        </p:nvSpPr>
        <p:spPr>
          <a:xfrm>
            <a:off x="9656064" y="3429000"/>
            <a:ext cx="18653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Assess</a:t>
            </a:r>
            <a:endParaRPr lang="en-US" sz="1900" dirty="0"/>
          </a:p>
        </p:txBody>
      </p:sp>
      <p:sp>
        <p:nvSpPr>
          <p:cNvPr id="37" name="Text 30"/>
          <p:cNvSpPr/>
          <p:nvPr/>
        </p:nvSpPr>
        <p:spPr>
          <a:xfrm>
            <a:off x="9729216" y="3931920"/>
            <a:ext cx="1719072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 the outcome and your own performance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Framing the Question: PICO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well-built clinical question is the foundation of an efficient search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2606040" cy="2286000"/>
          </a:xfrm>
          <a:prstGeom prst="roundRect">
            <a:avLst>
              <a:gd name="adj" fmla="val 4000"/>
            </a:avLst>
          </a:prstGeom>
          <a:solidFill>
            <a:srgbClr val="F0F9F8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JO"/>
          </a:p>
        </p:txBody>
      </p:sp>
      <p:sp>
        <p:nvSpPr>
          <p:cNvPr id="5" name="Text 3"/>
          <p:cNvSpPr/>
          <p:nvPr/>
        </p:nvSpPr>
        <p:spPr>
          <a:xfrm>
            <a:off x="685800" y="20391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0A89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endParaRPr lang="en-US" sz="30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0" y="2130552"/>
            <a:ext cx="411480" cy="4114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31520" y="283464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Population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731520" y="324612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is the patient or problem?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3383280" y="1965960"/>
            <a:ext cx="2606040" cy="2286000"/>
          </a:xfrm>
          <a:prstGeom prst="roundRect">
            <a:avLst>
              <a:gd name="adj" fmla="val 4000"/>
            </a:avLst>
          </a:prstGeom>
          <a:solidFill>
            <a:srgbClr val="F0F9F8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JO"/>
          </a:p>
        </p:txBody>
      </p:sp>
      <p:sp>
        <p:nvSpPr>
          <p:cNvPr id="10" name="Text 7"/>
          <p:cNvSpPr/>
          <p:nvPr/>
        </p:nvSpPr>
        <p:spPr>
          <a:xfrm>
            <a:off x="3520440" y="20391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0A89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30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4960" y="2130552"/>
            <a:ext cx="411480" cy="4114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566160" y="283464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Intervention</a:t>
            </a:r>
            <a:endParaRPr lang="en-US" sz="1650" dirty="0"/>
          </a:p>
        </p:txBody>
      </p:sp>
      <p:sp>
        <p:nvSpPr>
          <p:cNvPr id="13" name="Text 9"/>
          <p:cNvSpPr/>
          <p:nvPr/>
        </p:nvSpPr>
        <p:spPr>
          <a:xfrm>
            <a:off x="3566160" y="324612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being considered — a drug, test, or approach?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6217920" y="1965960"/>
            <a:ext cx="2606040" cy="2286000"/>
          </a:xfrm>
          <a:prstGeom prst="roundRect">
            <a:avLst>
              <a:gd name="adj" fmla="val 4000"/>
            </a:avLst>
          </a:prstGeom>
          <a:solidFill>
            <a:srgbClr val="F0F9F8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JO"/>
          </a:p>
        </p:txBody>
      </p:sp>
      <p:sp>
        <p:nvSpPr>
          <p:cNvPr id="15" name="Text 11"/>
          <p:cNvSpPr/>
          <p:nvPr/>
        </p:nvSpPr>
        <p:spPr>
          <a:xfrm>
            <a:off x="6355080" y="20391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0A89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3000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600" y="2130552"/>
            <a:ext cx="411480" cy="41148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400800" y="283464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Comparison</a:t>
            </a:r>
            <a:endParaRPr lang="en-US" sz="1650" dirty="0"/>
          </a:p>
        </p:txBody>
      </p:sp>
      <p:sp>
        <p:nvSpPr>
          <p:cNvPr id="18" name="Text 13"/>
          <p:cNvSpPr/>
          <p:nvPr/>
        </p:nvSpPr>
        <p:spPr>
          <a:xfrm>
            <a:off x="6400800" y="324612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alternative — placebo, standard care, no treatment?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9052560" y="1965960"/>
            <a:ext cx="2606040" cy="2286000"/>
          </a:xfrm>
          <a:prstGeom prst="roundRect">
            <a:avLst>
              <a:gd name="adj" fmla="val 4000"/>
            </a:avLst>
          </a:prstGeom>
          <a:solidFill>
            <a:srgbClr val="F0F9F8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JO"/>
          </a:p>
        </p:txBody>
      </p:sp>
      <p:sp>
        <p:nvSpPr>
          <p:cNvPr id="20" name="Text 15"/>
          <p:cNvSpPr/>
          <p:nvPr/>
        </p:nvSpPr>
        <p:spPr>
          <a:xfrm>
            <a:off x="9189720" y="20391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0A89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</a:t>
            </a:r>
            <a:endParaRPr lang="en-US" sz="3000" dirty="0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64240" y="2130552"/>
            <a:ext cx="411480" cy="41148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235440" y="283464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Outcome</a:t>
            </a:r>
            <a:endParaRPr lang="en-US" sz="1650" dirty="0"/>
          </a:p>
        </p:txBody>
      </p:sp>
      <p:sp>
        <p:nvSpPr>
          <p:cNvPr id="23" name="Text 17"/>
          <p:cNvSpPr/>
          <p:nvPr/>
        </p:nvSpPr>
        <p:spPr>
          <a:xfrm>
            <a:off x="9235440" y="324612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result matters — symptom relief, survival, complication?</a:t>
            </a:r>
            <a:endParaRPr lang="en-US" sz="1200" dirty="0"/>
          </a:p>
        </p:txBody>
      </p:sp>
      <p:sp>
        <p:nvSpPr>
          <p:cNvPr id="24" name="Shape 18"/>
          <p:cNvSpPr/>
          <p:nvPr/>
        </p:nvSpPr>
        <p:spPr>
          <a:xfrm>
            <a:off x="548640" y="4572000"/>
            <a:ext cx="11064240" cy="1691640"/>
          </a:xfrm>
          <a:prstGeom prst="roundRect">
            <a:avLst>
              <a:gd name="adj" fmla="val 5405"/>
            </a:avLst>
          </a:prstGeom>
          <a:solidFill>
            <a:srgbClr val="0B2E33"/>
          </a:solidFill>
          <a:ln/>
        </p:spPr>
        <p:txBody>
          <a:bodyPr/>
          <a:lstStyle/>
          <a:p>
            <a:endParaRPr lang="en-JO"/>
          </a:p>
        </p:txBody>
      </p:sp>
      <p:sp>
        <p:nvSpPr>
          <p:cNvPr id="25" name="Text 19"/>
          <p:cNvSpPr/>
          <p:nvPr/>
        </p:nvSpPr>
        <p:spPr>
          <a:xfrm>
            <a:off x="86868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100" dirty="0"/>
          </a:p>
        </p:txBody>
      </p:sp>
      <p:sp>
        <p:nvSpPr>
          <p:cNvPr id="26" name="Text 20"/>
          <p:cNvSpPr/>
          <p:nvPr/>
        </p:nvSpPr>
        <p:spPr>
          <a:xfrm>
            <a:off x="868680" y="5120640"/>
            <a:ext cx="10424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adults with type 2 diabetes </a:t>
            </a:r>
            <a:r>
              <a:rPr lang="en-US" sz="16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(P)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does adding an SGLT2 inhibitor </a:t>
            </a:r>
            <a:r>
              <a:rPr lang="en-US" sz="16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(I)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compared with standard therapy alone </a:t>
            </a:r>
            <a:r>
              <a:rPr lang="en-US" sz="16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reduce cardiovascular events </a:t>
            </a:r>
            <a:r>
              <a:rPr lang="en-US" sz="16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(O)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Hierarchy of Evidence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all evidence carries the same weight — study design shapes how much we can trust the result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2834640" y="1965960"/>
            <a:ext cx="2743200" cy="658368"/>
          </a:xfrm>
          <a:prstGeom prst="rect">
            <a:avLst/>
          </a:prstGeom>
          <a:solidFill>
            <a:srgbClr val="028090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JO"/>
          </a:p>
        </p:txBody>
      </p:sp>
      <p:sp>
        <p:nvSpPr>
          <p:cNvPr id="5" name="Text 3"/>
          <p:cNvSpPr/>
          <p:nvPr/>
        </p:nvSpPr>
        <p:spPr>
          <a:xfrm>
            <a:off x="2926080" y="1965960"/>
            <a:ext cx="2560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Systematic Reviews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Meta-Analyses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331720" y="2679192"/>
            <a:ext cx="3749040" cy="658368"/>
          </a:xfrm>
          <a:prstGeom prst="rect">
            <a:avLst/>
          </a:prstGeom>
          <a:solidFill>
            <a:srgbClr val="0A8F8A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JO"/>
          </a:p>
        </p:txBody>
      </p:sp>
      <p:sp>
        <p:nvSpPr>
          <p:cNvPr id="7" name="Text 5"/>
          <p:cNvSpPr/>
          <p:nvPr/>
        </p:nvSpPr>
        <p:spPr>
          <a:xfrm>
            <a:off x="2423160" y="2679192"/>
            <a:ext cx="3566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Randomized Controlled Trials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1828800" y="3392424"/>
            <a:ext cx="4754880" cy="658368"/>
          </a:xfrm>
          <a:prstGeom prst="rect">
            <a:avLst/>
          </a:prstGeom>
          <a:solidFill>
            <a:srgbClr val="00A896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JO"/>
          </a:p>
        </p:txBody>
      </p:sp>
      <p:sp>
        <p:nvSpPr>
          <p:cNvPr id="9" name="Text 7"/>
          <p:cNvSpPr/>
          <p:nvPr/>
        </p:nvSpPr>
        <p:spPr>
          <a:xfrm>
            <a:off x="1920240" y="3392424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Cohort Studies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1325880" y="4105656"/>
            <a:ext cx="5760720" cy="658368"/>
          </a:xfrm>
          <a:prstGeom prst="rect">
            <a:avLst/>
          </a:prstGeom>
          <a:solidFill>
            <a:srgbClr val="3DBA9E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JO"/>
          </a:p>
        </p:txBody>
      </p:sp>
      <p:sp>
        <p:nvSpPr>
          <p:cNvPr id="11" name="Text 9"/>
          <p:cNvSpPr/>
          <p:nvPr/>
        </p:nvSpPr>
        <p:spPr>
          <a:xfrm>
            <a:off x="1417320" y="4105656"/>
            <a:ext cx="5577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Case-Control Studies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22960" y="4818888"/>
            <a:ext cx="6766560" cy="658368"/>
          </a:xfrm>
          <a:prstGeom prst="rect">
            <a:avLst/>
          </a:prstGeom>
          <a:solidFill>
            <a:srgbClr val="02C39A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JO"/>
          </a:p>
        </p:txBody>
      </p:sp>
      <p:sp>
        <p:nvSpPr>
          <p:cNvPr id="13" name="Text 11"/>
          <p:cNvSpPr/>
          <p:nvPr/>
        </p:nvSpPr>
        <p:spPr>
          <a:xfrm>
            <a:off x="914400" y="4818888"/>
            <a:ext cx="6583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Series &amp; Case Reports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20040" y="5532120"/>
            <a:ext cx="7772400" cy="658368"/>
          </a:xfrm>
          <a:prstGeom prst="rect">
            <a:avLst/>
          </a:prstGeom>
          <a:solidFill>
            <a:srgbClr val="8FD9C4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JO"/>
          </a:p>
        </p:txBody>
      </p:sp>
      <p:sp>
        <p:nvSpPr>
          <p:cNvPr id="15" name="Text 13"/>
          <p:cNvSpPr/>
          <p:nvPr/>
        </p:nvSpPr>
        <p:spPr>
          <a:xfrm>
            <a:off x="411480" y="5532120"/>
            <a:ext cx="7589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 Opinion &amp; Background Reasoning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8778240" y="2057400"/>
            <a:ext cx="0" cy="3657600"/>
          </a:xfrm>
          <a:prstGeom prst="line">
            <a:avLst/>
          </a:prstGeom>
          <a:noFill/>
          <a:ln w="19050">
            <a:solidFill>
              <a:srgbClr val="5B6E70"/>
            </a:solidFill>
            <a:prstDash val="solid"/>
            <a:headEnd type="triangle"/>
            <a:tailEnd type="triangle"/>
          </a:ln>
        </p:spPr>
        <p:txBody>
          <a:bodyPr/>
          <a:lstStyle/>
          <a:p>
            <a:endParaRPr lang="en-JO"/>
          </a:p>
        </p:txBody>
      </p:sp>
      <p:sp>
        <p:nvSpPr>
          <p:cNvPr id="17" name="Text 15"/>
          <p:cNvSpPr/>
          <p:nvPr/>
        </p:nvSpPr>
        <p:spPr>
          <a:xfrm>
            <a:off x="8915400" y="4983480"/>
            <a:ext cx="1554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i="1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Increasing</a:t>
            </a:r>
            <a:endParaRPr lang="en-US" sz="1150" dirty="0"/>
          </a:p>
          <a:p>
            <a:pPr marL="0" indent="0" algn="l">
              <a:buNone/>
            </a:pPr>
            <a:r>
              <a:rPr lang="en-US" sz="1150" i="1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of bias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8915400" y="187452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i="1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Increasing</a:t>
            </a:r>
            <a:endParaRPr lang="en-US" sz="1150" dirty="0"/>
          </a:p>
          <a:p>
            <a:pPr marL="0" indent="0" algn="l">
              <a:buNone/>
            </a:pPr>
            <a:r>
              <a:rPr lang="en-US" sz="1150" i="1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 of</a:t>
            </a:r>
            <a:endParaRPr lang="en-US" sz="1150" dirty="0"/>
          </a:p>
          <a:p>
            <a:pPr marL="0" indent="0" algn="l">
              <a:buNone/>
            </a:pPr>
            <a:r>
              <a:rPr lang="en-US" sz="1150" i="1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548640" y="6263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Hierarchy reflects typical risk of bias, not a guarantee — a poorly conducted RCT can be weaker than a well-conducted cohort study.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Common Study Designs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417320"/>
            <a:ext cx="2606040" cy="4023360"/>
          </a:xfrm>
          <a:prstGeom prst="roundRect">
            <a:avLst>
              <a:gd name="adj" fmla="val 3509"/>
            </a:avLst>
          </a:prstGeom>
          <a:solidFill>
            <a:srgbClr val="F0F9F8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JO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2606040" cy="914400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JO"/>
          </a:p>
        </p:txBody>
      </p:sp>
      <p:sp>
        <p:nvSpPr>
          <p:cNvPr id="5" name="Text 3"/>
          <p:cNvSpPr/>
          <p:nvPr/>
        </p:nvSpPr>
        <p:spPr>
          <a:xfrm>
            <a:off x="685800" y="14173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Randomized</a:t>
            </a:r>
            <a:endParaRPr lang="en-US" sz="1550" dirty="0"/>
          </a:p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Controlled Trial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49808" y="2560320"/>
            <a:ext cx="2203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rgbClr val="1E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Participants randomly assigned to intervention or control — best for establishing causation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749808" y="4754880"/>
            <a:ext cx="2203704" cy="0"/>
          </a:xfrm>
          <a:prstGeom prst="line">
            <a:avLst/>
          </a:prstGeom>
          <a:noFill/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JO"/>
          </a:p>
        </p:txBody>
      </p:sp>
      <p:sp>
        <p:nvSpPr>
          <p:cNvPr id="8" name="Text 6"/>
          <p:cNvSpPr/>
          <p:nvPr/>
        </p:nvSpPr>
        <p:spPr>
          <a:xfrm>
            <a:off x="749808" y="4873752"/>
            <a:ext cx="22037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i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for: treatment effect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383280" y="1417320"/>
            <a:ext cx="2606040" cy="4023360"/>
          </a:xfrm>
          <a:prstGeom prst="roundRect">
            <a:avLst>
              <a:gd name="adj" fmla="val 3509"/>
            </a:avLst>
          </a:prstGeom>
          <a:solidFill>
            <a:srgbClr val="E4F3F1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JO"/>
          </a:p>
        </p:txBody>
      </p:sp>
      <p:sp>
        <p:nvSpPr>
          <p:cNvPr id="10" name="Shape 8"/>
          <p:cNvSpPr/>
          <p:nvPr/>
        </p:nvSpPr>
        <p:spPr>
          <a:xfrm>
            <a:off x="3383280" y="1417320"/>
            <a:ext cx="2606040" cy="914400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JO"/>
          </a:p>
        </p:txBody>
      </p:sp>
      <p:sp>
        <p:nvSpPr>
          <p:cNvPr id="11" name="Text 9"/>
          <p:cNvSpPr/>
          <p:nvPr/>
        </p:nvSpPr>
        <p:spPr>
          <a:xfrm>
            <a:off x="3520440" y="14173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Cohort Study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3584448" y="2560320"/>
            <a:ext cx="2203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rgbClr val="1E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Groups followed over time, exposed vs. unexposed, to compare outcomes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3584448" y="4754880"/>
            <a:ext cx="2203704" cy="0"/>
          </a:xfrm>
          <a:prstGeom prst="line">
            <a:avLst/>
          </a:prstGeom>
          <a:noFill/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JO"/>
          </a:p>
        </p:txBody>
      </p:sp>
      <p:sp>
        <p:nvSpPr>
          <p:cNvPr id="14" name="Text 12"/>
          <p:cNvSpPr/>
          <p:nvPr/>
        </p:nvSpPr>
        <p:spPr>
          <a:xfrm>
            <a:off x="3584448" y="4873752"/>
            <a:ext cx="22037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i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for: prognosis, harm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217920" y="1417320"/>
            <a:ext cx="2606040" cy="4023360"/>
          </a:xfrm>
          <a:prstGeom prst="roundRect">
            <a:avLst>
              <a:gd name="adj" fmla="val 3509"/>
            </a:avLst>
          </a:prstGeom>
          <a:solidFill>
            <a:srgbClr val="F0F9F8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JO"/>
          </a:p>
        </p:txBody>
      </p:sp>
      <p:sp>
        <p:nvSpPr>
          <p:cNvPr id="16" name="Shape 14"/>
          <p:cNvSpPr/>
          <p:nvPr/>
        </p:nvSpPr>
        <p:spPr>
          <a:xfrm>
            <a:off x="6217920" y="1417320"/>
            <a:ext cx="2606040" cy="914400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JO"/>
          </a:p>
        </p:txBody>
      </p:sp>
      <p:sp>
        <p:nvSpPr>
          <p:cNvPr id="17" name="Text 15"/>
          <p:cNvSpPr/>
          <p:nvPr/>
        </p:nvSpPr>
        <p:spPr>
          <a:xfrm>
            <a:off x="6355080" y="14173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Case-Control</a:t>
            </a:r>
            <a:endParaRPr lang="en-US" sz="1550" dirty="0"/>
          </a:p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Study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6419088" y="2560320"/>
            <a:ext cx="2203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rgbClr val="1E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Compares patients with an outcome to those without, looking backward at exposures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419088" y="4754880"/>
            <a:ext cx="2203704" cy="0"/>
          </a:xfrm>
          <a:prstGeom prst="line">
            <a:avLst/>
          </a:prstGeom>
          <a:noFill/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JO"/>
          </a:p>
        </p:txBody>
      </p:sp>
      <p:sp>
        <p:nvSpPr>
          <p:cNvPr id="20" name="Text 18"/>
          <p:cNvSpPr/>
          <p:nvPr/>
        </p:nvSpPr>
        <p:spPr>
          <a:xfrm>
            <a:off x="6419088" y="4873752"/>
            <a:ext cx="22037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i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for: rare outcomes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9052560" y="1417320"/>
            <a:ext cx="2606040" cy="4023360"/>
          </a:xfrm>
          <a:prstGeom prst="roundRect">
            <a:avLst>
              <a:gd name="adj" fmla="val 3509"/>
            </a:avLst>
          </a:prstGeom>
          <a:solidFill>
            <a:srgbClr val="E4F3F1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JO"/>
          </a:p>
        </p:txBody>
      </p:sp>
      <p:sp>
        <p:nvSpPr>
          <p:cNvPr id="22" name="Shape 20"/>
          <p:cNvSpPr/>
          <p:nvPr/>
        </p:nvSpPr>
        <p:spPr>
          <a:xfrm>
            <a:off x="9052560" y="1417320"/>
            <a:ext cx="2606040" cy="914400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JO"/>
          </a:p>
        </p:txBody>
      </p:sp>
      <p:sp>
        <p:nvSpPr>
          <p:cNvPr id="23" name="Text 21"/>
          <p:cNvSpPr/>
          <p:nvPr/>
        </p:nvSpPr>
        <p:spPr>
          <a:xfrm>
            <a:off x="9189720" y="14173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Systematic Review</a:t>
            </a:r>
            <a:endParaRPr lang="en-US" sz="1550" dirty="0"/>
          </a:p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&amp; Meta-Analysis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9253728" y="2560320"/>
            <a:ext cx="2203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rgbClr val="1E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Synthesizes results across multiple studies using explicit, reproducible methods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9253728" y="4754880"/>
            <a:ext cx="2203704" cy="0"/>
          </a:xfrm>
          <a:prstGeom prst="line">
            <a:avLst/>
          </a:prstGeom>
          <a:noFill/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JO"/>
          </a:p>
        </p:txBody>
      </p:sp>
      <p:sp>
        <p:nvSpPr>
          <p:cNvPr id="26" name="Text 24"/>
          <p:cNvSpPr/>
          <p:nvPr/>
        </p:nvSpPr>
        <p:spPr>
          <a:xfrm>
            <a:off x="9253728" y="4873752"/>
            <a:ext cx="22037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i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for: the big picture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Critical Appraisal: Three Key Questions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these of every paper before letting it change your practice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66160" cy="4160520"/>
          </a:xfrm>
          <a:prstGeom prst="roundRect">
            <a:avLst>
              <a:gd name="adj" fmla="val 3077"/>
            </a:avLst>
          </a:prstGeom>
          <a:solidFill>
            <a:srgbClr val="F0F9F8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JO"/>
          </a:p>
        </p:txBody>
      </p:sp>
      <p:sp>
        <p:nvSpPr>
          <p:cNvPr id="5" name="Shape 3"/>
          <p:cNvSpPr/>
          <p:nvPr/>
        </p:nvSpPr>
        <p:spPr>
          <a:xfrm>
            <a:off x="822960" y="2194560"/>
            <a:ext cx="640080" cy="64008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JO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76" y="2322576"/>
            <a:ext cx="384048" cy="38404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00200" y="2212848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Are the results valid?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822960" y="3063240"/>
            <a:ext cx="301752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–"/>
            </a:pPr>
            <a:r>
              <a:rPr lang="en-US" sz="1250" dirty="0">
                <a:solidFill>
                  <a:srgbClr val="1E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allocation randomized and concealed?</a:t>
            </a:r>
            <a:endParaRPr lang="en-US" sz="125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–"/>
            </a:pPr>
            <a:r>
              <a:rPr lang="en-US" sz="1250" dirty="0">
                <a:solidFill>
                  <a:srgbClr val="1E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 groups similar at baseline?</a:t>
            </a:r>
            <a:endParaRPr lang="en-US" sz="125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–"/>
            </a:pPr>
            <a:r>
              <a:rPr lang="en-US" sz="1250" dirty="0">
                <a:solidFill>
                  <a:srgbClr val="1E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follow-up complete?</a:t>
            </a:r>
            <a:endParaRPr lang="en-US" sz="125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–"/>
            </a:pPr>
            <a:r>
              <a:rPr lang="en-US" sz="1250" dirty="0">
                <a:solidFill>
                  <a:srgbClr val="1E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analysis by intention-to-treat?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4434840" y="1920240"/>
            <a:ext cx="3566160" cy="4160520"/>
          </a:xfrm>
          <a:prstGeom prst="roundRect">
            <a:avLst>
              <a:gd name="adj" fmla="val 3077"/>
            </a:avLst>
          </a:prstGeom>
          <a:solidFill>
            <a:srgbClr val="F0F9F8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JO"/>
          </a:p>
        </p:txBody>
      </p:sp>
      <p:sp>
        <p:nvSpPr>
          <p:cNvPr id="10" name="Shape 7"/>
          <p:cNvSpPr/>
          <p:nvPr/>
        </p:nvSpPr>
        <p:spPr>
          <a:xfrm>
            <a:off x="4709160" y="2194560"/>
            <a:ext cx="640080" cy="64008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JO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7176" y="2322576"/>
            <a:ext cx="384048" cy="38404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486400" y="2212848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are the results?</a:t>
            </a:r>
            <a:endParaRPr lang="en-US" sz="1550" dirty="0"/>
          </a:p>
        </p:txBody>
      </p:sp>
      <p:sp>
        <p:nvSpPr>
          <p:cNvPr id="13" name="Text 9"/>
          <p:cNvSpPr/>
          <p:nvPr/>
        </p:nvSpPr>
        <p:spPr>
          <a:xfrm>
            <a:off x="4709160" y="3063240"/>
            <a:ext cx="301752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–"/>
            </a:pPr>
            <a:r>
              <a:rPr lang="en-US" sz="1250" dirty="0">
                <a:solidFill>
                  <a:srgbClr val="1E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large was the treatment effect?</a:t>
            </a:r>
            <a:endParaRPr lang="en-US" sz="125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–"/>
            </a:pPr>
            <a:r>
              <a:rPr lang="en-US" sz="1250" dirty="0">
                <a:solidFill>
                  <a:srgbClr val="1E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precise is the estimate (confidence interval)?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8321040" y="1920240"/>
            <a:ext cx="3566160" cy="4160520"/>
          </a:xfrm>
          <a:prstGeom prst="roundRect">
            <a:avLst>
              <a:gd name="adj" fmla="val 3077"/>
            </a:avLst>
          </a:prstGeom>
          <a:solidFill>
            <a:srgbClr val="F0F9F8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JO"/>
          </a:p>
        </p:txBody>
      </p:sp>
      <p:sp>
        <p:nvSpPr>
          <p:cNvPr id="15" name="Shape 11"/>
          <p:cNvSpPr/>
          <p:nvPr/>
        </p:nvSpPr>
        <p:spPr>
          <a:xfrm>
            <a:off x="8595360" y="2194560"/>
            <a:ext cx="640080" cy="64008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JO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3376" y="2322576"/>
            <a:ext cx="384048" cy="38404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372600" y="2212848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Will they help my patient?</a:t>
            </a:r>
            <a:endParaRPr lang="en-US" sz="1550" dirty="0"/>
          </a:p>
        </p:txBody>
      </p:sp>
      <p:sp>
        <p:nvSpPr>
          <p:cNvPr id="18" name="Text 13"/>
          <p:cNvSpPr/>
          <p:nvPr/>
        </p:nvSpPr>
        <p:spPr>
          <a:xfrm>
            <a:off x="8595360" y="3063240"/>
            <a:ext cx="301752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–"/>
            </a:pPr>
            <a:r>
              <a:rPr lang="en-US" sz="1250" dirty="0">
                <a:solidFill>
                  <a:srgbClr val="1E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my patient resemble those studied?</a:t>
            </a:r>
            <a:endParaRPr lang="en-US" sz="125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–"/>
            </a:pPr>
            <a:r>
              <a:rPr lang="en-US" sz="1250" dirty="0">
                <a:solidFill>
                  <a:srgbClr val="1E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 all clinically important outcomes considered?</a:t>
            </a:r>
            <a:endParaRPr lang="en-US" sz="125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–"/>
            </a:pPr>
            <a:r>
              <a:rPr lang="en-US" sz="1250" dirty="0">
                <a:solidFill>
                  <a:srgbClr val="1E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benefits outweigh harms and costs?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Statistics Every Clinician Should Know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vocabulary needed to interpret results, not just read the abstract</a:t>
            </a:r>
            <a:endParaRPr lang="en-US" sz="15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74520"/>
          <a:ext cx="11064240" cy="4480560"/>
        </p:xfrm>
        <a:graphic>
          <a:graphicData uri="http://schemas.openxmlformats.org/drawingml/2006/table">
            <a:tbl>
              <a:tblPr/>
              <a:tblGrid>
                <a:gridCol w="329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7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17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Meaning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B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Relative Risk (RR)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B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Ratio of event risk in the exposed vs. unexposed group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B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Odds Ratio (OR)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B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Ratio of the odds of an outcome between two groups; approximates RR when the outcome is rare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B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Number Needed to Treat (NNT)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B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Patients who must be treated for one additional person to benefit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B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Number Needed to Harm (NNH)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B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Patients treated for one additional person to be harmed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B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Confidence Interval (CI)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B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Range likely to contain the true effect; a 95% CI crossing 1 (for RR/OR) suggests no significant effect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B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P-value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B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Probability of seeing this result (or more extreme) if there were truly no effect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9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2E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Common Biases &amp; Pitfalls to Watch For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BFE3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Recognizing these helps you judge whether a study's conclusions can be trusted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2606040" cy="3931920"/>
          </a:xfrm>
          <a:prstGeom prst="roundRect">
            <a:avLst>
              <a:gd name="adj" fmla="val 3509"/>
            </a:avLst>
          </a:prstGeom>
          <a:solidFill>
            <a:srgbClr val="0F3E44"/>
          </a:solidFill>
          <a:ln/>
        </p:spPr>
        <p:txBody>
          <a:bodyPr/>
          <a:lstStyle/>
          <a:p>
            <a:endParaRPr lang="en-JO"/>
          </a:p>
        </p:txBody>
      </p:sp>
      <p:sp>
        <p:nvSpPr>
          <p:cNvPr id="5" name="Shape 3"/>
          <p:cNvSpPr/>
          <p:nvPr/>
        </p:nvSpPr>
        <p:spPr>
          <a:xfrm>
            <a:off x="1440180" y="2286000"/>
            <a:ext cx="822960" cy="822960"/>
          </a:xfrm>
          <a:prstGeom prst="ellipse">
            <a:avLst/>
          </a:prstGeom>
          <a:solidFill>
            <a:srgbClr val="00A896"/>
          </a:solidFill>
          <a:ln/>
        </p:spPr>
        <p:txBody>
          <a:bodyPr/>
          <a:lstStyle/>
          <a:p>
            <a:endParaRPr lang="en-JO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772" y="2450592"/>
            <a:ext cx="493776" cy="49377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31520" y="3291840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Selection Bias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777240" y="4023360"/>
            <a:ext cx="2148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200" dirty="0">
                <a:solidFill>
                  <a:srgbClr val="DC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participants differ systematically from the population of interest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3383280" y="1965960"/>
            <a:ext cx="2606040" cy="3931920"/>
          </a:xfrm>
          <a:prstGeom prst="roundRect">
            <a:avLst>
              <a:gd name="adj" fmla="val 3509"/>
            </a:avLst>
          </a:prstGeom>
          <a:solidFill>
            <a:srgbClr val="0F3E44"/>
          </a:solidFill>
          <a:ln/>
        </p:spPr>
        <p:txBody>
          <a:bodyPr/>
          <a:lstStyle/>
          <a:p>
            <a:endParaRPr lang="en-JO"/>
          </a:p>
        </p:txBody>
      </p:sp>
      <p:sp>
        <p:nvSpPr>
          <p:cNvPr id="10" name="Shape 7"/>
          <p:cNvSpPr/>
          <p:nvPr/>
        </p:nvSpPr>
        <p:spPr>
          <a:xfrm>
            <a:off x="4274820" y="2286000"/>
            <a:ext cx="822960" cy="822960"/>
          </a:xfrm>
          <a:prstGeom prst="ellipse">
            <a:avLst/>
          </a:prstGeom>
          <a:solidFill>
            <a:srgbClr val="00A896"/>
          </a:solidFill>
          <a:ln/>
        </p:spPr>
        <p:txBody>
          <a:bodyPr/>
          <a:lstStyle/>
          <a:p>
            <a:endParaRPr lang="en-JO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9412" y="2450592"/>
            <a:ext cx="493776" cy="49377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566160" y="3291840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Confounding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3611880" y="4023360"/>
            <a:ext cx="2148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200" dirty="0">
                <a:solidFill>
                  <a:srgbClr val="DC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third variable influences both exposure and outcome, distorting the apparent association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6217920" y="1965960"/>
            <a:ext cx="2606040" cy="3931920"/>
          </a:xfrm>
          <a:prstGeom prst="roundRect">
            <a:avLst>
              <a:gd name="adj" fmla="val 3509"/>
            </a:avLst>
          </a:prstGeom>
          <a:solidFill>
            <a:srgbClr val="0F3E44"/>
          </a:solidFill>
          <a:ln/>
        </p:spPr>
        <p:txBody>
          <a:bodyPr/>
          <a:lstStyle/>
          <a:p>
            <a:endParaRPr lang="en-JO"/>
          </a:p>
        </p:txBody>
      </p:sp>
      <p:sp>
        <p:nvSpPr>
          <p:cNvPr id="15" name="Shape 11"/>
          <p:cNvSpPr/>
          <p:nvPr/>
        </p:nvSpPr>
        <p:spPr>
          <a:xfrm>
            <a:off x="7109460" y="2286000"/>
            <a:ext cx="822960" cy="822960"/>
          </a:xfrm>
          <a:prstGeom prst="ellipse">
            <a:avLst/>
          </a:prstGeom>
          <a:solidFill>
            <a:srgbClr val="00A896"/>
          </a:solidFill>
          <a:ln/>
        </p:spPr>
        <p:txBody>
          <a:bodyPr/>
          <a:lstStyle/>
          <a:p>
            <a:endParaRPr lang="en-JO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4052" y="2450592"/>
            <a:ext cx="493776" cy="49377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400800" y="3291840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Publication Bias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6446520" y="4023360"/>
            <a:ext cx="2148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200" dirty="0">
                <a:solidFill>
                  <a:srgbClr val="DC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Positive or striking results are more likely to be published than null findings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9052560" y="1965960"/>
            <a:ext cx="2606040" cy="3931920"/>
          </a:xfrm>
          <a:prstGeom prst="roundRect">
            <a:avLst>
              <a:gd name="adj" fmla="val 3509"/>
            </a:avLst>
          </a:prstGeom>
          <a:solidFill>
            <a:srgbClr val="0F3E44"/>
          </a:solidFill>
          <a:ln/>
        </p:spPr>
        <p:txBody>
          <a:bodyPr/>
          <a:lstStyle/>
          <a:p>
            <a:endParaRPr lang="en-JO"/>
          </a:p>
        </p:txBody>
      </p:sp>
      <p:sp>
        <p:nvSpPr>
          <p:cNvPr id="20" name="Shape 15"/>
          <p:cNvSpPr/>
          <p:nvPr/>
        </p:nvSpPr>
        <p:spPr>
          <a:xfrm>
            <a:off x="9944100" y="2286000"/>
            <a:ext cx="822960" cy="822960"/>
          </a:xfrm>
          <a:prstGeom prst="ellipse">
            <a:avLst/>
          </a:prstGeom>
          <a:solidFill>
            <a:srgbClr val="00A896"/>
          </a:solidFill>
          <a:ln/>
        </p:spPr>
        <p:txBody>
          <a:bodyPr/>
          <a:lstStyle/>
          <a:p>
            <a:endParaRPr lang="en-JO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8692" y="2450592"/>
            <a:ext cx="493776" cy="493776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235440" y="3291840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Funding / Sponsorship Bias</a:t>
            </a:r>
            <a:endParaRPr lang="en-US" sz="1500" dirty="0"/>
          </a:p>
        </p:txBody>
      </p:sp>
      <p:sp>
        <p:nvSpPr>
          <p:cNvPr id="23" name="Text 17"/>
          <p:cNvSpPr/>
          <p:nvPr/>
        </p:nvSpPr>
        <p:spPr>
          <a:xfrm>
            <a:off x="9281160" y="4023360"/>
            <a:ext cx="2148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200" dirty="0">
                <a:solidFill>
                  <a:srgbClr val="DC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design or reporting favors the interests of the funding source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Limitations of Evidence-Based Medicine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EBM is a tool, not a substitute for clinical reasoning — it has real constraints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5349240" cy="1920240"/>
          </a:xfrm>
          <a:prstGeom prst="roundRect">
            <a:avLst>
              <a:gd name="adj" fmla="val 4762"/>
            </a:avLst>
          </a:prstGeom>
          <a:solidFill>
            <a:srgbClr val="F0F9F8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JO"/>
          </a:p>
        </p:txBody>
      </p:sp>
      <p:sp>
        <p:nvSpPr>
          <p:cNvPr id="5" name="Shape 3"/>
          <p:cNvSpPr/>
          <p:nvPr/>
        </p:nvSpPr>
        <p:spPr>
          <a:xfrm>
            <a:off x="777240" y="2221992"/>
            <a:ext cx="502920" cy="50292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JO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24" y="2322576"/>
            <a:ext cx="301752" cy="30175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63040" y="2167128"/>
            <a:ext cx="4251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Evidence gaps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22960" y="2880360"/>
            <a:ext cx="4800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High-quality trials don't exist for every clinical scenario, especially in rare diseases or special populations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263640" y="1965960"/>
            <a:ext cx="5349240" cy="1920240"/>
          </a:xfrm>
          <a:prstGeom prst="roundRect">
            <a:avLst>
              <a:gd name="adj" fmla="val 4762"/>
            </a:avLst>
          </a:prstGeom>
          <a:solidFill>
            <a:srgbClr val="F0F9F8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JO"/>
          </a:p>
        </p:txBody>
      </p:sp>
      <p:sp>
        <p:nvSpPr>
          <p:cNvPr id="10" name="Shape 7"/>
          <p:cNvSpPr/>
          <p:nvPr/>
        </p:nvSpPr>
        <p:spPr>
          <a:xfrm>
            <a:off x="6492240" y="2221992"/>
            <a:ext cx="502920" cy="50292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JO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2824" y="2322576"/>
            <a:ext cx="301752" cy="30175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178040" y="2167128"/>
            <a:ext cx="4251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Trial populations differ from real patients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6537960" y="2880360"/>
            <a:ext cx="4800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Strict inclusion/exclusion criteria may not reflect the multimorbid patient in front of you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548640" y="4114800"/>
            <a:ext cx="5349240" cy="1920240"/>
          </a:xfrm>
          <a:prstGeom prst="roundRect">
            <a:avLst>
              <a:gd name="adj" fmla="val 4762"/>
            </a:avLst>
          </a:prstGeom>
          <a:solidFill>
            <a:srgbClr val="F0F9F8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JO"/>
          </a:p>
        </p:txBody>
      </p:sp>
      <p:sp>
        <p:nvSpPr>
          <p:cNvPr id="15" name="Shape 11"/>
          <p:cNvSpPr/>
          <p:nvPr/>
        </p:nvSpPr>
        <p:spPr>
          <a:xfrm>
            <a:off x="777240" y="4370832"/>
            <a:ext cx="502920" cy="50292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JO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24" y="4471416"/>
            <a:ext cx="301752" cy="30175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463040" y="4315968"/>
            <a:ext cx="4251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Time and resource constraints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822960" y="5029200"/>
            <a:ext cx="4800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Searching and appraising literature for every decision is not always feasible in busy practice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6263640" y="4114800"/>
            <a:ext cx="5349240" cy="1920240"/>
          </a:xfrm>
          <a:prstGeom prst="roundRect">
            <a:avLst>
              <a:gd name="adj" fmla="val 4762"/>
            </a:avLst>
          </a:prstGeom>
          <a:solidFill>
            <a:srgbClr val="F0F9F8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JO"/>
          </a:p>
        </p:txBody>
      </p:sp>
      <p:sp>
        <p:nvSpPr>
          <p:cNvPr id="20" name="Shape 15"/>
          <p:cNvSpPr/>
          <p:nvPr/>
        </p:nvSpPr>
        <p:spPr>
          <a:xfrm>
            <a:off x="6492240" y="4370832"/>
            <a:ext cx="502920" cy="50292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JO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2824" y="4471416"/>
            <a:ext cx="301752" cy="30175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178040" y="4315968"/>
            <a:ext cx="4251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Risk of over-standardization</a:t>
            </a:r>
            <a:endParaRPr lang="en-US" sz="1500" dirty="0"/>
          </a:p>
        </p:txBody>
      </p:sp>
      <p:sp>
        <p:nvSpPr>
          <p:cNvPr id="23" name="Text 17"/>
          <p:cNvSpPr/>
          <p:nvPr/>
        </p:nvSpPr>
        <p:spPr>
          <a:xfrm>
            <a:off x="6537960" y="5029200"/>
            <a:ext cx="4800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Rigid guideline-following can crowd out individualized judgment and patient preference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Putting It Into Practice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short worked scenario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5212080" cy="4343400"/>
          </a:xfrm>
          <a:prstGeom prst="roundRect">
            <a:avLst>
              <a:gd name="adj" fmla="val 2526"/>
            </a:avLst>
          </a:prstGeom>
          <a:solidFill>
            <a:srgbClr val="F0F9F8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JO"/>
          </a:p>
        </p:txBody>
      </p:sp>
      <p:sp>
        <p:nvSpPr>
          <p:cNvPr id="5" name="Text 3"/>
          <p:cNvSpPr/>
          <p:nvPr/>
        </p:nvSpPr>
        <p:spPr>
          <a:xfrm>
            <a:off x="868680" y="21031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SCENARIO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68680" y="2468880"/>
            <a:ext cx="4572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450" dirty="0">
                <a:solidFill>
                  <a:srgbClr val="1E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68-year-old with atrial fibrillation asks whether a direct oral anticoagulant (DOAC) is safer than warfarin for stroke prevention.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868680" y="3657600"/>
            <a:ext cx="457200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30000"/>
              </a:lnSpc>
              <a:spcAft>
                <a:spcPts val="900"/>
              </a:spcAft>
              <a:buSzPct val="100000"/>
              <a:buChar char="–"/>
            </a:pPr>
            <a:r>
              <a:rPr lang="en-US" sz="1250" dirty="0">
                <a:solidFill>
                  <a:srgbClr val="1E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In patients with AF, does a DOAC vs. warfarin reduce stroke and major bleeding?</a:t>
            </a:r>
            <a:endParaRPr lang="en-US" sz="1250" dirty="0"/>
          </a:p>
          <a:p>
            <a:pPr marL="342900" indent="-342900">
              <a:lnSpc>
                <a:spcPct val="130000"/>
              </a:lnSpc>
              <a:spcAft>
                <a:spcPts val="900"/>
              </a:spcAft>
              <a:buSzPct val="100000"/>
              <a:buChar char="–"/>
            </a:pPr>
            <a:r>
              <a:rPr lang="en-US" sz="1250" dirty="0">
                <a:solidFill>
                  <a:srgbClr val="1E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Acquire: Search for recent systematic reviews and major RCTs</a:t>
            </a:r>
            <a:endParaRPr lang="en-US" sz="1250" dirty="0"/>
          </a:p>
          <a:p>
            <a:pPr marL="342900" indent="-342900">
              <a:lnSpc>
                <a:spcPct val="130000"/>
              </a:lnSpc>
              <a:spcAft>
                <a:spcPts val="900"/>
              </a:spcAft>
              <a:buSzPct val="100000"/>
              <a:buChar char="–"/>
            </a:pPr>
            <a:r>
              <a:rPr lang="en-US" sz="1250" dirty="0">
                <a:solidFill>
                  <a:srgbClr val="1E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Appraise: Check randomization, follow-up, and confidence intervals</a:t>
            </a:r>
            <a:endParaRPr lang="en-US" sz="1250" dirty="0"/>
          </a:p>
          <a:p>
            <a:pPr marL="342900" indent="-342900">
              <a:lnSpc>
                <a:spcPct val="130000"/>
              </a:lnSpc>
              <a:spcAft>
                <a:spcPts val="900"/>
              </a:spcAft>
              <a:buSzPct val="100000"/>
              <a:buChar char="–"/>
            </a:pPr>
            <a:r>
              <a:rPr lang="en-US" sz="1250" dirty="0">
                <a:solidFill>
                  <a:srgbClr val="1E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Apply: Weigh renal function, bleeding risk, and the patient's preference for monitoring</a:t>
            </a:r>
            <a:endParaRPr lang="en-US" sz="1250" dirty="0"/>
          </a:p>
          <a:p>
            <a:pPr marL="342900" indent="-342900">
              <a:lnSpc>
                <a:spcPct val="130000"/>
              </a:lnSpc>
              <a:spcAft>
                <a:spcPts val="900"/>
              </a:spcAft>
              <a:buSzPct val="100000"/>
              <a:buChar char="–"/>
            </a:pPr>
            <a:r>
              <a:rPr lang="en-US" sz="1250" dirty="0">
                <a:solidFill>
                  <a:srgbClr val="1E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Assess: Reassess after starting therapy and follow outcomes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035040" y="1874520"/>
            <a:ext cx="5577840" cy="4343400"/>
          </a:xfrm>
          <a:prstGeom prst="roundRect">
            <a:avLst>
              <a:gd name="adj" fmla="val 2526"/>
            </a:avLst>
          </a:prstGeom>
          <a:solidFill>
            <a:srgbClr val="0B2E33"/>
          </a:solidFill>
          <a:ln/>
        </p:spPr>
        <p:txBody>
          <a:bodyPr/>
          <a:lstStyle/>
          <a:p>
            <a:endParaRPr lang="en-JO"/>
          </a:p>
        </p:txBody>
      </p:sp>
      <p:sp>
        <p:nvSpPr>
          <p:cNvPr id="9" name="Text 7"/>
          <p:cNvSpPr/>
          <p:nvPr/>
        </p:nvSpPr>
        <p:spPr>
          <a:xfrm>
            <a:off x="6355080" y="21031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TAKEAWAY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355080" y="2468880"/>
            <a:ext cx="49377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evidence points to comparable or better outcomes with DOACs for many patients — but the right answer for this patient depends on kidney function, fall risk, cost, and what matters most to them.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355080" y="4160520"/>
            <a:ext cx="4892040" cy="0"/>
          </a:xfrm>
          <a:prstGeom prst="line">
            <a:avLst/>
          </a:prstGeom>
          <a:noFill/>
          <a:ln w="12700">
            <a:solidFill>
              <a:srgbClr val="00A896"/>
            </a:solidFill>
            <a:prstDash val="solid"/>
          </a:ln>
        </p:spPr>
        <p:txBody>
          <a:bodyPr/>
          <a:lstStyle/>
          <a:p>
            <a:endParaRPr lang="en-JO"/>
          </a:p>
        </p:txBody>
      </p:sp>
      <p:sp>
        <p:nvSpPr>
          <p:cNvPr id="12" name="Text 10"/>
          <p:cNvSpPr/>
          <p:nvPr/>
        </p:nvSpPr>
        <p:spPr>
          <a:xfrm>
            <a:off x="6355080" y="4389120"/>
            <a:ext cx="49377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350" i="1" dirty="0">
                <a:solidFill>
                  <a:srgbClr val="C7E6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EBM doesn't hand you the answer — it structures how you find, weigh, and apply the best available evidence to the person in front of you.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2E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-1645920"/>
            <a:ext cx="4572000" cy="4572000"/>
          </a:xfrm>
          <a:prstGeom prst="ellipse">
            <a:avLst/>
          </a:prstGeom>
          <a:solidFill>
            <a:srgbClr val="028090">
              <a:alpha val="25000"/>
            </a:srgbClr>
          </a:solidFill>
          <a:ln/>
        </p:spPr>
        <p:txBody>
          <a:bodyPr/>
          <a:lstStyle/>
          <a:p>
            <a:endParaRPr lang="en-JO"/>
          </a:p>
        </p:txBody>
      </p:sp>
      <p:sp>
        <p:nvSpPr>
          <p:cNvPr id="3" name="Shape 1"/>
          <p:cNvSpPr/>
          <p:nvPr/>
        </p:nvSpPr>
        <p:spPr>
          <a:xfrm>
            <a:off x="9875520" y="4114800"/>
            <a:ext cx="4572000" cy="4572000"/>
          </a:xfrm>
          <a:prstGeom prst="ellipse">
            <a:avLst/>
          </a:prstGeom>
          <a:solidFill>
            <a:srgbClr val="02C39A">
              <a:alpha val="20000"/>
            </a:srgbClr>
          </a:solidFill>
          <a:ln/>
        </p:spPr>
        <p:txBody>
          <a:bodyPr/>
          <a:lstStyle/>
          <a:p>
            <a:endParaRPr lang="en-JO"/>
          </a:p>
        </p:txBody>
      </p:sp>
      <p:sp>
        <p:nvSpPr>
          <p:cNvPr id="4" name="Text 2"/>
          <p:cNvSpPr/>
          <p:nvPr/>
        </p:nvSpPr>
        <p:spPr>
          <a:xfrm>
            <a:off x="548640" y="50292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</a:t>
            </a:r>
            <a:endParaRPr lang="en-US" sz="34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581912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88720" y="1554480"/>
            <a:ext cx="10241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EBM blends best </a:t>
            </a:r>
            <a:r>
              <a:rPr lang="en-US" sz="165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</a:t>
            </a:r>
            <a:r>
              <a:rPr lang="en-US" sz="16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evidence, clinical expertise, and patient values — no single element is sufficient alone</a:t>
            </a:r>
            <a:endParaRPr lang="en-US" sz="16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478024"/>
            <a:ext cx="365760" cy="36576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188720" y="2450592"/>
            <a:ext cx="10241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5 steps (Ask, Acquire, Appraise, Apply, Assess) give you a repeatable process for any clinical question</a:t>
            </a:r>
            <a:endParaRPr lang="en-US" sz="16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374136"/>
            <a:ext cx="365760" cy="36576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88720" y="3346704"/>
            <a:ext cx="10241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all evidence is equal — understand the hierarchy and the biases that can distort results</a:t>
            </a:r>
            <a:endParaRPr lang="en-US" sz="16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4270248"/>
            <a:ext cx="365760" cy="36576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188720" y="4242816"/>
            <a:ext cx="10241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Statistics like NNT, RR, and confidence intervals turn a p-value into something clinically meaningful</a:t>
            </a:r>
            <a:endParaRPr lang="en-US" sz="16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166360"/>
            <a:ext cx="365760" cy="36576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188720" y="5138928"/>
            <a:ext cx="10241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EBM supports clinical judgment; it does not replace it</a:t>
            </a:r>
            <a:endParaRPr lang="en-US" sz="16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Further Reading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Foundational texts and resources to go deeper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2020824"/>
            <a:ext cx="164592" cy="164592"/>
          </a:xfrm>
          <a:prstGeom prst="ellipse">
            <a:avLst/>
          </a:prstGeom>
          <a:solidFill>
            <a:srgbClr val="00A896"/>
          </a:solidFill>
          <a:ln/>
        </p:spPr>
        <p:txBody>
          <a:bodyPr/>
          <a:lstStyle/>
          <a:p>
            <a:endParaRPr lang="en-JO"/>
          </a:p>
        </p:txBody>
      </p:sp>
      <p:sp>
        <p:nvSpPr>
          <p:cNvPr id="5" name="Text 3"/>
          <p:cNvSpPr/>
          <p:nvPr/>
        </p:nvSpPr>
        <p:spPr>
          <a:xfrm>
            <a:off x="914400" y="196596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b="1" dirty="0">
                <a:solidFill>
                  <a:srgbClr val="0B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Sackett DL, Rosenberg WM, Gray JA, et al.  </a:t>
            </a:r>
            <a:r>
              <a:rPr lang="en-US" sz="1400" i="1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 based medicine: what it is and what it isn't. BMJ, 1996.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2843784"/>
            <a:ext cx="164592" cy="164592"/>
          </a:xfrm>
          <a:prstGeom prst="ellipse">
            <a:avLst/>
          </a:prstGeom>
          <a:solidFill>
            <a:srgbClr val="00A896"/>
          </a:solidFill>
          <a:ln/>
        </p:spPr>
        <p:txBody>
          <a:bodyPr/>
          <a:lstStyle/>
          <a:p>
            <a:endParaRPr lang="en-JO"/>
          </a:p>
        </p:txBody>
      </p:sp>
      <p:sp>
        <p:nvSpPr>
          <p:cNvPr id="7" name="Text 5"/>
          <p:cNvSpPr/>
          <p:nvPr/>
        </p:nvSpPr>
        <p:spPr>
          <a:xfrm>
            <a:off x="914400" y="278892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b="1" dirty="0">
                <a:solidFill>
                  <a:srgbClr val="0B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Guyatt G, Rennie D, Meade MO, Cook DJ.  </a:t>
            </a:r>
            <a:r>
              <a:rPr lang="en-US" sz="1400" i="1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Users' Guides to the Medical Literature (JAMA Evidence).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3666744"/>
            <a:ext cx="164592" cy="164592"/>
          </a:xfrm>
          <a:prstGeom prst="ellipse">
            <a:avLst/>
          </a:prstGeom>
          <a:solidFill>
            <a:srgbClr val="00A896"/>
          </a:solidFill>
          <a:ln/>
        </p:spPr>
        <p:txBody>
          <a:bodyPr/>
          <a:lstStyle/>
          <a:p>
            <a:endParaRPr lang="en-JO"/>
          </a:p>
        </p:txBody>
      </p:sp>
      <p:sp>
        <p:nvSpPr>
          <p:cNvPr id="9" name="Text 7"/>
          <p:cNvSpPr/>
          <p:nvPr/>
        </p:nvSpPr>
        <p:spPr>
          <a:xfrm>
            <a:off x="914400" y="361188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b="1" dirty="0">
                <a:solidFill>
                  <a:srgbClr val="0B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Straus SE, Glasziou P, Richardson WS, Haynes RB.  </a:t>
            </a:r>
            <a:r>
              <a:rPr lang="en-US" sz="1400" i="1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Evidence-Based Medicine: How to Practice and Teach EBM.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4489704"/>
            <a:ext cx="164592" cy="164592"/>
          </a:xfrm>
          <a:prstGeom prst="ellipse">
            <a:avLst/>
          </a:prstGeom>
          <a:solidFill>
            <a:srgbClr val="00A896"/>
          </a:solidFill>
          <a:ln/>
        </p:spPr>
        <p:txBody>
          <a:bodyPr/>
          <a:lstStyle/>
          <a:p>
            <a:endParaRPr lang="en-JO"/>
          </a:p>
        </p:txBody>
      </p:sp>
      <p:sp>
        <p:nvSpPr>
          <p:cNvPr id="11" name="Text 9"/>
          <p:cNvSpPr/>
          <p:nvPr/>
        </p:nvSpPr>
        <p:spPr>
          <a:xfrm>
            <a:off x="914400" y="443484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b="1" dirty="0">
                <a:solidFill>
                  <a:srgbClr val="0B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GRADE Working Group  </a:t>
            </a:r>
            <a:r>
              <a:rPr lang="en-US" sz="1400" i="1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Guidelines for grading the quality of evidence and strength of recommendations.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5312664"/>
            <a:ext cx="164592" cy="164592"/>
          </a:xfrm>
          <a:prstGeom prst="ellipse">
            <a:avLst/>
          </a:prstGeom>
          <a:solidFill>
            <a:srgbClr val="00A896"/>
          </a:solidFill>
          <a:ln/>
        </p:spPr>
        <p:txBody>
          <a:bodyPr/>
          <a:lstStyle/>
          <a:p>
            <a:endParaRPr lang="en-JO"/>
          </a:p>
        </p:txBody>
      </p:sp>
      <p:sp>
        <p:nvSpPr>
          <p:cNvPr id="13" name="Text 11"/>
          <p:cNvSpPr/>
          <p:nvPr/>
        </p:nvSpPr>
        <p:spPr>
          <a:xfrm>
            <a:off x="914400" y="525780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b="1" dirty="0">
                <a:solidFill>
                  <a:srgbClr val="0B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Cochrane Library  </a:t>
            </a:r>
            <a:r>
              <a:rPr lang="en-US" sz="1400" i="1" dirty="0">
                <a:solidFill>
                  <a:srgbClr val="5B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leading source of systematic reviews across clinical topics.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12700">
            <a:solidFill>
              <a:srgbClr val="D6E9E6"/>
            </a:solidFill>
            <a:prstDash val="solid"/>
          </a:ln>
        </p:spPr>
        <p:txBody>
          <a:bodyPr/>
          <a:lstStyle/>
          <a:p>
            <a:endParaRPr lang="en-JO"/>
          </a:p>
        </p:txBody>
      </p:sp>
      <p:sp>
        <p:nvSpPr>
          <p:cNvPr id="15" name="Text 13"/>
          <p:cNvSpPr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1315</Words>
  <Application>Microsoft Macintosh PowerPoint</Application>
  <PresentationFormat>Widescreen</PresentationFormat>
  <Paragraphs>177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Evidence-Based Medicine</dc:title>
  <dc:subject>PptxGenJS Presentation</dc:subject>
  <dc:creator>Evidence-Based Medicine</dc:creator>
  <cp:lastModifiedBy>Farehan Barghothi</cp:lastModifiedBy>
  <cp:revision>2</cp:revision>
  <dcterms:created xsi:type="dcterms:W3CDTF">2026-07-04T08:27:03Z</dcterms:created>
  <dcterms:modified xsi:type="dcterms:W3CDTF">2026-07-05T05:32:58Z</dcterms:modified>
</cp:coreProperties>
</file>