
<file path=[Content_Types].xml><?xml version="1.0" encoding="utf-8"?>
<Types xmlns="http://schemas.openxmlformats.org/package/2006/content-types">
  <Default Extension="emf" ContentType="image/x-emf"/>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6" r:id="rId2"/>
    <p:sldId id="329" r:id="rId3"/>
    <p:sldId id="317" r:id="rId4"/>
    <p:sldId id="318" r:id="rId5"/>
    <p:sldId id="319" r:id="rId6"/>
    <p:sldId id="256" r:id="rId7"/>
    <p:sldId id="257" r:id="rId8"/>
    <p:sldId id="322" r:id="rId9"/>
    <p:sldId id="259" r:id="rId10"/>
    <p:sldId id="323" r:id="rId11"/>
    <p:sldId id="262" r:id="rId12"/>
    <p:sldId id="263" r:id="rId13"/>
    <p:sldId id="264" r:id="rId14"/>
    <p:sldId id="260" r:id="rId15"/>
    <p:sldId id="261" r:id="rId16"/>
    <p:sldId id="266" r:id="rId17"/>
    <p:sldId id="268" r:id="rId18"/>
    <p:sldId id="269" r:id="rId19"/>
    <p:sldId id="270" r:id="rId20"/>
    <p:sldId id="273" r:id="rId21"/>
    <p:sldId id="274" r:id="rId22"/>
    <p:sldId id="275" r:id="rId23"/>
    <p:sldId id="276" r:id="rId24"/>
    <p:sldId id="277" r:id="rId25"/>
    <p:sldId id="279" r:id="rId26"/>
    <p:sldId id="280" r:id="rId27"/>
    <p:sldId id="324" r:id="rId28"/>
    <p:sldId id="282" r:id="rId29"/>
    <p:sldId id="325" r:id="rId30"/>
    <p:sldId id="284" r:id="rId31"/>
    <p:sldId id="287" r:id="rId32"/>
    <p:sldId id="288" r:id="rId33"/>
    <p:sldId id="290" r:id="rId34"/>
    <p:sldId id="291" r:id="rId35"/>
    <p:sldId id="292" r:id="rId36"/>
    <p:sldId id="293" r:id="rId37"/>
    <p:sldId id="294" r:id="rId38"/>
    <p:sldId id="295" r:id="rId39"/>
    <p:sldId id="296" r:id="rId40"/>
    <p:sldId id="326" r:id="rId41"/>
    <p:sldId id="327" r:id="rId42"/>
    <p:sldId id="299" r:id="rId43"/>
    <p:sldId id="300" r:id="rId44"/>
    <p:sldId id="301" r:id="rId45"/>
    <p:sldId id="328" r:id="rId46"/>
    <p:sldId id="302" r:id="rId47"/>
    <p:sldId id="303" r:id="rId48"/>
    <p:sldId id="304" r:id="rId49"/>
    <p:sldId id="305" r:id="rId50"/>
    <p:sldId id="306" r:id="rId51"/>
    <p:sldId id="307" r:id="rId52"/>
    <p:sldId id="308" r:id="rId53"/>
    <p:sldId id="309" r:id="rId54"/>
    <p:sldId id="310" r:id="rId55"/>
    <p:sldId id="311" r:id="rId56"/>
    <p:sldId id="331" r:id="rId57"/>
    <p:sldId id="312" r:id="rId58"/>
    <p:sldId id="330" r:id="rId59"/>
    <p:sldId id="313"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147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8/16/2025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gi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6.xml"/><Relationship Id="rId4" Type="http://schemas.openxmlformats.org/officeDocument/2006/relationships/image" Target="../media/image54.jpg"/></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fif"/><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fi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BD62AB1-5A87-41E2-BF90-069FC702FE76}"/>
              </a:ext>
            </a:extLst>
          </p:cNvPr>
          <p:cNvSpPr>
            <a:spLocks noGrp="1"/>
          </p:cNvSpPr>
          <p:nvPr>
            <p:ph type="ctrTitle"/>
          </p:nvPr>
        </p:nvSpPr>
        <p:spPr/>
        <p:txBody>
          <a:bodyPr/>
          <a:lstStyle/>
          <a:p>
            <a:r>
              <a:rPr lang="en-US" dirty="0"/>
              <a:t>Hydrocephalus</a:t>
            </a:r>
          </a:p>
        </p:txBody>
      </p:sp>
      <p:sp>
        <p:nvSpPr>
          <p:cNvPr id="3" name="عنوان فرعي 2">
            <a:extLst>
              <a:ext uri="{FF2B5EF4-FFF2-40B4-BE49-F238E27FC236}">
                <a16:creationId xmlns:a16="http://schemas.microsoft.com/office/drawing/2014/main" id="{706348F3-0A89-43E5-B873-B65C38D7F21E}"/>
              </a:ext>
            </a:extLst>
          </p:cNvPr>
          <p:cNvSpPr>
            <a:spLocks noGrp="1"/>
          </p:cNvSpPr>
          <p:nvPr>
            <p:ph type="subTitle" idx="1"/>
          </p:nvPr>
        </p:nvSpPr>
        <p:spPr/>
        <p:txBody>
          <a:bodyPr/>
          <a:lstStyle/>
          <a:p>
            <a:r>
              <a:rPr lang="en-US" dirty="0" err="1"/>
              <a:t>Dr.Qussay</a:t>
            </a:r>
            <a:r>
              <a:rPr lang="en-US" dirty="0"/>
              <a:t> Salih </a:t>
            </a:r>
            <a:r>
              <a:rPr lang="en-US" dirty="0" err="1"/>
              <a:t>Alsabbagh</a:t>
            </a:r>
            <a:endParaRPr lang="en-US" dirty="0"/>
          </a:p>
        </p:txBody>
      </p:sp>
    </p:spTree>
    <p:extLst>
      <p:ext uri="{BB962C8B-B14F-4D97-AF65-F5344CB8AC3E}">
        <p14:creationId xmlns:p14="http://schemas.microsoft.com/office/powerpoint/2010/main" val="227415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3B833-016A-4EEC-82ED-A1D9BEA27E83}"/>
              </a:ext>
            </a:extLst>
          </p:cNvPr>
          <p:cNvSpPr>
            <a:spLocks noGrp="1"/>
          </p:cNvSpPr>
          <p:nvPr>
            <p:ph type="title"/>
          </p:nvPr>
        </p:nvSpPr>
        <p:spPr/>
        <p:txBody>
          <a:bodyPr>
            <a:normAutofit fontScale="90000"/>
          </a:bodyPr>
          <a:lstStyle/>
          <a:p>
            <a:r>
              <a:rPr lang="en-US" dirty="0"/>
              <a:t>IN GENERAL CSF WILL ACCUMULATE(</a:t>
            </a:r>
            <a:r>
              <a:rPr lang="en-US" b="1" dirty="0"/>
              <a:t>HYDROCEPHALUS</a:t>
            </a:r>
            <a:r>
              <a:rPr lang="en-US" dirty="0"/>
              <a:t>) DUE TO:</a:t>
            </a:r>
          </a:p>
        </p:txBody>
      </p:sp>
      <p:sp>
        <p:nvSpPr>
          <p:cNvPr id="3" name="Content Placeholder 2">
            <a:extLst>
              <a:ext uri="{FF2B5EF4-FFF2-40B4-BE49-F238E27FC236}">
                <a16:creationId xmlns:a16="http://schemas.microsoft.com/office/drawing/2014/main" id="{3B6869B1-B6E3-4A44-AFA0-71A318E4A3CB}"/>
              </a:ext>
            </a:extLst>
          </p:cNvPr>
          <p:cNvSpPr>
            <a:spLocks noGrp="1"/>
          </p:cNvSpPr>
          <p:nvPr>
            <p:ph idx="1"/>
          </p:nvPr>
        </p:nvSpPr>
        <p:spPr/>
        <p:txBody>
          <a:bodyPr/>
          <a:lstStyle/>
          <a:p>
            <a:pPr>
              <a:buFont typeface="Wingdings" panose="05000000000000000000" pitchFamily="2" charset="2"/>
              <a:buChar char="ü"/>
            </a:pPr>
            <a:r>
              <a:rPr lang="en-US" dirty="0"/>
              <a:t> Increase production</a:t>
            </a:r>
          </a:p>
          <a:p>
            <a:pPr>
              <a:buFont typeface="Wingdings" panose="05000000000000000000" pitchFamily="2" charset="2"/>
              <a:buChar char="ü"/>
            </a:pPr>
            <a:r>
              <a:rPr lang="en-US" dirty="0"/>
              <a:t> Decrease absorption</a:t>
            </a:r>
          </a:p>
          <a:p>
            <a:pPr>
              <a:buFont typeface="Wingdings" panose="05000000000000000000" pitchFamily="2" charset="2"/>
              <a:buChar char="ü"/>
            </a:pPr>
            <a:r>
              <a:rPr lang="en-US" dirty="0"/>
              <a:t> Obstruction to flow</a:t>
            </a:r>
            <a:endParaRPr lang="ar-JO" dirty="0"/>
          </a:p>
          <a:p>
            <a:endParaRPr lang="en-US" dirty="0"/>
          </a:p>
        </p:txBody>
      </p:sp>
      <p:pic>
        <p:nvPicPr>
          <p:cNvPr id="1026" name="Picture 2" descr="C:\Users\Dr-q-saleh\Desktop\[[[[[[[[[[.jpeg"/>
          <p:cNvPicPr>
            <a:picLocks noChangeAspect="1" noChangeArrowheads="1"/>
          </p:cNvPicPr>
          <p:nvPr/>
        </p:nvPicPr>
        <p:blipFill>
          <a:blip r:embed="rId2"/>
          <a:srcRect/>
          <a:stretch>
            <a:fillRect/>
          </a:stretch>
        </p:blipFill>
        <p:spPr bwMode="auto">
          <a:xfrm>
            <a:off x="166159" y="3556000"/>
            <a:ext cx="5083175" cy="3126140"/>
          </a:xfrm>
          <a:prstGeom prst="rect">
            <a:avLst/>
          </a:prstGeom>
          <a:noFill/>
        </p:spPr>
      </p:pic>
      <p:pic>
        <p:nvPicPr>
          <p:cNvPr id="1027" name="Picture 3" descr="C:\Users\Dr-q-saleh\Desktop\[[[[[[[[[.jpg"/>
          <p:cNvPicPr>
            <a:picLocks noChangeAspect="1" noChangeArrowheads="1"/>
          </p:cNvPicPr>
          <p:nvPr/>
        </p:nvPicPr>
        <p:blipFill>
          <a:blip r:embed="rId3"/>
          <a:srcRect/>
          <a:stretch>
            <a:fillRect/>
          </a:stretch>
        </p:blipFill>
        <p:spPr bwMode="auto">
          <a:xfrm>
            <a:off x="5334000" y="3533422"/>
            <a:ext cx="3426178" cy="3070578"/>
          </a:xfrm>
          <a:prstGeom prst="rect">
            <a:avLst/>
          </a:prstGeom>
          <a:noFill/>
        </p:spPr>
      </p:pic>
    </p:spTree>
    <p:extLst>
      <p:ext uri="{BB962C8B-B14F-4D97-AF65-F5344CB8AC3E}">
        <p14:creationId xmlns:p14="http://schemas.microsoft.com/office/powerpoint/2010/main" val="2683555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000" dirty="0">
                <a:cs typeface="Andalus" pitchFamily="18" charset="-78"/>
              </a:rPr>
              <a:t>Clinically---intracranial hypertension</a:t>
            </a:r>
          </a:p>
          <a:p>
            <a:endParaRPr lang="en-US" sz="3000" dirty="0">
              <a:cs typeface="Andalus" pitchFamily="18" charset="-78"/>
            </a:endParaRPr>
          </a:p>
          <a:p>
            <a:endParaRPr lang="en-US" sz="3000" dirty="0">
              <a:cs typeface="Andalus" pitchFamily="18" charset="-78"/>
            </a:endParaRPr>
          </a:p>
          <a:p>
            <a:r>
              <a:rPr lang="fr-FR" sz="3000" dirty="0">
                <a:cs typeface="Andalus" pitchFamily="18" charset="-78"/>
              </a:rPr>
              <a:t>If progressive </a:t>
            </a:r>
            <a:r>
              <a:rPr lang="fr-FR" sz="3000" dirty="0" err="1">
                <a:cs typeface="Andalus" pitchFamily="18" charset="-78"/>
              </a:rPr>
              <a:t>ventricular</a:t>
            </a:r>
            <a:r>
              <a:rPr lang="fr-FR" sz="3000" dirty="0">
                <a:cs typeface="Andalus" pitchFamily="18" charset="-78"/>
              </a:rPr>
              <a:t> dilatation </a:t>
            </a:r>
            <a:r>
              <a:rPr lang="en-US" sz="3000" dirty="0">
                <a:cs typeface="Andalus" pitchFamily="18" charset="-78"/>
              </a:rPr>
              <a:t>separates ependymal cells lining the ventricles, interstitial cerebral edema will develop. </a:t>
            </a:r>
          </a:p>
          <a:p>
            <a:endParaRPr lang="en-US" sz="3000" dirty="0">
              <a:cs typeface="Andalus" pitchFamily="18" charset="-78"/>
            </a:endParaRPr>
          </a:p>
          <a:p>
            <a:endParaRPr lang="ar-JO" dirty="0"/>
          </a:p>
        </p:txBody>
      </p:sp>
      <p:sp>
        <p:nvSpPr>
          <p:cNvPr id="5" name="Text Placeholder 4"/>
          <p:cNvSpPr>
            <a:spLocks noGrp="1"/>
          </p:cNvSpPr>
          <p:nvPr>
            <p:ph type="body" sz="half" idx="2"/>
          </p:nvPr>
        </p:nvSpPr>
        <p:spPr>
          <a:xfrm>
            <a:off x="511968" y="506414"/>
            <a:ext cx="3008313" cy="1229078"/>
          </a:xfrm>
        </p:spPr>
        <p:txBody>
          <a:bodyPr>
            <a:normAutofit/>
          </a:bodyPr>
          <a:lstStyle/>
          <a:p>
            <a:r>
              <a:rPr lang="en-US" sz="2400" b="1" dirty="0">
                <a:solidFill>
                  <a:schemeClr val="accent1"/>
                </a:solidFill>
              </a:rPr>
              <a:t>PATHOPHYSIOLOGY OF HYDROCEPHALUS</a:t>
            </a:r>
            <a:endParaRPr lang="ar-JO" sz="2400" dirty="0"/>
          </a:p>
        </p:txBody>
      </p:sp>
      <p:pic>
        <p:nvPicPr>
          <p:cNvPr id="6" name="Picture 5">
            <a:extLst>
              <a:ext uri="{FF2B5EF4-FFF2-40B4-BE49-F238E27FC236}">
                <a16:creationId xmlns:a16="http://schemas.microsoft.com/office/drawing/2014/main" id="{EEED542D-F938-4C89-BAD4-96F091A37693}"/>
              </a:ext>
            </a:extLst>
          </p:cNvPr>
          <p:cNvPicPr>
            <a:picLocks noChangeAspect="1"/>
          </p:cNvPicPr>
          <p:nvPr/>
        </p:nvPicPr>
        <p:blipFill>
          <a:blip r:embed="rId2"/>
          <a:stretch>
            <a:fillRect/>
          </a:stretch>
        </p:blipFill>
        <p:spPr>
          <a:xfrm>
            <a:off x="556417" y="1843088"/>
            <a:ext cx="2566772" cy="428307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Normal ICP by age</a:t>
            </a:r>
            <a:endParaRPr lang="ar-JO" dirty="0"/>
          </a:p>
        </p:txBody>
      </p:sp>
      <p:pic>
        <p:nvPicPr>
          <p:cNvPr id="4099" name="Picture 3"/>
          <p:cNvPicPr>
            <a:picLocks noGrp="1" noChangeAspect="1" noChangeArrowheads="1"/>
          </p:cNvPicPr>
          <p:nvPr>
            <p:ph idx="1"/>
          </p:nvPr>
        </p:nvPicPr>
        <p:blipFill>
          <a:blip r:embed="rId2"/>
          <a:stretch>
            <a:fillRect/>
          </a:stretch>
        </p:blipFill>
        <p:spPr bwMode="auto">
          <a:xfrm>
            <a:off x="1298222" y="1986845"/>
            <a:ext cx="6423378" cy="3409244"/>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1" y="963877"/>
            <a:ext cx="2577394" cy="4930246"/>
          </a:xfrm>
        </p:spPr>
        <p:txBody>
          <a:bodyPr>
            <a:normAutofit/>
          </a:bodyPr>
          <a:lstStyle/>
          <a:p>
            <a:pPr algn="r"/>
            <a:r>
              <a:rPr lang="en-US" sz="2400" b="1" dirty="0">
                <a:solidFill>
                  <a:schemeClr val="accent1"/>
                </a:solidFill>
              </a:rPr>
              <a:t>CLASSIFICATIONS</a:t>
            </a:r>
            <a:endParaRPr lang="ar-JO" sz="2400" dirty="0">
              <a:solidFill>
                <a:schemeClr val="accent1"/>
              </a:solidFill>
            </a:endParaRPr>
          </a:p>
        </p:txBody>
      </p:sp>
      <p:sp>
        <p:nvSpPr>
          <p:cNvPr id="3" name="Content Placeholder 2"/>
          <p:cNvSpPr>
            <a:spLocks noGrp="1"/>
          </p:cNvSpPr>
          <p:nvPr>
            <p:ph idx="1"/>
          </p:nvPr>
        </p:nvSpPr>
        <p:spPr>
          <a:xfrm>
            <a:off x="3533423" y="963877"/>
            <a:ext cx="5294488" cy="4930246"/>
          </a:xfrm>
        </p:spPr>
        <p:txBody>
          <a:bodyPr anchor="ctr">
            <a:noAutofit/>
          </a:bodyPr>
          <a:lstStyle/>
          <a:p>
            <a:pPr>
              <a:lnSpc>
                <a:spcPct val="90000"/>
              </a:lnSpc>
            </a:pPr>
            <a:r>
              <a:rPr lang="en-US" sz="2400" b="1" i="1" u="sng" dirty="0"/>
              <a:t>Communicating </a:t>
            </a:r>
            <a:r>
              <a:rPr lang="en-US" sz="2400" i="1" dirty="0"/>
              <a:t>or </a:t>
            </a:r>
            <a:r>
              <a:rPr lang="en-US" sz="2400" b="1" i="1" u="sng" dirty="0"/>
              <a:t>Non-communicating. </a:t>
            </a:r>
          </a:p>
          <a:p>
            <a:pPr>
              <a:lnSpc>
                <a:spcPct val="90000"/>
              </a:lnSpc>
            </a:pPr>
            <a:r>
              <a:rPr lang="en-US" sz="2400" b="1" u="sng" dirty="0"/>
              <a:t>Congenital</a:t>
            </a:r>
            <a:r>
              <a:rPr lang="en-US" sz="2400" dirty="0"/>
              <a:t> versus </a:t>
            </a:r>
            <a:r>
              <a:rPr lang="en-US" sz="2400" b="1" u="sng" dirty="0"/>
              <a:t>Acquired</a:t>
            </a:r>
            <a:r>
              <a:rPr lang="en-US" sz="2400" dirty="0"/>
              <a:t>.</a:t>
            </a:r>
          </a:p>
          <a:p>
            <a:pPr>
              <a:lnSpc>
                <a:spcPct val="90000"/>
              </a:lnSpc>
            </a:pPr>
            <a:endParaRPr lang="en-US" sz="2400" b="1" i="1" u="sng" dirty="0"/>
          </a:p>
          <a:p>
            <a:r>
              <a:rPr lang="en-US" sz="2400" dirty="0"/>
              <a:t>Its symptomatology as either </a:t>
            </a:r>
            <a:r>
              <a:rPr lang="en-US" sz="2400" b="1" u="sng" dirty="0"/>
              <a:t>compensated</a:t>
            </a:r>
            <a:r>
              <a:rPr lang="en-US" sz="2400" dirty="0"/>
              <a:t> or</a:t>
            </a:r>
          </a:p>
          <a:p>
            <a:pPr>
              <a:buNone/>
            </a:pPr>
            <a:r>
              <a:rPr lang="en-US" sz="2400" b="1" i="1" u="sng" dirty="0" err="1"/>
              <a:t>noncompensated</a:t>
            </a:r>
            <a:r>
              <a:rPr lang="en-US" sz="2400" b="1" i="1" u="sng" dirty="0"/>
              <a:t>.</a:t>
            </a:r>
          </a:p>
          <a:p>
            <a:pPr>
              <a:buNone/>
            </a:pPr>
            <a:endParaRPr lang="en-US" sz="2400" b="1" i="1" u="sng" dirty="0"/>
          </a:p>
          <a:p>
            <a:r>
              <a:rPr lang="en-US" sz="2400" dirty="0"/>
              <a:t>Its chronicity: </a:t>
            </a:r>
            <a:r>
              <a:rPr lang="en-US" sz="2400" b="1" i="1" dirty="0"/>
              <a:t>acute versus chronic </a:t>
            </a:r>
            <a:r>
              <a:rPr lang="en-US" sz="2400" dirty="0"/>
              <a:t>hydrocephalus.</a:t>
            </a:r>
          </a:p>
          <a:p>
            <a:endParaRPr lang="en-US" sz="2400" dirty="0"/>
          </a:p>
          <a:p>
            <a:r>
              <a:rPr lang="en-US" sz="2400" b="1" i="1" u="sng" dirty="0"/>
              <a:t>Internal</a:t>
            </a:r>
            <a:r>
              <a:rPr lang="en-US" sz="2400" i="1" dirty="0"/>
              <a:t> or</a:t>
            </a:r>
            <a:r>
              <a:rPr lang="en-US" sz="2400" b="1" i="1" u="sng" dirty="0"/>
              <a:t> external</a:t>
            </a:r>
            <a:endParaRPr lang="en-US" sz="2400" b="1" u="sng" dirty="0"/>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963877"/>
            <a:ext cx="2620771" cy="4930246"/>
          </a:xfrm>
        </p:spPr>
        <p:txBody>
          <a:bodyPr>
            <a:normAutofit/>
          </a:bodyPr>
          <a:lstStyle/>
          <a:p>
            <a:pPr algn="r"/>
            <a:r>
              <a:rPr lang="en-US" sz="2100" b="1" dirty="0">
                <a:solidFill>
                  <a:schemeClr val="accent1"/>
                </a:solidFill>
              </a:rPr>
              <a:t>CAUSES OF HYDROCEPHALUS:</a:t>
            </a:r>
            <a:br>
              <a:rPr lang="en-US" sz="2100" b="1" dirty="0">
                <a:solidFill>
                  <a:schemeClr val="accent1"/>
                </a:solidFill>
              </a:rPr>
            </a:br>
            <a:endParaRPr lang="ar-JO" sz="2100" dirty="0">
              <a:solidFill>
                <a:schemeClr val="accent1"/>
              </a:solidFill>
            </a:endParaRPr>
          </a:p>
        </p:txBody>
      </p:sp>
      <p:sp>
        <p:nvSpPr>
          <p:cNvPr id="3" name="Content Placeholder 2"/>
          <p:cNvSpPr>
            <a:spLocks noGrp="1"/>
          </p:cNvSpPr>
          <p:nvPr>
            <p:ph idx="1"/>
          </p:nvPr>
        </p:nvSpPr>
        <p:spPr>
          <a:xfrm>
            <a:off x="3490723" y="963877"/>
            <a:ext cx="5024628" cy="4930246"/>
          </a:xfrm>
        </p:spPr>
        <p:txBody>
          <a:bodyPr anchor="ctr">
            <a:normAutofit/>
          </a:bodyPr>
          <a:lstStyle/>
          <a:p>
            <a:r>
              <a:rPr lang="en-US" sz="2400" dirty="0"/>
              <a:t>Hydrocephalus is almost always a result of an interruption of CSF flow and is rarely because of increased CSF production.</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Common sites and causes of CSF obstruction.</a:t>
            </a:r>
            <a:endParaRPr lang="ar-JO" dirty="0"/>
          </a:p>
        </p:txBody>
      </p:sp>
      <p:pic>
        <p:nvPicPr>
          <p:cNvPr id="3074" name="Picture 2"/>
          <p:cNvPicPr>
            <a:picLocks noGrp="1" noChangeAspect="1" noChangeArrowheads="1"/>
          </p:cNvPicPr>
          <p:nvPr>
            <p:ph idx="1"/>
          </p:nvPr>
        </p:nvPicPr>
        <p:blipFill>
          <a:blip r:embed="rId2"/>
          <a:srcRect/>
          <a:stretch>
            <a:fillRect/>
          </a:stretch>
        </p:blipFill>
        <p:spPr bwMode="auto">
          <a:xfrm>
            <a:off x="152400" y="1600200"/>
            <a:ext cx="8686800" cy="50292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963877"/>
            <a:ext cx="2620771" cy="4930246"/>
          </a:xfrm>
        </p:spPr>
        <p:txBody>
          <a:bodyPr>
            <a:normAutofit/>
          </a:bodyPr>
          <a:lstStyle/>
          <a:p>
            <a:pPr algn="r"/>
            <a:r>
              <a:rPr lang="en-US" sz="3700" b="1">
                <a:solidFill>
                  <a:schemeClr val="accent1"/>
                </a:solidFill>
              </a:rPr>
              <a:t>AETIOLOGY - SITE</a:t>
            </a:r>
            <a:endParaRPr lang="ar-JO" sz="3700">
              <a:solidFill>
                <a:schemeClr val="accent1"/>
              </a:solidFill>
            </a:endParaRPr>
          </a:p>
        </p:txBody>
      </p:sp>
      <p:sp>
        <p:nvSpPr>
          <p:cNvPr id="3" name="Content Placeholder 2"/>
          <p:cNvSpPr>
            <a:spLocks noGrp="1"/>
          </p:cNvSpPr>
          <p:nvPr>
            <p:ph idx="1"/>
          </p:nvPr>
        </p:nvSpPr>
        <p:spPr>
          <a:xfrm>
            <a:off x="3732023" y="609601"/>
            <a:ext cx="4783327" cy="4041422"/>
          </a:xfrm>
        </p:spPr>
        <p:txBody>
          <a:bodyPr anchor="ctr">
            <a:normAutofit/>
          </a:bodyPr>
          <a:lstStyle/>
          <a:p>
            <a:pPr marL="514350" indent="-514350">
              <a:lnSpc>
                <a:spcPct val="90000"/>
              </a:lnSpc>
              <a:buFont typeface="+mj-lt"/>
              <a:buAutoNum type="arabicPeriod"/>
            </a:pPr>
            <a:r>
              <a:rPr lang="en-US" sz="2400" b="1" u="sng" dirty="0"/>
              <a:t>Lateral ventricles</a:t>
            </a:r>
          </a:p>
          <a:p>
            <a:pPr marL="514350" indent="-514350">
              <a:lnSpc>
                <a:spcPct val="90000"/>
              </a:lnSpc>
              <a:buNone/>
            </a:pPr>
            <a:r>
              <a:rPr lang="en-US" sz="2100" u="sng" dirty="0"/>
              <a:t>Choroid plexus tumors:</a:t>
            </a:r>
          </a:p>
          <a:p>
            <a:pPr marL="514350" indent="-514350">
              <a:lnSpc>
                <a:spcPct val="90000"/>
              </a:lnSpc>
            </a:pPr>
            <a:r>
              <a:rPr lang="en-US" sz="2100" dirty="0"/>
              <a:t>Rare in the general population(0.4 to 0.6% of all CNS tumors).</a:t>
            </a:r>
          </a:p>
          <a:p>
            <a:pPr marL="514350" indent="-514350">
              <a:lnSpc>
                <a:spcPct val="90000"/>
              </a:lnSpc>
            </a:pPr>
            <a:r>
              <a:rPr lang="en-US" sz="2100" dirty="0"/>
              <a:t>With CSF production rates three to four times the normal.</a:t>
            </a:r>
          </a:p>
          <a:p>
            <a:pPr>
              <a:lnSpc>
                <a:spcPct val="90000"/>
              </a:lnSpc>
            </a:pPr>
            <a:r>
              <a:rPr lang="en-US" sz="2100" dirty="0"/>
              <a:t>Endoscopic coagulation of the choroid plexus or surgical removal of the </a:t>
            </a:r>
            <a:r>
              <a:rPr lang="en-US" sz="2100" dirty="0" err="1"/>
              <a:t>papilloma</a:t>
            </a:r>
            <a:r>
              <a:rPr lang="en-US" sz="2100" dirty="0"/>
              <a:t> .</a:t>
            </a:r>
          </a:p>
          <a:p>
            <a:pPr marL="514350" indent="-514350">
              <a:lnSpc>
                <a:spcPct val="90000"/>
              </a:lnSpc>
              <a:buNone/>
            </a:pPr>
            <a:endParaRPr lang="en-US" sz="2100" dirty="0"/>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2050" name="Picture 2" descr="C:\Users\Dr-q-saleh\Desktop\cppp.jpg"/>
          <p:cNvPicPr>
            <a:picLocks noChangeAspect="1" noChangeArrowheads="1"/>
          </p:cNvPicPr>
          <p:nvPr/>
        </p:nvPicPr>
        <p:blipFill>
          <a:blip r:embed="rId2"/>
          <a:srcRect/>
          <a:stretch>
            <a:fillRect/>
          </a:stretch>
        </p:blipFill>
        <p:spPr bwMode="auto">
          <a:xfrm>
            <a:off x="5920983" y="3804356"/>
            <a:ext cx="2393459" cy="2658533"/>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a:t>2-Foramina of Monro</a:t>
            </a:r>
            <a:br>
              <a:rPr lang="en-US" b="1"/>
            </a:br>
            <a:endParaRPr lang="ar-JO" dirty="0"/>
          </a:p>
        </p:txBody>
      </p:sp>
      <p:pic>
        <p:nvPicPr>
          <p:cNvPr id="5122" name="Picture 2"/>
          <p:cNvPicPr>
            <a:picLocks noChangeAspect="1" noChangeArrowheads="1"/>
          </p:cNvPicPr>
          <p:nvPr/>
        </p:nvPicPr>
        <p:blipFill>
          <a:blip r:embed="rId2"/>
          <a:srcRect/>
          <a:stretch>
            <a:fillRect/>
          </a:stretch>
        </p:blipFill>
        <p:spPr bwMode="auto">
          <a:xfrm>
            <a:off x="1081088" y="2495550"/>
            <a:ext cx="6019800" cy="3371850"/>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963877"/>
            <a:ext cx="2620771" cy="4930246"/>
          </a:xfrm>
        </p:spPr>
        <p:txBody>
          <a:bodyPr>
            <a:normAutofit/>
          </a:bodyPr>
          <a:lstStyle/>
          <a:p>
            <a:pPr algn="r"/>
            <a:r>
              <a:rPr lang="en-US">
                <a:solidFill>
                  <a:schemeClr val="accent1"/>
                </a:solidFill>
              </a:rPr>
              <a:t>3-Third ventricle</a:t>
            </a:r>
            <a:br>
              <a:rPr lang="en-US">
                <a:solidFill>
                  <a:schemeClr val="accent1"/>
                </a:solidFill>
              </a:rPr>
            </a:br>
            <a:endParaRPr lang="ar-JO">
              <a:solidFill>
                <a:schemeClr val="accent1"/>
              </a:solidFill>
            </a:endParaRPr>
          </a:p>
        </p:txBody>
      </p:sp>
      <p:sp>
        <p:nvSpPr>
          <p:cNvPr id="3" name="Content Placeholder 2"/>
          <p:cNvSpPr>
            <a:spLocks noGrp="1"/>
          </p:cNvSpPr>
          <p:nvPr>
            <p:ph idx="1"/>
          </p:nvPr>
        </p:nvSpPr>
        <p:spPr>
          <a:xfrm>
            <a:off x="3732023" y="963877"/>
            <a:ext cx="4783327" cy="2950898"/>
          </a:xfrm>
        </p:spPr>
        <p:txBody>
          <a:bodyPr anchor="ctr">
            <a:normAutofit/>
          </a:bodyPr>
          <a:lstStyle/>
          <a:p>
            <a:pPr>
              <a:lnSpc>
                <a:spcPct val="90000"/>
              </a:lnSpc>
              <a:buNone/>
            </a:pPr>
            <a:r>
              <a:rPr lang="en-US" sz="2000" dirty="0"/>
              <a:t>Cysts and </a:t>
            </a:r>
            <a:r>
              <a:rPr lang="en-US" sz="2000" dirty="0" err="1"/>
              <a:t>neoplasms</a:t>
            </a:r>
            <a:r>
              <a:rPr lang="en-US" sz="2000" dirty="0"/>
              <a:t> within the third ventricle commonly cause hydrocephalus. </a:t>
            </a:r>
          </a:p>
          <a:p>
            <a:pPr marL="514350" indent="-514350">
              <a:lnSpc>
                <a:spcPct val="90000"/>
              </a:lnSpc>
              <a:buNone/>
            </a:pPr>
            <a:r>
              <a:rPr lang="en-US" sz="2000" b="1" u="sng" dirty="0"/>
              <a:t>-Colloid cysts </a:t>
            </a:r>
            <a:r>
              <a:rPr lang="en-US" sz="2000" dirty="0"/>
              <a:t>are uncommon neoplasms </a:t>
            </a:r>
          </a:p>
          <a:p>
            <a:pPr marL="514350" indent="-514350">
              <a:lnSpc>
                <a:spcPct val="90000"/>
              </a:lnSpc>
              <a:buNone/>
            </a:pPr>
            <a:r>
              <a:rPr lang="en-US" sz="2000" dirty="0"/>
              <a:t>-</a:t>
            </a:r>
            <a:r>
              <a:rPr lang="en-US" sz="2000" b="1" u="sng" dirty="0"/>
              <a:t>Ependymal and arachnoid cysts </a:t>
            </a:r>
            <a:r>
              <a:rPr lang="en-US" sz="2000" dirty="0"/>
              <a:t>within the third </a:t>
            </a:r>
            <a:r>
              <a:rPr lang="en-US" sz="2000" dirty="0" err="1"/>
              <a:t>ventricleThe</a:t>
            </a:r>
            <a:r>
              <a:rPr lang="en-US" sz="2000" dirty="0"/>
              <a:t> endoscopic </a:t>
            </a:r>
          </a:p>
          <a:p>
            <a:pPr marL="514350" indent="-514350">
              <a:lnSpc>
                <a:spcPct val="90000"/>
              </a:lnSpc>
              <a:buNone/>
            </a:pPr>
            <a:r>
              <a:rPr lang="en-US" sz="2000" dirty="0"/>
              <a:t>fenestration is a treatment option.</a:t>
            </a:r>
            <a:endParaRPr lang="ar-JO" sz="2000" dirty="0"/>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3074" name="Picture 2" descr="C:\Users\Dr-q-saleh\Desktop\1-s2.0-S2210261220309044-gr1.jpg"/>
          <p:cNvPicPr>
            <a:picLocks noChangeAspect="1" noChangeArrowheads="1"/>
          </p:cNvPicPr>
          <p:nvPr/>
        </p:nvPicPr>
        <p:blipFill>
          <a:blip r:embed="rId2"/>
          <a:srcRect/>
          <a:stretch>
            <a:fillRect/>
          </a:stretch>
        </p:blipFill>
        <p:spPr bwMode="auto">
          <a:xfrm>
            <a:off x="3490721" y="3800474"/>
            <a:ext cx="5124640" cy="2950897"/>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Third ventricle</a:t>
            </a:r>
            <a:endParaRPr lang="ar-JO" dirty="0"/>
          </a:p>
        </p:txBody>
      </p:sp>
      <p:sp>
        <p:nvSpPr>
          <p:cNvPr id="3" name="Content Placeholder 2"/>
          <p:cNvSpPr>
            <a:spLocks noGrp="1"/>
          </p:cNvSpPr>
          <p:nvPr>
            <p:ph idx="1"/>
          </p:nvPr>
        </p:nvSpPr>
        <p:spPr/>
        <p:txBody>
          <a:bodyPr>
            <a:normAutofit/>
          </a:bodyPr>
          <a:lstStyle/>
          <a:p>
            <a:r>
              <a:rPr lang="en-US" dirty="0"/>
              <a:t>The most common pediatric neoplasms that obstruct the third ventricle are </a:t>
            </a:r>
            <a:r>
              <a:rPr lang="en-US" b="1" u="sng" dirty="0" err="1"/>
              <a:t>craniopharyngiomas</a:t>
            </a:r>
            <a:r>
              <a:rPr lang="en-US" b="1" u="sng" dirty="0"/>
              <a:t> </a:t>
            </a:r>
            <a:r>
              <a:rPr lang="en-US" dirty="0"/>
              <a:t>and </a:t>
            </a:r>
            <a:r>
              <a:rPr lang="en-US" b="1" u="sng" dirty="0" err="1"/>
              <a:t>chiasmal</a:t>
            </a:r>
            <a:r>
              <a:rPr lang="en-US" b="1" u="sng" dirty="0"/>
              <a:t>-hypothalamic</a:t>
            </a:r>
          </a:p>
          <a:p>
            <a:pPr>
              <a:buNone/>
            </a:pPr>
            <a:r>
              <a:rPr lang="en-US" b="1" u="sng" dirty="0" err="1"/>
              <a:t>gliomas</a:t>
            </a:r>
            <a:r>
              <a:rPr lang="en-US" dirty="0"/>
              <a:t>.</a:t>
            </a:r>
          </a:p>
          <a:p>
            <a:endParaRPr lang="ar-JO" dirty="0"/>
          </a:p>
        </p:txBody>
      </p:sp>
      <p:pic>
        <p:nvPicPr>
          <p:cNvPr id="1028" name="Picture 4" descr="C:\Users\Dr-q-saleh\Desktop\CRANIOPH.jpg"/>
          <p:cNvPicPr>
            <a:picLocks noChangeAspect="1" noChangeArrowheads="1"/>
          </p:cNvPicPr>
          <p:nvPr/>
        </p:nvPicPr>
        <p:blipFill>
          <a:blip r:embed="rId2"/>
          <a:srcRect/>
          <a:stretch>
            <a:fillRect/>
          </a:stretch>
        </p:blipFill>
        <p:spPr bwMode="auto">
          <a:xfrm>
            <a:off x="3296356" y="3657600"/>
            <a:ext cx="2923821" cy="2968978"/>
          </a:xfrm>
          <a:prstGeom prst="rect">
            <a:avLst/>
          </a:prstGeom>
          <a:noFill/>
        </p:spPr>
      </p:pic>
      <p:pic>
        <p:nvPicPr>
          <p:cNvPr id="1029" name="Picture 5" descr="C:\Users\Dr-q-saleh\Desktop\optic glioma4.jpg"/>
          <p:cNvPicPr>
            <a:picLocks noChangeAspect="1" noChangeArrowheads="1"/>
          </p:cNvPicPr>
          <p:nvPr/>
        </p:nvPicPr>
        <p:blipFill>
          <a:blip r:embed="rId3"/>
          <a:srcRect/>
          <a:stretch>
            <a:fillRect/>
          </a:stretch>
        </p:blipFill>
        <p:spPr bwMode="auto">
          <a:xfrm>
            <a:off x="6299200" y="3691467"/>
            <a:ext cx="2698044" cy="29464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591A9FA8-2E4F-4A0A-ADD7-1F516860BDC1}"/>
              </a:ext>
            </a:extLst>
          </p:cNvPr>
          <p:cNvSpPr>
            <a:spLocks noGrp="1"/>
          </p:cNvSpPr>
          <p:nvPr>
            <p:ph type="pic" idx="1"/>
          </p:nvPr>
        </p:nvSpPr>
        <p:spPr>
          <a:xfrm>
            <a:off x="6042720" y="1597819"/>
            <a:ext cx="2473821" cy="3655219"/>
          </a:xfrm>
        </p:spPr>
      </p:sp>
      <p:sp>
        <p:nvSpPr>
          <p:cNvPr id="9" name="Text Placeholder 8">
            <a:extLst>
              <a:ext uri="{FF2B5EF4-FFF2-40B4-BE49-F238E27FC236}">
                <a16:creationId xmlns:a16="http://schemas.microsoft.com/office/drawing/2014/main" id="{50082876-2105-4C6F-81F1-D39202FF83FC}"/>
              </a:ext>
            </a:extLst>
          </p:cNvPr>
          <p:cNvSpPr>
            <a:spLocks noGrp="1"/>
          </p:cNvSpPr>
          <p:nvPr>
            <p:ph type="body" sz="half" idx="2"/>
          </p:nvPr>
        </p:nvSpPr>
        <p:spPr>
          <a:xfrm>
            <a:off x="171450" y="428625"/>
            <a:ext cx="4038601" cy="4830366"/>
          </a:xfrm>
        </p:spPr>
        <p:txBody>
          <a:bodyPr>
            <a:normAutofit/>
          </a:bodyPr>
          <a:lstStyle/>
          <a:p>
            <a:pPr marL="457200" indent="-457200">
              <a:buFont typeface="Wingdings" panose="05000000000000000000" pitchFamily="2" charset="2"/>
              <a:buChar char="v"/>
            </a:pPr>
            <a:r>
              <a:rPr lang="en-US" sz="2800" b="1" u="sng" dirty="0"/>
              <a:t>A 2 months old infant.</a:t>
            </a:r>
          </a:p>
          <a:p>
            <a:r>
              <a:rPr lang="en-US" sz="2800" b="1" u="sng" dirty="0"/>
              <a:t>Big head!!!</a:t>
            </a:r>
          </a:p>
          <a:p>
            <a:pPr marL="457200" indent="-457200">
              <a:buFont typeface="Wingdings" panose="05000000000000000000" pitchFamily="2" charset="2"/>
              <a:buChar char="v"/>
            </a:pPr>
            <a:r>
              <a:rPr lang="en-US" sz="2800" b="1" u="sng" dirty="0"/>
              <a:t>Head circumference was 42 cm</a:t>
            </a:r>
          </a:p>
          <a:p>
            <a:r>
              <a:rPr lang="en-US" sz="2800" dirty="0"/>
              <a:t>1- Is the H.C.  </a:t>
            </a:r>
            <a:r>
              <a:rPr lang="en-US" sz="2800" dirty="0">
                <a:solidFill>
                  <a:srgbClr val="FF0000"/>
                </a:solidFill>
              </a:rPr>
              <a:t>norma</a:t>
            </a:r>
            <a:r>
              <a:rPr lang="en-US" sz="2800" dirty="0"/>
              <a:t>l?</a:t>
            </a:r>
          </a:p>
          <a:p>
            <a:r>
              <a:rPr lang="en-US" sz="2800" dirty="0"/>
              <a:t>2- Differential diagnosis?</a:t>
            </a:r>
          </a:p>
          <a:p>
            <a:r>
              <a:rPr lang="en-US" sz="2800" dirty="0"/>
              <a:t>3-How to investigate?</a:t>
            </a:r>
          </a:p>
          <a:p>
            <a:r>
              <a:rPr lang="en-US" sz="2800" dirty="0"/>
              <a:t>4-How to treat?</a:t>
            </a:r>
          </a:p>
          <a:p>
            <a:r>
              <a:rPr lang="en-US" sz="2800" dirty="0"/>
              <a:t>5-What is the outcome?</a:t>
            </a:r>
          </a:p>
        </p:txBody>
      </p:sp>
      <p:pic>
        <p:nvPicPr>
          <p:cNvPr id="4" name="Picture 3">
            <a:extLst>
              <a:ext uri="{FF2B5EF4-FFF2-40B4-BE49-F238E27FC236}">
                <a16:creationId xmlns:a16="http://schemas.microsoft.com/office/drawing/2014/main" id="{F803C4A9-AF85-4176-B0B6-8BD3532B1C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5554" y="485775"/>
            <a:ext cx="4389834" cy="4830366"/>
          </a:xfrm>
          <a:prstGeom prst="rect">
            <a:avLst/>
          </a:prstGeom>
        </p:spPr>
      </p:pic>
    </p:spTree>
    <p:extLst>
      <p:ext uri="{BB962C8B-B14F-4D97-AF65-F5344CB8AC3E}">
        <p14:creationId xmlns:p14="http://schemas.microsoft.com/office/powerpoint/2010/main" val="34556768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4-Sylvian aqueduct</a:t>
            </a:r>
            <a:br>
              <a:rPr lang="en-US" dirty="0"/>
            </a:br>
            <a:endParaRPr lang="ar-JO" dirty="0"/>
          </a:p>
        </p:txBody>
      </p:sp>
      <p:sp>
        <p:nvSpPr>
          <p:cNvPr id="3" name="Content Placeholder 2"/>
          <p:cNvSpPr>
            <a:spLocks noGrp="1"/>
          </p:cNvSpPr>
          <p:nvPr>
            <p:ph idx="1"/>
          </p:nvPr>
        </p:nvSpPr>
        <p:spPr>
          <a:xfrm>
            <a:off x="457200" y="990601"/>
            <a:ext cx="8229600" cy="2209799"/>
          </a:xfrm>
        </p:spPr>
        <p:txBody>
          <a:bodyPr>
            <a:normAutofit fontScale="70000" lnSpcReduction="20000"/>
          </a:bodyPr>
          <a:lstStyle/>
          <a:p>
            <a:pPr>
              <a:buNone/>
            </a:pPr>
            <a:r>
              <a:rPr lang="en-US" dirty="0"/>
              <a:t>The normal aqueduct of a neonate is 12-13 mm in length and only 0.2-0.5 cm in diameter, </a:t>
            </a:r>
          </a:p>
          <a:p>
            <a:pPr>
              <a:buNone/>
            </a:pPr>
            <a:r>
              <a:rPr lang="en-US" dirty="0"/>
              <a:t>Thus, it is prone to obstruction from a variety of lesions, including</a:t>
            </a:r>
            <a:r>
              <a:rPr lang="en-US" b="1" u="sng" dirty="0"/>
              <a:t> congenital </a:t>
            </a:r>
            <a:r>
              <a:rPr lang="en-US" b="1" u="sng" dirty="0" err="1"/>
              <a:t>aqueductal</a:t>
            </a:r>
            <a:r>
              <a:rPr lang="en-US" b="1" u="sng" dirty="0"/>
              <a:t> stenosis</a:t>
            </a:r>
            <a:r>
              <a:rPr lang="en-US" dirty="0"/>
              <a:t>(classified as true stenosis, forking, septum, or subependymal gliosis)</a:t>
            </a:r>
          </a:p>
          <a:p>
            <a:pPr>
              <a:buNone/>
            </a:pPr>
            <a:r>
              <a:rPr lang="en-US" dirty="0"/>
              <a:t>It may be  secondary to </a:t>
            </a:r>
            <a:r>
              <a:rPr lang="en-US" i="1" dirty="0"/>
              <a:t>in </a:t>
            </a:r>
            <a:r>
              <a:rPr lang="en-US" i="1" dirty="0" err="1"/>
              <a:t>utero</a:t>
            </a:r>
            <a:r>
              <a:rPr lang="en-US" i="1" dirty="0"/>
              <a:t> infections (e.g. toxoplasmosis), intraventricular </a:t>
            </a:r>
            <a:r>
              <a:rPr lang="en-US" dirty="0"/>
              <a:t>hemorrhage, or mumps encephalitis. </a:t>
            </a:r>
          </a:p>
          <a:p>
            <a:pPr>
              <a:buNone/>
            </a:pPr>
            <a:endParaRPr lang="ar-JO" dirty="0"/>
          </a:p>
        </p:txBody>
      </p:sp>
      <p:pic>
        <p:nvPicPr>
          <p:cNvPr id="8194" name="Picture 2"/>
          <p:cNvPicPr>
            <a:picLocks noChangeAspect="1" noChangeArrowheads="1"/>
          </p:cNvPicPr>
          <p:nvPr/>
        </p:nvPicPr>
        <p:blipFill>
          <a:blip r:embed="rId2"/>
          <a:srcRect/>
          <a:stretch>
            <a:fillRect/>
          </a:stretch>
        </p:blipFill>
        <p:spPr bwMode="auto">
          <a:xfrm>
            <a:off x="1219200" y="3429000"/>
            <a:ext cx="7010400" cy="28956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Rectangle 4"/>
          <p:cNvSpPr/>
          <p:nvPr/>
        </p:nvSpPr>
        <p:spPr>
          <a:xfrm>
            <a:off x="1219200" y="6400800"/>
            <a:ext cx="6934200" cy="369332"/>
          </a:xfrm>
          <a:prstGeom prst="rect">
            <a:avLst/>
          </a:prstGeom>
        </p:spPr>
        <p:txBody>
          <a:bodyPr wrap="square">
            <a:spAutoFit/>
          </a:bodyPr>
          <a:lstStyle/>
          <a:p>
            <a:r>
              <a:rPr lang="en-US" sz="1100" b="1" dirty="0" err="1"/>
              <a:t>Aqueductal</a:t>
            </a:r>
            <a:r>
              <a:rPr lang="en-US" sz="1100" b="1" dirty="0"/>
              <a:t> congenital malformations: (from left to right) stenosis, forking, septum, and subependymal gliosis</a:t>
            </a:r>
            <a:r>
              <a:rPr lang="en-US" b="1" dirty="0"/>
              <a:t>.</a:t>
            </a:r>
            <a:endParaRPr lang="ar-JO"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Sylvian aqueduct stenosis</a:t>
            </a:r>
            <a:endParaRPr lang="ar-JO" dirty="0"/>
          </a:p>
        </p:txBody>
      </p:sp>
      <p:sp>
        <p:nvSpPr>
          <p:cNvPr id="3" name="Content Placeholder 2"/>
          <p:cNvSpPr>
            <a:spLocks noGrp="1"/>
          </p:cNvSpPr>
          <p:nvPr>
            <p:ph idx="1"/>
          </p:nvPr>
        </p:nvSpPr>
        <p:spPr>
          <a:xfrm>
            <a:off x="457200" y="1600200"/>
            <a:ext cx="8229600" cy="1526822"/>
          </a:xfrm>
        </p:spPr>
        <p:txBody>
          <a:bodyPr>
            <a:normAutofit fontScale="77500" lnSpcReduction="20000"/>
          </a:bodyPr>
          <a:lstStyle/>
          <a:p>
            <a:r>
              <a:rPr lang="en-US" dirty="0"/>
              <a:t> Is the </a:t>
            </a:r>
            <a:r>
              <a:rPr lang="en-US" b="1" u="sng" dirty="0"/>
              <a:t>commonest cause </a:t>
            </a:r>
            <a:r>
              <a:rPr lang="en-US" dirty="0"/>
              <a:t>of congenital hydrocephalus</a:t>
            </a:r>
          </a:p>
          <a:p>
            <a:r>
              <a:rPr lang="en-US" dirty="0"/>
              <a:t>Less than 2% of cases -recessively inherited X-linked Bickers-Adams-Edwards syndrome, which is associated with flexion-adduction of the thumbs ("cortical thumbs").</a:t>
            </a:r>
            <a:endParaRPr lang="ar-JO" dirty="0"/>
          </a:p>
        </p:txBody>
      </p:sp>
      <p:pic>
        <p:nvPicPr>
          <p:cNvPr id="9218" name="Picture 2"/>
          <p:cNvPicPr>
            <a:picLocks noChangeAspect="1" noChangeArrowheads="1"/>
          </p:cNvPicPr>
          <p:nvPr/>
        </p:nvPicPr>
        <p:blipFill>
          <a:blip r:embed="rId2"/>
          <a:srcRect/>
          <a:stretch>
            <a:fillRect/>
          </a:stretch>
        </p:blipFill>
        <p:spPr bwMode="auto">
          <a:xfrm>
            <a:off x="1647887" y="3239910"/>
            <a:ext cx="5303246" cy="27700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838200" y="6172201"/>
            <a:ext cx="7239000" cy="461665"/>
          </a:xfrm>
          <a:prstGeom prst="rect">
            <a:avLst/>
          </a:prstGeom>
        </p:spPr>
        <p:txBody>
          <a:bodyPr wrap="square">
            <a:spAutoFit/>
          </a:bodyPr>
          <a:lstStyle/>
          <a:p>
            <a:r>
              <a:rPr lang="en-US" sz="1200" b="1" dirty="0"/>
              <a:t>CT scan of infant with </a:t>
            </a:r>
            <a:r>
              <a:rPr lang="en-US" sz="1200" b="1" dirty="0" err="1"/>
              <a:t>aqueductal</a:t>
            </a:r>
            <a:r>
              <a:rPr lang="en-US" sz="1200" b="1" dirty="0"/>
              <a:t> stenosis, demonstrating lateral and third ventricular distension, separation of the thalami, and compression of the cerebral hemispheres . The fourth ventricle (arrow) is normal</a:t>
            </a:r>
            <a:r>
              <a:rPr lang="en-US" sz="1200" dirty="0"/>
              <a:t>.</a:t>
            </a:r>
            <a:endParaRPr lang="ar-JO"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Sylvain aqueduct </a:t>
            </a:r>
            <a:endParaRPr lang="ar-JO" dirty="0"/>
          </a:p>
        </p:txBody>
      </p:sp>
      <p:sp>
        <p:nvSpPr>
          <p:cNvPr id="3" name="Content Placeholder 2"/>
          <p:cNvSpPr>
            <a:spLocks noGrp="1"/>
          </p:cNvSpPr>
          <p:nvPr>
            <p:ph idx="1"/>
          </p:nvPr>
        </p:nvSpPr>
        <p:spPr>
          <a:xfrm>
            <a:off x="457200" y="1600201"/>
            <a:ext cx="7543800" cy="2514599"/>
          </a:xfrm>
        </p:spPr>
        <p:txBody>
          <a:bodyPr>
            <a:noAutofit/>
          </a:bodyPr>
          <a:lstStyle/>
          <a:p>
            <a:pPr>
              <a:buNone/>
            </a:pPr>
            <a:r>
              <a:rPr lang="en-US" sz="2400" b="1" u="sng" dirty="0"/>
              <a:t>Pineal region </a:t>
            </a:r>
            <a:r>
              <a:rPr lang="en-US" sz="2400" b="1" u="sng" dirty="0" err="1"/>
              <a:t>neoplasms</a:t>
            </a:r>
            <a:r>
              <a:rPr lang="en-US" sz="2400" b="1" u="sng" dirty="0"/>
              <a:t>,</a:t>
            </a:r>
          </a:p>
          <a:p>
            <a:pPr>
              <a:buNone/>
            </a:pPr>
            <a:r>
              <a:rPr lang="en-US" sz="2400" b="1" u="sng" dirty="0"/>
              <a:t> Arteriovenous malformations, and Periaqueductal neoplasms. </a:t>
            </a:r>
          </a:p>
          <a:p>
            <a:pPr>
              <a:buNone/>
            </a:pPr>
            <a:r>
              <a:rPr lang="en-US" sz="2400" b="1" dirty="0"/>
              <a:t>Low-grade astrocytomas </a:t>
            </a:r>
            <a:r>
              <a:rPr lang="en-US" sz="2400" dirty="0"/>
              <a:t>are the most common periaqueductal pediatric neoplasms that cause hydrocephalus. </a:t>
            </a:r>
            <a:endParaRPr lang="ar-JO" sz="2400" dirty="0"/>
          </a:p>
        </p:txBody>
      </p:sp>
      <p:pic>
        <p:nvPicPr>
          <p:cNvPr id="2050" name="Picture 2" descr="C:\Users\Dr-q-saleh\Desktop\download.jpg"/>
          <p:cNvPicPr>
            <a:picLocks noChangeAspect="1" noChangeArrowheads="1"/>
          </p:cNvPicPr>
          <p:nvPr/>
        </p:nvPicPr>
        <p:blipFill>
          <a:blip r:embed="rId2"/>
          <a:srcRect/>
          <a:stretch>
            <a:fillRect/>
          </a:stretch>
        </p:blipFill>
        <p:spPr bwMode="auto">
          <a:xfrm>
            <a:off x="1065036" y="4312179"/>
            <a:ext cx="2114550" cy="2162175"/>
          </a:xfrm>
          <a:prstGeom prst="rect">
            <a:avLst/>
          </a:prstGeom>
          <a:noFill/>
        </p:spPr>
      </p:pic>
      <p:pic>
        <p:nvPicPr>
          <p:cNvPr id="2051" name="Picture 3" descr="C:\Users\Dr-q-saleh\Desktop\VG.jpg"/>
          <p:cNvPicPr>
            <a:picLocks noChangeAspect="1" noChangeArrowheads="1"/>
          </p:cNvPicPr>
          <p:nvPr/>
        </p:nvPicPr>
        <p:blipFill>
          <a:blip r:embed="rId3"/>
          <a:srcRect/>
          <a:stretch>
            <a:fillRect/>
          </a:stretch>
        </p:blipFill>
        <p:spPr bwMode="auto">
          <a:xfrm>
            <a:off x="4126972" y="4357512"/>
            <a:ext cx="4565472" cy="2065866"/>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4-Fourth ventricle</a:t>
            </a:r>
            <a:endParaRPr lang="ar-JO" dirty="0"/>
          </a:p>
        </p:txBody>
      </p:sp>
      <p:sp>
        <p:nvSpPr>
          <p:cNvPr id="3" name="Content Placeholder 2"/>
          <p:cNvSpPr>
            <a:spLocks noGrp="1"/>
          </p:cNvSpPr>
          <p:nvPr>
            <p:ph idx="1"/>
          </p:nvPr>
        </p:nvSpPr>
        <p:spPr>
          <a:xfrm>
            <a:off x="457200" y="1219200"/>
            <a:ext cx="8229600" cy="2438399"/>
          </a:xfrm>
        </p:spPr>
        <p:txBody>
          <a:bodyPr>
            <a:normAutofit fontScale="55000" lnSpcReduction="20000"/>
          </a:bodyPr>
          <a:lstStyle/>
          <a:p>
            <a:pPr>
              <a:buNone/>
            </a:pPr>
            <a:r>
              <a:rPr lang="en-US" sz="3600" b="1" i="1" dirty="0"/>
              <a:t>In infants</a:t>
            </a:r>
            <a:r>
              <a:rPr lang="en-US" sz="3600" dirty="0"/>
              <a:t>, the fourth ventricle is the location for obstruction secondary to </a:t>
            </a:r>
            <a:r>
              <a:rPr lang="en-US" sz="3600" u="sng" dirty="0"/>
              <a:t>Dandy-Walker</a:t>
            </a:r>
            <a:r>
              <a:rPr lang="en-US" sz="3600" dirty="0"/>
              <a:t> cysts . </a:t>
            </a:r>
          </a:p>
          <a:p>
            <a:pPr>
              <a:buNone/>
            </a:pPr>
            <a:r>
              <a:rPr lang="en-US" sz="3600" b="1" i="1" dirty="0"/>
              <a:t>In older children</a:t>
            </a:r>
            <a:r>
              <a:rPr lang="en-US" sz="3600" dirty="0"/>
              <a:t>, neoplasms are a common cause. </a:t>
            </a:r>
          </a:p>
          <a:p>
            <a:pPr>
              <a:buNone/>
            </a:pPr>
            <a:r>
              <a:rPr lang="en-US" sz="3600" dirty="0"/>
              <a:t> </a:t>
            </a:r>
            <a:r>
              <a:rPr lang="en-US" sz="3600" b="1" u="sng" dirty="0"/>
              <a:t>Dandy-Walker cysts </a:t>
            </a:r>
            <a:r>
              <a:rPr lang="en-US" sz="3600" dirty="0"/>
              <a:t>are developmental abnormalities characterized by a large cyst in the fourth ventricle, hypoplasia of the cerebellar vermis, and atrophy of the cerebellar hemispheres.</a:t>
            </a:r>
          </a:p>
          <a:p>
            <a:pPr>
              <a:buNone/>
            </a:pPr>
            <a:r>
              <a:rPr lang="en-US" sz="3600" dirty="0"/>
              <a:t>Over 85% of children with Dandy-Walker cysts have hydrocephalus.</a:t>
            </a:r>
          </a:p>
          <a:p>
            <a:pPr>
              <a:buNone/>
            </a:pPr>
            <a:endParaRPr lang="ar-JO" dirty="0"/>
          </a:p>
        </p:txBody>
      </p:sp>
      <p:pic>
        <p:nvPicPr>
          <p:cNvPr id="12291" name="Picture 3"/>
          <p:cNvPicPr>
            <a:picLocks noChangeAspect="1" noChangeArrowheads="1"/>
          </p:cNvPicPr>
          <p:nvPr/>
        </p:nvPicPr>
        <p:blipFill>
          <a:blip r:embed="rId2"/>
          <a:srcRect/>
          <a:stretch>
            <a:fillRect/>
          </a:stretch>
        </p:blipFill>
        <p:spPr bwMode="auto">
          <a:xfrm>
            <a:off x="2514600" y="3601155"/>
            <a:ext cx="5322888" cy="2895600"/>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400" u="sng" dirty="0"/>
              <a:t>4</a:t>
            </a:r>
            <a:r>
              <a:rPr lang="en-US" sz="2400" u="sng" baseline="30000" dirty="0"/>
              <a:t>TH</a:t>
            </a:r>
            <a:r>
              <a:rPr lang="en-US" sz="2400" u="sng" dirty="0"/>
              <a:t> Ventricle tumors</a:t>
            </a:r>
            <a:endParaRPr lang="ar-JO" sz="2400" u="sng" dirty="0"/>
          </a:p>
        </p:txBody>
      </p:sp>
      <p:sp>
        <p:nvSpPr>
          <p:cNvPr id="3" name="Content Placeholder 2"/>
          <p:cNvSpPr>
            <a:spLocks noGrp="1"/>
          </p:cNvSpPr>
          <p:nvPr>
            <p:ph idx="1"/>
          </p:nvPr>
        </p:nvSpPr>
        <p:spPr/>
        <p:txBody>
          <a:bodyPr>
            <a:normAutofit/>
          </a:bodyPr>
          <a:lstStyle/>
          <a:p>
            <a:pPr>
              <a:buNone/>
            </a:pPr>
            <a:endParaRPr lang="en-US" b="1" dirty="0"/>
          </a:p>
        </p:txBody>
      </p:sp>
      <p:sp>
        <p:nvSpPr>
          <p:cNvPr id="7" name="Text Placeholder 6"/>
          <p:cNvSpPr>
            <a:spLocks noGrp="1"/>
          </p:cNvSpPr>
          <p:nvPr>
            <p:ph type="body" sz="half" idx="2"/>
          </p:nvPr>
        </p:nvSpPr>
        <p:spPr>
          <a:xfrm>
            <a:off x="203200" y="1435100"/>
            <a:ext cx="3262313" cy="4691063"/>
          </a:xfrm>
        </p:spPr>
        <p:txBody>
          <a:bodyPr/>
          <a:lstStyle/>
          <a:p>
            <a:r>
              <a:rPr lang="en-US" sz="2000" dirty="0"/>
              <a:t>Hydrocephalus is associated with</a:t>
            </a:r>
          </a:p>
          <a:p>
            <a:r>
              <a:rPr lang="en-US" sz="2000" dirty="0"/>
              <a:t> -85% of </a:t>
            </a:r>
            <a:r>
              <a:rPr lang="en-US" sz="2000" b="1" dirty="0"/>
              <a:t>medulloblastomas, </a:t>
            </a:r>
          </a:p>
          <a:p>
            <a:r>
              <a:rPr lang="en-US" sz="2000" dirty="0"/>
              <a:t>-65% of posterior fossa </a:t>
            </a:r>
            <a:r>
              <a:rPr lang="en-US" sz="2000" b="1" dirty="0" err="1"/>
              <a:t>astrocytomas</a:t>
            </a:r>
            <a:r>
              <a:rPr lang="en-US" sz="2000" b="1" dirty="0"/>
              <a:t>,</a:t>
            </a:r>
          </a:p>
          <a:p>
            <a:r>
              <a:rPr lang="en-US" sz="2000" b="1" dirty="0"/>
              <a:t> -</a:t>
            </a:r>
            <a:r>
              <a:rPr lang="en-US" sz="2000" dirty="0"/>
              <a:t>75% of </a:t>
            </a:r>
            <a:r>
              <a:rPr lang="en-US" sz="2000" b="1" dirty="0"/>
              <a:t>ependymomas</a:t>
            </a:r>
            <a:r>
              <a:rPr lang="en-US" sz="2000" dirty="0"/>
              <a:t>, </a:t>
            </a:r>
          </a:p>
          <a:p>
            <a:r>
              <a:rPr lang="en-US" sz="2000" dirty="0"/>
              <a:t>-and 25% of </a:t>
            </a:r>
            <a:r>
              <a:rPr lang="en-US" sz="2000" b="1" dirty="0"/>
              <a:t>brainstem gliomas</a:t>
            </a:r>
            <a:r>
              <a:rPr lang="en-US" b="1" dirty="0"/>
              <a:t>.</a:t>
            </a:r>
          </a:p>
          <a:p>
            <a:endParaRPr lang="ar-JO" dirty="0"/>
          </a:p>
        </p:txBody>
      </p:sp>
      <p:pic>
        <p:nvPicPr>
          <p:cNvPr id="3075" name="Picture 3" descr="C:\Users\Dr-q-saleh\Desktop\1-s2.0-S0028377017301789-gr2.jpg"/>
          <p:cNvPicPr>
            <a:picLocks noChangeAspect="1" noChangeArrowheads="1"/>
          </p:cNvPicPr>
          <p:nvPr/>
        </p:nvPicPr>
        <p:blipFill>
          <a:blip r:embed="rId2"/>
          <a:srcRect/>
          <a:stretch>
            <a:fillRect/>
          </a:stretch>
        </p:blipFill>
        <p:spPr bwMode="auto">
          <a:xfrm>
            <a:off x="3714045" y="869244"/>
            <a:ext cx="5429956" cy="4075289"/>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5-Arachnoid granulations</a:t>
            </a:r>
            <a:br>
              <a:rPr lang="en-US" b="1" dirty="0"/>
            </a:br>
            <a:endParaRPr lang="ar-JO" dirty="0"/>
          </a:p>
        </p:txBody>
      </p:sp>
      <p:sp>
        <p:nvSpPr>
          <p:cNvPr id="3" name="Content Placeholder 2"/>
          <p:cNvSpPr>
            <a:spLocks noGrp="1"/>
          </p:cNvSpPr>
          <p:nvPr>
            <p:ph idx="1"/>
          </p:nvPr>
        </p:nvSpPr>
        <p:spPr>
          <a:xfrm>
            <a:off x="457200" y="1066800"/>
            <a:ext cx="8229600" cy="5059363"/>
          </a:xfrm>
        </p:spPr>
        <p:txBody>
          <a:bodyPr>
            <a:normAutofit/>
          </a:bodyPr>
          <a:lstStyle/>
          <a:p>
            <a:pPr>
              <a:buNone/>
            </a:pPr>
            <a:r>
              <a:rPr lang="en-US" sz="2800" dirty="0"/>
              <a:t>Sclerosis or scarring of the arachnoid granulations can occur after</a:t>
            </a:r>
            <a:r>
              <a:rPr lang="en-US" sz="2800" b="1" u="sng" dirty="0"/>
              <a:t> meningitis, subarachnoid hemorrhage, or trauma</a:t>
            </a:r>
            <a:r>
              <a:rPr lang="en-US" sz="2800" dirty="0"/>
              <a:t>.</a:t>
            </a:r>
          </a:p>
          <a:p>
            <a:pPr>
              <a:buNone/>
            </a:pPr>
            <a:r>
              <a:rPr lang="en-US" sz="2800" dirty="0"/>
              <a:t>Occasionally can be seen in cases with disseminated meningeal malignancies</a:t>
            </a:r>
            <a:r>
              <a:rPr lang="en-US" sz="2800" b="1" u="sng" dirty="0"/>
              <a:t>(meningeal carcinomatosis)</a:t>
            </a:r>
          </a:p>
          <a:p>
            <a:pPr>
              <a:buNone/>
            </a:pPr>
            <a:endParaRPr lang="en-US" dirty="0"/>
          </a:p>
        </p:txBody>
      </p:sp>
      <p:pic>
        <p:nvPicPr>
          <p:cNvPr id="36867" name="Picture 3"/>
          <p:cNvPicPr>
            <a:picLocks noChangeAspect="1" noChangeArrowheads="1"/>
          </p:cNvPicPr>
          <p:nvPr/>
        </p:nvPicPr>
        <p:blipFill>
          <a:blip r:embed="rId2"/>
          <a:srcRect/>
          <a:stretch>
            <a:fillRect/>
          </a:stretch>
        </p:blipFill>
        <p:spPr bwMode="auto">
          <a:xfrm>
            <a:off x="1143000" y="3429000"/>
            <a:ext cx="2743200" cy="3048000"/>
          </a:xfrm>
          <a:prstGeom prst="rect">
            <a:avLst/>
          </a:prstGeom>
          <a:noFill/>
          <a:ln w="9525">
            <a:noFill/>
            <a:miter lim="800000"/>
            <a:headEnd/>
            <a:tailEnd/>
          </a:ln>
          <a:effectLst/>
        </p:spPr>
      </p:pic>
      <p:cxnSp>
        <p:nvCxnSpPr>
          <p:cNvPr id="7" name="Straight Arrow Connector 6"/>
          <p:cNvCxnSpPr/>
          <p:nvPr/>
        </p:nvCxnSpPr>
        <p:spPr>
          <a:xfrm rot="10800000" flipV="1">
            <a:off x="2667000" y="4724400"/>
            <a:ext cx="2819400" cy="762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638800" y="4191000"/>
            <a:ext cx="2209800" cy="646331"/>
          </a:xfrm>
          <a:prstGeom prst="rect">
            <a:avLst/>
          </a:prstGeom>
          <a:noFill/>
        </p:spPr>
        <p:txBody>
          <a:bodyPr wrap="square" rtlCol="1">
            <a:spAutoFit/>
          </a:bodyPr>
          <a:lstStyle/>
          <a:p>
            <a:r>
              <a:rPr lang="en-US" b="1" i="1" dirty="0"/>
              <a:t>Dilated fourth ventricle</a:t>
            </a:r>
            <a:endParaRPr lang="ar-JO" b="1" i="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Etiology by age</a:t>
            </a:r>
            <a:endParaRPr lang="ar-JO" dirty="0"/>
          </a:p>
        </p:txBody>
      </p:sp>
      <p:sp>
        <p:nvSpPr>
          <p:cNvPr id="9" name="Content Placeholder 8"/>
          <p:cNvSpPr>
            <a:spLocks noGrp="1"/>
          </p:cNvSpPr>
          <p:nvPr>
            <p:ph idx="1"/>
          </p:nvPr>
        </p:nvSpPr>
        <p:spPr/>
        <p:txBody>
          <a:bodyPr/>
          <a:lstStyle/>
          <a:p>
            <a:endParaRPr lang="ar-JO"/>
          </a:p>
        </p:txBody>
      </p:sp>
      <p:sp>
        <p:nvSpPr>
          <p:cNvPr id="11" name="Text Placeholder 10"/>
          <p:cNvSpPr>
            <a:spLocks noGrp="1"/>
          </p:cNvSpPr>
          <p:nvPr>
            <p:ph type="body" sz="half" idx="2"/>
          </p:nvPr>
        </p:nvSpPr>
        <p:spPr/>
        <p:txBody>
          <a:bodyPr/>
          <a:lstStyle/>
          <a:p>
            <a:r>
              <a:rPr lang="en-US" sz="2400" b="1" u="sng" dirty="0"/>
              <a:t>1-Premature infants</a:t>
            </a:r>
          </a:p>
          <a:p>
            <a:r>
              <a:rPr lang="en-US" sz="2000" dirty="0"/>
              <a:t>Hydrocephalus in premature infants is predominantly caused by(</a:t>
            </a:r>
            <a:r>
              <a:rPr lang="en-US" sz="2000" dirty="0" err="1"/>
              <a:t>intraventricular</a:t>
            </a:r>
            <a:r>
              <a:rPr lang="en-US" sz="2000" dirty="0"/>
              <a:t> hemorrhage) IVH. The hemorrhage occurs in the germinal matrix,</a:t>
            </a:r>
          </a:p>
          <a:p>
            <a:endParaRPr lang="ar-JO" dirty="0"/>
          </a:p>
        </p:txBody>
      </p:sp>
      <p:sp>
        <p:nvSpPr>
          <p:cNvPr id="10"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37085" y="-2008"/>
            <a:ext cx="4206915"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52AC6D7F-F068-4E11-BB06-F601D89BB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2605" y="-2"/>
            <a:ext cx="4081395"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98" name="Picture 2" descr="C:\Users\Dr-q-saleh\Desktop\images.jpg"/>
          <p:cNvPicPr>
            <a:picLocks noChangeAspect="1" noChangeArrowheads="1"/>
          </p:cNvPicPr>
          <p:nvPr/>
        </p:nvPicPr>
        <p:blipFill>
          <a:blip r:embed="rId2"/>
          <a:srcRect/>
          <a:stretch>
            <a:fillRect/>
          </a:stretch>
        </p:blipFill>
        <p:spPr bwMode="auto">
          <a:xfrm>
            <a:off x="3623733" y="1377245"/>
            <a:ext cx="5520267" cy="2968978"/>
          </a:xfrm>
          <a:prstGeom prst="rect">
            <a:avLst/>
          </a:prstGeom>
          <a:noFill/>
        </p:spPr>
      </p:pic>
      <p:pic>
        <p:nvPicPr>
          <p:cNvPr id="4099" name="Picture 3" descr="C:\Users\Dr-q-saleh\Desktop\IVH GR.jpg"/>
          <p:cNvPicPr>
            <a:picLocks noChangeAspect="1" noChangeArrowheads="1"/>
          </p:cNvPicPr>
          <p:nvPr/>
        </p:nvPicPr>
        <p:blipFill>
          <a:blip r:embed="rId3"/>
          <a:srcRect/>
          <a:stretch>
            <a:fillRect/>
          </a:stretch>
        </p:blipFill>
        <p:spPr bwMode="auto">
          <a:xfrm>
            <a:off x="1610940" y="4116929"/>
            <a:ext cx="5290255" cy="2727652"/>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u="sng" dirty="0"/>
              <a:t>2-FULL TERM INFANT</a:t>
            </a:r>
            <a:endParaRPr lang="ar-JO" u="sng" dirty="0"/>
          </a:p>
        </p:txBody>
      </p:sp>
      <p:sp>
        <p:nvSpPr>
          <p:cNvPr id="6" name="Text Placeholder 5"/>
          <p:cNvSpPr>
            <a:spLocks noGrp="1"/>
          </p:cNvSpPr>
          <p:nvPr>
            <p:ph type="body" sz="half" idx="2"/>
          </p:nvPr>
        </p:nvSpPr>
        <p:spPr/>
        <p:txBody>
          <a:bodyPr>
            <a:normAutofit/>
          </a:bodyPr>
          <a:lstStyle/>
          <a:p>
            <a:pPr>
              <a:buFont typeface="Arial" pitchFamily="34" charset="0"/>
              <a:buChar char="•"/>
            </a:pPr>
            <a:r>
              <a:rPr lang="en-US" sz="2000" dirty="0"/>
              <a:t>Aqueduct stenosis</a:t>
            </a:r>
          </a:p>
          <a:p>
            <a:pPr>
              <a:buFont typeface="Arial" pitchFamily="34" charset="0"/>
              <a:buChar char="•"/>
            </a:pPr>
            <a:r>
              <a:rPr lang="en-US" sz="2000" dirty="0"/>
              <a:t>Chiari malformation</a:t>
            </a:r>
          </a:p>
          <a:p>
            <a:pPr>
              <a:buFont typeface="Arial" pitchFamily="34" charset="0"/>
              <a:buChar char="•"/>
            </a:pPr>
            <a:r>
              <a:rPr lang="en-US" sz="2000" dirty="0"/>
              <a:t>Dandy walker malformation</a:t>
            </a:r>
          </a:p>
          <a:p>
            <a:pPr>
              <a:buFont typeface="Arial" pitchFamily="34" charset="0"/>
              <a:buChar char="•"/>
            </a:pPr>
            <a:r>
              <a:rPr lang="en-US" sz="2000" dirty="0"/>
              <a:t>Cerebral malformation ..Encephalocele</a:t>
            </a:r>
          </a:p>
          <a:p>
            <a:pPr>
              <a:buFont typeface="Arial" pitchFamily="34" charset="0"/>
              <a:buChar char="•"/>
            </a:pPr>
            <a:r>
              <a:rPr lang="en-US" sz="2000" dirty="0"/>
              <a:t>Neoplasm</a:t>
            </a:r>
          </a:p>
          <a:p>
            <a:pPr>
              <a:buFont typeface="Arial" pitchFamily="34" charset="0"/>
              <a:buChar char="•"/>
            </a:pPr>
            <a:r>
              <a:rPr lang="en-US" sz="2000" dirty="0"/>
              <a:t>Vein of Galen aneurysm</a:t>
            </a:r>
            <a:endParaRPr lang="ar-JO" sz="2000" dirty="0"/>
          </a:p>
        </p:txBody>
      </p:sp>
      <p:pic>
        <p:nvPicPr>
          <p:cNvPr id="7" name="Picture 4" descr="C:\Users\Administrator\Desktop\neuro photo\mmc\IMG-20201105-WA000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36622" y="1282700"/>
            <a:ext cx="4950178" cy="38338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u="sng" dirty="0"/>
              <a:t>3-Older children</a:t>
            </a:r>
            <a:br>
              <a:rPr lang="en-US" b="1" dirty="0"/>
            </a:br>
            <a:endParaRPr lang="ar-JO" dirty="0"/>
          </a:p>
        </p:txBody>
      </p:sp>
      <p:sp>
        <p:nvSpPr>
          <p:cNvPr id="3" name="Content Placeholder 2"/>
          <p:cNvSpPr>
            <a:spLocks noGrp="1"/>
          </p:cNvSpPr>
          <p:nvPr>
            <p:ph idx="1"/>
          </p:nvPr>
        </p:nvSpPr>
        <p:spPr/>
        <p:txBody>
          <a:bodyPr>
            <a:normAutofit/>
          </a:bodyPr>
          <a:lstStyle/>
          <a:p>
            <a:pPr>
              <a:buNone/>
            </a:pPr>
            <a:r>
              <a:rPr lang="en-US" dirty="0"/>
              <a:t>Hydrocephalus after infancy is usually secondary to trauma, meningitis or neoplasms. </a:t>
            </a:r>
            <a:endParaRPr lang="ar-JO" dirty="0"/>
          </a:p>
        </p:txBody>
      </p:sp>
      <p:pic>
        <p:nvPicPr>
          <p:cNvPr id="4" name="Picture 2"/>
          <p:cNvPicPr>
            <a:picLocks noChangeAspect="1" noChangeArrowheads="1"/>
          </p:cNvPicPr>
          <p:nvPr/>
        </p:nvPicPr>
        <p:blipFill>
          <a:blip r:embed="rId2"/>
          <a:srcRect/>
          <a:stretch>
            <a:fillRect/>
          </a:stretch>
        </p:blipFill>
        <p:spPr bwMode="auto">
          <a:xfrm>
            <a:off x="1971616" y="3454400"/>
            <a:ext cx="5200768" cy="3239911"/>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u="sng" dirty="0"/>
              <a:t>4-Adults</a:t>
            </a:r>
            <a:endParaRPr lang="ar-JO" sz="3600" u="sng" dirty="0"/>
          </a:p>
        </p:txBody>
      </p:sp>
      <p:sp>
        <p:nvSpPr>
          <p:cNvPr id="4" name="Text Placeholder 3"/>
          <p:cNvSpPr>
            <a:spLocks noGrp="1"/>
          </p:cNvSpPr>
          <p:nvPr>
            <p:ph type="body" sz="half" idx="2"/>
          </p:nvPr>
        </p:nvSpPr>
        <p:spPr/>
        <p:txBody>
          <a:bodyPr/>
          <a:lstStyle/>
          <a:p>
            <a:pPr>
              <a:buFont typeface="Arial" pitchFamily="34" charset="0"/>
              <a:buChar char="•"/>
            </a:pPr>
            <a:r>
              <a:rPr lang="en-US" sz="2400" dirty="0"/>
              <a:t>30% idiopathic</a:t>
            </a:r>
          </a:p>
          <a:p>
            <a:pPr>
              <a:buFont typeface="Arial" pitchFamily="34" charset="0"/>
              <a:buChar char="•"/>
            </a:pPr>
            <a:r>
              <a:rPr lang="en-US" sz="2400" dirty="0"/>
              <a:t>The rest :</a:t>
            </a:r>
          </a:p>
          <a:p>
            <a:pPr marL="342900" indent="-342900">
              <a:buFont typeface="Wingdings" panose="05000000000000000000" pitchFamily="2" charset="2"/>
              <a:buChar char="Ø"/>
            </a:pPr>
            <a:r>
              <a:rPr lang="en-US" sz="2400" dirty="0"/>
              <a:t>Subarachnoid hemorrhage </a:t>
            </a:r>
          </a:p>
          <a:p>
            <a:pPr marL="342900" indent="-342900">
              <a:buFont typeface="Wingdings" panose="05000000000000000000" pitchFamily="2" charset="2"/>
              <a:buChar char="Ø"/>
            </a:pPr>
            <a:r>
              <a:rPr lang="en-US" sz="2400" dirty="0"/>
              <a:t>Head injury</a:t>
            </a:r>
          </a:p>
          <a:p>
            <a:pPr marL="342900" indent="-342900">
              <a:buFont typeface="Wingdings" panose="05000000000000000000" pitchFamily="2" charset="2"/>
              <a:buChar char="Ø"/>
            </a:pPr>
            <a:r>
              <a:rPr lang="en-US" sz="2400" dirty="0"/>
              <a:t>Brain tumors</a:t>
            </a:r>
          </a:p>
          <a:p>
            <a:pPr marL="342900" indent="-342900">
              <a:buFont typeface="Wingdings" panose="05000000000000000000" pitchFamily="2" charset="2"/>
              <a:buChar char="Ø"/>
            </a:pPr>
            <a:r>
              <a:rPr lang="en-US" sz="2400" dirty="0"/>
              <a:t>Cranial surgery</a:t>
            </a:r>
          </a:p>
          <a:p>
            <a:pPr marL="342900" indent="-342900">
              <a:buFont typeface="Wingdings" panose="05000000000000000000" pitchFamily="2" charset="2"/>
              <a:buChar char="Ø"/>
            </a:pPr>
            <a:r>
              <a:rPr lang="en-US" sz="2400" dirty="0"/>
              <a:t>Aqueduct stenosis</a:t>
            </a:r>
          </a:p>
          <a:p>
            <a:pPr marL="342900" indent="-342900">
              <a:buFont typeface="Wingdings" panose="05000000000000000000" pitchFamily="2" charset="2"/>
              <a:buChar char="Ø"/>
            </a:pPr>
            <a:r>
              <a:rPr lang="en-US" sz="2400" dirty="0"/>
              <a:t>Meningitis</a:t>
            </a:r>
          </a:p>
          <a:p>
            <a:endParaRPr lang="en-US" dirty="0"/>
          </a:p>
          <a:p>
            <a:endParaRPr lang="ar-JO" dirty="0"/>
          </a:p>
        </p:txBody>
      </p:sp>
      <p:pic>
        <p:nvPicPr>
          <p:cNvPr id="5122" name="Picture 2" descr="C:\Users\Dr-q-saleh\Desktop\images (1).jpg"/>
          <p:cNvPicPr>
            <a:picLocks noGrp="1" noChangeAspect="1" noChangeArrowheads="1"/>
          </p:cNvPicPr>
          <p:nvPr>
            <p:ph idx="1"/>
          </p:nvPr>
        </p:nvPicPr>
        <p:blipFill>
          <a:blip r:embed="rId2"/>
          <a:srcRect/>
          <a:stretch>
            <a:fillRect/>
          </a:stretch>
        </p:blipFill>
        <p:spPr bwMode="auto">
          <a:xfrm>
            <a:off x="4278488" y="1476639"/>
            <a:ext cx="3781777" cy="362593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BD5E839-F26D-43DD-BBA5-4AEB7C51A942}"/>
              </a:ext>
            </a:extLst>
          </p:cNvPr>
          <p:cNvSpPr>
            <a:spLocks noGrp="1"/>
          </p:cNvSpPr>
          <p:nvPr>
            <p:ph type="title"/>
          </p:nvPr>
        </p:nvSpPr>
        <p:spPr/>
        <p:txBody>
          <a:bodyPr>
            <a:normAutofit fontScale="90000"/>
          </a:bodyPr>
          <a:lstStyle/>
          <a:p>
            <a:r>
              <a:rPr lang="en-US" dirty="0"/>
              <a:t>Outlines</a:t>
            </a:r>
            <a:br>
              <a:rPr lang="en-US" dirty="0"/>
            </a:br>
            <a:endParaRPr lang="en-US" dirty="0"/>
          </a:p>
        </p:txBody>
      </p:sp>
      <p:sp>
        <p:nvSpPr>
          <p:cNvPr id="3" name="عنصر نائب للمحتوى 2">
            <a:extLst>
              <a:ext uri="{FF2B5EF4-FFF2-40B4-BE49-F238E27FC236}">
                <a16:creationId xmlns:a16="http://schemas.microsoft.com/office/drawing/2014/main" id="{F6D61878-4A62-4C75-B1C0-5C10DEA85EBB}"/>
              </a:ext>
            </a:extLst>
          </p:cNvPr>
          <p:cNvSpPr>
            <a:spLocks noGrp="1"/>
          </p:cNvSpPr>
          <p:nvPr>
            <p:ph idx="1"/>
          </p:nvPr>
        </p:nvSpPr>
        <p:spPr/>
        <p:txBody>
          <a:bodyPr/>
          <a:lstStyle/>
          <a:p>
            <a:r>
              <a:rPr lang="en-US" dirty="0"/>
              <a:t>Definition</a:t>
            </a:r>
          </a:p>
          <a:p>
            <a:r>
              <a:rPr lang="en-US" dirty="0"/>
              <a:t>Pathophysiology</a:t>
            </a:r>
          </a:p>
          <a:p>
            <a:r>
              <a:rPr lang="en-US" dirty="0"/>
              <a:t>Etiology</a:t>
            </a:r>
          </a:p>
          <a:p>
            <a:r>
              <a:rPr lang="en-US" dirty="0"/>
              <a:t>Types</a:t>
            </a:r>
          </a:p>
          <a:p>
            <a:r>
              <a:rPr lang="en-US" dirty="0"/>
              <a:t>Clinical presentation</a:t>
            </a:r>
          </a:p>
          <a:p>
            <a:r>
              <a:rPr lang="en-US" dirty="0"/>
              <a:t>Diagnosis</a:t>
            </a:r>
          </a:p>
          <a:p>
            <a:r>
              <a:rPr lang="en-US" dirty="0"/>
              <a:t>Treatment</a:t>
            </a:r>
          </a:p>
          <a:p>
            <a:pPr marL="0" indent="0">
              <a:buNone/>
            </a:pPr>
            <a:endParaRPr lang="en-US" dirty="0"/>
          </a:p>
        </p:txBody>
      </p:sp>
    </p:spTree>
    <p:extLst>
      <p:ext uri="{BB962C8B-B14F-4D97-AF65-F5344CB8AC3E}">
        <p14:creationId xmlns:p14="http://schemas.microsoft.com/office/powerpoint/2010/main" val="9064453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SIGNS AND SYMPTOMS</a:t>
            </a:r>
            <a:endParaRPr lang="ar-JO" dirty="0"/>
          </a:p>
        </p:txBody>
      </p:sp>
      <p:pic>
        <p:nvPicPr>
          <p:cNvPr id="3" name="Picture 2">
            <a:extLst>
              <a:ext uri="{FF2B5EF4-FFF2-40B4-BE49-F238E27FC236}">
                <a16:creationId xmlns:a16="http://schemas.microsoft.com/office/drawing/2014/main" id="{772316AE-2B8C-4239-81FD-A6C00D6181BB}"/>
              </a:ext>
            </a:extLst>
          </p:cNvPr>
          <p:cNvPicPr>
            <a:picLocks noChangeAspect="1"/>
          </p:cNvPicPr>
          <p:nvPr/>
        </p:nvPicPr>
        <p:blipFill>
          <a:blip r:embed="rId2"/>
          <a:stretch>
            <a:fillRect/>
          </a:stretch>
        </p:blipFill>
        <p:spPr>
          <a:xfrm>
            <a:off x="1269276" y="1142437"/>
            <a:ext cx="6605447" cy="4573126"/>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eft Arrow 4"/>
          <p:cNvSpPr/>
          <p:nvPr/>
        </p:nvSpPr>
        <p:spPr>
          <a:xfrm>
            <a:off x="3862702" y="914400"/>
            <a:ext cx="2766697"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JO"/>
          </a:p>
        </p:txBody>
      </p:sp>
      <p:sp>
        <p:nvSpPr>
          <p:cNvPr id="6" name="Left Arrow 5"/>
          <p:cNvSpPr/>
          <p:nvPr/>
        </p:nvSpPr>
        <p:spPr>
          <a:xfrm>
            <a:off x="4648200" y="1981200"/>
            <a:ext cx="2057400" cy="1524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JO"/>
          </a:p>
        </p:txBody>
      </p:sp>
      <p:sp>
        <p:nvSpPr>
          <p:cNvPr id="8" name="Left Arrow 7"/>
          <p:cNvSpPr/>
          <p:nvPr/>
        </p:nvSpPr>
        <p:spPr>
          <a:xfrm>
            <a:off x="4800600" y="2819400"/>
            <a:ext cx="1905000" cy="457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JO"/>
          </a:p>
        </p:txBody>
      </p:sp>
      <p:sp>
        <p:nvSpPr>
          <p:cNvPr id="9" name="Left Arrow 8"/>
          <p:cNvSpPr/>
          <p:nvPr/>
        </p:nvSpPr>
        <p:spPr>
          <a:xfrm>
            <a:off x="3810000" y="4038600"/>
            <a:ext cx="2819400" cy="685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JO"/>
          </a:p>
        </p:txBody>
      </p:sp>
      <p:sp>
        <p:nvSpPr>
          <p:cNvPr id="10" name="TextBox 9"/>
          <p:cNvSpPr txBox="1"/>
          <p:nvPr/>
        </p:nvSpPr>
        <p:spPr>
          <a:xfrm>
            <a:off x="6705600" y="685800"/>
            <a:ext cx="2057400" cy="646331"/>
          </a:xfrm>
          <a:prstGeom prst="rect">
            <a:avLst/>
          </a:prstGeom>
          <a:noFill/>
        </p:spPr>
        <p:txBody>
          <a:bodyPr wrap="square" rtlCol="1">
            <a:spAutoFit/>
          </a:bodyPr>
          <a:lstStyle/>
          <a:p>
            <a:r>
              <a:rPr lang="en-US" dirty="0"/>
              <a:t>Full and tense anterior </a:t>
            </a:r>
            <a:r>
              <a:rPr lang="en-US" dirty="0" err="1"/>
              <a:t>fonatanelle</a:t>
            </a:r>
            <a:endParaRPr lang="ar-JO" dirty="0"/>
          </a:p>
        </p:txBody>
      </p:sp>
      <p:sp>
        <p:nvSpPr>
          <p:cNvPr id="11" name="TextBox 10"/>
          <p:cNvSpPr txBox="1"/>
          <p:nvPr/>
        </p:nvSpPr>
        <p:spPr>
          <a:xfrm>
            <a:off x="6858000" y="1752600"/>
            <a:ext cx="1676400" cy="646331"/>
          </a:xfrm>
          <a:prstGeom prst="rect">
            <a:avLst/>
          </a:prstGeom>
          <a:noFill/>
        </p:spPr>
        <p:txBody>
          <a:bodyPr wrap="square" rtlCol="1">
            <a:spAutoFit/>
          </a:bodyPr>
          <a:lstStyle/>
          <a:p>
            <a:r>
              <a:rPr lang="en-US" dirty="0"/>
              <a:t>Dilated scalp veins</a:t>
            </a:r>
            <a:endParaRPr lang="ar-JO" dirty="0"/>
          </a:p>
        </p:txBody>
      </p:sp>
      <p:sp>
        <p:nvSpPr>
          <p:cNvPr id="12" name="TextBox 11"/>
          <p:cNvSpPr txBox="1"/>
          <p:nvPr/>
        </p:nvSpPr>
        <p:spPr>
          <a:xfrm>
            <a:off x="6858000" y="2743200"/>
            <a:ext cx="1371600" cy="646331"/>
          </a:xfrm>
          <a:prstGeom prst="rect">
            <a:avLst/>
          </a:prstGeom>
          <a:noFill/>
        </p:spPr>
        <p:txBody>
          <a:bodyPr wrap="square" rtlCol="1">
            <a:spAutoFit/>
          </a:bodyPr>
          <a:lstStyle/>
          <a:p>
            <a:r>
              <a:rPr lang="en-US" dirty="0"/>
              <a:t>Suture widening</a:t>
            </a:r>
            <a:endParaRPr lang="ar-JO" dirty="0"/>
          </a:p>
        </p:txBody>
      </p:sp>
      <p:sp>
        <p:nvSpPr>
          <p:cNvPr id="13" name="TextBox 12"/>
          <p:cNvSpPr txBox="1"/>
          <p:nvPr/>
        </p:nvSpPr>
        <p:spPr>
          <a:xfrm>
            <a:off x="6858000" y="4038600"/>
            <a:ext cx="1524000" cy="646331"/>
          </a:xfrm>
          <a:prstGeom prst="rect">
            <a:avLst/>
          </a:prstGeom>
          <a:noFill/>
        </p:spPr>
        <p:txBody>
          <a:bodyPr wrap="square" rtlCol="1">
            <a:spAutoFit/>
          </a:bodyPr>
          <a:lstStyle/>
          <a:p>
            <a:r>
              <a:rPr lang="en-US" dirty="0"/>
              <a:t>Setting sun eyes</a:t>
            </a:r>
            <a:endParaRPr lang="ar-JO" dirty="0"/>
          </a:p>
        </p:txBody>
      </p:sp>
      <p:pic>
        <p:nvPicPr>
          <p:cNvPr id="3" name="Picture 2" descr="A person holding a baby&#10;&#10;Description automatically generated">
            <a:extLst>
              <a:ext uri="{FF2B5EF4-FFF2-40B4-BE49-F238E27FC236}">
                <a16:creationId xmlns:a16="http://schemas.microsoft.com/office/drawing/2014/main" id="{0A447022-D1ED-4D18-A8B7-AB6149A003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04" y="685800"/>
            <a:ext cx="3733799" cy="52578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Head circumference</a:t>
            </a:r>
            <a:endParaRPr lang="ar-JO" dirty="0"/>
          </a:p>
        </p:txBody>
      </p:sp>
      <p:sp>
        <p:nvSpPr>
          <p:cNvPr id="3" name="Content Placeholder 2"/>
          <p:cNvSpPr>
            <a:spLocks noGrp="1"/>
          </p:cNvSpPr>
          <p:nvPr>
            <p:ph idx="1"/>
          </p:nvPr>
        </p:nvSpPr>
        <p:spPr>
          <a:xfrm>
            <a:off x="169334" y="1600201"/>
            <a:ext cx="3774016" cy="3874910"/>
          </a:xfrm>
        </p:spPr>
        <p:txBody>
          <a:bodyPr>
            <a:noAutofit/>
          </a:bodyPr>
          <a:lstStyle/>
          <a:p>
            <a:r>
              <a:rPr lang="en-US" sz="2400" dirty="0"/>
              <a:t>Normal head circumference for full-term infants is </a:t>
            </a:r>
            <a:r>
              <a:rPr lang="en-US" sz="2400" b="1" dirty="0"/>
              <a:t>33-36 cm </a:t>
            </a:r>
            <a:r>
              <a:rPr lang="en-US" sz="2400" dirty="0"/>
              <a:t>at birth. </a:t>
            </a:r>
          </a:p>
          <a:p>
            <a:r>
              <a:rPr lang="en-US" sz="2400" dirty="0"/>
              <a:t>Head circumference increases by 2 cm/month during the first 3 months, by 1 cm/month from 4 to 6 months, and by 0.5 cm/month from 7 to 12 months. </a:t>
            </a:r>
          </a:p>
        </p:txBody>
      </p:sp>
      <p:sp>
        <p:nvSpPr>
          <p:cNvPr id="7" name="TextBox 6"/>
          <p:cNvSpPr txBox="1"/>
          <p:nvPr/>
        </p:nvSpPr>
        <p:spPr>
          <a:xfrm flipH="1">
            <a:off x="7924801" y="1828801"/>
            <a:ext cx="1219197" cy="830997"/>
          </a:xfrm>
          <a:prstGeom prst="rect">
            <a:avLst/>
          </a:prstGeom>
          <a:noFill/>
        </p:spPr>
        <p:txBody>
          <a:bodyPr wrap="square" rtlCol="1">
            <a:spAutoFit/>
          </a:bodyPr>
          <a:lstStyle/>
          <a:p>
            <a:r>
              <a:rPr lang="en-US" sz="1200" b="1" dirty="0"/>
              <a:t>Head circumference above95%---abnormal</a:t>
            </a:r>
            <a:endParaRPr lang="ar-JO" sz="1200" b="1" dirty="0"/>
          </a:p>
        </p:txBody>
      </p:sp>
      <p:pic>
        <p:nvPicPr>
          <p:cNvPr id="5" name="Picture 4" descr="A close up of a cage&#10;&#10;Description automatically generated">
            <a:extLst>
              <a:ext uri="{FF2B5EF4-FFF2-40B4-BE49-F238E27FC236}">
                <a16:creationId xmlns:a16="http://schemas.microsoft.com/office/drawing/2014/main" id="{9A79C7F2-FEFA-44BF-9A0F-4F0875E817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3333" y="1600201"/>
            <a:ext cx="4741333" cy="4360333"/>
          </a:xfrm>
          <a:prstGeom prst="rect">
            <a:avLst/>
          </a:prstGeom>
        </p:spPr>
      </p:pic>
      <p:cxnSp>
        <p:nvCxnSpPr>
          <p:cNvPr id="9" name="Straight Arrow Connector 8">
            <a:extLst>
              <a:ext uri="{FF2B5EF4-FFF2-40B4-BE49-F238E27FC236}">
                <a16:creationId xmlns:a16="http://schemas.microsoft.com/office/drawing/2014/main" id="{9930B4BD-B6D4-40C5-91FF-CF74F842FE7D}"/>
              </a:ext>
            </a:extLst>
          </p:cNvPr>
          <p:cNvCxnSpPr>
            <a:stCxn id="7" idx="3"/>
          </p:cNvCxnSpPr>
          <p:nvPr/>
        </p:nvCxnSpPr>
        <p:spPr>
          <a:xfrm flipH="1">
            <a:off x="7089732" y="2244300"/>
            <a:ext cx="835069" cy="4154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3">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45810"/>
            <a:ext cx="3840421" cy="1325563"/>
          </a:xfrm>
        </p:spPr>
        <p:txBody>
          <a:bodyPr vert="horz" lIns="91440" tIns="45720" rIns="91440" bIns="45720" rtlCol="0" anchor="ctr">
            <a:normAutofit/>
          </a:bodyPr>
          <a:lstStyle/>
          <a:p>
            <a:pPr algn="l">
              <a:lnSpc>
                <a:spcPct val="90000"/>
              </a:lnSpc>
            </a:pPr>
            <a:r>
              <a:rPr lang="en-US" sz="3100" kern="1200">
                <a:solidFill>
                  <a:schemeClr val="tx1"/>
                </a:solidFill>
                <a:latin typeface="+mj-lt"/>
                <a:ea typeface="+mj-ea"/>
                <a:cs typeface="+mj-cs"/>
              </a:rPr>
              <a:t>Signs of hydrocephalus in children and adults</a:t>
            </a:r>
          </a:p>
        </p:txBody>
      </p:sp>
      <p:sp>
        <p:nvSpPr>
          <p:cNvPr id="7" name="TextBox 6"/>
          <p:cNvSpPr txBox="1"/>
          <p:nvPr/>
        </p:nvSpPr>
        <p:spPr>
          <a:xfrm>
            <a:off x="628650" y="1825625"/>
            <a:ext cx="3819146"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b="1"/>
              <a:t>Fudoscopic examination showing advanced optic disc swelling suggestive of frank papilloedema resulting from intracranial hypertension</a:t>
            </a:r>
          </a:p>
        </p:txBody>
      </p:sp>
      <p:sp>
        <p:nvSpPr>
          <p:cNvPr id="20" name="Oval 15">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5426" y="1364732"/>
            <a:ext cx="710616"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Picture 3" descr="A close up of a person&#10;&#10;Description automatically generated">
            <a:extLst>
              <a:ext uri="{FF2B5EF4-FFF2-40B4-BE49-F238E27FC236}">
                <a16:creationId xmlns:a16="http://schemas.microsoft.com/office/drawing/2014/main" id="{B01EC34A-35FD-43A8-B36E-80411B30CB75}"/>
              </a:ext>
            </a:extLst>
          </p:cNvPr>
          <p:cNvPicPr>
            <a:picLocks noChangeAspect="1"/>
          </p:cNvPicPr>
          <p:nvPr/>
        </p:nvPicPr>
        <p:blipFill rotWithShape="1">
          <a:blip r:embed="rId2">
            <a:extLst>
              <a:ext uri="{28A0092B-C50C-407E-A947-70E740481C1C}">
                <a14:useLocalDpi xmlns:a14="http://schemas.microsoft.com/office/drawing/2010/main" val="0"/>
              </a:ext>
            </a:extLst>
          </a:blip>
          <a:srcRect l="29395" r="21520"/>
          <a:stretch/>
        </p:blipFill>
        <p:spPr>
          <a:xfrm>
            <a:off x="5925944" y="2727729"/>
            <a:ext cx="3218056"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18" name="Arc 17">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4022954" y="-170491"/>
            <a:ext cx="4021193" cy="3015895"/>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9" name="Picture 8" descr="A picture containing fruit, photo, star, red&#10;&#10;Description automatically generated">
            <a:extLst>
              <a:ext uri="{FF2B5EF4-FFF2-40B4-BE49-F238E27FC236}">
                <a16:creationId xmlns:a16="http://schemas.microsoft.com/office/drawing/2014/main" id="{0C9F44B3-D5F8-41DC-A6EC-71854417E83E}"/>
              </a:ext>
            </a:extLst>
          </p:cNvPr>
          <p:cNvPicPr>
            <a:picLocks noChangeAspect="1"/>
          </p:cNvPicPr>
          <p:nvPr/>
        </p:nvPicPr>
        <p:blipFill rotWithShape="1">
          <a:blip r:embed="rId3">
            <a:extLst>
              <a:ext uri="{28A0092B-C50C-407E-A947-70E740481C1C}">
                <a14:useLocalDpi xmlns:a14="http://schemas.microsoft.com/office/drawing/2010/main" val="0"/>
              </a:ext>
            </a:extLst>
          </a:blip>
          <a:srcRect l="8247" r="7510" b="-1"/>
          <a:stretch/>
        </p:blipFill>
        <p:spPr>
          <a:xfrm>
            <a:off x="4179049" y="953700"/>
            <a:ext cx="2639484"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6" name="TextBox 5"/>
          <p:cNvSpPr txBox="1"/>
          <p:nvPr/>
        </p:nvSpPr>
        <p:spPr>
          <a:xfrm>
            <a:off x="3868544" y="4792864"/>
            <a:ext cx="2057400" cy="646331"/>
          </a:xfrm>
          <a:prstGeom prst="rect">
            <a:avLst/>
          </a:prstGeom>
          <a:noFill/>
        </p:spPr>
        <p:txBody>
          <a:bodyPr wrap="square" rtlCol="1">
            <a:spAutoFit/>
          </a:bodyPr>
          <a:lstStyle/>
          <a:p>
            <a:pPr>
              <a:spcAft>
                <a:spcPts val="600"/>
              </a:spcAft>
            </a:pPr>
            <a:r>
              <a:rPr lang="en-US" b="1" dirty="0"/>
              <a:t>Right abducent nerve  palsy</a:t>
            </a:r>
            <a:endParaRPr lang="ar-JO" b="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DIAGNOSTIC STUDIES</a:t>
            </a:r>
            <a:endParaRPr lang="ar-JO" dirty="0"/>
          </a:p>
        </p:txBody>
      </p:sp>
      <p:sp>
        <p:nvSpPr>
          <p:cNvPr id="3" name="Content Placeholder 2"/>
          <p:cNvSpPr>
            <a:spLocks noGrp="1"/>
          </p:cNvSpPr>
          <p:nvPr>
            <p:ph idx="1"/>
          </p:nvPr>
        </p:nvSpPr>
        <p:spPr>
          <a:xfrm>
            <a:off x="381000" y="1524000"/>
            <a:ext cx="2438400" cy="4525963"/>
          </a:xfrm>
        </p:spPr>
        <p:txBody>
          <a:bodyPr>
            <a:normAutofit/>
          </a:bodyPr>
          <a:lstStyle/>
          <a:p>
            <a:r>
              <a:rPr lang="en-US" b="1" u="sng" dirty="0"/>
              <a:t>Skull X-ray-</a:t>
            </a:r>
            <a:endParaRPr lang="ar-JO" dirty="0"/>
          </a:p>
        </p:txBody>
      </p:sp>
      <p:sp>
        <p:nvSpPr>
          <p:cNvPr id="11" name="TextBox 10"/>
          <p:cNvSpPr txBox="1"/>
          <p:nvPr/>
        </p:nvSpPr>
        <p:spPr>
          <a:xfrm>
            <a:off x="6858000" y="1066800"/>
            <a:ext cx="317715" cy="369332"/>
          </a:xfrm>
          <a:prstGeom prst="rect">
            <a:avLst/>
          </a:prstGeom>
          <a:noFill/>
        </p:spPr>
        <p:txBody>
          <a:bodyPr wrap="none" rtlCol="1">
            <a:spAutoFit/>
          </a:bodyPr>
          <a:lstStyle/>
          <a:p>
            <a:r>
              <a:rPr lang="en-US" dirty="0"/>
              <a:t>A</a:t>
            </a:r>
            <a:endParaRPr lang="ar-JO" dirty="0"/>
          </a:p>
        </p:txBody>
      </p:sp>
      <p:sp>
        <p:nvSpPr>
          <p:cNvPr id="12" name="TextBox 11"/>
          <p:cNvSpPr txBox="1"/>
          <p:nvPr/>
        </p:nvSpPr>
        <p:spPr>
          <a:xfrm>
            <a:off x="8382000" y="1752600"/>
            <a:ext cx="184731" cy="369332"/>
          </a:xfrm>
          <a:prstGeom prst="rect">
            <a:avLst/>
          </a:prstGeom>
          <a:noFill/>
        </p:spPr>
        <p:txBody>
          <a:bodyPr wrap="square" rtlCol="1">
            <a:spAutoFit/>
          </a:bodyPr>
          <a:lstStyle/>
          <a:p>
            <a:r>
              <a:rPr lang="en-US" dirty="0"/>
              <a:t>B</a:t>
            </a:r>
            <a:endParaRPr lang="ar-JO" dirty="0"/>
          </a:p>
        </p:txBody>
      </p:sp>
      <p:sp>
        <p:nvSpPr>
          <p:cNvPr id="13" name="TextBox 12"/>
          <p:cNvSpPr txBox="1"/>
          <p:nvPr/>
        </p:nvSpPr>
        <p:spPr>
          <a:xfrm>
            <a:off x="8229600" y="4191000"/>
            <a:ext cx="308097" cy="369332"/>
          </a:xfrm>
          <a:prstGeom prst="rect">
            <a:avLst/>
          </a:prstGeom>
          <a:noFill/>
        </p:spPr>
        <p:txBody>
          <a:bodyPr wrap="none" rtlCol="1">
            <a:spAutoFit/>
          </a:bodyPr>
          <a:lstStyle/>
          <a:p>
            <a:r>
              <a:rPr lang="en-US" dirty="0"/>
              <a:t>C</a:t>
            </a:r>
            <a:endParaRPr lang="ar-JO" dirty="0"/>
          </a:p>
        </p:txBody>
      </p:sp>
      <p:pic>
        <p:nvPicPr>
          <p:cNvPr id="5" name="Picture 4" descr="A picture containing sitting, table, photo, black&#10;&#10;Description automatically generated">
            <a:extLst>
              <a:ext uri="{FF2B5EF4-FFF2-40B4-BE49-F238E27FC236}">
                <a16:creationId xmlns:a16="http://schemas.microsoft.com/office/drawing/2014/main" id="{2911ABDB-8F4A-43E0-81C9-89497865F8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1537" y="1879300"/>
            <a:ext cx="4569371" cy="3899770"/>
          </a:xfrm>
          <a:prstGeom prst="rect">
            <a:avLst/>
          </a:prstGeom>
        </p:spPr>
      </p:pic>
      <p:cxnSp>
        <p:nvCxnSpPr>
          <p:cNvPr id="9" name="Straight Arrow Connector 8">
            <a:extLst>
              <a:ext uri="{FF2B5EF4-FFF2-40B4-BE49-F238E27FC236}">
                <a16:creationId xmlns:a16="http://schemas.microsoft.com/office/drawing/2014/main" id="{9DB108C6-0841-463C-8060-A824A72AEFAE}"/>
              </a:ext>
            </a:extLst>
          </p:cNvPr>
          <p:cNvCxnSpPr/>
          <p:nvPr/>
        </p:nvCxnSpPr>
        <p:spPr>
          <a:xfrm flipH="1">
            <a:off x="5398718" y="1251466"/>
            <a:ext cx="1618139" cy="10032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B8DD498-BBAE-47E2-B10E-4994716F8909}"/>
              </a:ext>
            </a:extLst>
          </p:cNvPr>
          <p:cNvCxnSpPr>
            <a:stCxn id="12" idx="1"/>
          </p:cNvCxnSpPr>
          <p:nvPr/>
        </p:nvCxnSpPr>
        <p:spPr>
          <a:xfrm flipH="1">
            <a:off x="6609308" y="1937266"/>
            <a:ext cx="1772692" cy="6556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9C50C2AA-7681-43F6-9755-97B0708678B1}"/>
              </a:ext>
            </a:extLst>
          </p:cNvPr>
          <p:cNvCxnSpPr>
            <a:stCxn id="13" idx="1"/>
          </p:cNvCxnSpPr>
          <p:nvPr/>
        </p:nvCxnSpPr>
        <p:spPr>
          <a:xfrm flipH="1" flipV="1">
            <a:off x="4922729" y="4033381"/>
            <a:ext cx="3306871" cy="3422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CBC3A71-DBF7-41D8-A61C-C73CB5BD3F5F}"/>
              </a:ext>
            </a:extLst>
          </p:cNvPr>
          <p:cNvCxnSpPr/>
          <p:nvPr/>
        </p:nvCxnSpPr>
        <p:spPr>
          <a:xfrm flipV="1">
            <a:off x="1741118" y="4961296"/>
            <a:ext cx="3757808" cy="8299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Cranial </a:t>
            </a:r>
            <a:r>
              <a:rPr lang="en-US" dirty="0" err="1"/>
              <a:t>ultrasonography</a:t>
            </a:r>
            <a:endParaRPr lang="ar-JO" dirty="0"/>
          </a:p>
        </p:txBody>
      </p:sp>
      <p:sp>
        <p:nvSpPr>
          <p:cNvPr id="3" name="Content Placeholder 2"/>
          <p:cNvSpPr>
            <a:spLocks noGrp="1"/>
          </p:cNvSpPr>
          <p:nvPr>
            <p:ph idx="1"/>
          </p:nvPr>
        </p:nvSpPr>
        <p:spPr>
          <a:xfrm>
            <a:off x="457200" y="1600201"/>
            <a:ext cx="3776133" cy="3175000"/>
          </a:xfrm>
        </p:spPr>
        <p:txBody>
          <a:bodyPr>
            <a:normAutofit/>
          </a:bodyPr>
          <a:lstStyle/>
          <a:p>
            <a:r>
              <a:rPr lang="en-US" sz="2400" dirty="0"/>
              <a:t>Evaluation of premature infants with </a:t>
            </a:r>
            <a:r>
              <a:rPr lang="en-US" sz="2400" dirty="0" err="1"/>
              <a:t>IVH,&amp;the</a:t>
            </a:r>
            <a:r>
              <a:rPr lang="en-US" sz="2400" dirty="0"/>
              <a:t> detection and monitoring of ventricular size</a:t>
            </a:r>
            <a:r>
              <a:rPr lang="en-US" dirty="0"/>
              <a:t>. </a:t>
            </a:r>
          </a:p>
        </p:txBody>
      </p:sp>
      <p:pic>
        <p:nvPicPr>
          <p:cNvPr id="1028" name="Picture 4" descr="Intraventricular Hemorrhage, Grade III- cranial US, coronal view">
            <a:extLst>
              <a:ext uri="{FF2B5EF4-FFF2-40B4-BE49-F238E27FC236}">
                <a16:creationId xmlns:a16="http://schemas.microsoft.com/office/drawing/2014/main" id="{1A37E1F6-7FAC-4D54-B461-70BEC7F753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3644" y="2270609"/>
            <a:ext cx="4556875" cy="40587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CT scanning</a:t>
            </a:r>
            <a:endParaRPr lang="ar-JO" dirty="0"/>
          </a:p>
        </p:txBody>
      </p:sp>
      <p:sp>
        <p:nvSpPr>
          <p:cNvPr id="3" name="Content Placeholder 2"/>
          <p:cNvSpPr>
            <a:spLocks noGrp="1"/>
          </p:cNvSpPr>
          <p:nvPr>
            <p:ph idx="1"/>
          </p:nvPr>
        </p:nvSpPr>
        <p:spPr/>
        <p:txBody>
          <a:bodyPr>
            <a:normAutofit/>
          </a:bodyPr>
          <a:lstStyle/>
          <a:p>
            <a:r>
              <a:rPr lang="en-US" dirty="0"/>
              <a:t>From 1976 to 1986, CT scanning was the definitive method of diagnosing pediatric hydrocephalus. </a:t>
            </a:r>
          </a:p>
          <a:p>
            <a:r>
              <a:rPr lang="en-US" dirty="0"/>
              <a:t>limitations: only in the </a:t>
            </a:r>
            <a:r>
              <a:rPr lang="en-US" b="1" dirty="0"/>
              <a:t>axial plane</a:t>
            </a:r>
            <a:r>
              <a:rPr lang="en-US" dirty="0"/>
              <a:t>, </a:t>
            </a:r>
          </a:p>
          <a:p>
            <a:pPr>
              <a:buNone/>
            </a:pPr>
            <a:r>
              <a:rPr lang="en-US" dirty="0"/>
              <a:t>Require </a:t>
            </a:r>
            <a:r>
              <a:rPr lang="en-US" b="1" dirty="0"/>
              <a:t>irradiation, </a:t>
            </a:r>
            <a:r>
              <a:rPr lang="en-US" dirty="0"/>
              <a:t>and have </a:t>
            </a:r>
            <a:r>
              <a:rPr lang="en-US" b="1" dirty="0"/>
              <a:t>less resolution </a:t>
            </a:r>
            <a:r>
              <a:rPr lang="en-US" dirty="0"/>
              <a:t>than MRI.</a:t>
            </a:r>
            <a:endParaRPr lang="ar-JO"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JO"/>
          </a:p>
        </p:txBody>
      </p:sp>
      <p:pic>
        <p:nvPicPr>
          <p:cNvPr id="6" name="Content Placeholder 5" descr="A picture containing animal, photo, sitting, white&#10;&#10;Description automatically generated">
            <a:extLst>
              <a:ext uri="{FF2B5EF4-FFF2-40B4-BE49-F238E27FC236}">
                <a16:creationId xmlns:a16="http://schemas.microsoft.com/office/drawing/2014/main" id="{897339DD-11E9-41DD-A7DC-4DECCC2CC2C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0118" y="1314965"/>
            <a:ext cx="4261558" cy="4228069"/>
          </a:xfrm>
        </p:spPr>
      </p:pic>
      <p:sp>
        <p:nvSpPr>
          <p:cNvPr id="10" name="TextBox 9"/>
          <p:cNvSpPr txBox="1"/>
          <p:nvPr/>
        </p:nvSpPr>
        <p:spPr>
          <a:xfrm>
            <a:off x="4800600" y="1600200"/>
            <a:ext cx="2120131" cy="369332"/>
          </a:xfrm>
          <a:prstGeom prst="rect">
            <a:avLst/>
          </a:prstGeom>
          <a:noFill/>
        </p:spPr>
        <p:txBody>
          <a:bodyPr wrap="none" rtlCol="1">
            <a:spAutoFit/>
          </a:bodyPr>
          <a:lstStyle/>
          <a:p>
            <a:r>
              <a:rPr lang="en-US" dirty="0" err="1"/>
              <a:t>Periventricular</a:t>
            </a:r>
            <a:r>
              <a:rPr lang="en-US" dirty="0"/>
              <a:t> fluids</a:t>
            </a:r>
            <a:endParaRPr lang="ar-JO" dirty="0"/>
          </a:p>
        </p:txBody>
      </p:sp>
      <p:sp>
        <p:nvSpPr>
          <p:cNvPr id="11" name="TextBox 10"/>
          <p:cNvSpPr txBox="1"/>
          <p:nvPr/>
        </p:nvSpPr>
        <p:spPr>
          <a:xfrm>
            <a:off x="4267200" y="4038600"/>
            <a:ext cx="1014957" cy="369332"/>
          </a:xfrm>
          <a:prstGeom prst="rect">
            <a:avLst/>
          </a:prstGeom>
          <a:noFill/>
        </p:spPr>
        <p:txBody>
          <a:bodyPr wrap="none" rtlCol="1">
            <a:spAutoFit/>
          </a:bodyPr>
          <a:lstStyle/>
          <a:p>
            <a:r>
              <a:rPr lang="en-US" dirty="0"/>
              <a:t>3</a:t>
            </a:r>
            <a:r>
              <a:rPr lang="en-US" baseline="30000" dirty="0"/>
              <a:t>rd</a:t>
            </a:r>
            <a:r>
              <a:rPr lang="en-US" dirty="0"/>
              <a:t> vent.,</a:t>
            </a:r>
            <a:endParaRPr lang="ar-JO" dirty="0"/>
          </a:p>
        </p:txBody>
      </p:sp>
      <p:cxnSp>
        <p:nvCxnSpPr>
          <p:cNvPr id="12" name="Straight Arrow Connector 11">
            <a:extLst>
              <a:ext uri="{FF2B5EF4-FFF2-40B4-BE49-F238E27FC236}">
                <a16:creationId xmlns:a16="http://schemas.microsoft.com/office/drawing/2014/main" id="{34E548F2-940C-4C1A-BA8B-C3C1CF1F1EC7}"/>
              </a:ext>
            </a:extLst>
          </p:cNvPr>
          <p:cNvCxnSpPr>
            <a:stCxn id="10" idx="1"/>
          </p:cNvCxnSpPr>
          <p:nvPr/>
        </p:nvCxnSpPr>
        <p:spPr>
          <a:xfrm flipH="1">
            <a:off x="2981195" y="1784866"/>
            <a:ext cx="1819405" cy="532449"/>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4" name="Straight Arrow Connector 13">
            <a:extLst>
              <a:ext uri="{FF2B5EF4-FFF2-40B4-BE49-F238E27FC236}">
                <a16:creationId xmlns:a16="http://schemas.microsoft.com/office/drawing/2014/main" id="{7378B3F9-91B4-4030-B8F7-427DDF83136D}"/>
              </a:ext>
            </a:extLst>
          </p:cNvPr>
          <p:cNvCxnSpPr/>
          <p:nvPr/>
        </p:nvCxnSpPr>
        <p:spPr>
          <a:xfrm flipH="1" flipV="1">
            <a:off x="2492045" y="3757808"/>
            <a:ext cx="1629018" cy="4654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Brain MRI</a:t>
            </a:r>
            <a:endParaRPr lang="ar-JO" dirty="0"/>
          </a:p>
        </p:txBody>
      </p:sp>
      <p:sp>
        <p:nvSpPr>
          <p:cNvPr id="3" name="Content Placeholder 2"/>
          <p:cNvSpPr>
            <a:spLocks noGrp="1"/>
          </p:cNvSpPr>
          <p:nvPr>
            <p:ph idx="1"/>
          </p:nvPr>
        </p:nvSpPr>
        <p:spPr>
          <a:xfrm>
            <a:off x="457200" y="1600201"/>
            <a:ext cx="3821289" cy="4450644"/>
          </a:xfrm>
        </p:spPr>
        <p:txBody>
          <a:bodyPr>
            <a:normAutofit fontScale="92500" lnSpcReduction="10000"/>
          </a:bodyPr>
          <a:lstStyle/>
          <a:p>
            <a:pPr>
              <a:buNone/>
            </a:pPr>
            <a:r>
              <a:rPr lang="en-US" dirty="0"/>
              <a:t>Since 1986,</a:t>
            </a:r>
          </a:p>
          <a:p>
            <a:pPr>
              <a:buNone/>
            </a:pPr>
            <a:r>
              <a:rPr lang="en-US" dirty="0"/>
              <a:t> -can project the brain in </a:t>
            </a:r>
            <a:r>
              <a:rPr lang="en-US" dirty="0" err="1"/>
              <a:t>axial,coronal</a:t>
            </a:r>
            <a:r>
              <a:rPr lang="en-US" dirty="0"/>
              <a:t>, and sagittal projections. </a:t>
            </a:r>
          </a:p>
          <a:p>
            <a:pPr>
              <a:buNone/>
            </a:pPr>
            <a:r>
              <a:rPr lang="en-US" dirty="0"/>
              <a:t> –better soft tissue resolution</a:t>
            </a:r>
          </a:p>
          <a:p>
            <a:pPr>
              <a:buNone/>
            </a:pPr>
            <a:r>
              <a:rPr lang="en-US" dirty="0"/>
              <a:t>-determine CSF flow across the aqueduct.</a:t>
            </a:r>
          </a:p>
          <a:p>
            <a:pPr>
              <a:buNone/>
            </a:pPr>
            <a:r>
              <a:rPr lang="en-US" dirty="0"/>
              <a:t>-no radiation.</a:t>
            </a:r>
          </a:p>
          <a:p>
            <a:pPr>
              <a:buNone/>
            </a:pPr>
            <a:endParaRPr lang="ar-JO" dirty="0"/>
          </a:p>
        </p:txBody>
      </p:sp>
      <p:pic>
        <p:nvPicPr>
          <p:cNvPr id="6146" name="Picture 2" descr="C:\Users\Dr-q-saleh\Desktop\13244_2019_686_Fig18_HTML.png"/>
          <p:cNvPicPr>
            <a:picLocks noChangeAspect="1" noChangeArrowheads="1"/>
          </p:cNvPicPr>
          <p:nvPr/>
        </p:nvPicPr>
        <p:blipFill>
          <a:blip r:embed="rId2"/>
          <a:srcRect/>
          <a:stretch>
            <a:fillRect/>
          </a:stretch>
        </p:blipFill>
        <p:spPr bwMode="auto">
          <a:xfrm>
            <a:off x="4672013" y="1663348"/>
            <a:ext cx="4336520" cy="2537177"/>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600" dirty="0"/>
              <a:t>The same previous infant, MRI was done postoperatively after V-P shunt insertion.</a:t>
            </a:r>
            <a:br>
              <a:rPr lang="en-US" sz="1600" dirty="0"/>
            </a:br>
            <a:r>
              <a:rPr lang="en-US" sz="1600" dirty="0"/>
              <a:t>You can notice the reduction of the size of the ventricles with the posterior fossa tumor that caused the non communicating hydrocephalus</a:t>
            </a:r>
            <a:endParaRPr lang="ar-JO" sz="1600" dirty="0"/>
          </a:p>
        </p:txBody>
      </p:sp>
      <p:pic>
        <p:nvPicPr>
          <p:cNvPr id="46082" name="Picture 2"/>
          <p:cNvPicPr>
            <a:picLocks noGrp="1" noChangeAspect="1" noChangeArrowheads="1"/>
          </p:cNvPicPr>
          <p:nvPr>
            <p:ph idx="1"/>
          </p:nvPr>
        </p:nvPicPr>
        <p:blipFill>
          <a:blip/>
          <a:stretch>
            <a:fillRect/>
          </a:stretch>
        </p:blipFill>
        <p:spPr bwMode="auto">
          <a:xfrm>
            <a:off x="3874050" y="3163581"/>
            <a:ext cx="1395900" cy="1399200"/>
          </a:xfrm>
          <a:prstGeom prst="rect">
            <a:avLst/>
          </a:prstGeom>
          <a:noFill/>
          <a:ln w="9525">
            <a:noFill/>
            <a:miter lim="800000"/>
            <a:headEnd/>
            <a:tailEnd/>
          </a:ln>
          <a:effectLst/>
        </p:spPr>
      </p:pic>
      <p:cxnSp>
        <p:nvCxnSpPr>
          <p:cNvPr id="10" name="Straight Arrow Connector 9"/>
          <p:cNvCxnSpPr/>
          <p:nvPr/>
        </p:nvCxnSpPr>
        <p:spPr>
          <a:xfrm rot="16200000" flipH="1">
            <a:off x="6286500" y="2247900"/>
            <a:ext cx="28194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4" name="Picture 3" descr="A picture containing animal, photo, sitting, different&#10;&#10;Description automatically generated">
            <a:extLst>
              <a:ext uri="{FF2B5EF4-FFF2-40B4-BE49-F238E27FC236}">
                <a16:creationId xmlns:a16="http://schemas.microsoft.com/office/drawing/2014/main" id="{BAD19109-1632-4C96-AB67-863B643DD2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 y="1700428"/>
            <a:ext cx="9142857" cy="345714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عنوان 1">
            <a:extLst>
              <a:ext uri="{FF2B5EF4-FFF2-40B4-BE49-F238E27FC236}">
                <a16:creationId xmlns:a16="http://schemas.microsoft.com/office/drawing/2014/main" id="{50A405D9-0328-4AC3-B455-7B7078C869D9}"/>
              </a:ext>
            </a:extLst>
          </p:cNvPr>
          <p:cNvSpPr>
            <a:spLocks noGrp="1"/>
          </p:cNvSpPr>
          <p:nvPr>
            <p:ph type="title"/>
          </p:nvPr>
        </p:nvSpPr>
        <p:spPr>
          <a:xfrm>
            <a:off x="628650" y="963877"/>
            <a:ext cx="2620771" cy="4930246"/>
          </a:xfrm>
        </p:spPr>
        <p:txBody>
          <a:bodyPr>
            <a:normAutofit/>
          </a:bodyPr>
          <a:lstStyle/>
          <a:p>
            <a:pPr algn="r"/>
            <a:r>
              <a:rPr lang="en-US" sz="2800" dirty="0">
                <a:solidFill>
                  <a:schemeClr val="accent1"/>
                </a:solidFill>
              </a:rPr>
              <a:t>What is hydrocephalus?</a:t>
            </a:r>
            <a:br>
              <a:rPr lang="en-US" sz="2800" dirty="0">
                <a:solidFill>
                  <a:schemeClr val="accent1"/>
                </a:solidFill>
              </a:rPr>
            </a:br>
            <a:endParaRPr lang="en-US" sz="2800" dirty="0">
              <a:solidFill>
                <a:schemeClr val="accent1"/>
              </a:solidFill>
            </a:endParaRPr>
          </a:p>
        </p:txBody>
      </p:sp>
      <p:sp>
        <p:nvSpPr>
          <p:cNvPr id="3" name="عنصر نائب للمحتوى 2">
            <a:extLst>
              <a:ext uri="{FF2B5EF4-FFF2-40B4-BE49-F238E27FC236}">
                <a16:creationId xmlns:a16="http://schemas.microsoft.com/office/drawing/2014/main" id="{BD3915A2-3634-47BB-83AD-6FDEEF07DA6E}"/>
              </a:ext>
            </a:extLst>
          </p:cNvPr>
          <p:cNvSpPr>
            <a:spLocks noGrp="1"/>
          </p:cNvSpPr>
          <p:nvPr>
            <p:ph idx="1"/>
          </p:nvPr>
        </p:nvSpPr>
        <p:spPr>
          <a:xfrm>
            <a:off x="3732023" y="963877"/>
            <a:ext cx="4783327" cy="4930246"/>
          </a:xfrm>
        </p:spPr>
        <p:txBody>
          <a:bodyPr anchor="ctr">
            <a:normAutofit/>
          </a:bodyPr>
          <a:lstStyle/>
          <a:p>
            <a:r>
              <a:rPr lang="en-US" sz="2100" b="1" u="sng" dirty="0"/>
              <a:t>Is an accumulation of cerebrospinal fluid (CSF) within the ventricular space at an inappropriate pressure</a:t>
            </a:r>
            <a:r>
              <a:rPr lang="en-US" sz="2100" dirty="0"/>
              <a:t>.</a:t>
            </a:r>
          </a:p>
          <a:p>
            <a:pPr marL="0" indent="0">
              <a:buNone/>
            </a:pPr>
            <a:endParaRPr lang="en-US" sz="2100" dirty="0"/>
          </a:p>
          <a:p>
            <a:r>
              <a:rPr lang="en-US" sz="2100" dirty="0"/>
              <a:t>Estimated prevalence is 1-1.05%</a:t>
            </a:r>
          </a:p>
          <a:p>
            <a:endParaRPr lang="en-US" sz="2100" dirty="0"/>
          </a:p>
          <a:p>
            <a:r>
              <a:rPr lang="en-US" sz="2100" dirty="0"/>
              <a:t>Incidence of congenital cases is 0.9-1.8/1000 live birth.</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16632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Treatment</a:t>
            </a:r>
            <a:endParaRPr lang="ar-JO" dirty="0"/>
          </a:p>
        </p:txBody>
      </p:sp>
      <p:sp>
        <p:nvSpPr>
          <p:cNvPr id="3" name="Content Placeholder 2"/>
          <p:cNvSpPr>
            <a:spLocks noGrp="1"/>
          </p:cNvSpPr>
          <p:nvPr>
            <p:ph idx="1"/>
          </p:nvPr>
        </p:nvSpPr>
        <p:spPr/>
        <p:txBody>
          <a:bodyPr>
            <a:normAutofit fontScale="92500" lnSpcReduction="20000"/>
          </a:bodyPr>
          <a:lstStyle/>
          <a:p>
            <a:r>
              <a:rPr lang="en-US" dirty="0"/>
              <a:t>The goal is:</a:t>
            </a:r>
          </a:p>
          <a:p>
            <a:pPr marL="514350" indent="-514350">
              <a:buFont typeface="+mj-lt"/>
              <a:buAutoNum type="arabicPeriod"/>
            </a:pPr>
            <a:r>
              <a:rPr lang="en-US" dirty="0"/>
              <a:t>Optimal neurological outcome</a:t>
            </a:r>
          </a:p>
          <a:p>
            <a:pPr marL="514350" indent="-514350">
              <a:buFont typeface="+mj-lt"/>
              <a:buAutoNum type="arabicPeriod"/>
            </a:pPr>
            <a:r>
              <a:rPr lang="en-US" dirty="0"/>
              <a:t>Preservation of cosmosis</a:t>
            </a:r>
          </a:p>
          <a:p>
            <a:r>
              <a:rPr lang="en-US" dirty="0"/>
              <a:t>Normal sized ventricles should not be considered the goal</a:t>
            </a:r>
          </a:p>
          <a:p>
            <a:endParaRPr lang="en-US" dirty="0"/>
          </a:p>
          <a:p>
            <a:pPr marL="514350" indent="-514350">
              <a:buFont typeface="+mj-lt"/>
              <a:buAutoNum type="arabicPeriod"/>
            </a:pPr>
            <a:r>
              <a:rPr lang="en-US" dirty="0"/>
              <a:t>Non surgical</a:t>
            </a:r>
          </a:p>
          <a:p>
            <a:pPr marL="514350" indent="-514350">
              <a:buFont typeface="+mj-lt"/>
              <a:buAutoNum type="arabicPeriod"/>
            </a:pPr>
            <a:r>
              <a:rPr lang="en-US" dirty="0"/>
              <a:t>Surgical</a:t>
            </a:r>
          </a:p>
          <a:p>
            <a:pPr>
              <a:buFont typeface="Wingdings" pitchFamily="2" charset="2"/>
              <a:buChar char="Ø"/>
            </a:pPr>
            <a:r>
              <a:rPr lang="en-US" dirty="0"/>
              <a:t>Shunting</a:t>
            </a:r>
          </a:p>
          <a:p>
            <a:pPr>
              <a:buFont typeface="Wingdings" pitchFamily="2" charset="2"/>
              <a:buChar char="Ø"/>
            </a:pPr>
            <a:r>
              <a:rPr lang="en-US" dirty="0"/>
              <a:t>Non shunting</a:t>
            </a:r>
          </a:p>
          <a:p>
            <a:endParaRPr lang="ar-JO" dirty="0"/>
          </a:p>
        </p:txBody>
      </p:sp>
      <p:pic>
        <p:nvPicPr>
          <p:cNvPr id="4" name="Picture 3" descr="A picture containing indoor, person, person, sitting&#10;&#10;Description automatically generated">
            <a:extLst>
              <a:ext uri="{FF2B5EF4-FFF2-40B4-BE49-F238E27FC236}">
                <a16:creationId xmlns:a16="http://schemas.microsoft.com/office/drawing/2014/main" id="{3FC8532A-5B63-448F-B5E0-4CC4EA35EE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0533" y="3815644"/>
            <a:ext cx="5531556" cy="2839156"/>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Non surgical</a:t>
            </a:r>
            <a:br>
              <a:rPr lang="en-US" dirty="0"/>
            </a:br>
            <a:endParaRPr lang="ar-JO" dirty="0"/>
          </a:p>
        </p:txBody>
      </p:sp>
      <p:sp>
        <p:nvSpPr>
          <p:cNvPr id="3" name="Content Placeholder 2"/>
          <p:cNvSpPr>
            <a:spLocks noGrp="1"/>
          </p:cNvSpPr>
          <p:nvPr>
            <p:ph idx="1"/>
          </p:nvPr>
        </p:nvSpPr>
        <p:spPr>
          <a:xfrm>
            <a:off x="457201" y="1600200"/>
            <a:ext cx="4114800" cy="4525963"/>
          </a:xfrm>
        </p:spPr>
        <p:txBody>
          <a:bodyPr/>
          <a:lstStyle/>
          <a:p>
            <a:pPr marL="514350" indent="-514350">
              <a:buFont typeface="Wingdings" pitchFamily="2" charset="2"/>
              <a:buChar char="Ø"/>
            </a:pPr>
            <a:r>
              <a:rPr lang="en-US" dirty="0"/>
              <a:t>Not  </a:t>
            </a:r>
            <a:r>
              <a:rPr lang="en-US" dirty="0" err="1"/>
              <a:t>defintive</a:t>
            </a:r>
            <a:r>
              <a:rPr lang="en-US" dirty="0"/>
              <a:t> treatment.</a:t>
            </a:r>
          </a:p>
          <a:p>
            <a:pPr marL="514350" indent="-514350">
              <a:buFont typeface="Wingdings" pitchFamily="2" charset="2"/>
              <a:buChar char="Ø"/>
            </a:pPr>
            <a:r>
              <a:rPr lang="en-US" dirty="0"/>
              <a:t>Acetazolamide and frusamide</a:t>
            </a:r>
          </a:p>
          <a:p>
            <a:pPr marL="514350" indent="-514350">
              <a:buFont typeface="Wingdings" pitchFamily="2" charset="2"/>
              <a:buChar char="Ø"/>
            </a:pPr>
            <a:r>
              <a:rPr lang="en-US" dirty="0"/>
              <a:t>Serial LP or ventricular tap</a:t>
            </a:r>
          </a:p>
          <a:p>
            <a:pPr marL="514350" indent="-514350">
              <a:buFont typeface="Wingdings" pitchFamily="2" charset="2"/>
              <a:buChar char="Ø"/>
            </a:pPr>
            <a:r>
              <a:rPr lang="en-US" dirty="0"/>
              <a:t>Head rapping ,radioactive gold…..</a:t>
            </a:r>
          </a:p>
          <a:p>
            <a:endParaRPr lang="en-US" dirty="0"/>
          </a:p>
          <a:p>
            <a:endParaRPr lang="ar-JO"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JO"/>
          </a:p>
        </p:txBody>
      </p:sp>
      <p:pic>
        <p:nvPicPr>
          <p:cNvPr id="47107" name="Picture 3"/>
          <p:cNvPicPr>
            <a:picLocks noChangeAspect="1" noChangeArrowheads="1"/>
          </p:cNvPicPr>
          <p:nvPr/>
        </p:nvPicPr>
        <p:blipFill>
          <a:blip r:embed="rId2"/>
          <a:srcRect/>
          <a:stretch>
            <a:fillRect/>
          </a:stretch>
        </p:blipFill>
        <p:spPr bwMode="auto">
          <a:xfrm>
            <a:off x="4495800" y="2016690"/>
            <a:ext cx="4086225" cy="2374335"/>
          </a:xfrm>
          <a:prstGeom prst="rect">
            <a:avLst/>
          </a:prstGeom>
          <a:noFill/>
          <a:ln w="9525">
            <a:noFill/>
            <a:miter lim="800000"/>
            <a:headEnd/>
            <a:tailEnd/>
          </a:ln>
          <a:effectLst/>
        </p:spPr>
      </p:pic>
      <p:sp>
        <p:nvSpPr>
          <p:cNvPr id="6" name="TextBox 5"/>
          <p:cNvSpPr txBox="1"/>
          <p:nvPr/>
        </p:nvSpPr>
        <p:spPr>
          <a:xfrm>
            <a:off x="1066800" y="4800600"/>
            <a:ext cx="2362200" cy="923330"/>
          </a:xfrm>
          <a:prstGeom prst="rect">
            <a:avLst/>
          </a:prstGeom>
          <a:noFill/>
        </p:spPr>
        <p:txBody>
          <a:bodyPr wrap="square" rtlCol="1">
            <a:spAutoFit/>
          </a:bodyPr>
          <a:lstStyle/>
          <a:p>
            <a:r>
              <a:rPr lang="en-US" dirty="0"/>
              <a:t>Transfontanelle u/s preparing for tapping of the ventricles</a:t>
            </a:r>
            <a:endParaRPr lang="ar-JO" dirty="0"/>
          </a:p>
        </p:txBody>
      </p:sp>
      <p:sp>
        <p:nvSpPr>
          <p:cNvPr id="7" name="TextBox 6"/>
          <p:cNvSpPr txBox="1"/>
          <p:nvPr/>
        </p:nvSpPr>
        <p:spPr>
          <a:xfrm>
            <a:off x="4800600" y="4648200"/>
            <a:ext cx="2362200" cy="646331"/>
          </a:xfrm>
          <a:prstGeom prst="rect">
            <a:avLst/>
          </a:prstGeom>
          <a:noFill/>
        </p:spPr>
        <p:txBody>
          <a:bodyPr wrap="square" rtlCol="1">
            <a:spAutoFit/>
          </a:bodyPr>
          <a:lstStyle/>
          <a:p>
            <a:r>
              <a:rPr lang="en-US" dirty="0"/>
              <a:t>Lumbar puncture to drain the CSF</a:t>
            </a:r>
            <a:endParaRPr lang="ar-JO" dirty="0"/>
          </a:p>
        </p:txBody>
      </p:sp>
      <p:pic>
        <p:nvPicPr>
          <p:cNvPr id="4" name="Picture 3" descr="A picture containing looking, sitting, holding, food&#10;&#10;Description automatically generated">
            <a:extLst>
              <a:ext uri="{FF2B5EF4-FFF2-40B4-BE49-F238E27FC236}">
                <a16:creationId xmlns:a16="http://schemas.microsoft.com/office/drawing/2014/main" id="{7285DBED-55DA-49F5-8CE0-5F6732D7C1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357" y="2204581"/>
            <a:ext cx="2710040" cy="2258469"/>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9144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840065"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1D7179B-FF7C-482F-B3D9-2BE9ED1139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7725" cy="6858000"/>
          </a:xfrm>
          <a:custGeom>
            <a:avLst/>
            <a:gdLst>
              <a:gd name="connsiteX0" fmla="*/ 0 w 6210300"/>
              <a:gd name="connsiteY0" fmla="*/ 0 h 6858000"/>
              <a:gd name="connsiteX1" fmla="*/ 2628900 w 6210300"/>
              <a:gd name="connsiteY1" fmla="*/ 0 h 6858000"/>
              <a:gd name="connsiteX2" fmla="*/ 3034146 w 6210300"/>
              <a:gd name="connsiteY2" fmla="*/ 0 h 6858000"/>
              <a:gd name="connsiteX3" fmla="*/ 6210300 w 6210300"/>
              <a:gd name="connsiteY3" fmla="*/ 6858000 h 6858000"/>
              <a:gd name="connsiteX4" fmla="*/ 2628900 w 6210300"/>
              <a:gd name="connsiteY4" fmla="*/ 6858000 h 6858000"/>
              <a:gd name="connsiteX5" fmla="*/ 0 w 62103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10300" h="6858000">
                <a:moveTo>
                  <a:pt x="0" y="0"/>
                </a:moveTo>
                <a:lnTo>
                  <a:pt x="2628900" y="0"/>
                </a:lnTo>
                <a:lnTo>
                  <a:pt x="3034146" y="0"/>
                </a:lnTo>
                <a:lnTo>
                  <a:pt x="6210300" y="6858000"/>
                </a:lnTo>
                <a:lnTo>
                  <a:pt x="26289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624751" y="365125"/>
            <a:ext cx="2980250" cy="5811837"/>
          </a:xfrm>
        </p:spPr>
        <p:txBody>
          <a:bodyPr>
            <a:normAutofit/>
          </a:bodyPr>
          <a:lstStyle/>
          <a:p>
            <a:r>
              <a:rPr lang="en-US" b="1">
                <a:solidFill>
                  <a:srgbClr val="FFFFFF"/>
                </a:solidFill>
              </a:rPr>
              <a:t>Surgical – non-shunting options</a:t>
            </a:r>
            <a:br>
              <a:rPr lang="en-US" b="1">
                <a:solidFill>
                  <a:srgbClr val="FFFFFF"/>
                </a:solidFill>
              </a:rPr>
            </a:br>
            <a:endParaRPr lang="ar-JO">
              <a:solidFill>
                <a:srgbClr val="FFFFFF"/>
              </a:solidFill>
            </a:endParaRPr>
          </a:p>
        </p:txBody>
      </p:sp>
      <p:sp>
        <p:nvSpPr>
          <p:cNvPr id="3" name="Content Placeholder 2"/>
          <p:cNvSpPr>
            <a:spLocks noGrp="1"/>
          </p:cNvSpPr>
          <p:nvPr>
            <p:ph idx="1"/>
          </p:nvPr>
        </p:nvSpPr>
        <p:spPr>
          <a:xfrm>
            <a:off x="3257550" y="365125"/>
            <a:ext cx="5886450" cy="5811837"/>
          </a:xfrm>
        </p:spPr>
        <p:txBody>
          <a:bodyPr anchor="ctr">
            <a:normAutofit/>
          </a:bodyPr>
          <a:lstStyle/>
          <a:p>
            <a:pPr>
              <a:lnSpc>
                <a:spcPct val="90000"/>
              </a:lnSpc>
              <a:buNone/>
            </a:pPr>
            <a:r>
              <a:rPr lang="en-US" sz="2400" dirty="0">
                <a:solidFill>
                  <a:srgbClr val="FFFFFF"/>
                </a:solidFill>
              </a:rPr>
              <a:t>1-Whenever possible, the obstructing lesion that causes the</a:t>
            </a:r>
          </a:p>
          <a:p>
            <a:pPr>
              <a:lnSpc>
                <a:spcPct val="90000"/>
              </a:lnSpc>
              <a:buNone/>
            </a:pPr>
            <a:r>
              <a:rPr lang="en-US" sz="2400" dirty="0">
                <a:solidFill>
                  <a:srgbClr val="FFFFFF"/>
                </a:solidFill>
              </a:rPr>
              <a:t>hydrocephalus should be </a:t>
            </a:r>
            <a:r>
              <a:rPr lang="en-US" sz="2400" b="1" i="1" u="sng" dirty="0">
                <a:solidFill>
                  <a:srgbClr val="FFFFFF"/>
                </a:solidFill>
              </a:rPr>
              <a:t>surgically removed.</a:t>
            </a:r>
          </a:p>
          <a:p>
            <a:pPr>
              <a:lnSpc>
                <a:spcPct val="90000"/>
              </a:lnSpc>
              <a:buNone/>
            </a:pPr>
            <a:endParaRPr lang="en-US" sz="2400" b="1" i="1" u="sng" dirty="0">
              <a:solidFill>
                <a:srgbClr val="FFFFFF"/>
              </a:solidFill>
            </a:endParaRPr>
          </a:p>
          <a:p>
            <a:pPr>
              <a:lnSpc>
                <a:spcPct val="90000"/>
              </a:lnSpc>
              <a:buNone/>
            </a:pPr>
            <a:r>
              <a:rPr lang="en-US" sz="2400" dirty="0">
                <a:solidFill>
                  <a:srgbClr val="FFFFFF"/>
                </a:solidFill>
              </a:rPr>
              <a:t>2-For CSF obstruction at or distal to the aqueduct, a potential surgical treatment is the </a:t>
            </a:r>
            <a:r>
              <a:rPr lang="en-US" sz="2400" b="1" i="1" u="sng" dirty="0">
                <a:solidFill>
                  <a:srgbClr val="FFFFFF"/>
                </a:solidFill>
              </a:rPr>
              <a:t>endoscopic third ventriculostomy(ETV). </a:t>
            </a:r>
          </a:p>
          <a:p>
            <a:pPr>
              <a:lnSpc>
                <a:spcPct val="90000"/>
              </a:lnSpc>
              <a:buNone/>
            </a:pPr>
            <a:r>
              <a:rPr lang="en-US" sz="2400" b="1" i="1" u="sng" dirty="0">
                <a:solidFill>
                  <a:srgbClr val="FFFFFF"/>
                </a:solidFill>
              </a:rPr>
              <a:t>    </a:t>
            </a:r>
          </a:p>
          <a:p>
            <a:pPr>
              <a:lnSpc>
                <a:spcPct val="90000"/>
              </a:lnSpc>
              <a:buNone/>
            </a:pPr>
            <a:endParaRPr lang="en-US" sz="1800" b="1" i="1" u="sng" dirty="0">
              <a:solidFill>
                <a:srgbClr val="FFFFFF"/>
              </a:solidFill>
            </a:endParaRPr>
          </a:p>
          <a:p>
            <a:pPr>
              <a:lnSpc>
                <a:spcPct val="90000"/>
              </a:lnSpc>
              <a:buNone/>
            </a:pPr>
            <a:endParaRPr lang="en-US" sz="1800" b="1" i="1" u="sng" dirty="0">
              <a:solidFill>
                <a:srgbClr val="FFFFFF"/>
              </a:solidFill>
            </a:endParaRPr>
          </a:p>
          <a:p>
            <a:pPr>
              <a:lnSpc>
                <a:spcPct val="90000"/>
              </a:lnSpc>
              <a:buNone/>
            </a:pPr>
            <a:endParaRPr lang="en-US" sz="1600" dirty="0">
              <a:solidFill>
                <a:srgbClr val="FFFFFF"/>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i="1" u="sng"/>
              <a:t>Endoscopic Third Ventriculostomy(ETV)</a:t>
            </a:r>
            <a:endParaRPr lang="ar-JO" sz="3200" dirty="0"/>
          </a:p>
        </p:txBody>
      </p:sp>
      <p:pic>
        <p:nvPicPr>
          <p:cNvPr id="48130" name="Picture 2"/>
          <p:cNvPicPr>
            <a:picLocks noGrp="1" noChangeAspect="1" noChangeArrowheads="1"/>
          </p:cNvPicPr>
          <p:nvPr>
            <p:ph idx="1"/>
          </p:nvPr>
        </p:nvPicPr>
        <p:blipFill>
          <a:blip r:embed="rId2"/>
          <a:stretch>
            <a:fillRect/>
          </a:stretch>
        </p:blipFill>
        <p:spPr bwMode="auto">
          <a:xfrm>
            <a:off x="1476761" y="1858419"/>
            <a:ext cx="6190477" cy="4009524"/>
          </a:xfrm>
          <a:prstGeom prst="rect">
            <a:avLst/>
          </a:prstGeom>
          <a:noFill/>
          <a:ln w="9525">
            <a:noFill/>
            <a:miter lim="800000"/>
            <a:headEnd/>
            <a:tailEnd/>
          </a:ln>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ETV-CPC-choroid plexus coagulation</a:t>
            </a:r>
            <a:endParaRPr lang="ar-JO" dirty="0"/>
          </a:p>
        </p:txBody>
      </p:sp>
      <p:pic>
        <p:nvPicPr>
          <p:cNvPr id="7171" name="Picture 3" descr="C:\Users\Dr-q-saleh\Desktop\peds14692f1.gif"/>
          <p:cNvPicPr>
            <a:picLocks noChangeAspect="1" noChangeArrowheads="1"/>
          </p:cNvPicPr>
          <p:nvPr/>
        </p:nvPicPr>
        <p:blipFill>
          <a:blip r:embed="rId2"/>
          <a:srcRect/>
          <a:stretch>
            <a:fillRect/>
          </a:stretch>
        </p:blipFill>
        <p:spPr bwMode="auto">
          <a:xfrm>
            <a:off x="0" y="1550810"/>
            <a:ext cx="7428089" cy="4906433"/>
          </a:xfrm>
          <a:prstGeom prst="rect">
            <a:avLst/>
          </a:prstGeom>
          <a:noFill/>
        </p:spPr>
      </p:pic>
      <p:pic>
        <p:nvPicPr>
          <p:cNvPr id="7172" name="Picture 4" descr="C:\Users\Dr-q-saleh\Desktop\download (2).jpg"/>
          <p:cNvPicPr>
            <a:picLocks noChangeAspect="1" noChangeArrowheads="1"/>
          </p:cNvPicPr>
          <p:nvPr/>
        </p:nvPicPr>
        <p:blipFill>
          <a:blip r:embed="rId3"/>
          <a:srcRect/>
          <a:stretch>
            <a:fillRect/>
          </a:stretch>
        </p:blipFill>
        <p:spPr bwMode="auto">
          <a:xfrm>
            <a:off x="7143750" y="1507068"/>
            <a:ext cx="2000250" cy="2286000"/>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9144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840065"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1D7179B-FF7C-482F-B3D9-2BE9ED1139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7725" cy="6858000"/>
          </a:xfrm>
          <a:custGeom>
            <a:avLst/>
            <a:gdLst>
              <a:gd name="connsiteX0" fmla="*/ 0 w 6210300"/>
              <a:gd name="connsiteY0" fmla="*/ 0 h 6858000"/>
              <a:gd name="connsiteX1" fmla="*/ 2628900 w 6210300"/>
              <a:gd name="connsiteY1" fmla="*/ 0 h 6858000"/>
              <a:gd name="connsiteX2" fmla="*/ 3034146 w 6210300"/>
              <a:gd name="connsiteY2" fmla="*/ 0 h 6858000"/>
              <a:gd name="connsiteX3" fmla="*/ 6210300 w 6210300"/>
              <a:gd name="connsiteY3" fmla="*/ 6858000 h 6858000"/>
              <a:gd name="connsiteX4" fmla="*/ 2628900 w 6210300"/>
              <a:gd name="connsiteY4" fmla="*/ 6858000 h 6858000"/>
              <a:gd name="connsiteX5" fmla="*/ 0 w 62103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10300" h="6858000">
                <a:moveTo>
                  <a:pt x="0" y="0"/>
                </a:moveTo>
                <a:lnTo>
                  <a:pt x="2628900" y="0"/>
                </a:lnTo>
                <a:lnTo>
                  <a:pt x="3034146" y="0"/>
                </a:lnTo>
                <a:lnTo>
                  <a:pt x="6210300" y="6858000"/>
                </a:lnTo>
                <a:lnTo>
                  <a:pt x="26289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624751" y="365125"/>
            <a:ext cx="2980250" cy="5811837"/>
          </a:xfrm>
        </p:spPr>
        <p:txBody>
          <a:bodyPr>
            <a:normAutofit/>
          </a:bodyPr>
          <a:lstStyle/>
          <a:p>
            <a:r>
              <a:rPr lang="en-US" b="1">
                <a:solidFill>
                  <a:srgbClr val="FFFFFF"/>
                </a:solidFill>
              </a:rPr>
              <a:t>Surgical - CSF shunts</a:t>
            </a:r>
            <a:br>
              <a:rPr lang="en-US" b="1">
                <a:solidFill>
                  <a:srgbClr val="FFFFFF"/>
                </a:solidFill>
              </a:rPr>
            </a:br>
            <a:endParaRPr lang="ar-JO">
              <a:solidFill>
                <a:srgbClr val="FFFFFF"/>
              </a:solidFill>
            </a:endParaRPr>
          </a:p>
        </p:txBody>
      </p:sp>
      <p:sp>
        <p:nvSpPr>
          <p:cNvPr id="3" name="Content Placeholder 2"/>
          <p:cNvSpPr>
            <a:spLocks noGrp="1"/>
          </p:cNvSpPr>
          <p:nvPr>
            <p:ph idx="1"/>
          </p:nvPr>
        </p:nvSpPr>
        <p:spPr>
          <a:xfrm>
            <a:off x="3605001" y="365125"/>
            <a:ext cx="4910347" cy="5811837"/>
          </a:xfrm>
        </p:spPr>
        <p:txBody>
          <a:bodyPr anchor="ctr">
            <a:noAutofit/>
          </a:bodyPr>
          <a:lstStyle/>
          <a:p>
            <a:pPr>
              <a:lnSpc>
                <a:spcPct val="90000"/>
              </a:lnSpc>
            </a:pPr>
            <a:r>
              <a:rPr lang="en-US" sz="2400" dirty="0">
                <a:solidFill>
                  <a:srgbClr val="FFFFFF"/>
                </a:solidFill>
              </a:rPr>
              <a:t>CSF shunts are usually silastic tubes that divert CSF from the ventricles to other body cavities (i.e. peritoneal, atrium or pleural</a:t>
            </a:r>
          </a:p>
          <a:p>
            <a:pPr>
              <a:lnSpc>
                <a:spcPct val="90000"/>
              </a:lnSpc>
              <a:buNone/>
            </a:pPr>
            <a:r>
              <a:rPr lang="en-US" sz="2400" dirty="0">
                <a:solidFill>
                  <a:srgbClr val="FFFFFF"/>
                </a:solidFill>
              </a:rPr>
              <a:t>space), where normal physiologic processes can absorb the fluid</a:t>
            </a:r>
            <a:r>
              <a:rPr lang="en-US" sz="2000" dirty="0">
                <a:solidFill>
                  <a:srgbClr val="FFFFFF"/>
                </a:solidFill>
              </a:rPr>
              <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20122" y="618681"/>
            <a:ext cx="1960404" cy="4794567"/>
          </a:xfrm>
        </p:spPr>
        <p:txBody>
          <a:bodyPr vert="horz" lIns="91440" tIns="45720" rIns="91440" bIns="45720" rtlCol="0" anchor="ctr">
            <a:normAutofit/>
          </a:bodyPr>
          <a:lstStyle/>
          <a:p>
            <a:pPr algn="l">
              <a:lnSpc>
                <a:spcPct val="90000"/>
              </a:lnSpc>
            </a:pPr>
            <a:r>
              <a:rPr lang="en-US" sz="2600">
                <a:solidFill>
                  <a:srgbClr val="FFFFFF"/>
                </a:solidFill>
              </a:rPr>
              <a:t>Components of the shunt</a:t>
            </a:r>
          </a:p>
        </p:txBody>
      </p:sp>
      <p:pic>
        <p:nvPicPr>
          <p:cNvPr id="49154" name="Picture 2"/>
          <p:cNvPicPr>
            <a:picLocks noGrp="1" noChangeAspect="1" noChangeArrowheads="1"/>
          </p:cNvPicPr>
          <p:nvPr>
            <p:ph idx="1"/>
          </p:nvPr>
        </p:nvPicPr>
        <p:blipFill rotWithShape="1">
          <a:blip r:embed="rId2"/>
          <a:srcRect r="6834" b="-2"/>
          <a:stretch/>
        </p:blipFill>
        <p:spPr bwMode="auto">
          <a:xfrm>
            <a:off x="732188" y="942538"/>
            <a:ext cx="5372416" cy="4808332"/>
          </a:xfrm>
          <a:prstGeom prst="rect">
            <a:avLst/>
          </a:prstGeom>
          <a:noFill/>
          <a:effectLst/>
        </p:spPr>
      </p:pic>
      <p:sp>
        <p:nvSpPr>
          <p:cNvPr id="73"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0015" y="484632"/>
            <a:ext cx="6096762"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32733A3-0F77-438B-B4F2-B63320B49E98}"/>
              </a:ext>
            </a:extLst>
          </p:cNvPr>
          <p:cNvPicPr>
            <a:picLocks noChangeAspect="1" noChangeArrowheads="1"/>
          </p:cNvPicPr>
          <p:nvPr/>
        </p:nvPicPr>
        <p:blipFill rotWithShape="1">
          <a:blip r:embed="rId2"/>
          <a:srcRect r="6834" b="-2"/>
          <a:stretch/>
        </p:blipFill>
        <p:spPr bwMode="auto">
          <a:xfrm>
            <a:off x="225778" y="496711"/>
            <a:ext cx="6406444" cy="5781852"/>
          </a:xfrm>
          <a:prstGeom prst="rect">
            <a:avLst/>
          </a:prstGeom>
          <a:noFill/>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Surgical techniques</a:t>
            </a:r>
            <a:endParaRPr lang="ar-JO" dirty="0"/>
          </a:p>
        </p:txBody>
      </p:sp>
      <p:pic>
        <p:nvPicPr>
          <p:cNvPr id="50178" name="Picture 2"/>
          <p:cNvPicPr>
            <a:picLocks noGrp="1" noChangeAspect="1" noChangeArrowheads="1"/>
          </p:cNvPicPr>
          <p:nvPr>
            <p:ph idx="1"/>
          </p:nvPr>
        </p:nvPicPr>
        <p:blipFill>
          <a:blip r:embed="rId2"/>
          <a:srcRect/>
          <a:stretch>
            <a:fillRect/>
          </a:stretch>
        </p:blipFill>
        <p:spPr bwMode="auto">
          <a:xfrm>
            <a:off x="457200" y="1295400"/>
            <a:ext cx="7735666" cy="4525963"/>
          </a:xfrm>
          <a:prstGeom prst="rect">
            <a:avLst/>
          </a:prstGeom>
          <a:noFill/>
          <a:ln w="9525">
            <a:noFill/>
            <a:miter lim="800000"/>
            <a:headEnd/>
            <a:tailEnd/>
          </a:ln>
          <a:effectLst/>
        </p:spPr>
      </p:pic>
      <p:sp>
        <p:nvSpPr>
          <p:cNvPr id="5" name="Rectangle 4"/>
          <p:cNvSpPr/>
          <p:nvPr/>
        </p:nvSpPr>
        <p:spPr>
          <a:xfrm>
            <a:off x="304800" y="5934670"/>
            <a:ext cx="8305800" cy="584775"/>
          </a:xfrm>
          <a:prstGeom prst="rect">
            <a:avLst/>
          </a:prstGeom>
        </p:spPr>
        <p:txBody>
          <a:bodyPr wrap="square">
            <a:spAutoFit/>
          </a:bodyPr>
          <a:lstStyle/>
          <a:p>
            <a:r>
              <a:rPr lang="en-US" sz="1600" b="1" dirty="0"/>
              <a:t>Placement of a frontal ventriculoperitoneal shunt. Patient positioned and coordinates marked; subcutaneous shunt passage; ventricular catheter insertion; peritoneal catheter insertion.</a:t>
            </a:r>
            <a:endParaRPr lang="ar-JO" sz="1600" b="1"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9144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840065"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1D7179B-FF7C-482F-B3D9-2BE9ED1139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7725" cy="6858000"/>
          </a:xfrm>
          <a:custGeom>
            <a:avLst/>
            <a:gdLst>
              <a:gd name="connsiteX0" fmla="*/ 0 w 6210300"/>
              <a:gd name="connsiteY0" fmla="*/ 0 h 6858000"/>
              <a:gd name="connsiteX1" fmla="*/ 2628900 w 6210300"/>
              <a:gd name="connsiteY1" fmla="*/ 0 h 6858000"/>
              <a:gd name="connsiteX2" fmla="*/ 3034146 w 6210300"/>
              <a:gd name="connsiteY2" fmla="*/ 0 h 6858000"/>
              <a:gd name="connsiteX3" fmla="*/ 6210300 w 6210300"/>
              <a:gd name="connsiteY3" fmla="*/ 6858000 h 6858000"/>
              <a:gd name="connsiteX4" fmla="*/ 2628900 w 6210300"/>
              <a:gd name="connsiteY4" fmla="*/ 6858000 h 6858000"/>
              <a:gd name="connsiteX5" fmla="*/ 0 w 62103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10300" h="6858000">
                <a:moveTo>
                  <a:pt x="0" y="0"/>
                </a:moveTo>
                <a:lnTo>
                  <a:pt x="2628900" y="0"/>
                </a:lnTo>
                <a:lnTo>
                  <a:pt x="3034146" y="0"/>
                </a:lnTo>
                <a:lnTo>
                  <a:pt x="6210300" y="6858000"/>
                </a:lnTo>
                <a:lnTo>
                  <a:pt x="26289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624751" y="365125"/>
            <a:ext cx="2980250" cy="5811837"/>
          </a:xfrm>
        </p:spPr>
        <p:txBody>
          <a:bodyPr>
            <a:normAutofit/>
          </a:bodyPr>
          <a:lstStyle/>
          <a:p>
            <a:r>
              <a:rPr lang="en-US" sz="3700" b="1" dirty="0">
                <a:solidFill>
                  <a:srgbClr val="FFFFFF"/>
                </a:solidFill>
              </a:rPr>
              <a:t>Shunt complications</a:t>
            </a:r>
            <a:br>
              <a:rPr lang="en-US" sz="3700" b="1" dirty="0">
                <a:solidFill>
                  <a:srgbClr val="FFFFFF"/>
                </a:solidFill>
              </a:rPr>
            </a:br>
            <a:r>
              <a:rPr lang="en-US" sz="3700" b="1" dirty="0">
                <a:solidFill>
                  <a:srgbClr val="FFFFFF"/>
                </a:solidFill>
              </a:rPr>
              <a:t>?a tube</a:t>
            </a:r>
            <a:br>
              <a:rPr lang="en-US" sz="3700" b="1" dirty="0">
                <a:solidFill>
                  <a:srgbClr val="FFFFFF"/>
                </a:solidFill>
              </a:rPr>
            </a:br>
            <a:r>
              <a:rPr lang="en-US" sz="3700" b="1" dirty="0">
                <a:solidFill>
                  <a:srgbClr val="FFFFFF"/>
                </a:solidFill>
              </a:rPr>
              <a:t>?a foreign body</a:t>
            </a:r>
            <a:br>
              <a:rPr lang="en-US" sz="3700" b="1" dirty="0">
                <a:solidFill>
                  <a:srgbClr val="FFFFFF"/>
                </a:solidFill>
              </a:rPr>
            </a:br>
            <a:endParaRPr lang="ar-JO" sz="3700" dirty="0">
              <a:solidFill>
                <a:srgbClr val="FFFFFF"/>
              </a:solidFill>
            </a:endParaRPr>
          </a:p>
        </p:txBody>
      </p:sp>
      <p:sp>
        <p:nvSpPr>
          <p:cNvPr id="3" name="Content Placeholder 2"/>
          <p:cNvSpPr>
            <a:spLocks noGrp="1"/>
          </p:cNvSpPr>
          <p:nvPr>
            <p:ph idx="1"/>
          </p:nvPr>
        </p:nvSpPr>
        <p:spPr>
          <a:xfrm>
            <a:off x="4017695" y="365125"/>
            <a:ext cx="4497653" cy="5811837"/>
          </a:xfrm>
        </p:spPr>
        <p:txBody>
          <a:bodyPr anchor="ctr">
            <a:normAutofit/>
          </a:bodyPr>
          <a:lstStyle/>
          <a:p>
            <a:pPr>
              <a:buNone/>
            </a:pPr>
            <a:r>
              <a:rPr lang="en-US" sz="2400" dirty="0">
                <a:solidFill>
                  <a:srgbClr val="FFFFFF"/>
                </a:solidFill>
              </a:rPr>
              <a:t>Shunt complications and failures remain a significant problem in treating hydrocephalus. </a:t>
            </a:r>
          </a:p>
          <a:p>
            <a:pPr>
              <a:buNone/>
            </a:pPr>
            <a:r>
              <a:rPr lang="en-US" sz="2400" dirty="0">
                <a:solidFill>
                  <a:srgbClr val="FFFFFF"/>
                </a:solidFill>
              </a:rPr>
              <a:t>(1) mechanical failure of the device,</a:t>
            </a:r>
          </a:p>
          <a:p>
            <a:pPr>
              <a:buNone/>
            </a:pPr>
            <a:r>
              <a:rPr lang="en-US" sz="2400" dirty="0">
                <a:solidFill>
                  <a:srgbClr val="FFFFFF"/>
                </a:solidFill>
              </a:rPr>
              <a:t>(2) functional failure because of too much or too little flow of CSF( malfunction), and</a:t>
            </a:r>
          </a:p>
          <a:p>
            <a:pPr>
              <a:buNone/>
            </a:pPr>
            <a:r>
              <a:rPr lang="en-US" sz="2400" dirty="0">
                <a:solidFill>
                  <a:srgbClr val="FFFFFF"/>
                </a:solidFill>
              </a:rPr>
              <a:t> (3) infection of the CSF or the shunt device.</a:t>
            </a:r>
            <a:endParaRPr lang="ar-JO" sz="2400" dirty="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عنوان 1">
            <a:extLst>
              <a:ext uri="{FF2B5EF4-FFF2-40B4-BE49-F238E27FC236}">
                <a16:creationId xmlns:a16="http://schemas.microsoft.com/office/drawing/2014/main" id="{35E4E930-198D-467C-8967-5CE33D45C242}"/>
              </a:ext>
            </a:extLst>
          </p:cNvPr>
          <p:cNvSpPr>
            <a:spLocks noGrp="1"/>
          </p:cNvSpPr>
          <p:nvPr>
            <p:ph type="title"/>
          </p:nvPr>
        </p:nvSpPr>
        <p:spPr>
          <a:xfrm>
            <a:off x="628651" y="963877"/>
            <a:ext cx="2441928" cy="2682434"/>
          </a:xfrm>
        </p:spPr>
        <p:txBody>
          <a:bodyPr>
            <a:normAutofit fontScale="90000"/>
          </a:bodyPr>
          <a:lstStyle/>
          <a:p>
            <a:pPr algn="r"/>
            <a:r>
              <a:rPr lang="en-US" dirty="0">
                <a:solidFill>
                  <a:schemeClr val="accent1"/>
                </a:solidFill>
              </a:rPr>
              <a:t>Physiology of CSF circulation</a:t>
            </a:r>
          </a:p>
        </p:txBody>
      </p:sp>
      <p:pic>
        <p:nvPicPr>
          <p:cNvPr id="6" name="Content Placeholder 4">
            <a:extLst>
              <a:ext uri="{FF2B5EF4-FFF2-40B4-BE49-F238E27FC236}">
                <a16:creationId xmlns:a16="http://schemas.microsoft.com/office/drawing/2014/main" id="{6A94CE0E-ABAB-42E8-870D-F46E9A896C9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10845" y="643467"/>
            <a:ext cx="5317066" cy="5542844"/>
          </a:xfrm>
          <a:prstGeom prst="rect">
            <a:avLst/>
          </a:prstGeom>
        </p:spPr>
      </p:pic>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42344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Shunt complications</a:t>
            </a:r>
            <a:endParaRPr lang="ar-JO" dirty="0"/>
          </a:p>
        </p:txBody>
      </p:sp>
      <p:pic>
        <p:nvPicPr>
          <p:cNvPr id="51203" name="Picture 3"/>
          <p:cNvPicPr>
            <a:picLocks noGrp="1" noChangeAspect="1" noChangeArrowheads="1"/>
          </p:cNvPicPr>
          <p:nvPr>
            <p:ph idx="1"/>
          </p:nvPr>
        </p:nvPicPr>
        <p:blipFill>
          <a:blip r:embed="rId2"/>
          <a:srcRect/>
          <a:stretch>
            <a:fillRect/>
          </a:stretch>
        </p:blipFill>
        <p:spPr bwMode="auto">
          <a:xfrm>
            <a:off x="304800" y="1447800"/>
            <a:ext cx="8534400" cy="4800600"/>
          </a:xfrm>
          <a:prstGeom prst="rect">
            <a:avLst/>
          </a:prstGeom>
          <a:noFill/>
          <a:ln w="9525">
            <a:noFill/>
            <a:miter lim="800000"/>
            <a:headEnd/>
            <a:tailEnd/>
          </a:ln>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963877"/>
            <a:ext cx="2620771" cy="4930246"/>
          </a:xfrm>
        </p:spPr>
        <p:txBody>
          <a:bodyPr>
            <a:normAutofit/>
          </a:bodyPr>
          <a:lstStyle/>
          <a:p>
            <a:pPr algn="r"/>
            <a:r>
              <a:rPr lang="en-US">
                <a:solidFill>
                  <a:schemeClr val="accent1"/>
                </a:solidFill>
              </a:rPr>
              <a:t>Shunt Infection</a:t>
            </a:r>
            <a:br>
              <a:rPr lang="en-US">
                <a:solidFill>
                  <a:schemeClr val="accent1"/>
                </a:solidFill>
              </a:rPr>
            </a:br>
            <a:endParaRPr lang="ar-JO">
              <a:solidFill>
                <a:schemeClr val="accent1"/>
              </a:solidFill>
            </a:endParaRPr>
          </a:p>
        </p:txBody>
      </p:sp>
      <p:sp>
        <p:nvSpPr>
          <p:cNvPr id="3" name="Content Placeholder 2"/>
          <p:cNvSpPr>
            <a:spLocks noGrp="1"/>
          </p:cNvSpPr>
          <p:nvPr>
            <p:ph idx="1"/>
          </p:nvPr>
        </p:nvSpPr>
        <p:spPr>
          <a:xfrm>
            <a:off x="3732023" y="963877"/>
            <a:ext cx="4783327" cy="4930246"/>
          </a:xfrm>
        </p:spPr>
        <p:txBody>
          <a:bodyPr anchor="ctr">
            <a:normAutofit fontScale="92500" lnSpcReduction="10000"/>
          </a:bodyPr>
          <a:lstStyle/>
          <a:p>
            <a:pPr>
              <a:lnSpc>
                <a:spcPct val="90000"/>
              </a:lnSpc>
            </a:pPr>
            <a:r>
              <a:rPr lang="en-US" sz="2400" dirty="0"/>
              <a:t>In general, approximately 1-15% . </a:t>
            </a:r>
          </a:p>
          <a:p>
            <a:pPr>
              <a:lnSpc>
                <a:spcPct val="90000"/>
              </a:lnSpc>
              <a:buNone/>
            </a:pPr>
            <a:r>
              <a:rPr lang="en-US" sz="2400" dirty="0"/>
              <a:t>Premature infants have an increased risk.</a:t>
            </a:r>
          </a:p>
          <a:p>
            <a:pPr>
              <a:lnSpc>
                <a:spcPct val="90000"/>
              </a:lnSpc>
            </a:pPr>
            <a:r>
              <a:rPr lang="en-US" sz="2400" dirty="0"/>
              <a:t>Nearly 90% of all shunt infections are recognized within 12 months</a:t>
            </a:r>
          </a:p>
          <a:p>
            <a:pPr>
              <a:lnSpc>
                <a:spcPct val="90000"/>
              </a:lnSpc>
            </a:pPr>
            <a:r>
              <a:rPr lang="en-US" sz="2400" dirty="0"/>
              <a:t> it is believed that most bacteria are introduced at the time of surgery.</a:t>
            </a:r>
          </a:p>
          <a:p>
            <a:pPr>
              <a:lnSpc>
                <a:spcPct val="90000"/>
              </a:lnSpc>
            </a:pPr>
            <a:r>
              <a:rPr lang="en-US" sz="2400" b="1" i="1" dirty="0"/>
              <a:t>Staphylococcus epidermidis </a:t>
            </a:r>
            <a:r>
              <a:rPr lang="en-US" sz="2400" i="1" dirty="0"/>
              <a:t>causes approximately 60% </a:t>
            </a:r>
            <a:r>
              <a:rPr lang="en-US" sz="2400" dirty="0"/>
              <a:t>o</a:t>
            </a:r>
            <a:r>
              <a:rPr lang="en-US" sz="2400" i="1" dirty="0"/>
              <a:t>f </a:t>
            </a:r>
            <a:r>
              <a:rPr lang="en-US" sz="2400" dirty="0"/>
              <a:t>shunt infections, </a:t>
            </a:r>
          </a:p>
          <a:p>
            <a:pPr>
              <a:lnSpc>
                <a:spcPct val="90000"/>
              </a:lnSpc>
            </a:pPr>
            <a:r>
              <a:rPr lang="en-US" sz="2400" b="1" i="1" dirty="0"/>
              <a:t>Staphylococcus aureus </a:t>
            </a:r>
            <a:r>
              <a:rPr lang="en-US" sz="2400" i="1" dirty="0"/>
              <a:t>is responsible for 30%,</a:t>
            </a:r>
          </a:p>
          <a:p>
            <a:pPr>
              <a:lnSpc>
                <a:spcPct val="90000"/>
              </a:lnSpc>
            </a:pPr>
            <a:r>
              <a:rPr lang="en-US" sz="2400" i="1" dirty="0"/>
              <a:t> and </a:t>
            </a:r>
            <a:r>
              <a:rPr lang="en-US" sz="2400" dirty="0"/>
              <a:t>coliform bacteria, </a:t>
            </a:r>
            <a:r>
              <a:rPr lang="en-US" sz="2400" dirty="0" err="1"/>
              <a:t>propionibacteria</a:t>
            </a:r>
            <a:r>
              <a:rPr lang="en-US" sz="2400" dirty="0"/>
              <a:t>, streptococci, or </a:t>
            </a:r>
            <a:r>
              <a:rPr lang="en-US" sz="2400" i="1" dirty="0"/>
              <a:t>Haemophilus influenzae cause the remainder. </a:t>
            </a:r>
            <a:endParaRPr lang="en-US" sz="2400" dirty="0"/>
          </a:p>
          <a:p>
            <a:pPr>
              <a:lnSpc>
                <a:spcPct val="90000"/>
              </a:lnSpc>
            </a:pPr>
            <a:endParaRPr lang="ar-JO" sz="1800" dirty="0"/>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49956"/>
            <a:ext cx="8229600" cy="5776207"/>
          </a:xfrm>
        </p:spPr>
        <p:txBody>
          <a:bodyPr>
            <a:noAutofit/>
          </a:bodyPr>
          <a:lstStyle/>
          <a:p>
            <a:r>
              <a:rPr lang="en-US" sz="2000" b="1" dirty="0"/>
              <a:t>Diagnosis</a:t>
            </a:r>
            <a:r>
              <a:rPr lang="en-US" sz="2000" dirty="0"/>
              <a:t> is confirmed by CSF sampling from the shunt reservoir ;with the findings of leukocytosis and positive culture .</a:t>
            </a:r>
          </a:p>
          <a:p>
            <a:r>
              <a:rPr lang="en-US" sz="2000" b="1" dirty="0"/>
              <a:t>Treatment</a:t>
            </a:r>
            <a:r>
              <a:rPr lang="en-US" sz="2000" dirty="0"/>
              <a:t> usually involves</a:t>
            </a:r>
          </a:p>
          <a:p>
            <a:pPr>
              <a:buFont typeface="Wingdings" pitchFamily="2" charset="2"/>
              <a:buChar char="Ø"/>
            </a:pPr>
            <a:r>
              <a:rPr lang="en-US" sz="2000" dirty="0"/>
              <a:t> removal of the infected shunt </a:t>
            </a:r>
          </a:p>
          <a:p>
            <a:pPr>
              <a:buFont typeface="Wingdings" pitchFamily="2" charset="2"/>
              <a:buChar char="Ø"/>
            </a:pPr>
            <a:r>
              <a:rPr lang="en-US" sz="2000" dirty="0"/>
              <a:t>placement of an EVD. </a:t>
            </a:r>
          </a:p>
          <a:p>
            <a:pPr>
              <a:buFont typeface="Wingdings" pitchFamily="2" charset="2"/>
              <a:buChar char="Ø"/>
            </a:pPr>
            <a:r>
              <a:rPr lang="en-US" sz="2000" dirty="0"/>
              <a:t> appropriate intravenous antibiotics, based on culture and sensitivity results. </a:t>
            </a:r>
          </a:p>
          <a:p>
            <a:r>
              <a:rPr lang="en-US" sz="2000" dirty="0"/>
              <a:t>When the infection is cleared, i.e. (1) at least 3 consecutive daily CSF cultures that are negative, (2) CSF white blood cell count &lt; 50, and (3) CSF protein &lt; 500 mg/dL, a new shunt system is implanted, and the EVD is removed.</a:t>
            </a:r>
            <a:endParaRPr lang="ar-JO" sz="2000" dirty="0"/>
          </a:p>
        </p:txBody>
      </p:sp>
      <p:pic>
        <p:nvPicPr>
          <p:cNvPr id="4" name="Picture 3" descr="A picture containing indoor, person, table, holding&#10;&#10;Description automatically generated">
            <a:extLst>
              <a:ext uri="{FF2B5EF4-FFF2-40B4-BE49-F238E27FC236}">
                <a16:creationId xmlns:a16="http://schemas.microsoft.com/office/drawing/2014/main" id="{42839151-9B17-48C6-A930-9D7DFEC260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615472" y="3975057"/>
            <a:ext cx="2686757" cy="3079129"/>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shunt obstruction</a:t>
            </a:r>
            <a:endParaRPr lang="ar-JO" dirty="0"/>
          </a:p>
        </p:txBody>
      </p:sp>
      <p:sp>
        <p:nvSpPr>
          <p:cNvPr id="3" name="Content Placeholder 2"/>
          <p:cNvSpPr>
            <a:spLocks noGrp="1"/>
          </p:cNvSpPr>
          <p:nvPr>
            <p:ph idx="1"/>
          </p:nvPr>
        </p:nvSpPr>
        <p:spPr/>
        <p:txBody>
          <a:bodyPr>
            <a:normAutofit/>
          </a:bodyPr>
          <a:lstStyle/>
          <a:p>
            <a:r>
              <a:rPr lang="en-US" sz="2000" dirty="0"/>
              <a:t>A child with a shunt malfunction often presents with signs and symptoms of increased ICP. </a:t>
            </a:r>
          </a:p>
          <a:p>
            <a:r>
              <a:rPr lang="en-US" sz="2000" dirty="0"/>
              <a:t>headache, irritability, lethargy, nausea, and/or vomiting.</a:t>
            </a:r>
          </a:p>
          <a:p>
            <a:r>
              <a:rPr lang="en-US" sz="2000" dirty="0"/>
              <a:t>The shunt itself can be examined for evidence of obstruction.. </a:t>
            </a:r>
          </a:p>
          <a:p>
            <a:r>
              <a:rPr lang="en-US" sz="2000" dirty="0"/>
              <a:t>A head CT, as well as shunt survey </a:t>
            </a:r>
            <a:r>
              <a:rPr lang="en-US" sz="2000" dirty="0" err="1"/>
              <a:t>Xrays</a:t>
            </a:r>
            <a:endParaRPr lang="en-US" sz="1800" dirty="0"/>
          </a:p>
          <a:p>
            <a:endParaRPr lang="ar-JO" sz="1800" dirty="0"/>
          </a:p>
        </p:txBody>
      </p:sp>
      <p:pic>
        <p:nvPicPr>
          <p:cNvPr id="4" name="Picture 2" descr="C:\Users\Administrator\Desktop\neuro photo\mmc\IMG-20201108-WA00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1600" y="3815644"/>
            <a:ext cx="2616200" cy="28636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Administrator\Desktop\neuro photo\mmc\IMG-20201108-WA00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4800" y="3810732"/>
            <a:ext cx="2397830" cy="28666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963877"/>
            <a:ext cx="2620771" cy="4930246"/>
          </a:xfrm>
        </p:spPr>
        <p:txBody>
          <a:bodyPr>
            <a:normAutofit/>
          </a:bodyPr>
          <a:lstStyle/>
          <a:p>
            <a:pPr algn="r"/>
            <a:endParaRPr lang="ar-JO">
              <a:solidFill>
                <a:schemeClr val="accent1"/>
              </a:solidFill>
            </a:endParaRPr>
          </a:p>
        </p:txBody>
      </p:sp>
      <p:sp>
        <p:nvSpPr>
          <p:cNvPr id="3" name="Content Placeholder 2"/>
          <p:cNvSpPr>
            <a:spLocks noGrp="1"/>
          </p:cNvSpPr>
          <p:nvPr>
            <p:ph idx="1"/>
          </p:nvPr>
        </p:nvSpPr>
        <p:spPr>
          <a:xfrm>
            <a:off x="3732023" y="496711"/>
            <a:ext cx="4783327" cy="2585157"/>
          </a:xfrm>
        </p:spPr>
        <p:txBody>
          <a:bodyPr anchor="ctr">
            <a:normAutofit/>
          </a:bodyPr>
          <a:lstStyle/>
          <a:p>
            <a:r>
              <a:rPr lang="en-US" sz="2100" dirty="0"/>
              <a:t>Shunt obstructions/malfunctions are treated by replacing the occluded or nonfunctioning components, or by replacing the entire system.</a:t>
            </a:r>
            <a:endParaRPr lang="ar-JO" sz="2100" dirty="0"/>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0D9FF8A-D042-4FAF-93FF-6B72FFD7DC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1343378" y="2833509"/>
            <a:ext cx="7320844" cy="3714045"/>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Hematoma at sit of shunt insertion</a:t>
            </a:r>
            <a:endParaRPr lang="ar-JO" dirty="0"/>
          </a:p>
        </p:txBody>
      </p:sp>
      <p:pic>
        <p:nvPicPr>
          <p:cNvPr id="52226" name="Picture 2"/>
          <p:cNvPicPr>
            <a:picLocks noGrp="1" noChangeAspect="1" noChangeArrowheads="1"/>
          </p:cNvPicPr>
          <p:nvPr>
            <p:ph idx="1"/>
          </p:nvPr>
        </p:nvPicPr>
        <p:blipFill>
          <a:blip r:embed="rId2"/>
          <a:stretch>
            <a:fillRect/>
          </a:stretch>
        </p:blipFill>
        <p:spPr bwMode="auto">
          <a:xfrm>
            <a:off x="1300500" y="1619250"/>
            <a:ext cx="4399206" cy="4525963"/>
          </a:xfrm>
          <a:prstGeom prst="rect">
            <a:avLst/>
          </a:prstGeom>
          <a:noFill/>
          <a:ln w="9525">
            <a:noFill/>
            <a:miter lim="800000"/>
            <a:headEnd/>
            <a:tailEnd/>
          </a:ln>
          <a:effectLst/>
        </p:spPr>
      </p:pic>
      <p:sp>
        <p:nvSpPr>
          <p:cNvPr id="5" name="Right Arrow 4"/>
          <p:cNvSpPr/>
          <p:nvPr/>
        </p:nvSpPr>
        <p:spPr>
          <a:xfrm>
            <a:off x="1752600" y="4267200"/>
            <a:ext cx="20574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JO"/>
          </a:p>
        </p:txBody>
      </p:sp>
      <p:cxnSp>
        <p:nvCxnSpPr>
          <p:cNvPr id="7" name="Straight Arrow Connector 6"/>
          <p:cNvCxnSpPr/>
          <p:nvPr/>
        </p:nvCxnSpPr>
        <p:spPr>
          <a:xfrm flipV="1">
            <a:off x="1752600" y="4648200"/>
            <a:ext cx="15240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52400" y="3733800"/>
            <a:ext cx="2209800" cy="461665"/>
          </a:xfrm>
          <a:prstGeom prst="rect">
            <a:avLst/>
          </a:prstGeom>
          <a:noFill/>
        </p:spPr>
        <p:txBody>
          <a:bodyPr wrap="square" rtlCol="1">
            <a:spAutoFit/>
          </a:bodyPr>
          <a:lstStyle/>
          <a:p>
            <a:r>
              <a:rPr lang="en-US" sz="1200" b="1" i="1" dirty="0"/>
              <a:t>Intracerebral Hematoma around the catheter</a:t>
            </a:r>
            <a:endParaRPr lang="ar-JO" sz="1200" b="1" i="1" dirty="0"/>
          </a:p>
        </p:txBody>
      </p:sp>
      <p:sp>
        <p:nvSpPr>
          <p:cNvPr id="9" name="TextBox 8"/>
          <p:cNvSpPr txBox="1"/>
          <p:nvPr/>
        </p:nvSpPr>
        <p:spPr>
          <a:xfrm>
            <a:off x="304800" y="5562600"/>
            <a:ext cx="1556331" cy="276999"/>
          </a:xfrm>
          <a:prstGeom prst="rect">
            <a:avLst/>
          </a:prstGeom>
          <a:noFill/>
        </p:spPr>
        <p:txBody>
          <a:bodyPr wrap="square" rtlCol="1">
            <a:spAutoFit/>
          </a:bodyPr>
          <a:lstStyle/>
          <a:p>
            <a:r>
              <a:rPr lang="en-US" sz="1200" b="1" i="1" dirty="0"/>
              <a:t>Ventricular catheter</a:t>
            </a:r>
            <a:endParaRPr lang="ar-JO" sz="1200" b="1" i="1" dirty="0"/>
          </a:p>
        </p:txBody>
      </p:sp>
      <p:pic>
        <p:nvPicPr>
          <p:cNvPr id="10" name="Picture 9">
            <a:extLst>
              <a:ext uri="{FF2B5EF4-FFF2-40B4-BE49-F238E27FC236}">
                <a16:creationId xmlns:a16="http://schemas.microsoft.com/office/drawing/2014/main" id="{4B5E22B5-AF55-4D08-B022-BE47EE6C7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8350" y="1619250"/>
            <a:ext cx="3086100" cy="4229100"/>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5D468-EE97-4EB3-9651-CBBA6FA40083}"/>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3311F150-6AE0-4C41-8AF6-0F13AAC8D1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4372" y="2443163"/>
            <a:ext cx="2571750" cy="3429000"/>
          </a:xfrm>
          <a:prstGeom prst="rect">
            <a:avLst/>
          </a:prstGeom>
        </p:spPr>
      </p:pic>
      <p:pic>
        <p:nvPicPr>
          <p:cNvPr id="6" name="Picture 5">
            <a:extLst>
              <a:ext uri="{FF2B5EF4-FFF2-40B4-BE49-F238E27FC236}">
                <a16:creationId xmlns:a16="http://schemas.microsoft.com/office/drawing/2014/main" id="{AC0177E7-F540-4162-A2BE-F33FDFA497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2378869"/>
            <a:ext cx="2668191" cy="3557588"/>
          </a:xfrm>
          <a:prstGeom prst="rect">
            <a:avLst/>
          </a:prstGeom>
        </p:spPr>
      </p:pic>
      <p:pic>
        <p:nvPicPr>
          <p:cNvPr id="8" name="Picture 7">
            <a:extLst>
              <a:ext uri="{FF2B5EF4-FFF2-40B4-BE49-F238E27FC236}">
                <a16:creationId xmlns:a16="http://schemas.microsoft.com/office/drawing/2014/main" id="{90DAE5C8-663D-49BC-A84B-F624FD437D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6163" y="1157288"/>
            <a:ext cx="2125266" cy="2571750"/>
          </a:xfrm>
          <a:prstGeom prst="rect">
            <a:avLst/>
          </a:prstGeom>
        </p:spPr>
      </p:pic>
    </p:spTree>
    <p:extLst>
      <p:ext uri="{BB962C8B-B14F-4D97-AF65-F5344CB8AC3E}">
        <p14:creationId xmlns:p14="http://schemas.microsoft.com/office/powerpoint/2010/main" val="21382784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i="1" dirty="0"/>
              <a:t>Swelling around the valve of the shunt highly suggestive of shunt malfunction</a:t>
            </a:r>
            <a:endParaRPr lang="ar-JO" sz="2800" b="1" i="1" dirty="0"/>
          </a:p>
        </p:txBody>
      </p:sp>
      <p:pic>
        <p:nvPicPr>
          <p:cNvPr id="53250" name="Picture 2"/>
          <p:cNvPicPr>
            <a:picLocks noGrp="1" noChangeAspect="1" noChangeArrowheads="1"/>
          </p:cNvPicPr>
          <p:nvPr>
            <p:ph idx="1"/>
          </p:nvPr>
        </p:nvPicPr>
        <p:blipFill>
          <a:blip r:embed="rId2"/>
          <a:stretch>
            <a:fillRect/>
          </a:stretch>
        </p:blipFill>
        <p:spPr bwMode="auto">
          <a:xfrm>
            <a:off x="2480412" y="1600200"/>
            <a:ext cx="4183175" cy="4525963"/>
          </a:xfrm>
          <a:prstGeom prst="rect">
            <a:avLst/>
          </a:prstGeom>
          <a:noFill/>
          <a:ln w="9525">
            <a:noFill/>
            <a:miter lim="800000"/>
            <a:headEnd/>
            <a:tailEnd/>
          </a:ln>
          <a:effectLst/>
        </p:spPr>
      </p:pic>
      <p:cxnSp>
        <p:nvCxnSpPr>
          <p:cNvPr id="7" name="Curved Connector 6"/>
          <p:cNvCxnSpPr/>
          <p:nvPr/>
        </p:nvCxnSpPr>
        <p:spPr>
          <a:xfrm rot="16200000" flipH="1">
            <a:off x="1219200" y="1447800"/>
            <a:ext cx="4114800" cy="2590800"/>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FCDF6C-EECF-400E-8356-835F138C98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143125" cy="2857500"/>
          </a:xfrm>
          <a:prstGeom prst="rect">
            <a:avLst/>
          </a:prstGeom>
        </p:spPr>
      </p:pic>
      <p:pic>
        <p:nvPicPr>
          <p:cNvPr id="5" name="Picture 4">
            <a:extLst>
              <a:ext uri="{FF2B5EF4-FFF2-40B4-BE49-F238E27FC236}">
                <a16:creationId xmlns:a16="http://schemas.microsoft.com/office/drawing/2014/main" id="{90CEF9FD-1EAB-489A-9138-F52BC9D447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3245" y="3571875"/>
            <a:ext cx="2014537" cy="2686049"/>
          </a:xfrm>
          <a:prstGeom prst="rect">
            <a:avLst/>
          </a:prstGeom>
        </p:spPr>
      </p:pic>
      <p:pic>
        <p:nvPicPr>
          <p:cNvPr id="7" name="Picture 6">
            <a:extLst>
              <a:ext uri="{FF2B5EF4-FFF2-40B4-BE49-F238E27FC236}">
                <a16:creationId xmlns:a16="http://schemas.microsoft.com/office/drawing/2014/main" id="{FB6A36EF-E326-43AA-A95E-2D25EC539D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0513" y="428626"/>
            <a:ext cx="2336006" cy="2686049"/>
          </a:xfrm>
          <a:prstGeom prst="rect">
            <a:avLst/>
          </a:prstGeom>
        </p:spPr>
      </p:pic>
      <p:pic>
        <p:nvPicPr>
          <p:cNvPr id="9" name="Picture 8">
            <a:extLst>
              <a:ext uri="{FF2B5EF4-FFF2-40B4-BE49-F238E27FC236}">
                <a16:creationId xmlns:a16="http://schemas.microsoft.com/office/drawing/2014/main" id="{F8E7C7D1-B2CC-4A91-8FD7-316AA786B2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00787" y="3114675"/>
            <a:ext cx="2464594" cy="3286125"/>
          </a:xfrm>
          <a:prstGeom prst="rect">
            <a:avLst/>
          </a:prstGeom>
        </p:spPr>
      </p:pic>
      <p:pic>
        <p:nvPicPr>
          <p:cNvPr id="11" name="Picture 10">
            <a:extLst>
              <a:ext uri="{FF2B5EF4-FFF2-40B4-BE49-F238E27FC236}">
                <a16:creationId xmlns:a16="http://schemas.microsoft.com/office/drawing/2014/main" id="{1CA7A191-F608-45EC-8A79-A38F7903DF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1489" y="3400424"/>
            <a:ext cx="2025253" cy="2857500"/>
          </a:xfrm>
          <a:prstGeom prst="rect">
            <a:avLst/>
          </a:prstGeom>
        </p:spPr>
      </p:pic>
    </p:spTree>
    <p:extLst>
      <p:ext uri="{BB962C8B-B14F-4D97-AF65-F5344CB8AC3E}">
        <p14:creationId xmlns:p14="http://schemas.microsoft.com/office/powerpoint/2010/main" val="33396989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9144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840065"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1D7179B-FF7C-482F-B3D9-2BE9ED1139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7725" cy="6858000"/>
          </a:xfrm>
          <a:custGeom>
            <a:avLst/>
            <a:gdLst>
              <a:gd name="connsiteX0" fmla="*/ 0 w 6210300"/>
              <a:gd name="connsiteY0" fmla="*/ 0 h 6858000"/>
              <a:gd name="connsiteX1" fmla="*/ 2628900 w 6210300"/>
              <a:gd name="connsiteY1" fmla="*/ 0 h 6858000"/>
              <a:gd name="connsiteX2" fmla="*/ 3034146 w 6210300"/>
              <a:gd name="connsiteY2" fmla="*/ 0 h 6858000"/>
              <a:gd name="connsiteX3" fmla="*/ 6210300 w 6210300"/>
              <a:gd name="connsiteY3" fmla="*/ 6858000 h 6858000"/>
              <a:gd name="connsiteX4" fmla="*/ 2628900 w 6210300"/>
              <a:gd name="connsiteY4" fmla="*/ 6858000 h 6858000"/>
              <a:gd name="connsiteX5" fmla="*/ 0 w 62103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10300" h="6858000">
                <a:moveTo>
                  <a:pt x="0" y="0"/>
                </a:moveTo>
                <a:lnTo>
                  <a:pt x="2628900" y="0"/>
                </a:lnTo>
                <a:lnTo>
                  <a:pt x="3034146" y="0"/>
                </a:lnTo>
                <a:lnTo>
                  <a:pt x="6210300" y="6858000"/>
                </a:lnTo>
                <a:lnTo>
                  <a:pt x="26289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624751" y="365125"/>
            <a:ext cx="2980250" cy="5811837"/>
          </a:xfrm>
        </p:spPr>
        <p:txBody>
          <a:bodyPr>
            <a:normAutofit/>
          </a:bodyPr>
          <a:lstStyle/>
          <a:p>
            <a:r>
              <a:rPr lang="en-US" sz="3400" b="1">
                <a:solidFill>
                  <a:srgbClr val="FFFFFF"/>
                </a:solidFill>
              </a:rPr>
              <a:t>Chronic or normal pressure hydrocephalus (NPH)</a:t>
            </a:r>
            <a:br>
              <a:rPr lang="en-US" sz="3400" b="1">
                <a:solidFill>
                  <a:srgbClr val="FFFFFF"/>
                </a:solidFill>
              </a:rPr>
            </a:br>
            <a:endParaRPr lang="ar-JO" sz="3400">
              <a:solidFill>
                <a:srgbClr val="FFFFFF"/>
              </a:solidFill>
            </a:endParaRPr>
          </a:p>
        </p:txBody>
      </p:sp>
      <p:sp>
        <p:nvSpPr>
          <p:cNvPr id="3" name="Content Placeholder 2"/>
          <p:cNvSpPr>
            <a:spLocks noGrp="1"/>
          </p:cNvSpPr>
          <p:nvPr>
            <p:ph idx="1"/>
          </p:nvPr>
        </p:nvSpPr>
        <p:spPr>
          <a:xfrm>
            <a:off x="4017695" y="365125"/>
            <a:ext cx="4497653" cy="5811837"/>
          </a:xfrm>
        </p:spPr>
        <p:txBody>
          <a:bodyPr anchor="ctr">
            <a:normAutofit/>
          </a:bodyPr>
          <a:lstStyle/>
          <a:p>
            <a:pPr>
              <a:lnSpc>
                <a:spcPct val="90000"/>
              </a:lnSpc>
              <a:buNone/>
            </a:pPr>
            <a:r>
              <a:rPr lang="en-US" sz="1800" dirty="0">
                <a:solidFill>
                  <a:srgbClr val="FFFFFF"/>
                </a:solidFill>
              </a:rPr>
              <a:t>Chronic hydrocephalus of adulthood presents more insidiously, often weeks or even years after the inciting cause, sometimes without apparent cause at all.</a:t>
            </a:r>
          </a:p>
          <a:p>
            <a:pPr>
              <a:lnSpc>
                <a:spcPct val="90000"/>
              </a:lnSpc>
              <a:buNone/>
            </a:pPr>
            <a:r>
              <a:rPr lang="en-US" sz="1800" dirty="0">
                <a:solidFill>
                  <a:srgbClr val="FFFFFF"/>
                </a:solidFill>
              </a:rPr>
              <a:t>. The affected patient exhibits a combination of </a:t>
            </a:r>
            <a:r>
              <a:rPr lang="en-US" sz="1800" b="1" dirty="0">
                <a:solidFill>
                  <a:srgbClr val="FFFFFF"/>
                </a:solidFill>
              </a:rPr>
              <a:t>motor</a:t>
            </a:r>
            <a:r>
              <a:rPr lang="en-US" sz="1800" dirty="0">
                <a:solidFill>
                  <a:srgbClr val="FFFFFF"/>
                </a:solidFill>
              </a:rPr>
              <a:t> dysfunction, </a:t>
            </a:r>
            <a:r>
              <a:rPr lang="en-US" sz="1800" b="1" dirty="0">
                <a:solidFill>
                  <a:srgbClr val="FFFFFF"/>
                </a:solidFill>
              </a:rPr>
              <a:t>urinary</a:t>
            </a:r>
            <a:r>
              <a:rPr lang="en-US" sz="1800" dirty="0">
                <a:solidFill>
                  <a:srgbClr val="FFFFFF"/>
                </a:solidFill>
              </a:rPr>
              <a:t> incontinence, and </a:t>
            </a:r>
            <a:r>
              <a:rPr lang="en-US" sz="1800" b="1" dirty="0">
                <a:solidFill>
                  <a:srgbClr val="FFFFFF"/>
                </a:solidFill>
              </a:rPr>
              <a:t>Dementia</a:t>
            </a:r>
            <a:r>
              <a:rPr lang="en-US" sz="1800" dirty="0">
                <a:solidFill>
                  <a:srgbClr val="FFFFFF"/>
                </a:solidFill>
              </a:rPr>
              <a:t> the so called Hakim -Adams triad.</a:t>
            </a:r>
          </a:p>
          <a:p>
            <a:pPr>
              <a:lnSpc>
                <a:spcPct val="90000"/>
              </a:lnSpc>
              <a:buNone/>
            </a:pPr>
            <a:r>
              <a:rPr lang="en-US" sz="1800" dirty="0">
                <a:solidFill>
                  <a:srgbClr val="FFFFFF"/>
                </a:solidFill>
              </a:rPr>
              <a:t>The early motor signs are most prominent in the lower extremities and are related to difficulty initiating walking, the so-</a:t>
            </a:r>
            <a:r>
              <a:rPr lang="en-US" sz="1800" dirty="0" err="1">
                <a:solidFill>
                  <a:srgbClr val="FFFFFF"/>
                </a:solidFill>
              </a:rPr>
              <a:t>called"magnet</a:t>
            </a:r>
            <a:r>
              <a:rPr lang="en-US" sz="1800" dirty="0">
                <a:solidFill>
                  <a:srgbClr val="FFFFFF"/>
                </a:solidFill>
              </a:rPr>
              <a:t> gait" phenomenon. </a:t>
            </a:r>
          </a:p>
          <a:p>
            <a:pPr>
              <a:lnSpc>
                <a:spcPct val="90000"/>
              </a:lnSpc>
              <a:buNone/>
            </a:pPr>
            <a:r>
              <a:rPr lang="en-US" sz="1800" dirty="0">
                <a:solidFill>
                  <a:srgbClr val="FFFFFF"/>
                </a:solidFill>
              </a:rPr>
              <a:t>. Advanced cases show frontal release signs, such as suck and grasp reflexes.</a:t>
            </a:r>
          </a:p>
          <a:p>
            <a:pPr>
              <a:lnSpc>
                <a:spcPct val="90000"/>
              </a:lnSpc>
              <a:buNone/>
            </a:pPr>
            <a:r>
              <a:rPr lang="en-US" sz="1800" dirty="0">
                <a:solidFill>
                  <a:srgbClr val="FFFFFF"/>
                </a:solidFill>
              </a:rPr>
              <a:t>Parkinsonian and other dyskinesias have been described. In the early stages of hydrocephalus, the patient is well aware of the urge</a:t>
            </a:r>
          </a:p>
          <a:p>
            <a:pPr>
              <a:lnSpc>
                <a:spcPct val="90000"/>
              </a:lnSpc>
              <a:buNone/>
            </a:pPr>
            <a:r>
              <a:rPr lang="en-US" sz="1800" dirty="0">
                <a:solidFill>
                  <a:srgbClr val="FFFFFF"/>
                </a:solidFill>
              </a:rPr>
              <a:t>to void, but urinary incontinence results from an uninhibited bladder and a gait-induced inability to reach the bathroom in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The ventricular system</a:t>
            </a:r>
            <a:endParaRPr lang="ar-JO" dirty="0"/>
          </a:p>
        </p:txBody>
      </p:sp>
      <p:pic>
        <p:nvPicPr>
          <p:cNvPr id="1026" name="Picture 2"/>
          <p:cNvPicPr>
            <a:picLocks noGrp="1" noChangeAspect="1" noChangeArrowheads="1"/>
          </p:cNvPicPr>
          <p:nvPr>
            <p:ph idx="1"/>
          </p:nvPr>
        </p:nvPicPr>
        <p:blipFill>
          <a:blip r:embed="rId2"/>
          <a:srcRect/>
          <a:stretch>
            <a:fillRect/>
          </a:stretch>
        </p:blipFill>
        <p:spPr bwMode="auto">
          <a:xfrm>
            <a:off x="533400" y="1600200"/>
            <a:ext cx="8001000" cy="5029200"/>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1556" y="963877"/>
            <a:ext cx="2957688" cy="1655145"/>
          </a:xfrm>
        </p:spPr>
        <p:txBody>
          <a:bodyPr>
            <a:normAutofit fontScale="90000"/>
          </a:bodyPr>
          <a:lstStyle/>
          <a:p>
            <a:pPr algn="l"/>
            <a:r>
              <a:rPr lang="en-US" sz="3400" dirty="0">
                <a:solidFill>
                  <a:schemeClr val="accent1"/>
                </a:solidFill>
              </a:rPr>
              <a:t>The cerebrospinal fluid (CSF)production </a:t>
            </a:r>
            <a:endParaRPr lang="ar-JO" sz="3400" dirty="0">
              <a:solidFill>
                <a:schemeClr val="accent1"/>
              </a:solidFill>
            </a:endParaRPr>
          </a:p>
        </p:txBody>
      </p:sp>
      <p:sp>
        <p:nvSpPr>
          <p:cNvPr id="3" name="Content Placeholder 2"/>
          <p:cNvSpPr>
            <a:spLocks noGrp="1"/>
          </p:cNvSpPr>
          <p:nvPr>
            <p:ph idx="1"/>
          </p:nvPr>
        </p:nvSpPr>
        <p:spPr>
          <a:xfrm>
            <a:off x="3732023" y="963877"/>
            <a:ext cx="4783327" cy="4930246"/>
          </a:xfrm>
        </p:spPr>
        <p:txBody>
          <a:bodyPr anchor="ctr">
            <a:noAutofit/>
          </a:bodyPr>
          <a:lstStyle/>
          <a:p>
            <a:pPr>
              <a:lnSpc>
                <a:spcPct val="90000"/>
              </a:lnSpc>
            </a:pPr>
            <a:r>
              <a:rPr lang="en-US" sz="2000" dirty="0"/>
              <a:t>CSF is produced mainly in the </a:t>
            </a:r>
            <a:r>
              <a:rPr lang="en-US" sz="2000" b="1" dirty="0"/>
              <a:t>choroid plexus.</a:t>
            </a:r>
          </a:p>
          <a:p>
            <a:pPr>
              <a:lnSpc>
                <a:spcPct val="90000"/>
              </a:lnSpc>
            </a:pPr>
            <a:r>
              <a:rPr lang="en-US" sz="2000" dirty="0"/>
              <a:t>Clear</a:t>
            </a:r>
            <a:r>
              <a:rPr lang="en-US" sz="2000" b="1" dirty="0"/>
              <a:t> colorless </a:t>
            </a:r>
            <a:r>
              <a:rPr lang="en-US" sz="2000" dirty="0"/>
              <a:t>fluid</a:t>
            </a:r>
          </a:p>
          <a:p>
            <a:pPr>
              <a:lnSpc>
                <a:spcPct val="90000"/>
              </a:lnSpc>
            </a:pPr>
            <a:r>
              <a:rPr lang="en-US" sz="2000" dirty="0"/>
              <a:t>Total volume: </a:t>
            </a:r>
            <a:r>
              <a:rPr lang="en-US" sz="2000" b="1" dirty="0"/>
              <a:t>150mls</a:t>
            </a:r>
            <a:r>
              <a:rPr lang="en-US" sz="2000" dirty="0"/>
              <a:t>(</a:t>
            </a:r>
            <a:r>
              <a:rPr lang="en-US" sz="1600" dirty="0"/>
              <a:t>40-50 ml in neonates and 65-140 ml in children</a:t>
            </a:r>
            <a:r>
              <a:rPr lang="en-US" sz="2000" dirty="0"/>
              <a:t>).</a:t>
            </a:r>
          </a:p>
          <a:p>
            <a:pPr>
              <a:lnSpc>
                <a:spcPct val="90000"/>
              </a:lnSpc>
            </a:pPr>
            <a:r>
              <a:rPr lang="en-US" sz="2000" dirty="0"/>
              <a:t>25mls in ventricles + 125 </a:t>
            </a:r>
            <a:r>
              <a:rPr lang="en-US" sz="2000" dirty="0" err="1"/>
              <a:t>mls</a:t>
            </a:r>
            <a:r>
              <a:rPr lang="en-US" sz="2000" dirty="0"/>
              <a:t> in </a:t>
            </a:r>
            <a:r>
              <a:rPr lang="en-US" sz="2000" dirty="0" err="1"/>
              <a:t>subarach.space</a:t>
            </a:r>
            <a:endParaRPr lang="en-US" sz="2000" dirty="0"/>
          </a:p>
          <a:p>
            <a:pPr>
              <a:lnSpc>
                <a:spcPct val="90000"/>
              </a:lnSpc>
            </a:pPr>
            <a:r>
              <a:rPr lang="en-US" sz="2000" dirty="0"/>
              <a:t> Production: </a:t>
            </a:r>
            <a:r>
              <a:rPr lang="en-US" sz="2000" b="1" dirty="0"/>
              <a:t>500mls/day </a:t>
            </a:r>
            <a:r>
              <a:rPr lang="en-US" sz="2000" dirty="0"/>
              <a:t>and turnover: 3-4 times</a:t>
            </a:r>
          </a:p>
          <a:p>
            <a:pPr marL="0" indent="0">
              <a:lnSpc>
                <a:spcPct val="90000"/>
              </a:lnSpc>
              <a:buNone/>
            </a:pPr>
            <a:endParaRPr lang="en-US" sz="2000" dirty="0"/>
          </a:p>
          <a:p>
            <a:pPr marL="0" indent="0">
              <a:lnSpc>
                <a:spcPct val="90000"/>
              </a:lnSpc>
              <a:buNone/>
            </a:pPr>
            <a:r>
              <a:rPr lang="en-US" sz="2000" dirty="0"/>
              <a:t>CSF production is partially regulated by :</a:t>
            </a:r>
          </a:p>
          <a:p>
            <a:pPr>
              <a:lnSpc>
                <a:spcPct val="90000"/>
              </a:lnSpc>
              <a:buNone/>
            </a:pPr>
            <a:r>
              <a:rPr lang="en-US" sz="2000" dirty="0"/>
              <a:t>-sodium-potassium </a:t>
            </a:r>
            <a:r>
              <a:rPr lang="en-US" sz="2000" dirty="0" err="1"/>
              <a:t>ATPase</a:t>
            </a:r>
            <a:r>
              <a:rPr lang="en-US" sz="2000" dirty="0"/>
              <a:t> …and</a:t>
            </a:r>
          </a:p>
          <a:p>
            <a:pPr>
              <a:lnSpc>
                <a:spcPct val="90000"/>
              </a:lnSpc>
              <a:buNone/>
            </a:pPr>
            <a:r>
              <a:rPr lang="en-US" sz="2000" dirty="0"/>
              <a:t>- carbonic anhydrase. </a:t>
            </a:r>
            <a:endParaRPr lang="ar-JO" sz="2000" dirty="0"/>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2F13C8-53E5-4EE9-B540-79C4250CBA36}"/>
              </a:ext>
            </a:extLst>
          </p:cNvPr>
          <p:cNvSpPr>
            <a:spLocks noGrp="1"/>
          </p:cNvSpPr>
          <p:nvPr>
            <p:ph type="title"/>
          </p:nvPr>
        </p:nvSpPr>
        <p:spPr>
          <a:xfrm>
            <a:off x="628650" y="963877"/>
            <a:ext cx="2620771" cy="4930246"/>
          </a:xfrm>
        </p:spPr>
        <p:txBody>
          <a:bodyPr>
            <a:normAutofit/>
          </a:bodyPr>
          <a:lstStyle/>
          <a:p>
            <a:pPr algn="l"/>
            <a:r>
              <a:rPr lang="en-US" sz="3400" dirty="0">
                <a:solidFill>
                  <a:schemeClr val="accent1"/>
                </a:solidFill>
              </a:rPr>
              <a:t>What is cerebrospinal fluid(CSF)?</a:t>
            </a:r>
          </a:p>
        </p:txBody>
      </p:sp>
      <p:sp>
        <p:nvSpPr>
          <p:cNvPr id="3" name="Content Placeholder 2">
            <a:extLst>
              <a:ext uri="{FF2B5EF4-FFF2-40B4-BE49-F238E27FC236}">
                <a16:creationId xmlns:a16="http://schemas.microsoft.com/office/drawing/2014/main" id="{764C0F11-336B-4A02-B7F8-120C056DB280}"/>
              </a:ext>
            </a:extLst>
          </p:cNvPr>
          <p:cNvSpPr>
            <a:spLocks noGrp="1"/>
          </p:cNvSpPr>
          <p:nvPr>
            <p:ph idx="1"/>
          </p:nvPr>
        </p:nvSpPr>
        <p:spPr>
          <a:xfrm>
            <a:off x="3510844" y="963877"/>
            <a:ext cx="5283199" cy="4930246"/>
          </a:xfrm>
        </p:spPr>
        <p:txBody>
          <a:bodyPr anchor="ctr">
            <a:normAutofit/>
          </a:bodyPr>
          <a:lstStyle/>
          <a:p>
            <a:pPr marL="0" indent="0">
              <a:lnSpc>
                <a:spcPct val="90000"/>
              </a:lnSpc>
              <a:buNone/>
            </a:pPr>
            <a:r>
              <a:rPr lang="en-US" sz="2100" b="1" u="sng" dirty="0"/>
              <a:t>⦿ Contents:</a:t>
            </a:r>
          </a:p>
          <a:p>
            <a:pPr marL="457200" indent="-457200">
              <a:lnSpc>
                <a:spcPct val="90000"/>
              </a:lnSpc>
              <a:buNone/>
            </a:pPr>
            <a:r>
              <a:rPr lang="en-US" sz="2100" dirty="0"/>
              <a:t>1.</a:t>
            </a:r>
            <a:r>
              <a:rPr lang="en-US" sz="2100" b="1" dirty="0"/>
              <a:t>Acellular</a:t>
            </a:r>
            <a:r>
              <a:rPr lang="en-US" sz="2100" dirty="0"/>
              <a:t> ( &lt;5 lymphocytes, if higher: </a:t>
            </a:r>
            <a:r>
              <a:rPr lang="en-US" sz="2100" dirty="0" err="1"/>
              <a:t>Pleocytosis</a:t>
            </a:r>
            <a:r>
              <a:rPr lang="en-US" sz="2100" dirty="0"/>
              <a:t>)</a:t>
            </a:r>
          </a:p>
          <a:p>
            <a:pPr marL="457200" indent="-457200">
              <a:lnSpc>
                <a:spcPct val="90000"/>
              </a:lnSpc>
              <a:buNone/>
            </a:pPr>
            <a:endParaRPr lang="en-US" sz="2100" dirty="0"/>
          </a:p>
          <a:p>
            <a:pPr marL="0" indent="0">
              <a:lnSpc>
                <a:spcPct val="90000"/>
              </a:lnSpc>
              <a:buNone/>
            </a:pPr>
            <a:r>
              <a:rPr lang="en-US" sz="2100" dirty="0"/>
              <a:t>2. Similar Na+/ higher </a:t>
            </a:r>
            <a:r>
              <a:rPr lang="en-US" sz="2100" dirty="0" err="1"/>
              <a:t>Cl</a:t>
            </a:r>
            <a:r>
              <a:rPr lang="en-US" sz="2100" dirty="0"/>
              <a:t>-/ less K+ compared to plasma</a:t>
            </a:r>
          </a:p>
          <a:p>
            <a:pPr marL="0" indent="0">
              <a:lnSpc>
                <a:spcPct val="90000"/>
              </a:lnSpc>
              <a:buNone/>
            </a:pPr>
            <a:endParaRPr lang="en-US" sz="2100" dirty="0"/>
          </a:p>
          <a:p>
            <a:pPr marL="0" indent="0">
              <a:lnSpc>
                <a:spcPct val="90000"/>
              </a:lnSpc>
              <a:buNone/>
            </a:pPr>
            <a:r>
              <a:rPr lang="en-US" sz="2100" dirty="0"/>
              <a:t>3. ≈15-40mg/dl of proteins depending on site/age</a:t>
            </a:r>
          </a:p>
          <a:p>
            <a:pPr marL="0" indent="0">
              <a:lnSpc>
                <a:spcPct val="90000"/>
              </a:lnSpc>
              <a:buNone/>
            </a:pPr>
            <a:r>
              <a:rPr lang="en-US" sz="2100" dirty="0"/>
              <a:t>4. 2/3 of sugar concentration in plasma</a:t>
            </a:r>
            <a:endParaRPr lang="ar-JO" sz="2100" dirty="0"/>
          </a:p>
          <a:p>
            <a:pPr>
              <a:lnSpc>
                <a:spcPct val="90000"/>
              </a:lnSpc>
            </a:pPr>
            <a:endParaRPr lang="en-US" sz="2100" dirty="0"/>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6976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5778"/>
            <a:ext cx="8229600" cy="2449690"/>
          </a:xfrm>
        </p:spPr>
        <p:txBody>
          <a:bodyPr>
            <a:normAutofit fontScale="90000"/>
          </a:bodyPr>
          <a:lstStyle/>
          <a:p>
            <a:pPr algn="l"/>
            <a:r>
              <a:rPr lang="en-US" sz="2200" dirty="0"/>
              <a:t>                                               </a:t>
            </a:r>
            <a:br>
              <a:rPr lang="en-US" sz="2200" dirty="0"/>
            </a:br>
            <a:r>
              <a:rPr lang="en-US" sz="2700" dirty="0"/>
              <a:t>CSF is absorbed by </a:t>
            </a:r>
            <a:r>
              <a:rPr lang="en-US" sz="2700" b="1" i="1" dirty="0"/>
              <a:t>arachnoid villi</a:t>
            </a:r>
            <a:r>
              <a:rPr lang="en-US" sz="2700" dirty="0"/>
              <a:t>, which are diverticula of arachnoid that </a:t>
            </a:r>
            <a:r>
              <a:rPr lang="en-US" sz="2700" dirty="0" err="1"/>
              <a:t>invaginate</a:t>
            </a:r>
            <a:r>
              <a:rPr lang="en-US" sz="2700" dirty="0"/>
              <a:t> within the sagittal sinus and nearby major cortical veins.</a:t>
            </a:r>
            <a:br>
              <a:rPr lang="en-US" sz="2700" dirty="0"/>
            </a:br>
            <a:r>
              <a:rPr lang="en-US" sz="2700" dirty="0"/>
              <a:t>Clusters of arachnoid villi, called</a:t>
            </a:r>
            <a:r>
              <a:rPr lang="en-US" sz="2700" b="1" dirty="0"/>
              <a:t> arachnoid granulations</a:t>
            </a:r>
            <a:r>
              <a:rPr lang="en-US" sz="2700" dirty="0"/>
              <a:t>, are</a:t>
            </a:r>
            <a:br>
              <a:rPr lang="en-US" sz="2700" dirty="0"/>
            </a:br>
            <a:r>
              <a:rPr lang="en-US" sz="2700" dirty="0"/>
              <a:t>grossly visible</a:t>
            </a:r>
            <a:r>
              <a:rPr lang="en-US" sz="2200" dirty="0"/>
              <a:t>.</a:t>
            </a:r>
            <a:br>
              <a:rPr lang="en-US" sz="2200" dirty="0"/>
            </a:br>
            <a:r>
              <a:rPr lang="en-US" sz="2200" dirty="0"/>
              <a:t> </a:t>
            </a:r>
            <a:br>
              <a:rPr lang="en-US" dirty="0"/>
            </a:br>
            <a:endParaRPr lang="ar-JO" dirty="0"/>
          </a:p>
        </p:txBody>
      </p:sp>
      <p:pic>
        <p:nvPicPr>
          <p:cNvPr id="2050" name="Picture 2"/>
          <p:cNvPicPr>
            <a:picLocks noGrp="1" noChangeAspect="1" noChangeArrowheads="1"/>
          </p:cNvPicPr>
          <p:nvPr>
            <p:ph idx="1"/>
          </p:nvPr>
        </p:nvPicPr>
        <p:blipFill>
          <a:blip r:embed="rId2"/>
          <a:stretch>
            <a:fillRect/>
          </a:stretch>
        </p:blipFill>
        <p:spPr bwMode="auto">
          <a:xfrm>
            <a:off x="2737617" y="2106259"/>
            <a:ext cx="5126090" cy="4525963"/>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205</TotalTime>
  <Words>1825</Words>
  <Application>Microsoft Office PowerPoint</Application>
  <PresentationFormat>On-screen Show (4:3)</PresentationFormat>
  <Paragraphs>233</Paragraphs>
  <Slides>59</Slides>
  <Notes>0</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59</vt:i4>
      </vt:variant>
    </vt:vector>
  </HeadingPairs>
  <TitlesOfParts>
    <vt:vector size="63" baseType="lpstr">
      <vt:lpstr>Arial</vt:lpstr>
      <vt:lpstr>Calibri</vt:lpstr>
      <vt:lpstr>Wingdings</vt:lpstr>
      <vt:lpstr>Office Theme</vt:lpstr>
      <vt:lpstr>Hydrocephalus</vt:lpstr>
      <vt:lpstr>PowerPoint Presentation</vt:lpstr>
      <vt:lpstr>Outlines </vt:lpstr>
      <vt:lpstr>What is hydrocephalus? </vt:lpstr>
      <vt:lpstr>Physiology of CSF circulation</vt:lpstr>
      <vt:lpstr>The ventricular system</vt:lpstr>
      <vt:lpstr>The cerebrospinal fluid (CSF)production </vt:lpstr>
      <vt:lpstr>What is cerebrospinal fluid(CSF)?</vt:lpstr>
      <vt:lpstr>                                                CSF is absorbed by arachnoid villi, which are diverticula of arachnoid that invaginate within the sagittal sinus and nearby major cortical veins. Clusters of arachnoid villi, called arachnoid granulations, are grossly visible.   </vt:lpstr>
      <vt:lpstr>IN GENERAL CSF WILL ACCUMULATE(HYDROCEPHALUS) DUE TO:</vt:lpstr>
      <vt:lpstr>PowerPoint Presentation</vt:lpstr>
      <vt:lpstr>Normal ICP by age</vt:lpstr>
      <vt:lpstr>CLASSIFICATIONS</vt:lpstr>
      <vt:lpstr>CAUSES OF HYDROCEPHALUS: </vt:lpstr>
      <vt:lpstr>Common sites and causes of CSF obstruction.</vt:lpstr>
      <vt:lpstr>AETIOLOGY - SITE</vt:lpstr>
      <vt:lpstr>2-Foramina of Monro </vt:lpstr>
      <vt:lpstr>3-Third ventricle </vt:lpstr>
      <vt:lpstr>Third ventricle</vt:lpstr>
      <vt:lpstr>4-Sylvian aqueduct </vt:lpstr>
      <vt:lpstr>Sylvian aqueduct stenosis</vt:lpstr>
      <vt:lpstr>Sylvain aqueduct </vt:lpstr>
      <vt:lpstr>4-Fourth ventricle</vt:lpstr>
      <vt:lpstr>4TH Ventricle tumors</vt:lpstr>
      <vt:lpstr>5-Arachnoid granulations </vt:lpstr>
      <vt:lpstr>Etiology by age</vt:lpstr>
      <vt:lpstr>2-FULL TERM INFANT</vt:lpstr>
      <vt:lpstr>3-Older children </vt:lpstr>
      <vt:lpstr>4-Adults</vt:lpstr>
      <vt:lpstr>SIGNS AND SYMPTOMS</vt:lpstr>
      <vt:lpstr>PowerPoint Presentation</vt:lpstr>
      <vt:lpstr>Head circumference</vt:lpstr>
      <vt:lpstr>Signs of hydrocephalus in children and adults</vt:lpstr>
      <vt:lpstr>DIAGNOSTIC STUDIES</vt:lpstr>
      <vt:lpstr>Cranial ultrasonography</vt:lpstr>
      <vt:lpstr>CT scanning</vt:lpstr>
      <vt:lpstr>PowerPoint Presentation</vt:lpstr>
      <vt:lpstr>Brain MRI</vt:lpstr>
      <vt:lpstr>The same previous infant, MRI was done postoperatively after V-P shunt insertion. You can notice the reduction of the size of the ventricles with the posterior fossa tumor that caused the non communicating hydrocephalus</vt:lpstr>
      <vt:lpstr>Treatment</vt:lpstr>
      <vt:lpstr>Non surgical </vt:lpstr>
      <vt:lpstr>PowerPoint Presentation</vt:lpstr>
      <vt:lpstr>Surgical – non-shunting options </vt:lpstr>
      <vt:lpstr>Endoscopic Third Ventriculostomy(ETV)</vt:lpstr>
      <vt:lpstr>ETV-CPC-choroid plexus coagulation</vt:lpstr>
      <vt:lpstr>Surgical - CSF shunts </vt:lpstr>
      <vt:lpstr>Components of the shunt</vt:lpstr>
      <vt:lpstr>Surgical techniques</vt:lpstr>
      <vt:lpstr>Shunt complications ?a tube ?a foreign body </vt:lpstr>
      <vt:lpstr>Shunt complications</vt:lpstr>
      <vt:lpstr>Shunt Infection </vt:lpstr>
      <vt:lpstr>PowerPoint Presentation</vt:lpstr>
      <vt:lpstr>shunt obstruction</vt:lpstr>
      <vt:lpstr>PowerPoint Presentation</vt:lpstr>
      <vt:lpstr>Hematoma at sit of shunt insertion</vt:lpstr>
      <vt:lpstr>PowerPoint Presentation</vt:lpstr>
      <vt:lpstr>Swelling around the valve of the shunt highly suggestive of shunt malfunction</vt:lpstr>
      <vt:lpstr>PowerPoint Presentation</vt:lpstr>
      <vt:lpstr>Chronic or normal pressure hydrocephalus (NPH)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Hydrocephalus</dc:title>
  <dc:creator>Administrator</dc:creator>
  <cp:lastModifiedBy>DELL</cp:lastModifiedBy>
  <cp:revision>93</cp:revision>
  <dcterms:created xsi:type="dcterms:W3CDTF">2020-03-18T20:56:23Z</dcterms:created>
  <dcterms:modified xsi:type="dcterms:W3CDTF">2025-08-15T21:51:38Z</dcterms:modified>
</cp:coreProperties>
</file>