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8" r:id="rId2"/>
    <p:sldId id="260" r:id="rId3"/>
    <p:sldId id="261" r:id="rId4"/>
    <p:sldId id="262" r:id="rId5"/>
    <p:sldId id="263" r:id="rId6"/>
    <p:sldId id="267" r:id="rId7"/>
    <p:sldId id="268" r:id="rId8"/>
    <p:sldId id="269" r:id="rId9"/>
    <p:sldId id="270" r:id="rId10"/>
    <p:sldId id="271" r:id="rId11"/>
    <p:sldId id="272" r:id="rId12"/>
    <p:sldId id="326" r:id="rId13"/>
    <p:sldId id="315" r:id="rId14"/>
    <p:sldId id="273" r:id="rId15"/>
    <p:sldId id="311" r:id="rId16"/>
    <p:sldId id="312" r:id="rId17"/>
    <p:sldId id="309" r:id="rId18"/>
    <p:sldId id="310" r:id="rId19"/>
    <p:sldId id="313" r:id="rId20"/>
    <p:sldId id="314" r:id="rId21"/>
    <p:sldId id="317" r:id="rId22"/>
    <p:sldId id="316" r:id="rId23"/>
    <p:sldId id="274" r:id="rId24"/>
    <p:sldId id="327" r:id="rId25"/>
    <p:sldId id="318" r:id="rId26"/>
    <p:sldId id="364" r:id="rId27"/>
    <p:sldId id="365" r:id="rId28"/>
    <p:sldId id="320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321" r:id="rId37"/>
    <p:sldId id="322" r:id="rId38"/>
    <p:sldId id="323" r:id="rId39"/>
    <p:sldId id="324" r:id="rId40"/>
    <p:sldId id="325" r:id="rId41"/>
    <p:sldId id="308" r:id="rId42"/>
    <p:sldId id="28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8"/>
    <p:restoredTop sz="96405"/>
  </p:normalViewPr>
  <p:slideViewPr>
    <p:cSldViewPr snapToGrid="0" snapToObjects="1">
      <p:cViewPr varScale="1">
        <p:scale>
          <a:sx n="95" d="100"/>
          <a:sy n="95" d="100"/>
        </p:scale>
        <p:origin x="11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66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09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092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74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5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25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54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4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8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7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8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43C99-F9E8-5048-BAE1-81FBC81F881A}" type="datetimeFigureOut">
              <a:rPr lang="en-US" smtClean="0"/>
              <a:t>10/25/25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66F5D-A9C4-CB4E-A2CE-5453EA3D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4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dicine.com/cgi-bin/foxweb.exe/makezoom@/em/makezoom?picture=\websites\emedicine\med\images\Large\3912med2894-04.jpg&amp;template=izoom2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93219C2-B6BB-0F4F-A146-12BBE265A9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52400"/>
            <a:ext cx="9144000" cy="3657600"/>
          </a:xfrm>
        </p:spPr>
        <p:txBody>
          <a:bodyPr/>
          <a:lstStyle/>
          <a:p>
            <a:pPr algn="l" eaLnBrk="1" hangingPunct="1"/>
            <a:br>
              <a:rPr lang="en-US" altLang="en-US" sz="4000" b="1" i="1" dirty="0">
                <a:ea typeface="맑은 고딕" panose="020B0503020000020004" pitchFamily="34" charset="-127"/>
                <a:cs typeface="Times New Roman" panose="02020603050405020304" pitchFamily="18" charset="0"/>
              </a:rPr>
            </a:br>
            <a:br>
              <a:rPr lang="en-US" altLang="en-US" sz="4000" b="1" i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</a:br>
            <a:br>
              <a:rPr lang="en-US" altLang="en-US" sz="4000" b="1" i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</a:br>
            <a:br>
              <a:rPr lang="en-US" altLang="en-US" sz="4000" b="1" i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</a:br>
            <a:br>
              <a:rPr lang="en-US" altLang="en-US" sz="4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</a:br>
            <a:r>
              <a:rPr lang="en-US" altLang="en-US" sz="28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HEAD INJURIES (1) 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A1FF177C-5257-F741-A29F-4104BE31687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10000"/>
            <a:ext cx="7696200" cy="1849437"/>
          </a:xfrm>
        </p:spPr>
        <p:txBody>
          <a:bodyPr/>
          <a:lstStyle/>
          <a:p>
            <a:pPr eaLnBrk="1" hangingPunct="1"/>
            <a:endParaRPr lang="en-US" altLang="en-US" sz="24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hangingPunct="1"/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Mahmoud </a:t>
            </a:r>
            <a:r>
              <a:rPr lang="en-US" alt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Abdallat</a:t>
            </a:r>
            <a:endParaRPr lang="en-US" alt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hangingPunct="1"/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Associate professor of Neurosurgery</a:t>
            </a:r>
          </a:p>
          <a:p>
            <a:pPr algn="l" eaLnBrk="1" hangingPunct="1"/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JORDAN</a:t>
            </a:r>
          </a:p>
        </p:txBody>
      </p:sp>
      <p:sp>
        <p:nvSpPr>
          <p:cNvPr id="24579" name="Rectangle 15">
            <a:extLst>
              <a:ext uri="{FF2B5EF4-FFF2-40B4-BE49-F238E27FC236}">
                <a16:creationId xmlns:a16="http://schemas.microsoft.com/office/drawing/2014/main" id="{55A43957-BFB0-5C4C-B168-F3733A9EA0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18B9575-71EF-1D49-B2BD-6243D3D2D993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24580" name="Rectangle 1">
            <a:extLst>
              <a:ext uri="{FF2B5EF4-FFF2-40B4-BE49-F238E27FC236}">
                <a16:creationId xmlns:a16="http://schemas.microsoft.com/office/drawing/2014/main" id="{5FB0BB59-4174-1643-AD29-A58FF8B7A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967039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189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75B8F56E-B13F-0241-A74E-B47221A32E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>
                <a:latin typeface="Arial" panose="020B0604020202020204" pitchFamily="34" charset="0"/>
                <a:ea typeface="맑은 고딕" panose="020B0503020000020004" pitchFamily="34" charset="-127"/>
              </a:rPr>
              <a:t>MANAGEMENT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904D997E-1948-8447-A237-6ADC63BB13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62200" y="2286000"/>
            <a:ext cx="7467600" cy="42672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EXAMINATION</a:t>
            </a:r>
          </a:p>
          <a:p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MAKE SURE AIRWAY IS PATENT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INSERT I.V. LINE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SKULL X-RAYS: 3 VIEWS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CERVICAL SPINE X-RAYS: 16% ASSOCIATED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CT AS INDICATED (See later)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FRACTURES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DISTURBED LEVEL OF CONSCIOUSNESS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NEUROLOGICAL DEFICITS</a:t>
            </a:r>
          </a:p>
        </p:txBody>
      </p:sp>
      <p:sp>
        <p:nvSpPr>
          <p:cNvPr id="36867" name="Slide Number Placeholder 5">
            <a:extLst>
              <a:ext uri="{FF2B5EF4-FFF2-40B4-BE49-F238E27FC236}">
                <a16:creationId xmlns:a16="http://schemas.microsoft.com/office/drawing/2014/main" id="{E8D8D860-4836-8041-8190-BEC7E26593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CC1EAE6-C9B8-E04F-BF16-010A57A1D322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803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3F31620A-92CB-8949-86C1-33F86F38D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>
                <a:latin typeface="Arial" panose="020B0604020202020204" pitchFamily="34" charset="0"/>
                <a:ea typeface="맑은 고딕" panose="020B0503020000020004" pitchFamily="34" charset="-127"/>
              </a:rPr>
              <a:t>MANAGEMENT (cont.)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AF3EF8C-95CD-3A4E-996B-5488538919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92966" y="2070653"/>
            <a:ext cx="6888163" cy="3598863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en-US" sz="18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INDICATIONS FOR CT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below 5 and over 65 years of age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case of drug and alcohol consumption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Concussion more than 5 minutes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Amnesia more than 5 minutes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Glasgow coma score (GCS) of 14 &amp; below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Abnormal neurological signs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presence of skull fractures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presence of CSF leak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presence of epilepsy</a:t>
            </a:r>
          </a:p>
          <a:p>
            <a:pPr>
              <a:defRPr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Abnormal skull x-rays</a:t>
            </a:r>
          </a:p>
        </p:txBody>
      </p:sp>
      <p:sp>
        <p:nvSpPr>
          <p:cNvPr id="37891" name="Slide Number Placeholder 5">
            <a:extLst>
              <a:ext uri="{FF2B5EF4-FFF2-40B4-BE49-F238E27FC236}">
                <a16:creationId xmlns:a16="http://schemas.microsoft.com/office/drawing/2014/main" id="{6517A569-2EF1-4E4A-9030-67EB0226A6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AC3EFB6-9C1B-3B40-90BE-CB591B4F25B4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80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7E6420EE-4818-814A-80BB-C2777B5CFE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>
                <a:latin typeface="Arial" panose="020B0604020202020204" pitchFamily="34" charset="0"/>
                <a:ea typeface="맑은 고딕" panose="020B0503020000020004" pitchFamily="34" charset="-127"/>
              </a:rPr>
              <a:t>MANAGEMENT (cont.)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AF3EF8C-95CD-3A4E-996B-5488538919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1" y="2097248"/>
            <a:ext cx="7897813" cy="4760752"/>
          </a:xfrm>
        </p:spPr>
        <p:txBody>
          <a:bodyPr rtlCol="0">
            <a:normAutofit fontScale="47500" lnSpcReduction="20000"/>
          </a:bodyPr>
          <a:lstStyle/>
          <a:p>
            <a:pPr marL="0" indent="0">
              <a:buNone/>
              <a:defRPr/>
            </a:pPr>
            <a:r>
              <a:rPr lang="en-US" sz="43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INDICATIONS FOR ADMISSIONS</a:t>
            </a: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below 5 &amp; over 65 years of age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case of drug &amp; alcohol consumption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Concussion more than 5 minutes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Amnesia more than 5 minutes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Glasgow coma score (GCS) of 14 &amp; below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Abnormal neurological signs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multi trauma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with co morbidity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presence of skull fractures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presence of CSF leak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presence of epilepsy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Abnormal CT scan</a:t>
            </a:r>
          </a:p>
          <a:p>
            <a:pPr>
              <a:defRPr/>
            </a:pPr>
            <a:r>
              <a:rPr lang="en-US" sz="4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you are in doubt</a:t>
            </a:r>
          </a:p>
          <a:p>
            <a:pPr lvl="1">
              <a:defRPr/>
            </a:pPr>
            <a:endParaRPr lang="en-US" altLang="en-US" sz="3400" i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915" name="Slide Number Placeholder 5">
            <a:extLst>
              <a:ext uri="{FF2B5EF4-FFF2-40B4-BE49-F238E27FC236}">
                <a16:creationId xmlns:a16="http://schemas.microsoft.com/office/drawing/2014/main" id="{D87784BA-BB58-024F-AF47-1C8213E2B1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1074F94-367A-0748-9B8F-F8B287C5FAD6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216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5E735B76-04A6-C54D-99E7-96B971AA0E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SCALP INJURIES</a:t>
            </a:r>
            <a:endParaRPr lang="en-US" altLang="en-US" b="1" i="1" dirty="0">
              <a:ea typeface="맑은 고딕" panose="020B0503020000020004" pitchFamily="34" charset="-127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7B9312-18E0-6943-B8E8-EE13FEC36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567211-37BD-1B43-BEED-A0DB5B8A4777}" type="slidenum">
              <a:rPr lang="en-US" altLang="en-US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39939" name="Picture 6">
            <a:extLst>
              <a:ext uri="{FF2B5EF4-FFF2-40B4-BE49-F238E27FC236}">
                <a16:creationId xmlns:a16="http://schemas.microsoft.com/office/drawing/2014/main" id="{18D1FA27-6E91-9D4E-929F-E77A05CFC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918" y="2167259"/>
            <a:ext cx="75565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07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04A3189F-DB85-CD47-A643-9AEE882BAB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 INJURIES</a:t>
            </a:r>
          </a:p>
        </p:txBody>
      </p:sp>
      <p:sp>
        <p:nvSpPr>
          <p:cNvPr id="40962" name="Slide Number Placeholder 6">
            <a:extLst>
              <a:ext uri="{FF2B5EF4-FFF2-40B4-BE49-F238E27FC236}">
                <a16:creationId xmlns:a16="http://schemas.microsoft.com/office/drawing/2014/main" id="{C036B733-D648-F840-9173-411B6B313F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D0A2C69-6C7B-E04B-AE41-81773FDF02F3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BEB4AF3A-0FBE-4347-ACB0-30ACB295CE51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 flipH="1">
            <a:off x="981636" y="2101850"/>
            <a:ext cx="4929188" cy="3843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TYPES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ABRASIONS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CONTUSIONS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WOUNDS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AVULSIONS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HEMATOMAS</a:t>
            </a:r>
          </a:p>
          <a:p>
            <a:pPr lvl="2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SUB-GALEAL HEMATOMA</a:t>
            </a:r>
          </a:p>
          <a:p>
            <a:pPr lvl="2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SUB-PERIOSTEAL HEMATOMA</a:t>
            </a:r>
          </a:p>
          <a:p>
            <a:pPr eaLnBrk="1" hangingPunct="1"/>
            <a:endParaRPr lang="en-US" altLang="en-US" sz="2000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66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EBC4E0B2-32B4-C747-BF2E-A517F8B73B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1753" y="752475"/>
            <a:ext cx="8293811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 INJURIES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05D5C196-E0F2-704E-8479-63DE3E5FF45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1126435" y="2584174"/>
            <a:ext cx="4740965" cy="339276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ABRASION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Clean with antiseptic solution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Apply antibacterial ointment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Cover with gauze.</a:t>
            </a:r>
          </a:p>
          <a:p>
            <a:pPr lvl="1" eaLnBrk="1" hangingPunct="1"/>
            <a:endParaRPr lang="en-US" altLang="en-US" sz="1800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988" name="Slide Number Placeholder 6">
            <a:extLst>
              <a:ext uri="{FF2B5EF4-FFF2-40B4-BE49-F238E27FC236}">
                <a16:creationId xmlns:a16="http://schemas.microsoft.com/office/drawing/2014/main" id="{7FAC757D-8A1B-4449-8123-BFB383FE42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884BCE8-7D86-AF41-A488-AE3E955B9326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41989" name="Picture 7">
            <a:extLst>
              <a:ext uri="{FF2B5EF4-FFF2-40B4-BE49-F238E27FC236}">
                <a16:creationId xmlns:a16="http://schemas.microsoft.com/office/drawing/2014/main" id="{CB094516-EA09-CA45-97D4-55584D5ED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09800"/>
            <a:ext cx="3581400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356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DEC9E016-E359-F346-A36B-56072AE7E1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843" y="752475"/>
            <a:ext cx="8332721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 INJURIES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697C36FD-0844-5D44-96FE-ADF58AB9717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967408" y="2690191"/>
            <a:ext cx="4899991" cy="328674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CONTUSION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Do not require treatment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Cold compresses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Analgesia</a:t>
            </a:r>
          </a:p>
          <a:p>
            <a:pPr lvl="1" eaLnBrk="1" hangingPunct="1"/>
            <a:endParaRPr lang="en-US" altLang="en-US" sz="1800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012" name="Slide Number Placeholder 6">
            <a:extLst>
              <a:ext uri="{FF2B5EF4-FFF2-40B4-BE49-F238E27FC236}">
                <a16:creationId xmlns:a16="http://schemas.microsoft.com/office/drawing/2014/main" id="{D1A2C049-0415-8340-BA28-2C564EEDAF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7EA7C5D-E03C-664B-8654-8852489AAB49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3" name="Picture 2" descr="A child with a scar on his forehead&#10;&#10;AI-generated content may be incorrect.">
            <a:extLst>
              <a:ext uri="{FF2B5EF4-FFF2-40B4-BE49-F238E27FC236}">
                <a16:creationId xmlns:a16="http://schemas.microsoft.com/office/drawing/2014/main" id="{70E6F0C5-D686-2BFE-3D04-93F3087B9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853" y="2690191"/>
            <a:ext cx="2849217" cy="34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42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5A8BF2E0-E078-1247-9843-1B6BC5A49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2299" y="752475"/>
            <a:ext cx="8313266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INJURIES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E43459ED-635C-0142-A41B-A2DB5DBD76F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768626" y="1985963"/>
            <a:ext cx="6255026" cy="3990975"/>
          </a:xfrm>
        </p:spPr>
        <p:txBody>
          <a:bodyPr/>
          <a:lstStyle/>
          <a:p>
            <a:pPr marL="0" indent="0">
              <a:buNone/>
            </a:pPr>
            <a:endParaRPr lang="en-US" altLang="en-US" sz="2000" b="1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CUT WOUND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Shave around wound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Inspect wound and feel floor for fractures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Clean wound and remove foreign material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Stop bleeding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Approximate edges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Suture in two layers using a deep inverted suture</a:t>
            </a:r>
            <a:r>
              <a:rPr lang="en-US" altLang="en-US" sz="1800" i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6" name="Slide Number Placeholder 6">
            <a:extLst>
              <a:ext uri="{FF2B5EF4-FFF2-40B4-BE49-F238E27FC236}">
                <a16:creationId xmlns:a16="http://schemas.microsoft.com/office/drawing/2014/main" id="{B930D641-170B-6E4B-89BD-1A120B5BAA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40AD22D-DBA2-1047-A403-A8FF50B4D48E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44037" name="Picture 2">
            <a:extLst>
              <a:ext uri="{FF2B5EF4-FFF2-40B4-BE49-F238E27FC236}">
                <a16:creationId xmlns:a16="http://schemas.microsoft.com/office/drawing/2014/main" id="{DF06704B-0B7E-C149-A97D-B008EACB4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981201"/>
            <a:ext cx="3505200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4">
            <a:extLst>
              <a:ext uri="{FF2B5EF4-FFF2-40B4-BE49-F238E27FC236}">
                <a16:creationId xmlns:a16="http://schemas.microsoft.com/office/drawing/2014/main" id="{544691B5-6DFC-AD43-B241-389CB2976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1" y="4468814"/>
            <a:ext cx="348932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018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EBEC82A6-066D-994B-B52E-2DA70FE809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1209" y="752475"/>
            <a:ext cx="8274355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INJURIES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BE1A38F1-63D2-1E48-A260-E7428C80413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477077" y="2266122"/>
            <a:ext cx="5989983" cy="371081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LACERATED WOUND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Shave around wound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Inspect wound and feel </a:t>
            </a:r>
            <a:r>
              <a:rPr lang="en-US" altLang="en-US" sz="1800" dirty="0" err="1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flooe</a:t>
            </a: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for fractures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Clean wound and remove foreign material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Stop bleeding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Do </a:t>
            </a:r>
            <a:r>
              <a:rPr lang="en-US" altLang="en-US" sz="18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debridement.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Approximate edges if you can . You may need to rotate flaps or graft.</a:t>
            </a:r>
          </a:p>
          <a:p>
            <a:pPr lvl="1" eaLnBrk="1" hangingPunct="1"/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Suture in two layers using a deep inverted suture.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060" name="Slide Number Placeholder 6">
            <a:extLst>
              <a:ext uri="{FF2B5EF4-FFF2-40B4-BE49-F238E27FC236}">
                <a16:creationId xmlns:a16="http://schemas.microsoft.com/office/drawing/2014/main" id="{C6EA39B0-FC59-D949-AF4D-93277B5690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EACD81C-A680-A54C-B2D1-3CEB5713B09D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45061" name="Picture 3">
            <a:extLst>
              <a:ext uri="{FF2B5EF4-FFF2-40B4-BE49-F238E27FC236}">
                <a16:creationId xmlns:a16="http://schemas.microsoft.com/office/drawing/2014/main" id="{2E3C1102-9DFA-114C-9EB9-3C3F3F2B4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980" y="2379663"/>
            <a:ext cx="46545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744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F673E473-188B-904F-A757-8E7A6FD743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2025" y="752475"/>
            <a:ext cx="8303539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 INJURIES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F302210E-BE35-3F42-BBAA-B014DDDAC9E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642023" y="2279374"/>
            <a:ext cx="6996471" cy="455957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SCALP AVULSION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PARTIAL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Stop bleeding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Clean with antiseptic solution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Do debridement.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Approximate edges if you can . You may need to rotate flaps or graft.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Suture in two layers using a deep inverted suture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COMPLETE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Stop bleeding</a:t>
            </a:r>
          </a:p>
          <a:p>
            <a:pPr lvl="2" eaLnBrk="1" hangingPunct="1"/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Graft</a:t>
            </a:r>
          </a:p>
          <a:p>
            <a:pPr lvl="1" eaLnBrk="1" hangingPunct="1"/>
            <a:endParaRPr lang="en-US" altLang="en-US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084" name="Slide Number Placeholder 6">
            <a:extLst>
              <a:ext uri="{FF2B5EF4-FFF2-40B4-BE49-F238E27FC236}">
                <a16:creationId xmlns:a16="http://schemas.microsoft.com/office/drawing/2014/main" id="{7C9E3D23-2F80-7F40-A0F3-60F7813369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29CAC03-4E7B-B14B-A675-175A54D82168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46085" name="Picture 2">
            <a:extLst>
              <a:ext uri="{FF2B5EF4-FFF2-40B4-BE49-F238E27FC236}">
                <a16:creationId xmlns:a16="http://schemas.microsoft.com/office/drawing/2014/main" id="{3EBFC36D-08C0-4548-91CB-0CA274A44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495" y="2601636"/>
            <a:ext cx="4441619" cy="306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866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9C2FDB20-37C6-404A-A3E0-C936183CBF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</a:t>
            </a: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90640A00-A0B3-264B-8AFB-EB8BF3324A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0321" y="2336873"/>
            <a:ext cx="10359797" cy="3599316"/>
          </a:xfrm>
        </p:spPr>
        <p:txBody>
          <a:bodyPr rtlCol="0">
            <a:normAutofit fontScale="92500"/>
          </a:bodyPr>
          <a:lstStyle/>
          <a:p>
            <a:pPr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Head injuries are a major cause of morbidity </a:t>
            </a:r>
          </a:p>
          <a:p>
            <a:pPr>
              <a:buNone/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	and mortality in the community/</a:t>
            </a:r>
          </a:p>
          <a:p>
            <a:pPr>
              <a:defRPr/>
            </a:pPr>
            <a:endParaRPr lang="en-US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Trauma is the 4</a:t>
            </a:r>
            <a:r>
              <a:rPr lang="en-US" altLang="en-US" baseline="30000" dirty="0">
                <a:latin typeface="Tahoma" panose="020B0604030504040204" pitchFamily="34" charset="0"/>
                <a:cs typeface="Tahoma" panose="020B0604030504040204" pitchFamily="34" charset="0"/>
              </a:rPr>
              <a:t>th </a:t>
            </a: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most common cause of death in the Jordan, preceded only by cardiac diseases, cancer and vascular diseases, with between 500 and 800 lives lost every year due to trauma</a:t>
            </a:r>
          </a:p>
          <a:p>
            <a:pPr>
              <a:defRPr/>
            </a:pPr>
            <a:endParaRPr lang="en-US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Head injuries contribute to over half of trauma related death.</a:t>
            </a:r>
          </a:p>
        </p:txBody>
      </p:sp>
      <p:sp>
        <p:nvSpPr>
          <p:cNvPr id="25603" name="Slide Number Placeholder 5">
            <a:extLst>
              <a:ext uri="{FF2B5EF4-FFF2-40B4-BE49-F238E27FC236}">
                <a16:creationId xmlns:a16="http://schemas.microsoft.com/office/drawing/2014/main" id="{495E600E-0C0E-4F4D-95AF-1C524049D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C4BE898-B98A-AF4A-AF19-2B001306BEC6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032007"/>
      </p:ext>
    </p:extLst>
  </p:cSld>
  <p:clrMapOvr>
    <a:masterClrMapping/>
  </p:clrMapOvr>
  <p:transition>
    <p:cover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4A8CD9F-209F-FB4A-8CF6-E5B584A92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3932" y="752475"/>
            <a:ext cx="8371632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INJURIES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2ECC7857-199A-284F-8D2D-3BBC3C06333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1524000" y="1779588"/>
            <a:ext cx="8839200" cy="4705350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SUBGALAEAL HEMATOMA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 peri-natal injury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Follows vacuum extraction of baby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Due to torn emissary vein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Collects underneath the galea aponeurotica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Could be extensive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May lead to hypovolemic shock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Soft and boggy swelling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Extends across midline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TREATMENT BY COMPRESSION. TRY TO AVOID ASPIRATION FOR FEAR OF INFECTION. ATTENTION TO BLOOD VOLUME.</a:t>
            </a:r>
          </a:p>
          <a:p>
            <a:pPr lvl="2" eaLnBrk="1" hangingPunct="1"/>
            <a:endParaRPr lang="en-US" altLang="en-US" sz="2400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1" eaLnBrk="1" hangingPunct="1"/>
            <a:endParaRPr lang="en-US" altLang="en-US" sz="2400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108" name="Slide Number Placeholder 6">
            <a:extLst>
              <a:ext uri="{FF2B5EF4-FFF2-40B4-BE49-F238E27FC236}">
                <a16:creationId xmlns:a16="http://schemas.microsoft.com/office/drawing/2014/main" id="{101B3657-12B8-F444-87D2-89ABFFDFDD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6A64E46-2FAD-FB4A-A693-4F8BC27314EA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25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A2B3508C-06AB-604A-B34A-AB8950348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3115" y="752475"/>
            <a:ext cx="8342450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SCALP INJURIES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D00C67C1-95F9-614E-96D3-EA4618265AE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1524000" y="2133600"/>
            <a:ext cx="8153400" cy="4705350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SUBPERICRANIAL HEMATOMA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 peri-natal injury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Follows vacuum extraction of baby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Due to torn emissary vein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Collects underneath the pericranium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Usually limited by skull sutures and do not cross midline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Firm swelling</a:t>
            </a:r>
          </a:p>
          <a:p>
            <a:pPr lvl="1" eaLnBrk="1" hangingPunct="1"/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TREATMENT BY COMPRESSION. TRY TO AVOID ASPIRATION FOR FEAR OF INFECTION.  </a:t>
            </a:r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2" eaLnBrk="1" hangingPunct="1"/>
            <a:endParaRPr lang="en-US" altLang="en-US" sz="2000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1" eaLnBrk="1" hangingPunct="1"/>
            <a:endParaRPr lang="en-US" altLang="en-US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48131" name="Slide Number Placeholder 6">
            <a:extLst>
              <a:ext uri="{FF2B5EF4-FFF2-40B4-BE49-F238E27FC236}">
                <a16:creationId xmlns:a16="http://schemas.microsoft.com/office/drawing/2014/main" id="{F4F5F5A7-7F4B-3C43-8966-C2176DA5B7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97EA098-1F02-3A48-9163-754068F9478C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835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7D0F8273-1577-B343-B95A-569F7E946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2571" y="752475"/>
            <a:ext cx="8322994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SCALP INJURIES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2664CD91-3A4E-5B47-B862-76D89E0A4F2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 flipH="1">
            <a:off x="1524000" y="2133600"/>
            <a:ext cx="6858000" cy="4705350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latin typeface="Tahoma" panose="020B0604030504040204" pitchFamily="34" charset="0"/>
                <a:cs typeface="Tahoma" panose="020B0604030504040204" pitchFamily="34" charset="0"/>
              </a:rPr>
              <a:t>SUBGALAEAL  AND SUBPERICRANIAL HEMATOMAS</a:t>
            </a:r>
          </a:p>
          <a:p>
            <a:pPr marL="457200" lvl="1" indent="0">
              <a:buNone/>
              <a:defRPr/>
            </a:pPr>
            <a:r>
              <a:rPr lang="en-US" altLang="en-US" i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2">
              <a:defRPr/>
            </a:pPr>
            <a:endParaRPr lang="en-US" altLang="en-US" sz="20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endParaRPr lang="en-US" altLang="en-US" i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ACF41F3B-5CDE-B546-B563-48BB4F9D94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19800" y="2133601"/>
            <a:ext cx="4648200" cy="39973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i="1" dirty="0">
                <a:solidFill>
                  <a:schemeClr val="fol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en-US" altLang="en-US" sz="2200" i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156" name="Slide Number Placeholder 6">
            <a:extLst>
              <a:ext uri="{FF2B5EF4-FFF2-40B4-BE49-F238E27FC236}">
                <a16:creationId xmlns:a16="http://schemas.microsoft.com/office/drawing/2014/main" id="{6DA7598F-531B-8943-AE11-66774FFBCC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6594699-291E-7E49-8EB2-A58AE3EDD582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49157" name="Picture 2">
            <a:extLst>
              <a:ext uri="{FF2B5EF4-FFF2-40B4-BE49-F238E27FC236}">
                <a16:creationId xmlns:a16="http://schemas.microsoft.com/office/drawing/2014/main" id="{DA66F4CE-EE69-9C4A-8938-B8D112674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52" y="2678112"/>
            <a:ext cx="6275073" cy="380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4">
            <a:extLst>
              <a:ext uri="{FF2B5EF4-FFF2-40B4-BE49-F238E27FC236}">
                <a16:creationId xmlns:a16="http://schemas.microsoft.com/office/drawing/2014/main" id="{5E2369BA-A28D-FD40-A4EB-1A248D65E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498" y="2973399"/>
            <a:ext cx="5013811" cy="302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960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5A81972E-B376-8746-9438-9F6A971D0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5839" y="753228"/>
            <a:ext cx="9788344" cy="1080938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 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 FRACTURES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BC254D11-1355-2D45-A1A4-B5492DECF5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52600" y="2057401"/>
            <a:ext cx="9193696" cy="40735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맑은 고딕" panose="020B0503020000020004" pitchFamily="34" charset="-127"/>
            </a:endParaRP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 fracture is an interruption to the continuity of the skull bone.   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 trauma is significant and may provide an indication to the presence of an extradural hematoma or brain injury.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Diffuse trauma causes linear fractures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Localized trauma causes depressed fractures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They could be seen on plain x-rays or on CT scans in special views called “Bone Windows”.</a:t>
            </a:r>
          </a:p>
          <a:p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 PATIENT SHOULD BE ADMITTED .</a:t>
            </a:r>
          </a:p>
          <a:p>
            <a:pPr eaLnBrk="1" hangingPunct="1"/>
            <a:endParaRPr lang="en-US" altLang="en-US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50179" name="Slide Number Placeholder 5">
            <a:extLst>
              <a:ext uri="{FF2B5EF4-FFF2-40B4-BE49-F238E27FC236}">
                <a16:creationId xmlns:a16="http://schemas.microsoft.com/office/drawing/2014/main" id="{74722676-F052-B04C-A5A6-0C377B5578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F43EF94-AC67-AD40-8ABF-E50730EB0A2A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048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4B05-A1F8-9344-B316-60A4D7EF8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 FRACTURES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95ECD-CF78-0747-B6E4-34F234BEE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</a:t>
            </a:r>
            <a:r>
              <a:rPr lang="en-US" b="1" dirty="0"/>
              <a:t>ONLY</a:t>
            </a:r>
            <a:r>
              <a:rPr lang="en-US" dirty="0"/>
              <a:t>  2 types: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LINEAR FRACTURES</a:t>
            </a:r>
          </a:p>
          <a:p>
            <a:r>
              <a:rPr lang="en-US" b="1" dirty="0"/>
              <a:t>DEPRESSED FRACTURES:</a:t>
            </a:r>
          </a:p>
          <a:p>
            <a:pPr lvl="1"/>
            <a:r>
              <a:rPr lang="en-US" b="1" dirty="0"/>
              <a:t>ONE FRAGMENT</a:t>
            </a:r>
          </a:p>
          <a:p>
            <a:pPr lvl="1"/>
            <a:r>
              <a:rPr lang="en-US" b="1" dirty="0"/>
              <a:t>COMMINUTED (MULTIPLE FRAGMENTS)</a:t>
            </a:r>
          </a:p>
        </p:txBody>
      </p:sp>
    </p:spTree>
    <p:extLst>
      <p:ext uri="{BB962C8B-B14F-4D97-AF65-F5344CB8AC3E}">
        <p14:creationId xmlns:p14="http://schemas.microsoft.com/office/powerpoint/2010/main" val="3819333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F831DE29-7680-2F4D-B5D1-FBD95ACF11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8289" y="753228"/>
            <a:ext cx="9875893" cy="1080938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 FRACTURES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A8947A9A-4F2B-434B-AF72-836F80042D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38471" y="2907773"/>
            <a:ext cx="9581322" cy="3223154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dirty="0">
              <a:ea typeface="맑은 고딕" panose="020B0503020000020004" pitchFamily="34" charset="-127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They are divided geographically into: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THOSE IN THE VAULT OF THE SKULL AND ARE HAIR-LINE FRACTURES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THOSE IN THE BASE OF THE SKULL AND ARE BASILAR FRACTURES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THOSE WHICH RUN IN SUTURE AND ARE DIASTATIC FRACTURES</a:t>
            </a:r>
          </a:p>
        </p:txBody>
      </p:sp>
      <p:sp>
        <p:nvSpPr>
          <p:cNvPr id="51203" name="Slide Number Placeholder 5">
            <a:extLst>
              <a:ext uri="{FF2B5EF4-FFF2-40B4-BE49-F238E27FC236}">
                <a16:creationId xmlns:a16="http://schemas.microsoft.com/office/drawing/2014/main" id="{27B99E13-8FCD-4448-868D-FDB57784E7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E1D4175-E765-FB48-80E2-272284FA33D3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42EFE-DFB7-3FA2-D99D-A1C02CFDCDD4}"/>
              </a:ext>
            </a:extLst>
          </p:cNvPr>
          <p:cNvSpPr txBox="1"/>
          <p:nvPr/>
        </p:nvSpPr>
        <p:spPr>
          <a:xfrm rot="10800000" flipV="1">
            <a:off x="1272207" y="2446107"/>
            <a:ext cx="6427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O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 SKULL FRACTURES</a:t>
            </a:r>
          </a:p>
        </p:txBody>
      </p:sp>
    </p:spTree>
    <p:extLst>
      <p:ext uri="{BB962C8B-B14F-4D97-AF65-F5344CB8AC3E}">
        <p14:creationId xmlns:p14="http://schemas.microsoft.com/office/powerpoint/2010/main" val="4200264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11F0B-3F46-8484-5C00-48DEF3BE1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BA88243F-84F3-9C5B-D5BD-6080D7A66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8289" y="753228"/>
            <a:ext cx="9875893" cy="1080938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 FRACTURES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9B247F80-F579-C30C-BCB6-902DEFC6B4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8289" y="3112794"/>
            <a:ext cx="6546572" cy="3453987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dirty="0">
              <a:ea typeface="맑은 고딕" panose="020B0503020000020004" pitchFamily="34" charset="-127"/>
            </a:endParaRPr>
          </a:p>
          <a:p>
            <a:pPr marL="0" indent="0" eaLnBrk="1" hangingPunct="1">
              <a:buNone/>
            </a:pPr>
            <a:r>
              <a:rPr lang="en-US" altLang="en-US" i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</a:t>
            </a:r>
          </a:p>
          <a:p>
            <a:pPr marL="457200" lvl="1" indent="0" eaLnBrk="1" hangingPunct="1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HAIR-LINE FRACTURES</a:t>
            </a:r>
          </a:p>
          <a:p>
            <a:pPr marL="457200" lvl="1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They occur in the vault of the skull in the area covered normally b y the hair, hence their name</a:t>
            </a:r>
          </a:p>
        </p:txBody>
      </p:sp>
      <p:sp>
        <p:nvSpPr>
          <p:cNvPr id="51203" name="Slide Number Placeholder 5">
            <a:extLst>
              <a:ext uri="{FF2B5EF4-FFF2-40B4-BE49-F238E27FC236}">
                <a16:creationId xmlns:a16="http://schemas.microsoft.com/office/drawing/2014/main" id="{04DB752F-F054-BC45-F025-680F64AE0A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E1D4175-E765-FB48-80E2-272284FA33D3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FAE9CC-5EC5-1A4C-6AE9-0DE42C9B57CD}"/>
              </a:ext>
            </a:extLst>
          </p:cNvPr>
          <p:cNvSpPr txBox="1"/>
          <p:nvPr/>
        </p:nvSpPr>
        <p:spPr>
          <a:xfrm rot="10800000" flipV="1">
            <a:off x="762731" y="2444326"/>
            <a:ext cx="6427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O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 SKULL FRACTURES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C0A68046-8D63-B242-EDF2-5FA003197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1" y="2905991"/>
            <a:ext cx="4402134" cy="322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771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3F77-6CF9-026F-AD37-E7CAD4C8C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06E92967-D04C-7020-4B7C-15C1AAF44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8289" y="753228"/>
            <a:ext cx="9875893" cy="1080938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 FRACTURES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7F4B80B1-4C9B-5CAC-26A3-A3CA66CA4D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8294" y="2676940"/>
            <a:ext cx="6546572" cy="3453987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dirty="0">
              <a:ea typeface="맑은 고딕" panose="020B0503020000020004" pitchFamily="34" charset="-127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</a:t>
            </a:r>
          </a:p>
          <a:p>
            <a:pPr marL="457200" lvl="1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DAISTATIC FRACTURES</a:t>
            </a:r>
          </a:p>
          <a:p>
            <a:pPr marL="457200" lvl="1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They occur in the vault of the skull  within the sutures, or start as hair line and then reach the sutures</a:t>
            </a:r>
          </a:p>
        </p:txBody>
      </p:sp>
      <p:sp>
        <p:nvSpPr>
          <p:cNvPr id="51203" name="Slide Number Placeholder 5">
            <a:extLst>
              <a:ext uri="{FF2B5EF4-FFF2-40B4-BE49-F238E27FC236}">
                <a16:creationId xmlns:a16="http://schemas.microsoft.com/office/drawing/2014/main" id="{82E42DE1-7DE5-16FA-6200-AFE958577C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E1D4175-E765-FB48-80E2-272284FA33D3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BC79A-F642-E86C-B587-A277B3109333}"/>
              </a:ext>
            </a:extLst>
          </p:cNvPr>
          <p:cNvSpPr txBox="1"/>
          <p:nvPr/>
        </p:nvSpPr>
        <p:spPr>
          <a:xfrm rot="10800000" flipV="1">
            <a:off x="1272207" y="2446107"/>
            <a:ext cx="6427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 SKULL FRACTURES</a:t>
            </a:r>
          </a:p>
        </p:txBody>
      </p:sp>
      <p:pic>
        <p:nvPicPr>
          <p:cNvPr id="2" name="Content Placeholder 6" descr="An x-ray of a skull&#10;&#10;AI-generated content may be incorrect.">
            <a:extLst>
              <a:ext uri="{FF2B5EF4-FFF2-40B4-BE49-F238E27FC236}">
                <a16:creationId xmlns:a16="http://schemas.microsoft.com/office/drawing/2014/main" id="{9CB8CBBC-0EAB-9160-6F01-0AE68B3AC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866" y="2368165"/>
            <a:ext cx="3560211" cy="38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83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D6C54B58-7C76-4147-BC5F-FB7F77136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017" y="753228"/>
            <a:ext cx="9866165" cy="1080938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 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FRACTURES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C833249-B989-E742-A2AC-83446CB649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7401" y="2895601"/>
            <a:ext cx="6888163" cy="3040063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b="1" i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251" name="Slide Number Placeholder 5">
            <a:extLst>
              <a:ext uri="{FF2B5EF4-FFF2-40B4-BE49-F238E27FC236}">
                <a16:creationId xmlns:a16="http://schemas.microsoft.com/office/drawing/2014/main" id="{1684688F-3331-6440-B2F6-885AFB5574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12E765C-EEDD-1C44-8343-D22BB99DE9CE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53252" name="Text Placeholder 7">
            <a:extLst>
              <a:ext uri="{FF2B5EF4-FFF2-40B4-BE49-F238E27FC236}">
                <a16:creationId xmlns:a16="http://schemas.microsoft.com/office/drawing/2014/main" id="{A9B5431A-557D-A847-8AD2-4C3210DFCC6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336800"/>
            <a:ext cx="3678238" cy="693738"/>
          </a:xfrm>
        </p:spPr>
        <p:txBody>
          <a:bodyPr/>
          <a:lstStyle/>
          <a:p>
            <a:pPr marL="0" indent="0" algn="r" rtl="1">
              <a:buNone/>
            </a:pPr>
            <a:r>
              <a:rPr lang="en-US" altLang="en-US">
                <a:ea typeface="맑은 고딕" panose="020B0503020000020004" pitchFamily="34" charset="-127"/>
              </a:rPr>
              <a:t> </a:t>
            </a:r>
          </a:p>
        </p:txBody>
      </p:sp>
      <p:sp>
        <p:nvSpPr>
          <p:cNvPr id="53253" name="Text Placeholder 8">
            <a:extLst>
              <a:ext uri="{FF2B5EF4-FFF2-40B4-BE49-F238E27FC236}">
                <a16:creationId xmlns:a16="http://schemas.microsoft.com/office/drawing/2014/main" id="{050B483A-F3B1-5549-A822-1B3CA8B14A2C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1332398" y="1976680"/>
            <a:ext cx="9344025" cy="806450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buNone/>
            </a:pPr>
            <a:r>
              <a:rPr lang="en-US" altLang="en-US" dirty="0">
                <a:ea typeface="맑은 고딕" panose="020B0503020000020004" pitchFamily="34" charset="-127"/>
              </a:rPr>
              <a:t>LINEAR ASSOCIATED WITH DEPRESSED FRACTURE ON CT BONE WINDOW RECONSTRUCTION</a:t>
            </a:r>
          </a:p>
        </p:txBody>
      </p:sp>
      <p:pic>
        <p:nvPicPr>
          <p:cNvPr id="53254" name="Picture 3">
            <a:extLst>
              <a:ext uri="{FF2B5EF4-FFF2-40B4-BE49-F238E27FC236}">
                <a16:creationId xmlns:a16="http://schemas.microsoft.com/office/drawing/2014/main" id="{A1F7005B-E03E-054C-B13E-43794BDD0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850" y="3028950"/>
            <a:ext cx="4670561" cy="358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9">
            <a:extLst>
              <a:ext uri="{FF2B5EF4-FFF2-40B4-BE49-F238E27FC236}">
                <a16:creationId xmlns:a16="http://schemas.microsoft.com/office/drawing/2014/main" id="{1F4DDCA3-9EB7-DB42-966B-0F0571C06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38" y="3028949"/>
            <a:ext cx="4637282" cy="358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781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4DF8ABF0-1E9F-304A-921A-9DE63B5E04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FRACTURES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960353DE-D375-C641-A5F8-5BFE9B7213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4010" y="2637183"/>
            <a:ext cx="6690374" cy="406841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		</a:t>
            </a: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BASILAR SKULL FRACTURES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</a:t>
            </a:r>
          </a:p>
          <a:p>
            <a:pPr lvl="2">
              <a:buNone/>
            </a:pP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tend to occur anywhere in the base but usually in the anterior and middle cranial fossae, and therefore, run into the paranasal sinuses.</a:t>
            </a:r>
          </a:p>
          <a:p>
            <a:pPr lvl="2">
              <a:buNone/>
            </a:pP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will also run along the many foramina in the base leading to nerve and vascular injury</a:t>
            </a:r>
            <a:r>
              <a:rPr lang="en-US" altLang="en-US" sz="2000" dirty="0">
                <a:ea typeface="맑은 고딕" panose="020B0503020000020004" pitchFamily="34" charset="-127"/>
              </a:rPr>
              <a:t>. </a:t>
            </a:r>
          </a:p>
        </p:txBody>
      </p:sp>
      <p:sp>
        <p:nvSpPr>
          <p:cNvPr id="54275" name="Slide Number Placeholder 5">
            <a:extLst>
              <a:ext uri="{FF2B5EF4-FFF2-40B4-BE49-F238E27FC236}">
                <a16:creationId xmlns:a16="http://schemas.microsoft.com/office/drawing/2014/main" id="{B108DCB7-80AD-F346-8050-079873EBF2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8EB6349-A1E1-104C-8D35-9B7AD528A3E4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54276" name="Picture 4" descr="neurotrauma5++">
            <a:extLst>
              <a:ext uri="{FF2B5EF4-FFF2-40B4-BE49-F238E27FC236}">
                <a16:creationId xmlns:a16="http://schemas.microsoft.com/office/drawing/2014/main" id="{BBE25C72-07CE-B340-9B6E-F6FFC2EC4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806" y="3160307"/>
            <a:ext cx="3433724" cy="326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72A2A3-A675-4D4B-9444-0432349EC716}"/>
              </a:ext>
            </a:extLst>
          </p:cNvPr>
          <p:cNvSpPr txBox="1"/>
          <p:nvPr/>
        </p:nvSpPr>
        <p:spPr>
          <a:xfrm>
            <a:off x="7120647" y="2178996"/>
            <a:ext cx="4854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BASE OF SKULL SHOWING LEFT TEMPORAL FOSSA BASILAR FRACTURE</a:t>
            </a:r>
          </a:p>
        </p:txBody>
      </p:sp>
    </p:spTree>
    <p:extLst>
      <p:ext uri="{BB962C8B-B14F-4D97-AF65-F5344CB8AC3E}">
        <p14:creationId xmlns:p14="http://schemas.microsoft.com/office/powerpoint/2010/main" val="3420188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E0F5FE62-B15D-8845-9B01-9973525C0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EPIDIMIIOLOGY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8D68F25A-1405-384E-B464-586A489DCC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DEATHS: 9:100.000 in UK. 25:100.000 in 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USA and JORDAN 8:100.000   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OF ALL DEATHS = 1%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MEN &gt; WOMEN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YOUNG &gt; OLD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4" eaLnBrk="1" hangingPunct="1">
              <a:buFont typeface="Wingdings" pitchFamily="2" charset="2"/>
              <a:buNone/>
            </a:pPr>
            <a:endParaRPr lang="en-US" altLang="en-US" b="1" dirty="0">
              <a:ea typeface="맑은 고딕" panose="020B0503020000020004" pitchFamily="34" charset="-127"/>
            </a:endParaRPr>
          </a:p>
        </p:txBody>
      </p:sp>
      <p:sp>
        <p:nvSpPr>
          <p:cNvPr id="26627" name="Slide Number Placeholder 5">
            <a:extLst>
              <a:ext uri="{FF2B5EF4-FFF2-40B4-BE49-F238E27FC236}">
                <a16:creationId xmlns:a16="http://schemas.microsoft.com/office/drawing/2014/main" id="{F7B6C0CF-3A31-DC4D-82F3-2B08CF0662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9EF77D9-BEC8-3F41-B10E-BF066FC87051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107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0E6CD832-43D6-E942-865A-3A6F480527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5839" y="752475"/>
            <a:ext cx="8439726" cy="1081088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FRACTURES</a:t>
            </a:r>
          </a:p>
        </p:txBody>
      </p:sp>
      <p:pic>
        <p:nvPicPr>
          <p:cNvPr id="55298" name="Picture 5" descr="TRAUMA0002">
            <a:extLst>
              <a:ext uri="{FF2B5EF4-FFF2-40B4-BE49-F238E27FC236}">
                <a16:creationId xmlns:a16="http://schemas.microsoft.com/office/drawing/2014/main" id="{F0BD8DDF-F771-2F42-809E-67C67F70D6E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862" y="467715"/>
            <a:ext cx="3050771" cy="43513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1" name="Rectangle 3">
            <a:extLst>
              <a:ext uri="{FF2B5EF4-FFF2-40B4-BE49-F238E27FC236}">
                <a16:creationId xmlns:a16="http://schemas.microsoft.com/office/drawing/2014/main" id="{C72778AA-CB10-8F40-81E7-D3EABD09944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0" y="2133600"/>
            <a:ext cx="6268278" cy="4737100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PRESENTATION IN BASILAR ANTERIOR CRANIAL FOSSA FRACTURES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 Bruising around the eye called racoon or panda eye.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Subconjunctival hemorrhage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Occasionally nerve and or cranial nerve injury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Occasionally CSF leak</a:t>
            </a:r>
          </a:p>
          <a:p>
            <a:pPr>
              <a:buNone/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en-US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PRESENTATION IN BASILAR MIDDLE CRANIAL FOSSAFRACTURES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Bruising behind the ear called battle sign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May be hemotympanum</a:t>
            </a:r>
          </a:p>
          <a:p>
            <a:pPr lvl="1"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Occasionally CSF leak</a:t>
            </a:r>
          </a:p>
          <a:p>
            <a:pPr>
              <a:buNone/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Slide Number Placeholder 7">
            <a:extLst>
              <a:ext uri="{FF2B5EF4-FFF2-40B4-BE49-F238E27FC236}">
                <a16:creationId xmlns:a16="http://schemas.microsoft.com/office/drawing/2014/main" id="{6FE87D0B-8059-CF44-8510-B32F35DE1B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4BF4391-A37D-BD4E-A227-587D17268BEB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E6FDB9-6296-3048-8F01-31AD41719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967" y="2943700"/>
            <a:ext cx="2633835" cy="33267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CCC6AC7-79A5-BC43-9A53-4E62A7C4DED3}"/>
              </a:ext>
            </a:extLst>
          </p:cNvPr>
          <p:cNvSpPr/>
          <p:nvPr/>
        </p:nvSpPr>
        <p:spPr>
          <a:xfrm>
            <a:off x="6564149" y="5359684"/>
            <a:ext cx="2633835" cy="1089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Bilateral racoon eyes</a:t>
            </a:r>
          </a:p>
          <a:p>
            <a:pPr algn="ctr"/>
            <a:r>
              <a:rPr lang="en-US" dirty="0"/>
              <a:t>Left subconjunctival hemorrhage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86B2F-1DF1-1C47-96F8-61463008946D}"/>
              </a:ext>
            </a:extLst>
          </p:cNvPr>
          <p:cNvSpPr txBox="1"/>
          <p:nvPr/>
        </p:nvSpPr>
        <p:spPr>
          <a:xfrm>
            <a:off x="9684185" y="6288702"/>
            <a:ext cx="224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BATTLE’S SIGN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2B89F-60FF-7B4F-8045-FB53AA249120}"/>
              </a:ext>
            </a:extLst>
          </p:cNvPr>
          <p:cNvSpPr txBox="1"/>
          <p:nvPr/>
        </p:nvSpPr>
        <p:spPr>
          <a:xfrm>
            <a:off x="6561704" y="4919147"/>
            <a:ext cx="2633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RACOON (PANDA) EYES</a:t>
            </a:r>
          </a:p>
        </p:txBody>
      </p:sp>
    </p:spTree>
    <p:extLst>
      <p:ext uri="{BB962C8B-B14F-4D97-AF65-F5344CB8AC3E}">
        <p14:creationId xmlns:p14="http://schemas.microsoft.com/office/powerpoint/2010/main" val="2509039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4C30F68F-328D-0642-9CD7-0506153D96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9923" y="914401"/>
            <a:ext cx="10369532" cy="92961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altLang="en-US" sz="3800" b="1" i="1" dirty="0">
                <a:latin typeface="Tahoma" panose="020B0604030504040204" pitchFamily="34" charset="0"/>
                <a:cs typeface="Tahoma" panose="020B0604030504040204" pitchFamily="34" charset="0"/>
              </a:rPr>
              <a:t>SKULL FRACTURES</a:t>
            </a:r>
            <a:br>
              <a:rPr lang="en-US" altLang="en-US" sz="3800" b="1" i="1" dirty="0"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en-US" altLang="en-US" sz="3800" b="1" i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EF56BA5C-9BFF-704F-998F-B1274F1573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26435" y="2869840"/>
            <a:ext cx="8382000" cy="329496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en-US" dirty="0"/>
              <a:t>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There is no specific management for linear skull fractures </a:t>
            </a:r>
            <a:r>
              <a:rPr lang="en-US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unless they are complicated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. They will heal spontaneously within weeks to months</a:t>
            </a:r>
          </a:p>
          <a:p>
            <a:pPr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Just admit for observation and if the patient deteriorates do CT scan to rule out hematomas.</a:t>
            </a:r>
          </a:p>
          <a:p>
            <a:pPr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Open basal skull fractures should be covered with antibiotics and the nose and ear should be observed for CSF leak</a:t>
            </a:r>
          </a:p>
          <a:p>
            <a:pPr>
              <a:buFont typeface="Wingdings" pitchFamily="2" charset="2"/>
              <a:buChar char="ü"/>
              <a:defRPr/>
            </a:pPr>
            <a:endParaRPr lang="en-US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323" name="Slide Number Placeholder 5">
            <a:extLst>
              <a:ext uri="{FF2B5EF4-FFF2-40B4-BE49-F238E27FC236}">
                <a16:creationId xmlns:a16="http://schemas.microsoft.com/office/drawing/2014/main" id="{993FEEE9-BEB7-974B-9D81-D54A97635F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190D679-E517-8640-9C4E-06925AF5148E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E7D043-6E67-FDD0-7047-994C307523DF}"/>
              </a:ext>
            </a:extLst>
          </p:cNvPr>
          <p:cNvSpPr txBox="1"/>
          <p:nvPr/>
        </p:nvSpPr>
        <p:spPr>
          <a:xfrm>
            <a:off x="1126435" y="2398643"/>
            <a:ext cx="8044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O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OF LINEAR SKULL FRACTURES</a:t>
            </a:r>
          </a:p>
        </p:txBody>
      </p:sp>
    </p:spTree>
    <p:extLst>
      <p:ext uri="{BB962C8B-B14F-4D97-AF65-F5344CB8AC3E}">
        <p14:creationId xmlns:p14="http://schemas.microsoft.com/office/powerpoint/2010/main" val="26804268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CD983F59-D13C-F94A-B5D2-D8E8B282F3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9923" y="752475"/>
            <a:ext cx="9012677" cy="1081088"/>
          </a:xfrm>
        </p:spPr>
        <p:txBody>
          <a:bodyPr/>
          <a:lstStyle/>
          <a:p>
            <a:pPr eaLnBrk="1" hangingPunct="1"/>
            <a:r>
              <a:rPr lang="en-US" altLang="en-US" sz="3200" b="1" i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SKULL FRACTURES</a:t>
            </a:r>
            <a:r>
              <a:rPr lang="en-US" altLang="en-US" sz="3200" b="1" i="1" dirty="0">
                <a:ea typeface="맑은 고딕" panose="020B0503020000020004" pitchFamily="34" charset="-127"/>
              </a:rPr>
              <a:t> </a:t>
            </a:r>
          </a:p>
        </p:txBody>
      </p:sp>
      <p:sp>
        <p:nvSpPr>
          <p:cNvPr id="57346" name="Slide Number Placeholder 6">
            <a:extLst>
              <a:ext uri="{FF2B5EF4-FFF2-40B4-BE49-F238E27FC236}">
                <a16:creationId xmlns:a16="http://schemas.microsoft.com/office/drawing/2014/main" id="{C8766FC7-C9E9-B14C-975F-5416B31AF6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E69EDDA-B74F-894F-A414-BB38A7C4C748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92BB60B5-9124-8C42-B02D-0CFD655BC1AD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544763"/>
            <a:ext cx="5459413" cy="355123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DEPRESSED SKULL FRACTURES:</a:t>
            </a:r>
            <a:endParaRPr lang="en-US" altLang="en-US" sz="2200" b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endParaRPr lang="en-US" altLang="en-US" sz="2200" b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They could be: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One </a:t>
            </a:r>
            <a:r>
              <a:rPr lang="en-US" altLang="en-US" sz="2200" dirty="0" err="1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depredded</a:t>
            </a:r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segment of bone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Multiple small </a:t>
            </a:r>
            <a:r>
              <a:rPr lang="en-US" altLang="en-US" sz="2200" dirty="0" err="1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depresssed</a:t>
            </a:r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pieces of bone (comminuted).</a:t>
            </a:r>
          </a:p>
          <a:p>
            <a:pPr marL="457200" lvl="1" indent="0" eaLnBrk="1" hangingPunct="1">
              <a:buNone/>
            </a:pPr>
            <a:endParaRPr lang="en-US" altLang="en-US" sz="22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pic>
        <p:nvPicPr>
          <p:cNvPr id="57348" name="Picture 4" descr="TRAUMA0004">
            <a:extLst>
              <a:ext uri="{FF2B5EF4-FFF2-40B4-BE49-F238E27FC236}">
                <a16:creationId xmlns:a16="http://schemas.microsoft.com/office/drawing/2014/main" id="{3FB8DC68-D31D-6F46-80A4-71E4BAFDC28F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2387" y="2779931"/>
            <a:ext cx="3086100" cy="38449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37BAD3-25E6-6D4B-97EE-560DC841B192}"/>
              </a:ext>
            </a:extLst>
          </p:cNvPr>
          <p:cNvSpPr txBox="1"/>
          <p:nvPr/>
        </p:nvSpPr>
        <p:spPr>
          <a:xfrm>
            <a:off x="5520536" y="2133600"/>
            <a:ext cx="2831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LATERAL XRAY VIEW WITH DEPRESSED FRACTURE</a:t>
            </a:r>
          </a:p>
        </p:txBody>
      </p:sp>
      <p:sp>
        <p:nvSpPr>
          <p:cNvPr id="3" name="Left Arrow 2">
            <a:extLst>
              <a:ext uri="{FF2B5EF4-FFF2-40B4-BE49-F238E27FC236}">
                <a16:creationId xmlns:a16="http://schemas.microsoft.com/office/drawing/2014/main" id="{BB487558-D277-3B4B-82AB-AC7B2C534991}"/>
              </a:ext>
            </a:extLst>
          </p:cNvPr>
          <p:cNvSpPr/>
          <p:nvPr/>
        </p:nvSpPr>
        <p:spPr>
          <a:xfrm rot="4866934">
            <a:off x="9350982" y="4193818"/>
            <a:ext cx="346660" cy="252920"/>
          </a:xfrm>
          <a:prstGeom prst="leftArrow">
            <a:avLst>
              <a:gd name="adj1" fmla="val 4573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376698DB-640B-B242-AA3E-C8B9A5D27644}"/>
              </a:ext>
            </a:extLst>
          </p:cNvPr>
          <p:cNvSpPr/>
          <p:nvPr/>
        </p:nvSpPr>
        <p:spPr>
          <a:xfrm rot="9733905">
            <a:off x="6615103" y="4003035"/>
            <a:ext cx="346660" cy="252920"/>
          </a:xfrm>
          <a:prstGeom prst="leftArrow">
            <a:avLst>
              <a:gd name="adj1" fmla="val 4573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4197AFCD-BCF9-B841-9488-359AD4733779}"/>
              </a:ext>
            </a:extLst>
          </p:cNvPr>
          <p:cNvSpPr/>
          <p:nvPr/>
        </p:nvSpPr>
        <p:spPr>
          <a:xfrm rot="3720323">
            <a:off x="10170661" y="4150564"/>
            <a:ext cx="346660" cy="252920"/>
          </a:xfrm>
          <a:prstGeom prst="leftArrow">
            <a:avLst>
              <a:gd name="adj1" fmla="val 4573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Click to see larger picture">
            <a:hlinkClick r:id="rId3"/>
            <a:extLst>
              <a:ext uri="{FF2B5EF4-FFF2-40B4-BE49-F238E27FC236}">
                <a16:creationId xmlns:a16="http://schemas.microsoft.com/office/drawing/2014/main" id="{0D62D97F-70D3-0F15-A139-2A539A90D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524" y="2772249"/>
            <a:ext cx="3087082" cy="384381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859B69-AB7F-B593-F7B8-124B6B1F640D}"/>
              </a:ext>
            </a:extLst>
          </p:cNvPr>
          <p:cNvSpPr txBox="1"/>
          <p:nvPr/>
        </p:nvSpPr>
        <p:spPr>
          <a:xfrm>
            <a:off x="8924332" y="2115465"/>
            <a:ext cx="28314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COMMINUTED DEPRESSED FRACTURE ON BONE WINDOW OF A BRAIN CT  </a:t>
            </a:r>
          </a:p>
        </p:txBody>
      </p:sp>
    </p:spTree>
    <p:extLst>
      <p:ext uri="{BB962C8B-B14F-4D97-AF65-F5344CB8AC3E}">
        <p14:creationId xmlns:p14="http://schemas.microsoft.com/office/powerpoint/2010/main" val="4195111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2077E39B-7089-7148-A50E-59F4E781DC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SKULL FRACTURES</a:t>
            </a:r>
            <a:r>
              <a:rPr lang="en-US" altLang="en-US" sz="3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DD0C9AFE-B737-CE46-8813-1D21DA061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0990" y="3429000"/>
            <a:ext cx="8335618" cy="2507974"/>
          </a:xfrm>
        </p:spPr>
        <p:txBody>
          <a:bodyPr>
            <a:normAutofit fontScale="25000" lnSpcReduction="20000"/>
          </a:bodyPr>
          <a:lstStyle/>
          <a:p>
            <a:pPr eaLnBrk="1" hangingPunct="1"/>
            <a:r>
              <a:rPr lang="en-US" altLang="en-US" sz="80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THEY NEED TO BE OPERATED UPON IF:</a:t>
            </a:r>
          </a:p>
          <a:p>
            <a:pPr marL="811213" lvl="1" indent="-354013" eaLnBrk="1" hangingPunct="1">
              <a:buFont typeface="Arial" panose="020B0604020202020204" pitchFamily="34" charset="0"/>
              <a:buChar char="•"/>
            </a:pPr>
            <a:r>
              <a:rPr lang="en-US" altLang="en-US" sz="8000" b="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 depression is more than the thickness of the adjacent skull.</a:t>
            </a:r>
          </a:p>
          <a:p>
            <a:pPr marL="811213" lvl="1" indent="-354013" eaLnBrk="1" hangingPunct="1">
              <a:buFont typeface="Arial" panose="020B0604020202020204" pitchFamily="34" charset="0"/>
              <a:buChar char="•"/>
            </a:pPr>
            <a:r>
              <a:rPr lang="en-US" altLang="en-US" sz="8000" b="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If they are compound and open</a:t>
            </a:r>
          </a:p>
          <a:p>
            <a:pPr marL="811213" lvl="1" indent="-354013" eaLnBrk="1" hangingPunct="1">
              <a:buFont typeface="Arial" panose="020B0604020202020204" pitchFamily="34" charset="0"/>
              <a:buChar char="•"/>
            </a:pPr>
            <a:r>
              <a:rPr lang="en-US" altLang="en-US" sz="8000" b="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If associated with seizures</a:t>
            </a:r>
          </a:p>
          <a:p>
            <a:pPr marL="811213" lvl="1" indent="-354013" eaLnBrk="1" hangingPunct="1">
              <a:buFont typeface="Arial" panose="020B0604020202020204" pitchFamily="34" charset="0"/>
              <a:buChar char="•"/>
            </a:pPr>
            <a:r>
              <a:rPr lang="en-US" altLang="en-US" sz="8000" b="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If associated with neurological signs.</a:t>
            </a:r>
          </a:p>
          <a:p>
            <a:pPr marL="811213" lvl="1" indent="-354013" eaLnBrk="1" hangingPunct="1">
              <a:buFont typeface="Arial" panose="020B0604020202020204" pitchFamily="34" charset="0"/>
              <a:buChar char="•"/>
            </a:pPr>
            <a:r>
              <a:rPr lang="en-US" altLang="en-US" sz="8000" b="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If they overlie an important area</a:t>
            </a:r>
          </a:p>
          <a:p>
            <a:pPr marL="811213" lvl="1" indent="-354013" eaLnBrk="1" hangingPunct="1">
              <a:buFont typeface="Arial" panose="020B0604020202020204" pitchFamily="34" charset="0"/>
              <a:buChar char="•"/>
            </a:pPr>
            <a:r>
              <a:rPr lang="en-US" altLang="en-US" sz="8000" b="0" dirty="0" err="1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Cosmotic</a:t>
            </a:r>
            <a:r>
              <a:rPr lang="en-US" altLang="en-US" sz="8000" b="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.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22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58370" name="Slide Number Placeholder 6">
            <a:extLst>
              <a:ext uri="{FF2B5EF4-FFF2-40B4-BE49-F238E27FC236}">
                <a16:creationId xmlns:a16="http://schemas.microsoft.com/office/drawing/2014/main" id="{16FE4333-1DB5-7F44-B62A-FDCC52818D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855B2FE-EE06-6A47-BD59-9915F79035E4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58373" name="Rectangle 4">
            <a:extLst>
              <a:ext uri="{FF2B5EF4-FFF2-40B4-BE49-F238E27FC236}">
                <a16:creationId xmlns:a16="http://schemas.microsoft.com/office/drawing/2014/main" id="{3B98A3DB-9AA2-7B48-9BF2-F2862CB50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313" y="2662237"/>
            <a:ext cx="3124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Tahoma" panose="020B060403050404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359B4D-02EA-507C-05B6-21833B88D1CC}"/>
              </a:ext>
            </a:extLst>
          </p:cNvPr>
          <p:cNvSpPr txBox="1"/>
          <p:nvPr/>
        </p:nvSpPr>
        <p:spPr>
          <a:xfrm>
            <a:off x="1046921" y="2466108"/>
            <a:ext cx="8759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O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OF DEPRESSED SKULL FRACTURES</a:t>
            </a:r>
          </a:p>
        </p:txBody>
      </p:sp>
    </p:spTree>
    <p:extLst>
      <p:ext uri="{BB962C8B-B14F-4D97-AF65-F5344CB8AC3E}">
        <p14:creationId xmlns:p14="http://schemas.microsoft.com/office/powerpoint/2010/main" val="3996224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4889777-C275-5549-A8DC-E9964F9A1D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en-US" b="1" i="1" dirty="0">
                <a:latin typeface="Arial" panose="020B0604020202020204" pitchFamily="34" charset="0"/>
              </a:rPr>
              <a:t>SKULL FRACTURES</a:t>
            </a:r>
          </a:p>
        </p:txBody>
      </p:sp>
      <p:sp>
        <p:nvSpPr>
          <p:cNvPr id="59394" name="Slide Number Placeholder 6">
            <a:extLst>
              <a:ext uri="{FF2B5EF4-FFF2-40B4-BE49-F238E27FC236}">
                <a16:creationId xmlns:a16="http://schemas.microsoft.com/office/drawing/2014/main" id="{CE5B6254-A526-6A48-BA12-0C8A77A4E5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08419DD-3647-A14A-86F4-4E1F9974D248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A0C9235-B7D2-144B-8975-CEB08D8B5A4E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81200"/>
            <a:ext cx="8189913" cy="4114800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en-US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en-JO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OF DEPRESSED SKULL FRACTURES</a:t>
            </a:r>
          </a:p>
          <a:p>
            <a:pPr marL="0" indent="0">
              <a:buNone/>
              <a:defRPr/>
            </a:pP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	The operation could be:</a:t>
            </a:r>
          </a:p>
          <a:p>
            <a:pPr lvl="2"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Simple elevation</a:t>
            </a:r>
          </a:p>
          <a:p>
            <a:pPr lvl="2"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Craniectomy, this will need to be repaired  by an operation called Cranioplasty, which could be immediate or delayed if the fracture was compound.</a:t>
            </a:r>
          </a:p>
          <a:p>
            <a:pPr lvl="1">
              <a:buNone/>
              <a:defRPr/>
            </a:pPr>
            <a:endParaRPr lang="en-US" altLang="en-US" sz="2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id="{4C56C3B2-0C59-0845-9C30-A11C17514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833688"/>
            <a:ext cx="3124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Tahoma" panose="020B060403050404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9398" name="Picture 6" descr="MEDPHOTO (207)">
            <a:extLst>
              <a:ext uri="{FF2B5EF4-FFF2-40B4-BE49-F238E27FC236}">
                <a16:creationId xmlns:a16="http://schemas.microsoft.com/office/drawing/2014/main" id="{7D6728FD-F9C9-4E4E-B641-133DF72AA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296" y="2479733"/>
            <a:ext cx="3688909" cy="362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7DA0FF-034C-1D43-BB72-AF409F3660FC}"/>
              </a:ext>
            </a:extLst>
          </p:cNvPr>
          <p:cNvSpPr txBox="1"/>
          <p:nvPr/>
        </p:nvSpPr>
        <p:spPr>
          <a:xfrm>
            <a:off x="8507896" y="6211669"/>
            <a:ext cx="3375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CRANIOPLASTY WITH ACRYLIC MATERIAL</a:t>
            </a:r>
          </a:p>
        </p:txBody>
      </p:sp>
    </p:spTree>
    <p:extLst>
      <p:ext uri="{BB962C8B-B14F-4D97-AF65-F5344CB8AC3E}">
        <p14:creationId xmlns:p14="http://schemas.microsoft.com/office/powerpoint/2010/main" val="1593951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EDF6530D-1BCA-B543-8C52-CB23FB7B65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BRAIN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INJURIES</a:t>
            </a:r>
          </a:p>
        </p:txBody>
      </p:sp>
      <p:sp>
        <p:nvSpPr>
          <p:cNvPr id="60418" name="Slide Number Placeholder 6">
            <a:extLst>
              <a:ext uri="{FF2B5EF4-FFF2-40B4-BE49-F238E27FC236}">
                <a16:creationId xmlns:a16="http://schemas.microsoft.com/office/drawing/2014/main" id="{A1E77E34-9805-AE43-9F57-971AD16A9E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B36FA5D6-8032-104C-B641-B0C8B52D5907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324E27AB-E767-B946-9A78-18FED5794572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667000"/>
            <a:ext cx="6196013" cy="39624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 MECHANISMS OF BRAIN INJURIES</a:t>
            </a:r>
          </a:p>
          <a:p>
            <a:pPr lvl="1" eaLnBrk="1" hangingPunct="1"/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Direct trauma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Acceleration deceleration injury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Shearing</a:t>
            </a:r>
          </a:p>
          <a:p>
            <a:pPr marL="914400" lvl="2" indent="0">
              <a:buNone/>
            </a:pPr>
            <a:endParaRPr lang="en-US" altLang="en-US" sz="21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796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D8978FD8-B18D-C449-A658-D2F4B4CE3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BRAIN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INJURIES</a:t>
            </a:r>
          </a:p>
        </p:txBody>
      </p:sp>
      <p:sp>
        <p:nvSpPr>
          <p:cNvPr id="61442" name="Slide Number Placeholder 6">
            <a:extLst>
              <a:ext uri="{FF2B5EF4-FFF2-40B4-BE49-F238E27FC236}">
                <a16:creationId xmlns:a16="http://schemas.microsoft.com/office/drawing/2014/main" id="{04AC17C8-11E5-074C-B0B2-8F38B934A0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D61DF06-3E16-9D40-A51E-C1242656D1E1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7229CC1F-EE3E-BC42-9C22-6074E9BE5B2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286000"/>
            <a:ext cx="5029200" cy="4343400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PRIMARY INJURIES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Concussion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Contusion. 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Laceration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Diffuse axonal injury (DAI)</a:t>
            </a:r>
          </a:p>
          <a:p>
            <a:pPr marL="914400" lvl="2" indent="0" eaLnBrk="1" hangingPunct="1">
              <a:buNone/>
            </a:pPr>
            <a:endParaRPr lang="en-US" altLang="en-US" sz="21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457200" lvl="1" indent="0" eaLnBrk="1" hangingPunct="1">
              <a:buNone/>
            </a:pPr>
            <a:r>
              <a:rPr lang="en-US" altLang="en-US" sz="2200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SECONDARY EVENTS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Brain edema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Hypoxia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Ischemia</a:t>
            </a:r>
          </a:p>
          <a:p>
            <a:pPr lvl="2" eaLnBrk="1" hangingPunct="1"/>
            <a:endParaRPr lang="en-US" altLang="en-US" sz="2100" b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71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964C4990-67B6-DF4E-843C-0544F531B9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BRAIN</a:t>
            </a:r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 INJURIES</a:t>
            </a:r>
          </a:p>
        </p:txBody>
      </p:sp>
      <p:sp>
        <p:nvSpPr>
          <p:cNvPr id="62466" name="Slide Number Placeholder 6">
            <a:extLst>
              <a:ext uri="{FF2B5EF4-FFF2-40B4-BE49-F238E27FC236}">
                <a16:creationId xmlns:a16="http://schemas.microsoft.com/office/drawing/2014/main" id="{61815834-EEDE-0940-BA41-6EEDB1964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00B19D5-CE5C-D14E-9CF5-69C1B074092D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39EA908F-038C-FA46-A61E-89BB5D599D18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690813"/>
            <a:ext cx="11353800" cy="39385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CONCUSSION</a:t>
            </a:r>
          </a:p>
          <a:p>
            <a:pPr marL="0" indent="0">
              <a:buNone/>
            </a:pPr>
            <a:endParaRPr lang="en-US" altLang="en-US" sz="20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Here the patient will lose his consciousness for a brief period of time. When he wakes up; he will be amnesic. Examination will show no abnormality . CT scans are usually normal.</a:t>
            </a:r>
          </a:p>
          <a:p>
            <a:pPr marL="914400" lvl="2" indent="0">
              <a:buNone/>
            </a:pPr>
            <a:endParaRPr lang="en-US" altLang="en-US" sz="28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546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72E5F370-3D98-7B46-94A7-E88C97BEE9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BRAIN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INJURIES</a:t>
            </a:r>
          </a:p>
        </p:txBody>
      </p:sp>
      <p:sp>
        <p:nvSpPr>
          <p:cNvPr id="63490" name="Slide Number Placeholder 6">
            <a:extLst>
              <a:ext uri="{FF2B5EF4-FFF2-40B4-BE49-F238E27FC236}">
                <a16:creationId xmlns:a16="http://schemas.microsoft.com/office/drawing/2014/main" id="{EAF929F0-63DF-AE4E-9040-07F73D7B23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927DA40-7C60-7E46-A4D5-4FC8BCAD4C56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753D647-ED3B-8044-8018-7694621C936B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546350"/>
            <a:ext cx="7080250" cy="4083050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</a:rPr>
              <a:t>CONTUSION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Here the brain will suffer from a contused area or areas as a result of the direct trauma or the acceleration deceleration injury. 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The most common sites for this latter is the under surface of the brain and the tips of the lobes in what is called coup contre-coup injuries. 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Contusions are notorious for being associated with brain edema which makes their management difficult.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Bilateral frontal contusions associated with edema</a:t>
            </a:r>
          </a:p>
          <a:p>
            <a:pPr marL="914400" lvl="2" indent="0">
              <a:buNone/>
              <a:defRPr/>
            </a:pPr>
            <a:endParaRPr lang="en-US" altLang="en-US" sz="28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6C8254EC-25B4-1B5F-54B7-CB6F78646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27278" y="2308089"/>
            <a:ext cx="3444414" cy="37966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0B2184-A484-0695-5EC3-F6098005654C}"/>
              </a:ext>
            </a:extLst>
          </p:cNvPr>
          <p:cNvSpPr txBox="1"/>
          <p:nvPr/>
        </p:nvSpPr>
        <p:spPr>
          <a:xfrm>
            <a:off x="7467600" y="6086632"/>
            <a:ext cx="44160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en-US" altLang="en-US" sz="1800" i="1" dirty="0">
                <a:latin typeface="Tahoma" panose="020B0604030504040204" pitchFamily="34" charset="0"/>
                <a:cs typeface="Tahoma" panose="020B0604030504040204" pitchFamily="34" charset="0"/>
              </a:rPr>
              <a:t>Bilateral frontal contusions associated </a:t>
            </a:r>
          </a:p>
          <a:p>
            <a:pPr marL="0" indent="0" algn="ctr">
              <a:buNone/>
              <a:defRPr/>
            </a:pPr>
            <a:r>
              <a:rPr lang="en-US" altLang="en-US" sz="1800" i="1" dirty="0">
                <a:latin typeface="Tahoma" panose="020B0604030504040204" pitchFamily="34" charset="0"/>
                <a:cs typeface="Tahoma" panose="020B0604030504040204" pitchFamily="34" charset="0"/>
              </a:rPr>
              <a:t>with edema</a:t>
            </a:r>
          </a:p>
        </p:txBody>
      </p:sp>
    </p:spTree>
    <p:extLst>
      <p:ext uri="{BB962C8B-B14F-4D97-AF65-F5344CB8AC3E}">
        <p14:creationId xmlns:p14="http://schemas.microsoft.com/office/powerpoint/2010/main" val="27686025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2703D8EC-0461-1941-BBF1-09C36487A0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BRAIN </a:t>
            </a:r>
            <a:r>
              <a:rPr lang="en-US" alt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INJURIES</a:t>
            </a:r>
          </a:p>
        </p:txBody>
      </p:sp>
      <p:sp>
        <p:nvSpPr>
          <p:cNvPr id="64514" name="Slide Number Placeholder 6">
            <a:extLst>
              <a:ext uri="{FF2B5EF4-FFF2-40B4-BE49-F238E27FC236}">
                <a16:creationId xmlns:a16="http://schemas.microsoft.com/office/drawing/2014/main" id="{726093FA-2CDF-C847-B630-FA1408481F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3286AF0-471E-F049-A107-1C4CF66A1AA1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DC049535-FFAF-9E46-A66B-DE7E3262A4DC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519363"/>
            <a:ext cx="9064625" cy="411003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LACERATION</a:t>
            </a:r>
          </a:p>
          <a:p>
            <a:pPr marL="0" indent="0">
              <a:buNone/>
            </a:pPr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Here the brain will suffer from a lacerated area or areas as a result of the direct trauma especially if penetrating, or the acceleration deceleration injury.  The neurological deficits which result are usually permanent.</a:t>
            </a:r>
          </a:p>
          <a:p>
            <a:pPr marL="914400" lvl="2" indent="0">
              <a:buNone/>
            </a:pPr>
            <a:endParaRPr lang="en-US" altLang="en-US" sz="28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968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31C8E50-00F9-3049-BF0D-B312C5F43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EPIDIMIIOLOGY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7909C5D9-83D3-214F-9980-0D70EEB0BD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CAUSES IN CIVIL LIFE</a:t>
            </a:r>
          </a:p>
          <a:p>
            <a:pPr marL="0" indent="0" eaLnBrk="1" hangingPunct="1">
              <a:buNone/>
            </a:pPr>
            <a:endParaRPr lang="en-US" altLang="en-US" b="1" dirty="0">
              <a:solidFill>
                <a:srgbClr val="FFFF00"/>
              </a:solidFill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ROAD TRAFFIC      	60%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DOMESTIC		30%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INDUSTRIAL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ASSSAULTS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SPORTS</a:t>
            </a:r>
          </a:p>
        </p:txBody>
      </p:sp>
      <p:sp>
        <p:nvSpPr>
          <p:cNvPr id="27651" name="Slide Number Placeholder 5">
            <a:extLst>
              <a:ext uri="{FF2B5EF4-FFF2-40B4-BE49-F238E27FC236}">
                <a16:creationId xmlns:a16="http://schemas.microsoft.com/office/drawing/2014/main" id="{AFD10C0A-3473-424B-9A2B-0BFFD0252E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70DD535-1746-5D4E-B2F9-BCBC672C3E9D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9668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A7BF3CFE-7CBA-7D48-A332-50AEABD21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>
                <a:latin typeface="Arial" panose="020B0604020202020204" pitchFamily="34" charset="0"/>
                <a:ea typeface="맑은 고딕" panose="020B0503020000020004" pitchFamily="34" charset="-127"/>
              </a:rPr>
              <a:t>BRAIN INJURIES</a:t>
            </a:r>
          </a:p>
        </p:txBody>
      </p:sp>
      <p:sp>
        <p:nvSpPr>
          <p:cNvPr id="65538" name="Slide Number Placeholder 6">
            <a:extLst>
              <a:ext uri="{FF2B5EF4-FFF2-40B4-BE49-F238E27FC236}">
                <a16:creationId xmlns:a16="http://schemas.microsoft.com/office/drawing/2014/main" id="{B270D595-5182-1347-9D67-3F07BB1285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F78DF3B-E1CE-3F4D-A01F-7C2F72E04E55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39EB3284-12C8-A84C-A337-D27CF3336A8F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8200" y="2195512"/>
            <a:ext cx="8901953" cy="43434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DIFFUSE AXONAL INJURY</a:t>
            </a:r>
          </a:p>
          <a:p>
            <a:pPr marL="0" indent="0">
              <a:buNone/>
            </a:pPr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Will usually result from shearing injury which acted upon the interface of grey and white matter. If extensive the patient will be in deep coma (3/15).</a:t>
            </a:r>
            <a:endParaRPr lang="en-US" altLang="en-US" sz="28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8261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3E493402-A23C-F34A-8A7D-DAB0C790B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BRAIN INJURIES</a:t>
            </a:r>
          </a:p>
        </p:txBody>
      </p:sp>
      <p:sp>
        <p:nvSpPr>
          <p:cNvPr id="66562" name="Slide Number Placeholder 6">
            <a:extLst>
              <a:ext uri="{FF2B5EF4-FFF2-40B4-BE49-F238E27FC236}">
                <a16:creationId xmlns:a16="http://schemas.microsoft.com/office/drawing/2014/main" id="{6DDD0205-FA4D-0D4D-8447-938EED255A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6462BC-CF59-A541-ACAE-1F7BE0A1D660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AF4198D9-0953-5F43-9367-89A0533219D2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49312" y="2112962"/>
            <a:ext cx="10504488" cy="44259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MANAGEMENT OF BRAIN IJNURIES</a:t>
            </a:r>
          </a:p>
          <a:p>
            <a:pPr marL="0" indent="0" eaLnBrk="1" hangingPunct="1">
              <a:buNone/>
            </a:pPr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BRAIN INJURIES ARE DIVIDED INTO 3 CATEGORIES DEPENDING ON THE GCS: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MILD with </a:t>
            </a: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GCS 14 AND 15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MODERATE </a:t>
            </a: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With GCS BETWEEN 9 AND 13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SEVERE </a:t>
            </a: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With GCS 8 AND BELOW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  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22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2" eaLnBrk="1" hangingPunct="1"/>
            <a:endParaRPr lang="en-US" altLang="en-US" sz="2100" dirty="0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7448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ECCB3B7F-E33D-5349-A8DC-BF8D0417D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6296" y="752476"/>
            <a:ext cx="8335617" cy="1228725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latin typeface="Arial" panose="020B0604020202020204" pitchFamily="34" charset="0"/>
                <a:ea typeface="맑은 고딕" panose="020B0503020000020004" pitchFamily="34" charset="-127"/>
              </a:rPr>
              <a:t>BRAIN INJURIES</a:t>
            </a:r>
          </a:p>
        </p:txBody>
      </p:sp>
      <p:sp>
        <p:nvSpPr>
          <p:cNvPr id="67586" name="Slide Number Placeholder 6">
            <a:extLst>
              <a:ext uri="{FF2B5EF4-FFF2-40B4-BE49-F238E27FC236}">
                <a16:creationId xmlns:a16="http://schemas.microsoft.com/office/drawing/2014/main" id="{5C13C925-EED8-B94B-8CA9-6EC34D8692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EB3B277-102E-2E46-9EB1-4E51C84ECEED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22364621-0B12-6344-8582-F2FEDFD4363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46412" y="2047595"/>
            <a:ext cx="8335963" cy="44958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MANAGEMENT OF BRAIN INJURIES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ABC </a:t>
            </a:r>
            <a:r>
              <a:rPr lang="en-US" altLang="en-US" sz="24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then</a:t>
            </a:r>
            <a:endParaRPr lang="en-US" altLang="en-US" sz="22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CONCUSSION: </a:t>
            </a:r>
          </a:p>
          <a:p>
            <a:pPr lvl="3" eaLnBrk="1" hangingPunct="1">
              <a:buFont typeface="Wingdings" pitchFamily="2" charset="2"/>
              <a:buChar char="q"/>
            </a:pP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Observation for 24 hours.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CONTUSION &amp; LACERATION:</a:t>
            </a:r>
          </a:p>
          <a:p>
            <a:pPr lvl="3" eaLnBrk="1" hangingPunct="1">
              <a:buFont typeface="Wingdings" pitchFamily="2" charset="2"/>
              <a:buChar char="q"/>
            </a:pP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?steroids, diuretics. </a:t>
            </a:r>
          </a:p>
          <a:p>
            <a:pPr lvl="3" eaLnBrk="1" hangingPunct="1">
              <a:buFont typeface="Wingdings" pitchFamily="2" charset="2"/>
              <a:buChar char="q"/>
            </a:pP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Anticonvulsants</a:t>
            </a:r>
          </a:p>
          <a:p>
            <a:pPr lvl="3" eaLnBrk="1" hangingPunct="1">
              <a:buFont typeface="Wingdings" pitchFamily="2" charset="2"/>
              <a:buChar char="q"/>
            </a:pP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May need ventilation and ICP monitoring</a:t>
            </a:r>
          </a:p>
          <a:p>
            <a:pPr lvl="3" eaLnBrk="1" hangingPunct="1">
              <a:buFont typeface="Wingdings" pitchFamily="2" charset="2"/>
              <a:buChar char="q"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Surgery?</a:t>
            </a:r>
            <a:endParaRPr lang="en-US" altLang="en-US" sz="18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sz="21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DIFFUSE AXONAL INJURY: </a:t>
            </a:r>
          </a:p>
          <a:p>
            <a:pPr lvl="3" eaLnBrk="1" hangingPunct="1">
              <a:buFont typeface="Wingdings" pitchFamily="2" charset="2"/>
              <a:buChar char="q"/>
            </a:pP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As above but will definitely need ventilation, ICP </a:t>
            </a:r>
            <a:r>
              <a:rPr lang="en-US" altLang="en-US" sz="1800" dirty="0" err="1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monitoing</a:t>
            </a:r>
            <a:r>
              <a:rPr lang="en-US" altLang="en-US" sz="18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and anticonvulsants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2200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lvl="2" eaLnBrk="1" hangingPunct="1"/>
            <a:endParaRPr lang="en-US" altLang="en-US" sz="2100" dirty="0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8817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0AA830F4-7748-6441-871B-FA24541B7F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PATHOLOGY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E2D5E26A-AFEB-244B-B23D-D19F9CF863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PRIMARY</a:t>
            </a:r>
          </a:p>
          <a:p>
            <a:pPr lvl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CLOSED OR OPEN   =   SIMPLE OR COMPOUND</a:t>
            </a:r>
          </a:p>
          <a:p>
            <a:pPr lvl="2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SCALP</a:t>
            </a:r>
          </a:p>
          <a:p>
            <a:pPr lvl="2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SKULL</a:t>
            </a:r>
          </a:p>
          <a:p>
            <a:pPr lvl="2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BRAIN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SECONDARY</a:t>
            </a:r>
          </a:p>
          <a:p>
            <a:pPr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COMPLICATIONS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EARLY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LATE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  <a:p>
            <a:pPr eaLnBrk="1" hangingPunct="1"/>
            <a:endParaRPr lang="en-US" altLang="en-US" i="1" dirty="0">
              <a:ea typeface="맑은 고딕" panose="020B0503020000020004" pitchFamily="34" charset="-127"/>
            </a:endParaRPr>
          </a:p>
          <a:p>
            <a:pPr lvl="1" eaLnBrk="1" hangingPunct="1"/>
            <a:endParaRPr lang="en-US" altLang="en-US" i="1" dirty="0">
              <a:ea typeface="맑은 고딕" panose="020B0503020000020004" pitchFamily="34" charset="-127"/>
            </a:endParaRPr>
          </a:p>
        </p:txBody>
      </p:sp>
      <p:sp>
        <p:nvSpPr>
          <p:cNvPr id="28675" name="Slide Number Placeholder 5">
            <a:extLst>
              <a:ext uri="{FF2B5EF4-FFF2-40B4-BE49-F238E27FC236}">
                <a16:creationId xmlns:a16="http://schemas.microsoft.com/office/drawing/2014/main" id="{AF9E0783-6E6C-7B43-B1F4-55938166F6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0A055B0-8130-D448-8141-B9AFD947A074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38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AC0CCD06-62BB-C843-B141-3B9F1580B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CLINICAL PICTURE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C52400B6-BCEE-BD4E-B74C-F47A1F955E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HISTORY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TIME OF TRAUMA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TYPE OF TRAUMA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HISTORY OF CONVULSIONS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HISTORY OF L.O.C. (LUCID INTERVAL)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POST TRAUMATIC AMNESIA (PTA)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RETROGRADE AMNESIA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b="1" i="1" dirty="0">
              <a:ea typeface="맑은 고딕" panose="020B0503020000020004" pitchFamily="34" charset="-127"/>
            </a:endParaRPr>
          </a:p>
        </p:txBody>
      </p:sp>
      <p:sp>
        <p:nvSpPr>
          <p:cNvPr id="32771" name="Slide Number Placeholder 5">
            <a:extLst>
              <a:ext uri="{FF2B5EF4-FFF2-40B4-BE49-F238E27FC236}">
                <a16:creationId xmlns:a16="http://schemas.microsoft.com/office/drawing/2014/main" id="{8551D429-B53E-6745-BB60-E61A24387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12929A6-6B51-B54A-A160-B50B7D76B4DD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9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B4405170-0978-8240-B8DD-5F13DA8B2D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CLINICAL PICTURE (cont.)</a:t>
            </a:r>
            <a:r>
              <a:rPr lang="en-US" alt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134DEC8F-6138-484F-AB6B-E8A81DBBC5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EXAMINATION</a:t>
            </a:r>
          </a:p>
          <a:p>
            <a:pPr lvl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BLOOD PRESSURE AND RESPIRATION (SHOCK IS RARE EXCEPT IN ENFANTS OR SEVERE SCALP INJURIES).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PATENCY OF AIRWAYS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LEVEL OF CONSCIOUSNESS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GLASGOW COMA SCALE (GCS)</a:t>
            </a:r>
          </a:p>
          <a:p>
            <a:pPr lvl="2" eaLnBrk="1" hangingPunct="1">
              <a:buFont typeface="Wingdings" pitchFamily="2" charset="2"/>
              <a:buChar char="q"/>
            </a:pPr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TRAUMA SCALE (SCORE)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PUPILLARY SIZE</a:t>
            </a:r>
          </a:p>
          <a:p>
            <a:pPr lvl="1" eaLnBrk="1" hangingPunct="1"/>
            <a:endParaRPr lang="en-US" altLang="en-US" i="1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33795" name="Slide Number Placeholder 5">
            <a:extLst>
              <a:ext uri="{FF2B5EF4-FFF2-40B4-BE49-F238E27FC236}">
                <a16:creationId xmlns:a16="http://schemas.microsoft.com/office/drawing/2014/main" id="{8F79D8FE-A520-6142-BF79-B667C2ACEC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4C7F47E-A5BE-794E-9462-028975E64AC7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7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C1DC5E5-AD7A-E64E-8F6B-F7A5E8675D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5774" y="752477"/>
            <a:ext cx="10111409" cy="917298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br>
              <a:rPr lang="en-US" altLang="en-US" dirty="0">
                <a:solidFill>
                  <a:srgbClr val="000066"/>
                </a:solidFill>
                <a:latin typeface="Arial" panose="020B0604020202020204" pitchFamily="34" charset="0"/>
              </a:rPr>
            </a:b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 OF THE SEVERITY IN HEAD INJURIES</a:t>
            </a:r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(Glasgow Coma Scale: GCS)</a:t>
            </a:r>
            <a:r>
              <a:rPr lang="en-US" altLang="en-US" sz="3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15659568-6E09-F941-BDD5-0C9334D30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87E02CB-533E-184A-9F88-B47582C45357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graphicFrame>
        <p:nvGraphicFramePr>
          <p:cNvPr id="91182" name="Group 46">
            <a:extLst>
              <a:ext uri="{FF2B5EF4-FFF2-40B4-BE49-F238E27FC236}">
                <a16:creationId xmlns:a16="http://schemas.microsoft.com/office/drawing/2014/main" id="{373C2F12-3942-844B-BE66-6E218C927F35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1350674967"/>
              </p:ext>
            </p:extLst>
          </p:nvPr>
        </p:nvGraphicFramePr>
        <p:xfrm>
          <a:off x="1113183" y="1997074"/>
          <a:ext cx="9144000" cy="4724401"/>
        </p:xfrm>
        <a:graphic>
          <a:graphicData uri="http://schemas.openxmlformats.org/drawingml/2006/table">
            <a:tbl>
              <a:tblPr rtl="1"/>
              <a:tblGrid>
                <a:gridCol w="2286000">
                  <a:extLst>
                    <a:ext uri="{9D8B030D-6E8A-4147-A177-3AD203B41FA5}">
                      <a16:colId xmlns:a16="http://schemas.microsoft.com/office/drawing/2014/main" val="3650684887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82574147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44386567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853885607"/>
                    </a:ext>
                  </a:extLst>
                </a:gridCol>
              </a:tblGrid>
              <a:tr h="6106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Best Motor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Best Verbal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Eye Opening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Points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5855805"/>
                  </a:ext>
                </a:extLst>
              </a:tr>
              <a:tr h="6344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Follows commands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054471"/>
                  </a:ext>
                </a:extLst>
              </a:tr>
              <a:tr h="6012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Localizes pain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Oriented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243431"/>
                  </a:ext>
                </a:extLst>
              </a:tr>
              <a:tr h="6676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Withdraws to pain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Confused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Spontaneous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5337469"/>
                  </a:ext>
                </a:extLst>
              </a:tr>
              <a:tr h="751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Flexion (decorticate)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Inappropriate words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 response to voice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30368"/>
                  </a:ext>
                </a:extLst>
              </a:tr>
              <a:tr h="8577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Extension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(decerebrate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Incomprehensible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Sounds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 response to pain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627961"/>
                  </a:ext>
                </a:extLst>
              </a:tr>
              <a:tr h="6012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None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None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None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747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136281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1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99AD8685-8AE2-5E4E-A08F-20922553BC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8139" y="752475"/>
            <a:ext cx="8097425" cy="1081088"/>
          </a:xfrm>
        </p:spPr>
        <p:txBody>
          <a:bodyPr/>
          <a:lstStyle/>
          <a:p>
            <a:pPr eaLnBrk="1" hangingPunct="1"/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CLINICAL PICTURE (cont.)</a:t>
            </a:r>
          </a:p>
        </p:txBody>
      </p:sp>
      <p:pic>
        <p:nvPicPr>
          <p:cNvPr id="35842" name="Picture 4" descr="MEDPHOTO (21)">
            <a:extLst>
              <a:ext uri="{FF2B5EF4-FFF2-40B4-BE49-F238E27FC236}">
                <a16:creationId xmlns:a16="http://schemas.microsoft.com/office/drawing/2014/main" id="{163AA713-C2B1-7446-8EFA-63EAD31FB6E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49464"/>
            <a:ext cx="5181600" cy="38862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43" name="Rectangle 3">
            <a:extLst>
              <a:ext uri="{FF2B5EF4-FFF2-40B4-BE49-F238E27FC236}">
                <a16:creationId xmlns:a16="http://schemas.microsoft.com/office/drawing/2014/main" id="{C1D8D703-DAD1-DC4B-BC8A-39B0A9B93BB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36104" y="2667001"/>
            <a:ext cx="5840896" cy="3268663"/>
          </a:xfrm>
        </p:spPr>
        <p:txBody>
          <a:bodyPr/>
          <a:lstStyle/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SCALP</a:t>
            </a:r>
            <a:r>
              <a:rPr lang="ar-JO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 </a:t>
            </a:r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EXAMINATION</a:t>
            </a:r>
          </a:p>
          <a:p>
            <a:pPr lvl="2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SCALP WOUNDS</a:t>
            </a:r>
          </a:p>
          <a:p>
            <a:pPr lvl="2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SCALP HEMATOMAS</a:t>
            </a:r>
          </a:p>
          <a:p>
            <a:pPr lvl="2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BATTLE’S SIGN</a:t>
            </a:r>
          </a:p>
          <a:p>
            <a:pPr lvl="2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RACOON EYE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NEUROLOGICAL EXAMINATION</a:t>
            </a:r>
          </a:p>
          <a:p>
            <a:pPr lvl="1" eaLnBrk="1" hangingPunct="1"/>
            <a:r>
              <a:rPr lang="en-US" altLang="en-US" sz="2200" dirty="0">
                <a:latin typeface="Tahoma" panose="020B0604030504040204" pitchFamily="34" charset="0"/>
                <a:ea typeface="맑은 고딕" panose="020B0503020000020004" pitchFamily="34" charset="-127"/>
                <a:cs typeface="Tahoma" panose="020B0604030504040204" pitchFamily="34" charset="0"/>
              </a:rPr>
              <a:t>EXAMINATION OF OTHER SYSTEMS</a:t>
            </a:r>
          </a:p>
          <a:p>
            <a:pPr eaLnBrk="1" hangingPunct="1"/>
            <a:endParaRPr lang="en-US" altLang="en-US" dirty="0">
              <a:latin typeface="Tahoma" panose="020B0604030504040204" pitchFamily="34" charset="0"/>
              <a:ea typeface="맑은 고딕" panose="020B0503020000020004" pitchFamily="34" charset="-127"/>
              <a:cs typeface="Tahoma" panose="020B0604030504040204" pitchFamily="34" charset="0"/>
            </a:endParaRPr>
          </a:p>
        </p:txBody>
      </p:sp>
      <p:sp>
        <p:nvSpPr>
          <p:cNvPr id="35844" name="Slide Number Placeholder 6">
            <a:extLst>
              <a:ext uri="{FF2B5EF4-FFF2-40B4-BE49-F238E27FC236}">
                <a16:creationId xmlns:a16="http://schemas.microsoft.com/office/drawing/2014/main" id="{2E84137C-C330-0C41-9107-2904DA96A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70302020209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33F1A21-4D3C-CC40-9982-CF59B1160FE2}" type="slidenum">
              <a:rPr lang="en-US" altLang="en-US" sz="100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000"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443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3746</TotalTime>
  <Words>1660</Words>
  <Application>Microsoft Macintosh PowerPoint</Application>
  <PresentationFormat>Widescreen</PresentationFormat>
  <Paragraphs>399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맑은 고딕</vt:lpstr>
      <vt:lpstr>Arial</vt:lpstr>
      <vt:lpstr>Calibri</vt:lpstr>
      <vt:lpstr>Calibri Light</vt:lpstr>
      <vt:lpstr>Courier New</vt:lpstr>
      <vt:lpstr>Tahoma</vt:lpstr>
      <vt:lpstr>Wingdings</vt:lpstr>
      <vt:lpstr>Office 2013 - 2022 Theme</vt:lpstr>
      <vt:lpstr>     HEAD INJURIES (1) </vt:lpstr>
      <vt:lpstr>Introduction</vt:lpstr>
      <vt:lpstr>EPIDIMIIOLOGY</vt:lpstr>
      <vt:lpstr>EPIDIMIIOLOGY</vt:lpstr>
      <vt:lpstr>PATHOLOGY</vt:lpstr>
      <vt:lpstr>CLINICAL PICTURE</vt:lpstr>
      <vt:lpstr>CLINICAL PICTURE (cont.))</vt:lpstr>
      <vt:lpstr> ASSESSMENT OF THE SEVERITY IN HEAD INJURIES   (Glasgow Coma Scale: GCS) </vt:lpstr>
      <vt:lpstr>CLINICAL PICTURE (cont.)</vt:lpstr>
      <vt:lpstr>MANAGEMENT</vt:lpstr>
      <vt:lpstr>MANAGEMENT (cont.)</vt:lpstr>
      <vt:lpstr>MANAGEMENT (cont.)</vt:lpstr>
      <vt:lpstr>SCALP INJURIES</vt:lpstr>
      <vt:lpstr>SCALP INJURIES</vt:lpstr>
      <vt:lpstr>SCALP INJURIES</vt:lpstr>
      <vt:lpstr>SCALP INJURIES</vt:lpstr>
      <vt:lpstr>SCALP INJURIES</vt:lpstr>
      <vt:lpstr>SCALP INJURIES</vt:lpstr>
      <vt:lpstr>SCALP INJURIES</vt:lpstr>
      <vt:lpstr>SCALP INJURIES</vt:lpstr>
      <vt:lpstr>SCALP INJURIES</vt:lpstr>
      <vt:lpstr>SCALP INJURIES</vt:lpstr>
      <vt:lpstr>  SKULL FRACTURES</vt:lpstr>
      <vt:lpstr>SKULL FRACTURES</vt:lpstr>
      <vt:lpstr> SKULL FRACTURES</vt:lpstr>
      <vt:lpstr> SKULL FRACTURES</vt:lpstr>
      <vt:lpstr> SKULL FRACTURES</vt:lpstr>
      <vt:lpstr>  SKULL FRACTURES</vt:lpstr>
      <vt:lpstr>SKULL FRACTURES</vt:lpstr>
      <vt:lpstr>SKULL FRACTURES</vt:lpstr>
      <vt:lpstr>SKULL FRACTURES </vt:lpstr>
      <vt:lpstr>SKULL FRACTURES </vt:lpstr>
      <vt:lpstr>SKULL FRACTURES </vt:lpstr>
      <vt:lpstr>SKULL FRACTURES</vt:lpstr>
      <vt:lpstr>BRAIN INJURIES</vt:lpstr>
      <vt:lpstr>BRAIN INJURIES</vt:lpstr>
      <vt:lpstr>BRAIN INJURIES</vt:lpstr>
      <vt:lpstr>BRAIN INJURIES</vt:lpstr>
      <vt:lpstr>BRAIN INJURIES</vt:lpstr>
      <vt:lpstr>BRAIN INJURIES</vt:lpstr>
      <vt:lpstr>BRAIN INJURIES</vt:lpstr>
      <vt:lpstr>BRAIN INJURIES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I_      _NEUROSURGERY INITIATIVE     CRANIO-CEREBRAL INJURIES (1) </dc:title>
  <dc:creator>Microsoft Office User</dc:creator>
  <cp:lastModifiedBy>Mahmoud Abdallat</cp:lastModifiedBy>
  <cp:revision>101</cp:revision>
  <dcterms:created xsi:type="dcterms:W3CDTF">2020-12-01T09:59:10Z</dcterms:created>
  <dcterms:modified xsi:type="dcterms:W3CDTF">2025-10-25T18:35:21Z</dcterms:modified>
</cp:coreProperties>
</file>