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autoCompressPictures="0">
  <p:sldMasterIdLst>
    <p:sldMasterId id="2147483777" r:id="rId1"/>
  </p:sldMasterIdLst>
  <p:sldIdLst>
    <p:sldId id="258" r:id="rId2"/>
    <p:sldId id="285" r:id="rId3"/>
    <p:sldId id="316" r:id="rId4"/>
    <p:sldId id="317" r:id="rId5"/>
    <p:sldId id="318" r:id="rId6"/>
    <p:sldId id="319" r:id="rId7"/>
    <p:sldId id="326" r:id="rId8"/>
    <p:sldId id="327" r:id="rId9"/>
    <p:sldId id="332" r:id="rId10"/>
    <p:sldId id="331" r:id="rId11"/>
    <p:sldId id="328" r:id="rId12"/>
    <p:sldId id="334" r:id="rId13"/>
    <p:sldId id="333" r:id="rId14"/>
    <p:sldId id="315" r:id="rId15"/>
    <p:sldId id="330" r:id="rId16"/>
    <p:sldId id="295" r:id="rId17"/>
    <p:sldId id="297" r:id="rId18"/>
    <p:sldId id="347" r:id="rId19"/>
    <p:sldId id="346" r:id="rId20"/>
    <p:sldId id="348" r:id="rId21"/>
    <p:sldId id="349" r:id="rId22"/>
    <p:sldId id="350" r:id="rId23"/>
    <p:sldId id="335" r:id="rId24"/>
    <p:sldId id="337" r:id="rId25"/>
    <p:sldId id="364" r:id="rId26"/>
    <p:sldId id="365" r:id="rId27"/>
    <p:sldId id="290" r:id="rId28"/>
    <p:sldId id="339" r:id="rId29"/>
    <p:sldId id="358" r:id="rId30"/>
    <p:sldId id="345" r:id="rId31"/>
    <p:sldId id="289" r:id="rId32"/>
    <p:sldId id="291" r:id="rId33"/>
    <p:sldId id="359" r:id="rId34"/>
    <p:sldId id="311" r:id="rId35"/>
    <p:sldId id="360" r:id="rId36"/>
    <p:sldId id="356" r:id="rId37"/>
    <p:sldId id="294" r:id="rId38"/>
    <p:sldId id="355" r:id="rId39"/>
    <p:sldId id="342" r:id="rId40"/>
    <p:sldId id="343" r:id="rId41"/>
    <p:sldId id="309" r:id="rId42"/>
    <p:sldId id="352" r:id="rId43"/>
    <p:sldId id="353" r:id="rId44"/>
    <p:sldId id="293" r:id="rId45"/>
    <p:sldId id="366" r:id="rId46"/>
    <p:sldId id="351" r:id="rId47"/>
    <p:sldId id="313" r:id="rId48"/>
    <p:sldId id="298" r:id="rId49"/>
    <p:sldId id="314" r:id="rId50"/>
    <p:sldId id="287" r:id="rId51"/>
    <p:sldId id="299" r:id="rId52"/>
    <p:sldId id="367" r:id="rId53"/>
    <p:sldId id="363" r:id="rId54"/>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Microsoft Office User" initials="MOU" lastIdx="1" clrIdx="0">
    <p:extLst>
      <p:ext uri="{19B8F6BF-5375-455C-9EA6-DF929625EA0E}">
        <p15:presenceInfo xmlns:p15="http://schemas.microsoft.com/office/powerpoint/2012/main" userId="Microsoft Office User"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6588"/>
    <p:restoredTop sz="96405"/>
  </p:normalViewPr>
  <p:slideViewPr>
    <p:cSldViewPr snapToGrid="0" snapToObjects="1">
      <p:cViewPr varScale="1">
        <p:scale>
          <a:sx n="95" d="100"/>
          <a:sy n="95" d="100"/>
        </p:scale>
        <p:origin x="1136" y="17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commentAuthors" Target="commen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theme" Target="theme/theme1.xml"/><Relationship Id="rId5" Type="http://schemas.openxmlformats.org/officeDocument/2006/relationships/slide" Target="slides/slide4.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presProps" Target="presProps.xml"/><Relationship Id="rId8" Type="http://schemas.openxmlformats.org/officeDocument/2006/relationships/slide" Target="slides/slide7.xml"/><Relationship Id="rId51" Type="http://schemas.openxmlformats.org/officeDocument/2006/relationships/slide" Target="slides/slide50.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tableStyles" Target="tableStyles.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viewProps" Target="viewProps.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78ABE3C1-DBE1-495D-B57B-2849774B866A}" type="datetimeFigureOut">
              <a:rPr lang="en-US" smtClean="0"/>
              <a:t>10/25/25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17034633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FA3F48C-C7C6-4055-9F49-3777875E72AE}" type="datetimeFigureOut">
              <a:rPr lang="en-US" smtClean="0"/>
              <a:t>10/25/25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45680876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6178E61D-D431-422C-9764-11DAFE33AB63}" type="datetimeFigureOut">
              <a:rPr lang="en-US" smtClean="0"/>
              <a:t>10/25/25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65184104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12DE42F4-6EEF-4EF7-8ED4-2208F0F89A08}" type="datetimeFigureOut">
              <a:rPr lang="en-US" smtClean="0"/>
              <a:t>10/25/25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6774268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30578ACC-22D6-47C1-A373-4FD133E34F3C}" type="datetimeFigureOut">
              <a:rPr lang="en-US" smtClean="0"/>
              <a:t>10/25/25</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4207908807"/>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4E5A6C69-6797-4E8A-BF37-F2C3751466E9}" type="datetimeFigureOut">
              <a:rPr lang="en-US" smtClean="0"/>
              <a:t>10/25/25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37144556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D82014A1-A632-4878-A0D3-F52BA7563730}" type="datetimeFigureOut">
              <a:rPr lang="en-US" smtClean="0"/>
              <a:t>10/25/25</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7938001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CE99F462-093F-4566-844B-4C71F2739DA5}" type="datetimeFigureOut">
              <a:rPr lang="en-US" smtClean="0"/>
              <a:t>10/25/25</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1189948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3D24A7AC-904D-4781-85BA-7D10C17ED021}" type="datetimeFigureOut">
              <a:rPr lang="en-US" smtClean="0"/>
              <a:t>10/25/25</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1174309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E331444B-B92B-4E27-8C94-BB93EAF5CB18}" type="datetimeFigureOut">
              <a:rPr lang="en-US" smtClean="0"/>
              <a:t>10/25/25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96291423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363EFA5E-FA76-400D-B3DC-F0BA90E6D107}" type="datetimeFigureOut">
              <a:rPr lang="en-US" smtClean="0"/>
              <a:t>10/25/25</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6D22F896-40B5-4ADD-8801-0D06FADFA095}" type="slidenum">
              <a:rPr lang="en-US" smtClean="0"/>
              <a:t>‹#›</a:t>
            </a:fld>
            <a:endParaRPr lang="en-US" dirty="0"/>
          </a:p>
        </p:txBody>
      </p:sp>
    </p:spTree>
    <p:extLst>
      <p:ext uri="{BB962C8B-B14F-4D97-AF65-F5344CB8AC3E}">
        <p14:creationId xmlns:p14="http://schemas.microsoft.com/office/powerpoint/2010/main" val="209749890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9D6E9DEC-419B-4CC5-A080-3B06BD5A8291}" type="datetimeFigureOut">
              <a:rPr lang="en-US" smtClean="0"/>
              <a:t>10/25/25</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D22F896-40B5-4ADD-8801-0D06FADFA095}" type="slidenum">
              <a:rPr lang="en-US" smtClean="0"/>
              <a:pPr/>
              <a:t>‹#›</a:t>
            </a:fld>
            <a:endParaRPr lang="en-US" dirty="0"/>
          </a:p>
        </p:txBody>
      </p:sp>
    </p:spTree>
    <p:extLst>
      <p:ext uri="{BB962C8B-B14F-4D97-AF65-F5344CB8AC3E}">
        <p14:creationId xmlns:p14="http://schemas.microsoft.com/office/powerpoint/2010/main" val="2664596031"/>
      </p:ext>
    </p:extLst>
  </p:cSld>
  <p:clrMap bg1="lt1" tx1="dk1" bg2="lt2" tx2="dk2" accent1="accent1" accent2="accent2" accent3="accent3" accent4="accent4" accent5="accent5" accent6="accent6" hlink="hlink" folHlink="folHlink"/>
  <p:sldLayoutIdLst>
    <p:sldLayoutId id="2147483778" r:id="rId1"/>
    <p:sldLayoutId id="2147483779" r:id="rId2"/>
    <p:sldLayoutId id="2147483780" r:id="rId3"/>
    <p:sldLayoutId id="2147483781" r:id="rId4"/>
    <p:sldLayoutId id="2147483782" r:id="rId5"/>
    <p:sldLayoutId id="2147483783" r:id="rId6"/>
    <p:sldLayoutId id="2147483784" r:id="rId7"/>
    <p:sldLayoutId id="2147483785" r:id="rId8"/>
    <p:sldLayoutId id="2147483786" r:id="rId9"/>
    <p:sldLayoutId id="2147483787" r:id="rId10"/>
    <p:sldLayoutId id="2147483788" r:id="rId11"/>
  </p:sldLayoutIdLst>
  <p:hf sldNum="0"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6.pn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8.jpeg"/><Relationship Id="rId1" Type="http://schemas.openxmlformats.org/officeDocument/2006/relationships/slideLayout" Target="../slideLayouts/slideLayout2.xml"/><Relationship Id="rId4" Type="http://schemas.openxmlformats.org/officeDocument/2006/relationships/image" Target="../media/image10.jpeg"/></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2" Type="http://schemas.openxmlformats.org/officeDocument/2006/relationships/image" Target="../media/image11.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2" Type="http://schemas.openxmlformats.org/officeDocument/2006/relationships/image" Target="../media/image1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image" Target="../media/image15.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image" Target="../media/image16.png"/><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35.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37.xml.rels><?xml version="1.0" encoding="UTF-8" standalone="yes"?>
<Relationships xmlns="http://schemas.openxmlformats.org/package/2006/relationships"><Relationship Id="rId2" Type="http://schemas.openxmlformats.org/officeDocument/2006/relationships/image" Target="../media/image21.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2" Type="http://schemas.openxmlformats.org/officeDocument/2006/relationships/image" Target="../media/image22.png"/><Relationship Id="rId1" Type="http://schemas.openxmlformats.org/officeDocument/2006/relationships/slideLayout" Target="../slideLayouts/slideLayout4.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2" Type="http://schemas.openxmlformats.org/officeDocument/2006/relationships/image" Target="../media/image23.pn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jpeg"/><Relationship Id="rId2" Type="http://schemas.openxmlformats.org/officeDocument/2006/relationships/hyperlink" Target="http://www.emedicine.com/cgi-bin/foxweb.exe/makezoom@/em/makezoom?picture=\websites\emedicine\med\images\Large\171CSDH.jpg&amp;template=izoom2" TargetMode="Externa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46.xml.rels><?xml version="1.0" encoding="UTF-8" standalone="yes"?>
<Relationships xmlns="http://schemas.openxmlformats.org/package/2006/relationships"><Relationship Id="rId3" Type="http://schemas.openxmlformats.org/officeDocument/2006/relationships/image" Target="../media/image28.jpeg"/><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8.xml.rels><?xml version="1.0" encoding="UTF-8" standalone="yes"?>
<Relationships xmlns="http://schemas.openxmlformats.org/package/2006/relationships"><Relationship Id="rId2" Type="http://schemas.openxmlformats.org/officeDocument/2006/relationships/image" Target="../media/image29.jpe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3.xml.rels><?xml version="1.0" encoding="UTF-8" standalone="yes"?>
<Relationships xmlns="http://schemas.openxmlformats.org/package/2006/relationships"><Relationship Id="rId3" Type="http://schemas.openxmlformats.org/officeDocument/2006/relationships/hyperlink" Target="http://lulu.com/" TargetMode="External"/><Relationship Id="rId2" Type="http://schemas.openxmlformats.org/officeDocument/2006/relationships/hyperlink" Target="http://amazon.com/" TargetMode="External"/><Relationship Id="rId1" Type="http://schemas.openxmlformats.org/officeDocument/2006/relationships/slideLayout" Target="../slideLayouts/slideLayout2.xml"/><Relationship Id="rId4" Type="http://schemas.openxmlformats.org/officeDocument/2006/relationships/hyperlink" Target="http://amzon.com/" TargetMode="Externa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3" name="Rectangle 2">
            <a:extLst>
              <a:ext uri="{FF2B5EF4-FFF2-40B4-BE49-F238E27FC236}">
                <a16:creationId xmlns:a16="http://schemas.microsoft.com/office/drawing/2014/main" id="{590D12A8-ED1C-D64A-9BEC-0540E58FBB5E}"/>
              </a:ext>
            </a:extLst>
          </p:cNvPr>
          <p:cNvSpPr>
            <a:spLocks noGrp="1" noChangeArrowheads="1"/>
          </p:cNvSpPr>
          <p:nvPr>
            <p:ph type="ctrTitle"/>
          </p:nvPr>
        </p:nvSpPr>
        <p:spPr>
          <a:xfrm>
            <a:off x="1524000" y="228600"/>
            <a:ext cx="9144000" cy="3733800"/>
          </a:xfrm>
        </p:spPr>
        <p:txBody>
          <a:bodyPr>
            <a:normAutofit/>
          </a:bodyPr>
          <a:lstStyle/>
          <a:p>
            <a:pPr algn="l" eaLnBrk="1" hangingPunct="1"/>
            <a:r>
              <a:rPr lang="en-US" altLang="en-US" sz="2800" dirty="0">
                <a:ea typeface="맑은 고딕" panose="020B0503020000020004" pitchFamily="34" charset="-127"/>
                <a:cs typeface="Times New Roman" panose="02020603050405020304" pitchFamily="18" charset="0"/>
              </a:rPr>
              <a:t> </a:t>
            </a:r>
            <a:br>
              <a:rPr lang="en-US" altLang="en-US" sz="2800" dirty="0">
                <a:ea typeface="맑은 고딕" panose="020B0503020000020004" pitchFamily="34" charset="-127"/>
                <a:cs typeface="Times New Roman" panose="02020603050405020304" pitchFamily="18" charset="0"/>
              </a:rPr>
            </a:br>
            <a:br>
              <a:rPr lang="en-US" altLang="en-US" sz="2800" dirty="0">
                <a:ea typeface="맑은 고딕" panose="020B0503020000020004" pitchFamily="34" charset="-127"/>
                <a:cs typeface="Times New Roman" panose="02020603050405020304" pitchFamily="18" charset="0"/>
              </a:rPr>
            </a:br>
            <a:r>
              <a:rPr lang="en-US" altLang="en-US" sz="2800" dirty="0">
                <a:ea typeface="맑은 고딕" panose="020B0503020000020004" pitchFamily="34" charset="-127"/>
                <a:cs typeface="Times New Roman" panose="02020603050405020304" pitchFamily="18" charset="0"/>
              </a:rPr>
              <a:t> </a:t>
            </a:r>
            <a:br>
              <a:rPr lang="en-US" altLang="en-US" sz="2800" dirty="0">
                <a:latin typeface="Tahoma" panose="020B0604030504040204" pitchFamily="34" charset="0"/>
                <a:ea typeface="맑은 고딕" panose="020B0503020000020004" pitchFamily="34" charset="-127"/>
                <a:cs typeface="Tahoma" panose="020B0604030504040204" pitchFamily="34" charset="0"/>
              </a:rPr>
            </a:br>
            <a:br>
              <a:rPr lang="en-US" altLang="en-US" sz="2800" dirty="0">
                <a:latin typeface="Tahoma" panose="020B0604030504040204" pitchFamily="34" charset="0"/>
                <a:ea typeface="맑은 고딕" panose="020B0503020000020004" pitchFamily="34" charset="-127"/>
                <a:cs typeface="Tahoma" panose="020B0604030504040204" pitchFamily="34" charset="0"/>
              </a:rPr>
            </a:br>
            <a:br>
              <a:rPr lang="en-US" altLang="en-US" sz="2800" dirty="0">
                <a:latin typeface="Tahoma" panose="020B0604030504040204" pitchFamily="34" charset="0"/>
                <a:ea typeface="맑은 고딕" panose="020B0503020000020004" pitchFamily="34" charset="-127"/>
                <a:cs typeface="Tahoma" panose="020B0604030504040204" pitchFamily="34" charset="0"/>
              </a:rPr>
            </a:br>
            <a:br>
              <a:rPr lang="en-US" altLang="en-US" sz="2800" dirty="0">
                <a:latin typeface="Tahoma" panose="020B0604030504040204" pitchFamily="34" charset="0"/>
                <a:ea typeface="맑은 고딕" panose="020B0503020000020004" pitchFamily="34" charset="-127"/>
                <a:cs typeface="Tahoma" panose="020B0604030504040204" pitchFamily="34" charset="0"/>
              </a:rPr>
            </a:br>
            <a:r>
              <a:rPr lang="en-US" altLang="en-US" sz="2800" dirty="0">
                <a:latin typeface="Tahoma" panose="020B0604030504040204" pitchFamily="34" charset="0"/>
                <a:ea typeface="맑은 고딕" panose="020B0503020000020004" pitchFamily="34" charset="-127"/>
                <a:cs typeface="Tahoma" panose="020B0604030504040204" pitchFamily="34" charset="0"/>
              </a:rPr>
              <a:t>HEAD INJURIES (2)</a:t>
            </a:r>
          </a:p>
        </p:txBody>
      </p:sp>
      <p:sp>
        <p:nvSpPr>
          <p:cNvPr id="20483" name="Rectangle 3">
            <a:extLst>
              <a:ext uri="{FF2B5EF4-FFF2-40B4-BE49-F238E27FC236}">
                <a16:creationId xmlns:a16="http://schemas.microsoft.com/office/drawing/2014/main" id="{94F9956C-DE20-844B-8A49-00CF46E3713F}"/>
              </a:ext>
            </a:extLst>
          </p:cNvPr>
          <p:cNvSpPr>
            <a:spLocks noGrp="1" noChangeArrowheads="1"/>
          </p:cNvSpPr>
          <p:nvPr>
            <p:ph type="subTitle" idx="1"/>
          </p:nvPr>
        </p:nvSpPr>
        <p:spPr>
          <a:xfrm>
            <a:off x="1524000" y="4343400"/>
            <a:ext cx="7010400" cy="1752600"/>
          </a:xfrm>
        </p:spPr>
        <p:txBody>
          <a:bodyPr rtlCol="0">
            <a:normAutofit lnSpcReduction="10000"/>
          </a:bodyPr>
          <a:lstStyle/>
          <a:p>
            <a:pPr>
              <a:defRPr/>
            </a:pPr>
            <a:endParaRPr lang="en-US" altLang="en-US" sz="2400" dirty="0">
              <a:cs typeface="Tahoma" panose="020B0604030504040204" pitchFamily="34" charset="0"/>
            </a:endParaRPr>
          </a:p>
          <a:p>
            <a:pPr algn="l">
              <a:defRPr/>
            </a:pPr>
            <a:r>
              <a:rPr lang="en-US" altLang="en-US" sz="2400" dirty="0">
                <a:cs typeface="Tahoma" panose="020B0604030504040204" pitchFamily="34" charset="0"/>
              </a:rPr>
              <a:t>MAHMOUD ABDALLAT</a:t>
            </a:r>
          </a:p>
          <a:p>
            <a:pPr algn="l">
              <a:defRPr/>
            </a:pPr>
            <a:r>
              <a:rPr lang="en-US" altLang="en-US" dirty="0">
                <a:cs typeface="Tahoma" panose="020B0604030504040204" pitchFamily="34" charset="0"/>
              </a:rPr>
              <a:t>Associate Professor</a:t>
            </a:r>
          </a:p>
          <a:p>
            <a:pPr algn="l">
              <a:defRPr/>
            </a:pPr>
            <a:r>
              <a:rPr lang="en-US" altLang="en-US" sz="2400" dirty="0">
                <a:cs typeface="Tahoma" panose="020B0604030504040204" pitchFamily="34" charset="0"/>
              </a:rPr>
              <a:t>UNIVERSITY OF JORDAN</a:t>
            </a:r>
          </a:p>
        </p:txBody>
      </p:sp>
      <p:sp>
        <p:nvSpPr>
          <p:cNvPr id="23555" name="Rectangle 15">
            <a:extLst>
              <a:ext uri="{FF2B5EF4-FFF2-40B4-BE49-F238E27FC236}">
                <a16:creationId xmlns:a16="http://schemas.microsoft.com/office/drawing/2014/main" id="{5353F15D-6A5E-0742-8F57-1867D9EB5E0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398ED8E2-7B46-EB45-B957-DD8B8D8A355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381902622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793" name="Title 5">
            <a:extLst>
              <a:ext uri="{FF2B5EF4-FFF2-40B4-BE49-F238E27FC236}">
                <a16:creationId xmlns:a16="http://schemas.microsoft.com/office/drawing/2014/main" id="{050433DA-9F48-2C44-BF97-44E0C5310CCF}"/>
              </a:ext>
            </a:extLst>
          </p:cNvPr>
          <p:cNvSpPr>
            <a:spLocks noGrp="1" noChangeArrowheads="1"/>
          </p:cNvSpPr>
          <p:nvPr>
            <p:ph type="title"/>
          </p:nvPr>
        </p:nvSpPr>
        <p:spPr>
          <a:xfrm>
            <a:off x="583659" y="752475"/>
            <a:ext cx="8361905" cy="1081088"/>
          </a:xfrm>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pic>
        <p:nvPicPr>
          <p:cNvPr id="33794" name="Picture 3">
            <a:extLst>
              <a:ext uri="{FF2B5EF4-FFF2-40B4-BE49-F238E27FC236}">
                <a16:creationId xmlns:a16="http://schemas.microsoft.com/office/drawing/2014/main" id="{1602B1ED-37C1-F642-B439-2FAA4A024187}"/>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2317750" y="3169444"/>
            <a:ext cx="2222500" cy="1663700"/>
          </a:xfrm>
        </p:spPr>
      </p:pic>
      <p:pic>
        <p:nvPicPr>
          <p:cNvPr id="33795" name="Content Placeholder 8">
            <a:extLst>
              <a:ext uri="{FF2B5EF4-FFF2-40B4-BE49-F238E27FC236}">
                <a16:creationId xmlns:a16="http://schemas.microsoft.com/office/drawing/2014/main" id="{1EC2251B-1FDE-CC4A-9388-76A80AF5055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7220697" y="2941680"/>
            <a:ext cx="3111500" cy="3111500"/>
          </a:xfrm>
        </p:spPr>
      </p:pic>
      <p:sp>
        <p:nvSpPr>
          <p:cNvPr id="33796" name="Slide Number Placeholder 3">
            <a:extLst>
              <a:ext uri="{FF2B5EF4-FFF2-40B4-BE49-F238E27FC236}">
                <a16:creationId xmlns:a16="http://schemas.microsoft.com/office/drawing/2014/main" id="{581239E7-E404-A340-A792-6764C68D637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AE17C63A-5536-974D-A9C8-AAAF4A8EEB93}" type="slidenum">
              <a:rPr lang="en-US" altLang="en-US" sz="3600">
                <a:latin typeface="Arial" panose="020B0604020202020204" pitchFamily="34" charset="0"/>
                <a:ea typeface="굴림" panose="020B0600000101010101" pitchFamily="34" charset="-127"/>
              </a:rPr>
              <a:pPr>
                <a:lnSpc>
                  <a:spcPct val="100000"/>
                </a:lnSpc>
                <a:spcBef>
                  <a:spcPct val="0"/>
                </a:spcBef>
                <a:buFontTx/>
                <a:buNone/>
              </a:pPr>
              <a:t>10</a:t>
            </a:fld>
            <a:endParaRPr lang="en-US" altLang="en-US" sz="3600">
              <a:latin typeface="Arial" panose="020B0604020202020204" pitchFamily="34" charset="0"/>
              <a:ea typeface="굴림" panose="020B0600000101010101" pitchFamily="34" charset="-127"/>
            </a:endParaRPr>
          </a:p>
        </p:txBody>
      </p:sp>
      <p:sp>
        <p:nvSpPr>
          <p:cNvPr id="2" name="TextBox 1">
            <a:extLst>
              <a:ext uri="{FF2B5EF4-FFF2-40B4-BE49-F238E27FC236}">
                <a16:creationId xmlns:a16="http://schemas.microsoft.com/office/drawing/2014/main" id="{FB401E56-BE97-C34C-B2B5-6C8BB49C1CE7}"/>
              </a:ext>
            </a:extLst>
          </p:cNvPr>
          <p:cNvSpPr txBox="1"/>
          <p:nvPr/>
        </p:nvSpPr>
        <p:spPr>
          <a:xfrm>
            <a:off x="6517532" y="2178995"/>
            <a:ext cx="5466945" cy="646331"/>
          </a:xfrm>
          <a:prstGeom prst="rect">
            <a:avLst/>
          </a:prstGeom>
          <a:noFill/>
        </p:spPr>
        <p:txBody>
          <a:bodyPr wrap="square" rtlCol="0">
            <a:spAutoFit/>
          </a:bodyPr>
          <a:lstStyle/>
          <a:p>
            <a:pPr algn="ctr"/>
            <a:r>
              <a:rPr lang="en-US" dirty="0"/>
              <a:t>CT without contrast showing edema of both territories supplied by the internal carotid arteries</a:t>
            </a:r>
          </a:p>
        </p:txBody>
      </p:sp>
      <p:sp>
        <p:nvSpPr>
          <p:cNvPr id="4" name="TextBox 3">
            <a:extLst>
              <a:ext uri="{FF2B5EF4-FFF2-40B4-BE49-F238E27FC236}">
                <a16:creationId xmlns:a16="http://schemas.microsoft.com/office/drawing/2014/main" id="{6247C480-B1B2-BAC9-FD54-88EDCB6B0A64}"/>
              </a:ext>
            </a:extLst>
          </p:cNvPr>
          <p:cNvSpPr txBox="1"/>
          <p:nvPr/>
        </p:nvSpPr>
        <p:spPr>
          <a:xfrm>
            <a:off x="421532" y="2271327"/>
            <a:ext cx="6096000" cy="461665"/>
          </a:xfrm>
          <a:prstGeom prst="rect">
            <a:avLst/>
          </a:prstGeom>
          <a:noFill/>
        </p:spPr>
        <p:txBody>
          <a:bodyPr wrap="square">
            <a:spAutoFit/>
          </a:bodyPr>
          <a:lstStyle/>
          <a:p>
            <a:pPr marL="0" indent="0">
              <a:buNone/>
            </a:pPr>
            <a:r>
              <a:rPr lang="en-US" altLang="en-US" sz="2400" dirty="0">
                <a:latin typeface="Tahoma" panose="020B0604030504040204" pitchFamily="34" charset="0"/>
                <a:ea typeface="맑은 고딕" panose="020B0503020000020004" pitchFamily="34" charset="-127"/>
                <a:cs typeface="Tahoma" panose="020B0604030504040204" pitchFamily="34" charset="0"/>
              </a:rPr>
              <a:t>CYTOTOXIC EDEMA</a:t>
            </a:r>
          </a:p>
        </p:txBody>
      </p:sp>
    </p:spTree>
    <p:extLst>
      <p:ext uri="{BB962C8B-B14F-4D97-AF65-F5344CB8AC3E}">
        <p14:creationId xmlns:p14="http://schemas.microsoft.com/office/powerpoint/2010/main" val="129106243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17" name="Title 2">
            <a:extLst>
              <a:ext uri="{FF2B5EF4-FFF2-40B4-BE49-F238E27FC236}">
                <a16:creationId xmlns:a16="http://schemas.microsoft.com/office/drawing/2014/main" id="{A80CD10C-23E1-8A4A-9D05-883AAE57F796}"/>
              </a:ext>
            </a:extLst>
          </p:cNvPr>
          <p:cNvSpPr>
            <a:spLocks noGrp="1" noChangeArrowheads="1"/>
          </p:cNvSpPr>
          <p:nvPr>
            <p:ph type="title"/>
          </p:nvPr>
        </p:nvSpPr>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34818" name="Content Placeholder 1">
            <a:extLst>
              <a:ext uri="{FF2B5EF4-FFF2-40B4-BE49-F238E27FC236}">
                <a16:creationId xmlns:a16="http://schemas.microsoft.com/office/drawing/2014/main" id="{9328FE5E-0F5D-9A4C-BE88-37C159253D2B}"/>
              </a:ext>
            </a:extLst>
          </p:cNvPr>
          <p:cNvSpPr>
            <a:spLocks noGrp="1" noChangeArrowheads="1"/>
          </p:cNvSpPr>
          <p:nvPr>
            <p:ph idx="1"/>
          </p:nvPr>
        </p:nvSpPr>
        <p:spPr/>
        <p:txBody>
          <a:bodyPr/>
          <a:lstStyle/>
          <a:p>
            <a:pPr marL="0" indent="0" eaLnBrk="1" hangingPunct="1">
              <a:buNone/>
            </a:pPr>
            <a:r>
              <a:rPr lang="en-US" altLang="en-US" dirty="0">
                <a:latin typeface="Tahoma" panose="020B0604030504040204" pitchFamily="34" charset="0"/>
                <a:ea typeface="맑은 고딕" panose="020B0503020000020004" pitchFamily="34" charset="-127"/>
                <a:cs typeface="Tahoma" panose="020B0604030504040204" pitchFamily="34" charset="0"/>
              </a:rPr>
              <a:t>OSMOTIC EDEMA</a:t>
            </a:r>
          </a:p>
          <a:p>
            <a:pPr marL="0" indent="0" eaLnBrk="1" hangingPunct="1">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Usually; the osmolality of the brain is lower than that of the blood, so ECF flows from brain to the intravascular compartment </a:t>
            </a: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If the osmolality of the blood decreases, so that of the brain becomes relatively higher, then ECF flows from the intravascular compartment to the brain.</a:t>
            </a: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As a result of overhydration. </a:t>
            </a:r>
          </a:p>
          <a:p>
            <a:pPr eaLnBrk="1" hangingPunct="1"/>
            <a:endParaRPr lang="en-US" altLang="en-US" dirty="0">
              <a:ea typeface="맑은 고딕" panose="020B0503020000020004" pitchFamily="34" charset="-127"/>
            </a:endParaRPr>
          </a:p>
        </p:txBody>
      </p:sp>
    </p:spTree>
    <p:extLst>
      <p:ext uri="{BB962C8B-B14F-4D97-AF65-F5344CB8AC3E}">
        <p14:creationId xmlns:p14="http://schemas.microsoft.com/office/powerpoint/2010/main" val="18748216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Title 2">
            <a:extLst>
              <a:ext uri="{FF2B5EF4-FFF2-40B4-BE49-F238E27FC236}">
                <a16:creationId xmlns:a16="http://schemas.microsoft.com/office/drawing/2014/main" id="{1C500F30-6F7E-7D4C-B0D5-4B7A4215C246}"/>
              </a:ext>
            </a:extLst>
          </p:cNvPr>
          <p:cNvSpPr>
            <a:spLocks noGrp="1" noChangeArrowheads="1"/>
          </p:cNvSpPr>
          <p:nvPr>
            <p:ph type="title"/>
          </p:nvPr>
        </p:nvSpPr>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35842" name="Content Placeholder 1">
            <a:extLst>
              <a:ext uri="{FF2B5EF4-FFF2-40B4-BE49-F238E27FC236}">
                <a16:creationId xmlns:a16="http://schemas.microsoft.com/office/drawing/2014/main" id="{39A3BA05-AB3B-CB42-8EC9-F65F5C86BD9D}"/>
              </a:ext>
            </a:extLst>
          </p:cNvPr>
          <p:cNvSpPr>
            <a:spLocks noGrp="1" noChangeArrowheads="1"/>
          </p:cNvSpPr>
          <p:nvPr>
            <p:ph idx="1"/>
          </p:nvPr>
        </p:nvSpPr>
        <p:spPr>
          <a:xfrm>
            <a:off x="567559" y="2336801"/>
            <a:ext cx="9984827" cy="3598863"/>
          </a:xfrm>
        </p:spPr>
        <p:txBody>
          <a:bodyPr>
            <a:normAutofit/>
          </a:bodyPr>
          <a:lstStyle/>
          <a:p>
            <a:pPr marL="0" indent="0">
              <a:buNone/>
            </a:pPr>
            <a:r>
              <a:rPr lang="en-US" altLang="en-US" sz="2000" b="1" dirty="0">
                <a:latin typeface="Tahoma" panose="020B0604030504040204" pitchFamily="34" charset="0"/>
                <a:ea typeface="맑은 고딕" panose="020B0503020000020004" pitchFamily="34" charset="-127"/>
                <a:cs typeface="Tahoma" panose="020B0604030504040204" pitchFamily="34" charset="0"/>
              </a:rPr>
              <a:t>OSMOTIC EDEMA</a:t>
            </a:r>
          </a:p>
          <a:p>
            <a:pPr marL="0" indent="0">
              <a:buNone/>
            </a:pPr>
            <a:endParaRPr lang="en-US" altLang="en-US" sz="2000" dirty="0">
              <a:latin typeface="Tahoma" panose="020B0604030504040204" pitchFamily="34" charset="0"/>
              <a:ea typeface="맑은 고딕" panose="020B0503020000020004" pitchFamily="34" charset="-127"/>
              <a:cs typeface="Tahoma" panose="020B0604030504040204" pitchFamily="34" charset="0"/>
            </a:endParaRP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When plasma is diluted by excessive water intake (or hyponatremia), syndrome of inappropriate antidiuretic hormone secretion (SIADH), hemodialysis, or rapid reduction of blood glucose in hyperosmolar hyperglycemic state (HHS), formerly hyperosmolar non-</a:t>
            </a:r>
            <a:r>
              <a:rPr lang="en-US" altLang="en-US" sz="2000" dirty="0" err="1">
                <a:latin typeface="Tahoma" panose="020B0604030504040204" pitchFamily="34" charset="0"/>
                <a:ea typeface="맑은 고딕" panose="020B0503020000020004" pitchFamily="34" charset="-127"/>
                <a:cs typeface="Tahoma" panose="020B0604030504040204" pitchFamily="34" charset="0"/>
              </a:rPr>
              <a:t>ketotic</a:t>
            </a:r>
            <a:r>
              <a:rPr lang="en-US" altLang="en-US" sz="2000" dirty="0">
                <a:latin typeface="Tahoma" panose="020B0604030504040204" pitchFamily="34" charset="0"/>
                <a:ea typeface="맑은 고딕" panose="020B0503020000020004" pitchFamily="34" charset="-127"/>
                <a:cs typeface="Tahoma" panose="020B0604030504040204" pitchFamily="34" charset="0"/>
              </a:rPr>
              <a:t> acidosis (HONK), the brain osmolality will then exceed the serum osmolality creating an abnormal pressure gradient down which water will flow into the brain causing edema</a:t>
            </a:r>
          </a:p>
        </p:txBody>
      </p:sp>
    </p:spTree>
    <p:extLst>
      <p:ext uri="{BB962C8B-B14F-4D97-AF65-F5344CB8AC3E}">
        <p14:creationId xmlns:p14="http://schemas.microsoft.com/office/powerpoint/2010/main" val="111279016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89" name="Title 2">
            <a:extLst>
              <a:ext uri="{FF2B5EF4-FFF2-40B4-BE49-F238E27FC236}">
                <a16:creationId xmlns:a16="http://schemas.microsoft.com/office/drawing/2014/main" id="{F3FA529E-DA5D-2340-B108-37315DEA6844}"/>
              </a:ext>
            </a:extLst>
          </p:cNvPr>
          <p:cNvSpPr>
            <a:spLocks noGrp="1" noChangeArrowheads="1"/>
          </p:cNvSpPr>
          <p:nvPr>
            <p:ph type="title"/>
          </p:nvPr>
        </p:nvSpPr>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37890" name="Content Placeholder 1">
            <a:extLst>
              <a:ext uri="{FF2B5EF4-FFF2-40B4-BE49-F238E27FC236}">
                <a16:creationId xmlns:a16="http://schemas.microsoft.com/office/drawing/2014/main" id="{6B7E7DF4-12B8-B94D-B55B-9AC9C7C43DBE}"/>
              </a:ext>
            </a:extLst>
          </p:cNvPr>
          <p:cNvSpPr>
            <a:spLocks noGrp="1" noChangeArrowheads="1"/>
          </p:cNvSpPr>
          <p:nvPr>
            <p:ph sz="half" idx="1"/>
          </p:nvPr>
        </p:nvSpPr>
        <p:spPr>
          <a:xfrm>
            <a:off x="680320" y="2336873"/>
            <a:ext cx="6184306" cy="3599316"/>
          </a:xfrm>
        </p:spPr>
        <p:txBody>
          <a:bodyPr/>
          <a:lstStyle/>
          <a:p>
            <a:pPr marL="0" indent="0" eaLnBrk="1" hangingPunct="1">
              <a:buNone/>
            </a:pPr>
            <a:r>
              <a:rPr lang="en-US" altLang="en-US" b="1" dirty="0">
                <a:latin typeface="Tahoma" panose="020B0604030504040204" pitchFamily="34" charset="0"/>
                <a:ea typeface="맑은 고딕" panose="020B0503020000020004" pitchFamily="34" charset="-127"/>
                <a:cs typeface="Tahoma" panose="020B0604030504040204" pitchFamily="34" charset="0"/>
              </a:rPr>
              <a:t>INTERSTITIAL EDEMA</a:t>
            </a:r>
          </a:p>
          <a:p>
            <a:pPr marL="0" indent="0" eaLnBrk="1" hangingPunct="1">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Here the problem is in the CSF Brain Barrier which is the ependymal lining of the ventricles. It occurs in hydrocephalus</a:t>
            </a: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CSF seeps outside of the ventricle and remains close to it. It has no proteins in it.</a:t>
            </a:r>
          </a:p>
          <a:p>
            <a:pPr eaLnBrk="1" hangingPunct="1"/>
            <a:endParaRPr lang="en-US" altLang="en-US" dirty="0">
              <a:ea typeface="맑은 고딕" panose="020B0503020000020004" pitchFamily="34" charset="-127"/>
            </a:endParaRPr>
          </a:p>
        </p:txBody>
      </p:sp>
      <p:pic>
        <p:nvPicPr>
          <p:cNvPr id="5" name="Content Placeholder 3" descr="/var/folders/g0/p9yvdqxx3yv3g_yw87s9wv0h0000gn/T/com.microsoft.Word/Content.MSO/652D505F.tmp">
            <a:extLst>
              <a:ext uri="{FF2B5EF4-FFF2-40B4-BE49-F238E27FC236}">
                <a16:creationId xmlns:a16="http://schemas.microsoft.com/office/drawing/2014/main" id="{6E873473-1C7E-3842-99F9-AEEC2CF95DE9}"/>
              </a:ext>
            </a:extLst>
          </p:cNvPr>
          <p:cNvPicPr>
            <a:picLocks noGrp="1"/>
          </p:cNvPicPr>
          <p:nvPr>
            <p:ph sz="half" idx="2"/>
          </p:nvPr>
        </p:nvPicPr>
        <p:blipFill>
          <a:blip r:embed="rId2">
            <a:extLst>
              <a:ext uri="{28A0092B-C50C-407E-A947-70E740481C1C}">
                <a14:useLocalDpi xmlns:a14="http://schemas.microsoft.com/office/drawing/2010/main" val="0"/>
              </a:ext>
            </a:extLst>
          </a:blip>
          <a:stretch>
            <a:fillRect/>
          </a:stretch>
        </p:blipFill>
        <p:spPr bwMode="auto">
          <a:xfrm>
            <a:off x="7634941" y="2996750"/>
            <a:ext cx="3459880" cy="3202781"/>
          </a:xfrm>
          <a:prstGeom prst="rect">
            <a:avLst/>
          </a:prstGeom>
          <a:noFill/>
          <a:ln>
            <a:noFill/>
          </a:ln>
        </p:spPr>
      </p:pic>
      <p:sp>
        <p:nvSpPr>
          <p:cNvPr id="2" name="TextBox 1">
            <a:extLst>
              <a:ext uri="{FF2B5EF4-FFF2-40B4-BE49-F238E27FC236}">
                <a16:creationId xmlns:a16="http://schemas.microsoft.com/office/drawing/2014/main" id="{C825325B-E998-BC4A-8DC0-8477068C4906}"/>
              </a:ext>
            </a:extLst>
          </p:cNvPr>
          <p:cNvSpPr txBox="1"/>
          <p:nvPr/>
        </p:nvSpPr>
        <p:spPr>
          <a:xfrm>
            <a:off x="7178308" y="2350419"/>
            <a:ext cx="4815192" cy="646331"/>
          </a:xfrm>
          <a:prstGeom prst="rect">
            <a:avLst/>
          </a:prstGeom>
          <a:noFill/>
        </p:spPr>
        <p:txBody>
          <a:bodyPr wrap="square" rtlCol="0">
            <a:spAutoFit/>
          </a:bodyPr>
          <a:lstStyle/>
          <a:p>
            <a:pPr algn="ctr"/>
            <a:r>
              <a:rPr lang="en-US" dirty="0"/>
              <a:t>MRI FLAIR sequence showing edema as periventricular hyperintense signal (arrow)</a:t>
            </a:r>
          </a:p>
        </p:txBody>
      </p:sp>
      <p:sp>
        <p:nvSpPr>
          <p:cNvPr id="3" name="Left Arrow 2">
            <a:extLst>
              <a:ext uri="{FF2B5EF4-FFF2-40B4-BE49-F238E27FC236}">
                <a16:creationId xmlns:a16="http://schemas.microsoft.com/office/drawing/2014/main" id="{093FF5D8-2DD6-9E4D-9DB8-94F2F8FF1EF2}"/>
              </a:ext>
            </a:extLst>
          </p:cNvPr>
          <p:cNvSpPr/>
          <p:nvPr/>
        </p:nvSpPr>
        <p:spPr>
          <a:xfrm rot="20490122">
            <a:off x="9942322" y="3960225"/>
            <a:ext cx="332340" cy="1771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
        <p:nvSpPr>
          <p:cNvPr id="7" name="Left Arrow 6">
            <a:extLst>
              <a:ext uri="{FF2B5EF4-FFF2-40B4-BE49-F238E27FC236}">
                <a16:creationId xmlns:a16="http://schemas.microsoft.com/office/drawing/2014/main" id="{B4C9C08C-F1BE-F446-839D-8012CFE7224E}"/>
              </a:ext>
            </a:extLst>
          </p:cNvPr>
          <p:cNvSpPr/>
          <p:nvPr/>
        </p:nvSpPr>
        <p:spPr>
          <a:xfrm rot="14209806">
            <a:off x="8816442" y="3889787"/>
            <a:ext cx="332340" cy="177170"/>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100" dirty="0"/>
          </a:p>
        </p:txBody>
      </p:sp>
    </p:spTree>
    <p:extLst>
      <p:ext uri="{BB962C8B-B14F-4D97-AF65-F5344CB8AC3E}">
        <p14:creationId xmlns:p14="http://schemas.microsoft.com/office/powerpoint/2010/main" val="86563425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7" name="Rectangle 2">
            <a:extLst>
              <a:ext uri="{FF2B5EF4-FFF2-40B4-BE49-F238E27FC236}">
                <a16:creationId xmlns:a16="http://schemas.microsoft.com/office/drawing/2014/main" id="{28F34467-674B-6145-8BF6-970B040C5DAD}"/>
              </a:ext>
            </a:extLst>
          </p:cNvPr>
          <p:cNvSpPr>
            <a:spLocks noGrp="1" noChangeArrowheads="1"/>
          </p:cNvSpPr>
          <p:nvPr>
            <p:ph type="title"/>
          </p:nvPr>
        </p:nvSpPr>
        <p:spPr/>
        <p:txBody>
          <a:bodyPr/>
          <a:lstStyle/>
          <a:p>
            <a:pPr eaLnBrk="1" hangingPunct="1"/>
            <a:r>
              <a:rPr lang="en-US" altLang="en-US" b="1" i="1" dirty="0">
                <a:latin typeface="Tahoma" panose="020B0604030504040204" pitchFamily="34" charset="0"/>
                <a:ea typeface="맑은 고딕" panose="020B0503020000020004" pitchFamily="34" charset="-127"/>
                <a:cs typeface="Tahoma" panose="020B0604030504040204" pitchFamily="34" charset="0"/>
              </a:rPr>
              <a:t>COMPLICATIONS OF HEAD INJURIES</a:t>
            </a:r>
          </a:p>
        </p:txBody>
      </p:sp>
      <p:sp>
        <p:nvSpPr>
          <p:cNvPr id="21507" name="Rectangle 3">
            <a:extLst>
              <a:ext uri="{FF2B5EF4-FFF2-40B4-BE49-F238E27FC236}">
                <a16:creationId xmlns:a16="http://schemas.microsoft.com/office/drawing/2014/main" id="{9463FE53-BE63-4C44-86FD-199EC76791E3}"/>
              </a:ext>
            </a:extLst>
          </p:cNvPr>
          <p:cNvSpPr>
            <a:spLocks noGrp="1" noChangeArrowheads="1"/>
          </p:cNvSpPr>
          <p:nvPr>
            <p:ph idx="1"/>
          </p:nvPr>
        </p:nvSpPr>
        <p:spPr/>
        <p:txBody>
          <a:bodyPr rtlCol="0">
            <a:normAutofit lnSpcReduction="10000"/>
          </a:bodyPr>
          <a:lstStyle/>
          <a:p>
            <a:pPr>
              <a:defRPr/>
            </a:pPr>
            <a:r>
              <a:rPr lang="en-US" altLang="en-US" sz="2600" b="1" dirty="0">
                <a:latin typeface="Tahoma" panose="020B0604030504040204" pitchFamily="34" charset="0"/>
                <a:cs typeface="Tahoma" panose="020B0604030504040204" pitchFamily="34" charset="0"/>
              </a:rPr>
              <a:t>EARLY</a:t>
            </a:r>
          </a:p>
          <a:p>
            <a:pPr lvl="1">
              <a:defRPr/>
            </a:pPr>
            <a:r>
              <a:rPr lang="en-US" altLang="en-US" dirty="0">
                <a:latin typeface="Tahoma" panose="020B0604030504040204" pitchFamily="34" charset="0"/>
                <a:cs typeface="Tahoma" panose="020B0604030504040204" pitchFamily="34" charset="0"/>
              </a:rPr>
              <a:t>HYPONATRAEMIA</a:t>
            </a:r>
          </a:p>
          <a:p>
            <a:pPr lvl="1">
              <a:defRPr/>
            </a:pPr>
            <a:r>
              <a:rPr lang="en-US" altLang="en-US" dirty="0">
                <a:latin typeface="Tahoma" panose="020B0604030504040204" pitchFamily="34" charset="0"/>
                <a:cs typeface="Tahoma" panose="020B0604030504040204" pitchFamily="34" charset="0"/>
              </a:rPr>
              <a:t>INTRACRANIAL HEMORRHAGE/HEMATOMA</a:t>
            </a:r>
          </a:p>
          <a:p>
            <a:pPr lvl="1">
              <a:defRPr/>
            </a:pPr>
            <a:r>
              <a:rPr lang="en-US" altLang="en-US" dirty="0">
                <a:latin typeface="Tahoma" panose="020B0604030504040204" pitchFamily="34" charset="0"/>
                <a:cs typeface="Tahoma" panose="020B0604030504040204" pitchFamily="34" charset="0"/>
              </a:rPr>
              <a:t>CSF LEAKS</a:t>
            </a:r>
          </a:p>
          <a:p>
            <a:pPr lvl="1">
              <a:defRPr/>
            </a:pPr>
            <a:r>
              <a:rPr lang="en-US" altLang="en-US" dirty="0">
                <a:latin typeface="Tahoma" panose="020B0604030504040204" pitchFamily="34" charset="0"/>
                <a:cs typeface="Tahoma" panose="020B0604030504040204" pitchFamily="34" charset="0"/>
              </a:rPr>
              <a:t>EPILEPSY</a:t>
            </a:r>
          </a:p>
          <a:p>
            <a:pPr marL="457200" lvl="1" indent="0">
              <a:buNone/>
              <a:defRPr/>
            </a:pPr>
            <a:endParaRPr lang="en-US" altLang="en-US" dirty="0">
              <a:latin typeface="Tahoma" panose="020B0604030504040204" pitchFamily="34" charset="0"/>
              <a:cs typeface="Tahoma" panose="020B0604030504040204" pitchFamily="34" charset="0"/>
            </a:endParaRPr>
          </a:p>
          <a:p>
            <a:pPr>
              <a:defRPr/>
            </a:pPr>
            <a:r>
              <a:rPr lang="en-US" altLang="en-US" sz="2600" b="1" dirty="0">
                <a:latin typeface="Tahoma" panose="020B0604030504040204" pitchFamily="34" charset="0"/>
                <a:cs typeface="Tahoma" panose="020B0604030504040204" pitchFamily="34" charset="0"/>
              </a:rPr>
              <a:t>LATE</a:t>
            </a:r>
          </a:p>
          <a:p>
            <a:pPr lvl="1">
              <a:defRPr/>
            </a:pPr>
            <a:r>
              <a:rPr lang="en-US" altLang="en-US" dirty="0">
                <a:latin typeface="Tahoma" panose="020B0604030504040204" pitchFamily="34" charset="0"/>
                <a:cs typeface="Tahoma" panose="020B0604030504040204" pitchFamily="34" charset="0"/>
              </a:rPr>
              <a:t>HYDROCEPHALUS</a:t>
            </a:r>
            <a:endParaRPr lang="ar-SA" altLang="en-US" dirty="0">
              <a:latin typeface="Tahoma" panose="020B0604030504040204" pitchFamily="34" charset="0"/>
              <a:cs typeface="Tahoma" panose="020B0604030504040204" pitchFamily="34" charset="0"/>
            </a:endParaRPr>
          </a:p>
          <a:p>
            <a:pPr lvl="1">
              <a:defRPr/>
            </a:pPr>
            <a:r>
              <a:rPr lang="en-US" altLang="en-US" dirty="0">
                <a:latin typeface="Tahoma" panose="020B0604030504040204" pitchFamily="34" charset="0"/>
                <a:cs typeface="Tahoma" panose="020B0604030504040204" pitchFamily="34" charset="0"/>
              </a:rPr>
              <a:t>CHRONIC SUBDURAL HEMATOMA</a:t>
            </a:r>
          </a:p>
          <a:p>
            <a:pPr lvl="1">
              <a:defRPr/>
            </a:pPr>
            <a:r>
              <a:rPr lang="en-US" altLang="en-US" dirty="0">
                <a:latin typeface="Tahoma" panose="020B0604030504040204" pitchFamily="34" charset="0"/>
                <a:cs typeface="Tahoma" panose="020B0604030504040204" pitchFamily="34" charset="0"/>
              </a:rPr>
              <a:t>EPILEPSY</a:t>
            </a:r>
          </a:p>
          <a:p>
            <a:pPr lvl="1">
              <a:defRPr/>
            </a:pPr>
            <a:r>
              <a:rPr lang="en-US" altLang="en-US" dirty="0">
                <a:latin typeface="Tahoma" panose="020B0604030504040204" pitchFamily="34" charset="0"/>
                <a:cs typeface="Tahoma" panose="020B0604030504040204" pitchFamily="34" charset="0"/>
              </a:rPr>
              <a:t>POST TRAUMATIC SYNDROMES</a:t>
            </a:r>
          </a:p>
        </p:txBody>
      </p:sp>
      <p:sp>
        <p:nvSpPr>
          <p:cNvPr id="39939" name="Slide Number Placeholder 5">
            <a:extLst>
              <a:ext uri="{FF2B5EF4-FFF2-40B4-BE49-F238E27FC236}">
                <a16:creationId xmlns:a16="http://schemas.microsoft.com/office/drawing/2014/main" id="{F2D62201-51CB-7F4D-9A71-2A608F6407B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D36E46E9-9371-004C-8B22-7CCD32C6518D}"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14</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26486888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61" name="Rectangle 2">
            <a:extLst>
              <a:ext uri="{FF2B5EF4-FFF2-40B4-BE49-F238E27FC236}">
                <a16:creationId xmlns:a16="http://schemas.microsoft.com/office/drawing/2014/main" id="{097CCE0D-A90B-114E-B6F9-B8E59D37785D}"/>
              </a:ext>
            </a:extLst>
          </p:cNvPr>
          <p:cNvSpPr>
            <a:spLocks noGrp="1" noChangeArrowheads="1"/>
          </p:cNvSpPr>
          <p:nvPr>
            <p:ph type="title"/>
          </p:nvPr>
        </p:nvSpPr>
        <p:spPr>
          <a:xfrm>
            <a:off x="308394" y="1055834"/>
            <a:ext cx="9613861" cy="1072166"/>
          </a:xfrm>
        </p:spPr>
        <p:txBody>
          <a:bodyPr>
            <a:normAutofit fontScale="90000"/>
          </a:bodyPr>
          <a:lstStyle/>
          <a:p>
            <a:pPr eaLnBrk="1" hangingPunct="1"/>
            <a:r>
              <a:rPr lang="en-US" altLang="en-US" b="1" i="1" dirty="0">
                <a:latin typeface="Tahoma" panose="020B0604030504040204" pitchFamily="34" charset="0"/>
                <a:ea typeface="맑은 고딕" panose="020B0503020000020004" pitchFamily="34" charset="-127"/>
                <a:cs typeface="Tahoma" panose="020B0604030504040204" pitchFamily="34" charset="0"/>
              </a:rPr>
              <a:t>EARLY COMPLICATIONS</a:t>
            </a:r>
            <a:br>
              <a:rPr lang="en-US" altLang="en-US" b="1" i="1" dirty="0">
                <a:latin typeface="Tahoma" panose="020B0604030504040204" pitchFamily="34" charset="0"/>
                <a:ea typeface="맑은 고딕" panose="020B0503020000020004" pitchFamily="34" charset="-127"/>
                <a:cs typeface="Tahoma" panose="020B0604030504040204" pitchFamily="34" charset="0"/>
              </a:rPr>
            </a:br>
            <a:endParaRPr lang="en-US" altLang="en-US" sz="2800"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40962" name="Rectangle 3">
            <a:extLst>
              <a:ext uri="{FF2B5EF4-FFF2-40B4-BE49-F238E27FC236}">
                <a16:creationId xmlns:a16="http://schemas.microsoft.com/office/drawing/2014/main" id="{ACDF1A0C-67C8-4345-B984-1B2AAC29F3DF}"/>
              </a:ext>
            </a:extLst>
          </p:cNvPr>
          <p:cNvSpPr>
            <a:spLocks noGrp="1" noChangeArrowheads="1"/>
          </p:cNvSpPr>
          <p:nvPr>
            <p:ph idx="1"/>
          </p:nvPr>
        </p:nvSpPr>
        <p:spPr>
          <a:xfrm>
            <a:off x="410817" y="2514600"/>
            <a:ext cx="10028583" cy="3962400"/>
          </a:xfrm>
        </p:spPr>
        <p:txBody>
          <a:bodyPr/>
          <a:lstStyle/>
          <a:p>
            <a:pPr marL="457200" lvl="1" indent="0">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ELECTROLYTE DISTURBANCE: HYPONATRAEMIA</a:t>
            </a:r>
          </a:p>
          <a:p>
            <a:pPr lvl="1"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marL="457200" lvl="1" indent="0" eaLnBrk="1" hangingPunct="1">
              <a:buNone/>
            </a:pPr>
            <a:r>
              <a:rPr lang="en-US" altLang="en-US" dirty="0">
                <a:latin typeface="Tahoma" panose="020B0604030504040204" pitchFamily="34" charset="0"/>
                <a:ea typeface="맑은 고딕" panose="020B0503020000020004" pitchFamily="34" charset="-127"/>
                <a:cs typeface="Tahoma" panose="020B0604030504040204" pitchFamily="34" charset="0"/>
              </a:rPr>
              <a:t>Due to low sodium levels as a consequence of ADH secretion in response to trauma</a:t>
            </a:r>
          </a:p>
          <a:p>
            <a:pPr marL="457200" lvl="1" indent="0" eaLnBrk="1" hangingPunct="1">
              <a:buNone/>
            </a:pPr>
            <a:r>
              <a:rPr lang="en-US" altLang="en-US" dirty="0">
                <a:latin typeface="Tahoma" panose="020B0604030504040204" pitchFamily="34" charset="0"/>
                <a:ea typeface="맑은 고딕" panose="020B0503020000020004" pitchFamily="34" charset="-127"/>
                <a:cs typeface="Tahoma" panose="020B0604030504040204" pitchFamily="34" charset="0"/>
              </a:rPr>
              <a:t>May lead to confusion, nausea and lethargy. If the levels drop to 120 mmol/l it will lead to seizures, and if below 105 mmol/l to status epilepticus.</a:t>
            </a:r>
          </a:p>
          <a:p>
            <a:pPr marL="457200" lvl="1" indent="0" eaLnBrk="1" hangingPunct="1">
              <a:buNone/>
            </a:pPr>
            <a:r>
              <a:rPr lang="en-US" altLang="en-US" dirty="0">
                <a:latin typeface="Tahoma" panose="020B0604030504040204" pitchFamily="34" charset="0"/>
                <a:ea typeface="맑은 고딕" panose="020B0503020000020004" pitchFamily="34" charset="-127"/>
                <a:cs typeface="Tahoma" panose="020B0604030504040204" pitchFamily="34" charset="0"/>
              </a:rPr>
              <a:t>Treated by slow infusion of normal saline or occasionally hypertonic saline depending on the sodium level, the patient age and weight, otherwise; pontine myelinolysis develops. </a:t>
            </a:r>
          </a:p>
          <a:p>
            <a:pPr lvl="2" eaLnBrk="1" hangingPunct="1">
              <a:buFont typeface="Wingdings" pitchFamily="2" charset="2"/>
              <a:buChar char="q"/>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p:txBody>
      </p:sp>
      <p:sp>
        <p:nvSpPr>
          <p:cNvPr id="40963" name="Slide Number Placeholder 5">
            <a:extLst>
              <a:ext uri="{FF2B5EF4-FFF2-40B4-BE49-F238E27FC236}">
                <a16:creationId xmlns:a16="http://schemas.microsoft.com/office/drawing/2014/main" id="{0F865502-6996-9240-9C69-F835C5F24A6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10037A2B-A6EA-D144-B25F-774BD3A8231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15</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0964" name="Rectangle 5">
            <a:extLst>
              <a:ext uri="{FF2B5EF4-FFF2-40B4-BE49-F238E27FC236}">
                <a16:creationId xmlns:a16="http://schemas.microsoft.com/office/drawing/2014/main" id="{4FC68731-E7B7-5A41-81BC-179F995A8948}"/>
              </a:ext>
            </a:extLst>
          </p:cNvPr>
          <p:cNvSpPr>
            <a:spLocks noChangeArrowheads="1"/>
          </p:cNvSpPr>
          <p:nvPr/>
        </p:nvSpPr>
        <p:spPr bwMode="auto">
          <a:xfrm rot="10800000" flipV="1">
            <a:off x="2209801" y="304800"/>
            <a:ext cx="1763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latinLnBrk="1" hangingPunct="1">
              <a:lnSpc>
                <a:spcPct val="100000"/>
              </a:lnSpc>
              <a:spcBef>
                <a:spcPct val="20000"/>
              </a:spcBef>
              <a:buFontTx/>
              <a:buNone/>
            </a:pPr>
            <a:r>
              <a:rPr kumimoji="1" lang="en-US" altLang="en-US" b="1" i="1">
                <a:solidFill>
                  <a:schemeClr val="folHlink"/>
                </a:solidFill>
                <a:latin typeface="굴림" panose="020B0600000101010101" pitchFamily="34" charset="-127"/>
                <a:ea typeface="굴림" panose="020B0600000101010101" pitchFamily="34" charset="-127"/>
                <a:cs typeface="Arial" panose="020B0604020202020204" pitchFamily="34" charset="0"/>
              </a:rPr>
              <a:t>  </a:t>
            </a:r>
          </a:p>
        </p:txBody>
      </p:sp>
    </p:spTree>
    <p:extLst>
      <p:ext uri="{BB962C8B-B14F-4D97-AF65-F5344CB8AC3E}">
        <p14:creationId xmlns:p14="http://schemas.microsoft.com/office/powerpoint/2010/main" val="3986773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5" name="Rectangle 2">
            <a:extLst>
              <a:ext uri="{FF2B5EF4-FFF2-40B4-BE49-F238E27FC236}">
                <a16:creationId xmlns:a16="http://schemas.microsoft.com/office/drawing/2014/main" id="{BFD39E8C-7867-794E-B677-C3C4FC453A4F}"/>
              </a:ext>
            </a:extLst>
          </p:cNvPr>
          <p:cNvSpPr>
            <a:spLocks noGrp="1" noChangeArrowheads="1"/>
          </p:cNvSpPr>
          <p:nvPr>
            <p:ph type="title"/>
          </p:nvPr>
        </p:nvSpPr>
        <p:spPr>
          <a:xfrm>
            <a:off x="2438400" y="762000"/>
            <a:ext cx="7772400" cy="1219200"/>
          </a:xfrm>
        </p:spPr>
        <p:txBody>
          <a:bodyPr/>
          <a:lstStyle/>
          <a:p>
            <a:pPr eaLnBrk="1" hangingPunct="1"/>
            <a:r>
              <a:rPr lang="en-US" altLang="en-US" b="1" i="1" dirty="0">
                <a:solidFill>
                  <a:schemeClr val="folHlink"/>
                </a:solidFill>
                <a:ea typeface="맑은 고딕" panose="020B0503020000020004" pitchFamily="34" charset="-127"/>
              </a:rPr>
              <a:t> </a:t>
            </a:r>
          </a:p>
        </p:txBody>
      </p:sp>
      <p:sp>
        <p:nvSpPr>
          <p:cNvPr id="48131" name="Rectangle 3">
            <a:extLst>
              <a:ext uri="{FF2B5EF4-FFF2-40B4-BE49-F238E27FC236}">
                <a16:creationId xmlns:a16="http://schemas.microsoft.com/office/drawing/2014/main" id="{5B25E4B5-A378-B046-BA98-5F1091EC2E8C}"/>
              </a:ext>
            </a:extLst>
          </p:cNvPr>
          <p:cNvSpPr>
            <a:spLocks noGrp="1" noChangeArrowheads="1"/>
          </p:cNvSpPr>
          <p:nvPr>
            <p:ph idx="1"/>
          </p:nvPr>
        </p:nvSpPr>
        <p:spPr>
          <a:xfrm>
            <a:off x="778213" y="2438398"/>
            <a:ext cx="9432587" cy="3352801"/>
          </a:xfrm>
        </p:spPr>
        <p:txBody>
          <a:bodyPr rtlCol="0">
            <a:normAutofit fontScale="92500" lnSpcReduction="20000"/>
          </a:bodyPr>
          <a:lstStyle/>
          <a:p>
            <a:pPr>
              <a:buNone/>
              <a:defRPr/>
            </a:pPr>
            <a:r>
              <a:rPr lang="en-US" altLang="en-US" sz="2600" b="1" dirty="0">
                <a:latin typeface="Tahoma" panose="020B0604030504040204" pitchFamily="34" charset="0"/>
                <a:ea typeface="Tahoma" panose="020B0604030504040204" pitchFamily="34" charset="0"/>
                <a:cs typeface="Tahoma" panose="020B0604030504040204" pitchFamily="34" charset="0"/>
              </a:rPr>
              <a:t>CEREBRO-SPINAL FLUID LEAKS </a:t>
            </a:r>
          </a:p>
          <a:p>
            <a:pPr>
              <a:buNone/>
              <a:defRPr/>
            </a:pPr>
            <a:endParaRPr lang="en-US" altLang="en-US" sz="2600" dirty="0">
              <a:latin typeface="Tahoma" panose="020B0604030504040204" pitchFamily="34" charset="0"/>
              <a:cs typeface="Tahoma" panose="020B0604030504040204" pitchFamily="34" charset="0"/>
            </a:endParaRPr>
          </a:p>
          <a:p>
            <a:pPr>
              <a:buNone/>
              <a:defRPr/>
            </a:pPr>
            <a:r>
              <a:rPr lang="en-US" altLang="en-US" sz="2400" dirty="0">
                <a:latin typeface="Tahoma" panose="020B0604030504040204" pitchFamily="34" charset="0"/>
                <a:cs typeface="Tahoma" panose="020B0604030504040204" pitchFamily="34" charset="0"/>
              </a:rPr>
              <a:t>Requires a fracture and a dural tear</a:t>
            </a:r>
          </a:p>
          <a:p>
            <a:pPr lvl="2">
              <a:defRPr/>
            </a:pPr>
            <a:r>
              <a:rPr lang="en-US" altLang="en-US" sz="2400" dirty="0">
                <a:latin typeface="Tahoma" panose="020B0604030504040204" pitchFamily="34" charset="0"/>
                <a:cs typeface="Tahoma" panose="020B0604030504040204" pitchFamily="34" charset="0"/>
              </a:rPr>
              <a:t>Types</a:t>
            </a:r>
          </a:p>
          <a:p>
            <a:pPr lvl="3">
              <a:defRPr/>
            </a:pPr>
            <a:r>
              <a:rPr lang="en-US" altLang="en-US" sz="2400" dirty="0">
                <a:latin typeface="Tahoma" panose="020B0604030504040204" pitchFamily="34" charset="0"/>
                <a:cs typeface="Tahoma" panose="020B0604030504040204" pitchFamily="34" charset="0"/>
              </a:rPr>
              <a:t>CSF Rhinorrhea if from the nose</a:t>
            </a:r>
          </a:p>
          <a:p>
            <a:pPr lvl="3">
              <a:defRPr/>
            </a:pPr>
            <a:r>
              <a:rPr lang="en-US" altLang="en-US" sz="2400" dirty="0">
                <a:latin typeface="Tahoma" panose="020B0604030504040204" pitchFamily="34" charset="0"/>
                <a:cs typeface="Tahoma" panose="020B0604030504040204" pitchFamily="34" charset="0"/>
              </a:rPr>
              <a:t>CSF Otorrhea if from the ear</a:t>
            </a:r>
          </a:p>
          <a:p>
            <a:pPr lvl="2">
              <a:defRPr/>
            </a:pPr>
            <a:r>
              <a:rPr lang="en-US" altLang="en-US" sz="2400" dirty="0">
                <a:latin typeface="Tahoma" panose="020B0604030504040204" pitchFamily="34" charset="0"/>
                <a:cs typeface="Tahoma" panose="020B0604030504040204" pitchFamily="34" charset="0"/>
              </a:rPr>
              <a:t>Diagnosed and suspected by:</a:t>
            </a:r>
          </a:p>
          <a:p>
            <a:pPr lvl="3">
              <a:defRPr/>
            </a:pPr>
            <a:r>
              <a:rPr lang="en-US" altLang="en-US" sz="2400" dirty="0">
                <a:latin typeface="Tahoma" panose="020B0604030504040204" pitchFamily="34" charset="0"/>
                <a:cs typeface="Tahoma" panose="020B0604030504040204" pitchFamily="34" charset="0"/>
              </a:rPr>
              <a:t>Leaking fluid confirmed by beta 2 transferrin</a:t>
            </a:r>
          </a:p>
          <a:p>
            <a:pPr lvl="3">
              <a:defRPr/>
            </a:pPr>
            <a:r>
              <a:rPr lang="en-US" altLang="en-US" sz="2400" dirty="0">
                <a:latin typeface="Tahoma" panose="020B0604030504040204" pitchFamily="34" charset="0"/>
                <a:cs typeface="Tahoma" panose="020B0604030504040204" pitchFamily="34" charset="0"/>
              </a:rPr>
              <a:t>Presence of </a:t>
            </a:r>
            <a:r>
              <a:rPr lang="en-US" altLang="en-US" sz="2400" dirty="0" err="1">
                <a:latin typeface="Tahoma" panose="020B0604030504040204" pitchFamily="34" charset="0"/>
                <a:cs typeface="Tahoma" panose="020B0604030504040204" pitchFamily="34" charset="0"/>
              </a:rPr>
              <a:t>pneumocele</a:t>
            </a:r>
            <a:endParaRPr lang="en-US" altLang="en-US" sz="2400" dirty="0">
              <a:latin typeface="Tahoma" panose="020B0604030504040204" pitchFamily="34" charset="0"/>
              <a:cs typeface="Tahoma" panose="020B0604030504040204" pitchFamily="34" charset="0"/>
            </a:endParaRPr>
          </a:p>
          <a:p>
            <a:pPr lvl="3">
              <a:defRPr/>
            </a:pPr>
            <a:r>
              <a:rPr lang="en-US" altLang="en-US" sz="2400" dirty="0">
                <a:latin typeface="Tahoma" panose="020B0604030504040204" pitchFamily="34" charset="0"/>
                <a:cs typeface="Tahoma" panose="020B0604030504040204" pitchFamily="34" charset="0"/>
              </a:rPr>
              <a:t>Development of meningitis</a:t>
            </a:r>
          </a:p>
          <a:p>
            <a:pPr marL="1371600" lvl="3" indent="0">
              <a:buNone/>
              <a:defRPr/>
            </a:pPr>
            <a:endParaRPr lang="en-US" altLang="en-US" sz="2400" dirty="0">
              <a:latin typeface="Tahoma" panose="020B0604030504040204" pitchFamily="34" charset="0"/>
              <a:cs typeface="Tahoma" panose="020B0604030504040204" pitchFamily="34" charset="0"/>
            </a:endParaRPr>
          </a:p>
          <a:p>
            <a:pPr lvl="2">
              <a:buFont typeface="Wingdings" pitchFamily="2" charset="2"/>
              <a:buChar char="q"/>
              <a:defRPr/>
            </a:pPr>
            <a:endParaRPr lang="en-US" altLang="en-US" b="1" dirty="0"/>
          </a:p>
        </p:txBody>
      </p:sp>
      <p:sp>
        <p:nvSpPr>
          <p:cNvPr id="41987" name="Slide Number Placeholder 5">
            <a:extLst>
              <a:ext uri="{FF2B5EF4-FFF2-40B4-BE49-F238E27FC236}">
                <a16:creationId xmlns:a16="http://schemas.microsoft.com/office/drawing/2014/main" id="{DA8E7F45-09D2-764A-BEDE-3A0BAFAA60A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CB35A979-3553-CD43-AF35-F4AECAD6386E}"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16</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1988" name="Rectangle 9">
            <a:extLst>
              <a:ext uri="{FF2B5EF4-FFF2-40B4-BE49-F238E27FC236}">
                <a16:creationId xmlns:a16="http://schemas.microsoft.com/office/drawing/2014/main" id="{16F0D886-996C-6547-8C45-51DFD5BAE89B}"/>
              </a:ext>
            </a:extLst>
          </p:cNvPr>
          <p:cNvSpPr>
            <a:spLocks noChangeArrowheads="1"/>
          </p:cNvSpPr>
          <p:nvPr/>
        </p:nvSpPr>
        <p:spPr bwMode="auto">
          <a:xfrm>
            <a:off x="457201" y="304801"/>
            <a:ext cx="9680576"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eaLnBrk="1" hangingPunct="1">
              <a:lnSpc>
                <a:spcPct val="100000"/>
              </a:lnSpc>
              <a:spcBef>
                <a:spcPct val="0"/>
              </a:spcBef>
              <a:buFontTx/>
              <a:buNone/>
            </a:pPr>
            <a:r>
              <a:rPr lang="en-US" altLang="en-US" sz="3600" b="1" i="1" dirty="0">
                <a:latin typeface="Tahoma" panose="020B0604030504040204" pitchFamily="34" charset="0"/>
                <a:ea typeface="Tahoma" panose="020B0604030504040204" pitchFamily="34" charset="0"/>
                <a:cs typeface="Tahoma" panose="020B0604030504040204" pitchFamily="34" charset="0"/>
              </a:rPr>
              <a:t>EARLY COMPLICATIONS</a:t>
            </a:r>
            <a:endParaRPr lang="en-US" altLang="en-US" sz="28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61107011"/>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3" name="Rectangle 2">
            <a:extLst>
              <a:ext uri="{FF2B5EF4-FFF2-40B4-BE49-F238E27FC236}">
                <a16:creationId xmlns:a16="http://schemas.microsoft.com/office/drawing/2014/main" id="{C3162A44-5BB2-3F42-B2A7-63EAEE25D19A}"/>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44034" name="Rectangle 3">
            <a:extLst>
              <a:ext uri="{FF2B5EF4-FFF2-40B4-BE49-F238E27FC236}">
                <a16:creationId xmlns:a16="http://schemas.microsoft.com/office/drawing/2014/main" id="{BAECD5F3-54D4-6947-94DD-AAE50FC23D8D}"/>
              </a:ext>
            </a:extLst>
          </p:cNvPr>
          <p:cNvSpPr>
            <a:spLocks noGrp="1" noChangeArrowheads="1"/>
          </p:cNvSpPr>
          <p:nvPr>
            <p:ph idx="1"/>
          </p:nvPr>
        </p:nvSpPr>
        <p:spPr>
          <a:xfrm>
            <a:off x="0" y="2057400"/>
            <a:ext cx="10210800" cy="4267200"/>
          </a:xfrm>
        </p:spPr>
        <p:txBody>
          <a:bodyPr>
            <a:normAutofit/>
          </a:bodyPr>
          <a:lstStyle/>
          <a:p>
            <a:pPr marL="914400" lvl="2" indent="0" eaLnBrk="1" hangingPunct="1">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a:lnSpc>
                <a:spcPct val="100000"/>
              </a:lnSpc>
              <a:spcBef>
                <a:spcPct val="0"/>
              </a:spcBef>
              <a:buNone/>
            </a:pPr>
            <a:r>
              <a:rPr lang="en-US" altLang="en-US" b="1" dirty="0">
                <a:latin typeface="Tahoma" panose="020B0604030504040204" pitchFamily="34" charset="0"/>
                <a:ea typeface="Tahoma" panose="020B0604030504040204" pitchFamily="34" charset="0"/>
                <a:cs typeface="Tahoma" panose="020B0604030504040204" pitchFamily="34" charset="0"/>
              </a:rPr>
              <a:t>           CEREBRO-SPINAL FLUID LEAKS:</a:t>
            </a:r>
          </a:p>
          <a:p>
            <a:pPr marL="914400" lvl="2" indent="0" eaLnBrk="1" hangingPunct="1">
              <a:buNone/>
            </a:pPr>
            <a:endParaRPr lang="en-US" altLang="en-US" sz="2400" b="1" dirty="0">
              <a:latin typeface="Tahoma" panose="020B0604030504040204" pitchFamily="34" charset="0"/>
              <a:ea typeface="맑은 고딕" panose="020B0503020000020004" pitchFamily="34" charset="-127"/>
              <a:cs typeface="Tahoma" panose="020B0604030504040204" pitchFamily="34" charset="0"/>
            </a:endParaRPr>
          </a:p>
          <a:p>
            <a:pPr marL="914400" lvl="2" indent="0" eaLnBrk="1" hangingPunct="1">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CSF RHINORRHEA</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Occurs in 25% of patients with anterior basilar fractures</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In 60% of cases occurs in the first week</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May be missed due to swallowing</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80% of cases stop spontaneously within 2 weeks</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17% of cases develops infection</a:t>
            </a:r>
          </a:p>
          <a:p>
            <a:pPr lvl="3"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b="1" dirty="0">
              <a:ea typeface="맑은 고딕" panose="020B0503020000020004" pitchFamily="34" charset="-127"/>
            </a:endParaRPr>
          </a:p>
        </p:txBody>
      </p:sp>
      <p:sp>
        <p:nvSpPr>
          <p:cNvPr id="44035" name="Slide Number Placeholder 5">
            <a:extLst>
              <a:ext uri="{FF2B5EF4-FFF2-40B4-BE49-F238E27FC236}">
                <a16:creationId xmlns:a16="http://schemas.microsoft.com/office/drawing/2014/main" id="{D6F5622F-DC23-7A48-83EC-5BFF9B6E6BA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92221E6B-39D3-9146-B654-091E94A52C23}"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17</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4036" name="Rectangle 4">
            <a:extLst>
              <a:ext uri="{FF2B5EF4-FFF2-40B4-BE49-F238E27FC236}">
                <a16:creationId xmlns:a16="http://schemas.microsoft.com/office/drawing/2014/main" id="{2D6C9DE4-F799-C641-A41C-9D48A0FE3572}"/>
              </a:ext>
            </a:extLst>
          </p:cNvPr>
          <p:cNvSpPr>
            <a:spLocks noChangeArrowheads="1"/>
          </p:cNvSpPr>
          <p:nvPr/>
        </p:nvSpPr>
        <p:spPr bwMode="auto">
          <a:xfrm>
            <a:off x="308394" y="1001597"/>
            <a:ext cx="7588083"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293235176"/>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5057" name="Rectangle 2">
            <a:extLst>
              <a:ext uri="{FF2B5EF4-FFF2-40B4-BE49-F238E27FC236}">
                <a16:creationId xmlns:a16="http://schemas.microsoft.com/office/drawing/2014/main" id="{258B284E-0389-3849-BA17-EB2CB4DE1CE1}"/>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45058" name="Rectangle 3">
            <a:extLst>
              <a:ext uri="{FF2B5EF4-FFF2-40B4-BE49-F238E27FC236}">
                <a16:creationId xmlns:a16="http://schemas.microsoft.com/office/drawing/2014/main" id="{8AC76A95-0C0B-0A46-B616-7B2AD92D1336}"/>
              </a:ext>
            </a:extLst>
          </p:cNvPr>
          <p:cNvSpPr>
            <a:spLocks noGrp="1" noChangeArrowheads="1"/>
          </p:cNvSpPr>
          <p:nvPr>
            <p:ph idx="1"/>
          </p:nvPr>
        </p:nvSpPr>
        <p:spPr>
          <a:xfrm>
            <a:off x="0" y="2057400"/>
            <a:ext cx="10210800" cy="4267200"/>
          </a:xfrm>
        </p:spPr>
        <p:txBody>
          <a:bodyPr>
            <a:normAutofit/>
          </a:bodyPr>
          <a:lstStyle/>
          <a:p>
            <a:pPr eaLnBrk="1" hangingPunct="1">
              <a:buFont typeface="Wingdings" pitchFamily="2" charset="2"/>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marL="914400" lvl="2" indent="0">
              <a:buNone/>
            </a:pPr>
            <a:r>
              <a:rPr lang="en-US" altLang="en-US" sz="2400" b="1" dirty="0">
                <a:latin typeface="Tahoma" panose="020B0604030504040204" pitchFamily="34" charset="0"/>
                <a:ea typeface="Tahoma" panose="020B0604030504040204" pitchFamily="34" charset="0"/>
                <a:cs typeface="Tahoma" panose="020B0604030504040204" pitchFamily="34" charset="0"/>
              </a:rPr>
              <a:t>CEREBRO-SPINAL FLUID LEAKS:</a:t>
            </a:r>
            <a:r>
              <a:rPr lang="en-US" altLang="en-US" sz="2400" b="1" dirty="0">
                <a:latin typeface="Tahoma" panose="020B0604030504040204" pitchFamily="34" charset="0"/>
                <a:ea typeface="맑은 고딕" panose="020B0503020000020004" pitchFamily="34" charset="-127"/>
                <a:cs typeface="Tahoma" panose="020B0604030504040204" pitchFamily="34" charset="0"/>
              </a:rPr>
              <a:t> </a:t>
            </a:r>
          </a:p>
          <a:p>
            <a:pPr marL="914400" lvl="2" indent="0">
              <a:buNone/>
            </a:pPr>
            <a:endParaRPr lang="en-US" altLang="en-US" sz="2400" b="1" dirty="0">
              <a:latin typeface="Tahoma" panose="020B0604030504040204" pitchFamily="34" charset="0"/>
              <a:ea typeface="맑은 고딕" panose="020B0503020000020004" pitchFamily="34" charset="-127"/>
              <a:cs typeface="Tahoma" panose="020B0604030504040204" pitchFamily="34" charset="0"/>
            </a:endParaRPr>
          </a:p>
          <a:p>
            <a:pPr marL="914400" lvl="2" indent="0">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CSF OTORRHEA</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Occurs in 2% of patients with basilar temporal fractures</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95% usually dries up in 2 weeks</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There is 4% risk of infection</a:t>
            </a:r>
          </a:p>
          <a:p>
            <a:pPr lvl="3"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b="1" dirty="0">
              <a:ea typeface="맑은 고딕" panose="020B0503020000020004" pitchFamily="34" charset="-127"/>
            </a:endParaRPr>
          </a:p>
        </p:txBody>
      </p:sp>
      <p:sp>
        <p:nvSpPr>
          <p:cNvPr id="45059" name="Slide Number Placeholder 5">
            <a:extLst>
              <a:ext uri="{FF2B5EF4-FFF2-40B4-BE49-F238E27FC236}">
                <a16:creationId xmlns:a16="http://schemas.microsoft.com/office/drawing/2014/main" id="{77FA3AAD-28CA-0C41-9374-29743714995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8F3CF752-0E39-5C42-A5E8-09001BA758EB}"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18</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5060" name="Rectangle 4">
            <a:extLst>
              <a:ext uri="{FF2B5EF4-FFF2-40B4-BE49-F238E27FC236}">
                <a16:creationId xmlns:a16="http://schemas.microsoft.com/office/drawing/2014/main" id="{F22A05A1-B0EA-2741-AEE8-FC14204A48D3}"/>
              </a:ext>
            </a:extLst>
          </p:cNvPr>
          <p:cNvSpPr>
            <a:spLocks noChangeArrowheads="1"/>
          </p:cNvSpPr>
          <p:nvPr/>
        </p:nvSpPr>
        <p:spPr bwMode="auto">
          <a:xfrm>
            <a:off x="308394" y="1001597"/>
            <a:ext cx="7374074"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742215521"/>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1" name="Rectangle 2">
            <a:extLst>
              <a:ext uri="{FF2B5EF4-FFF2-40B4-BE49-F238E27FC236}">
                <a16:creationId xmlns:a16="http://schemas.microsoft.com/office/drawing/2014/main" id="{7636714F-2D0A-DA47-86CE-7954861EAB0D}"/>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46082" name="Rectangle 3">
            <a:extLst>
              <a:ext uri="{FF2B5EF4-FFF2-40B4-BE49-F238E27FC236}">
                <a16:creationId xmlns:a16="http://schemas.microsoft.com/office/drawing/2014/main" id="{CD88A866-9370-0B47-B93B-AD306281AB61}"/>
              </a:ext>
            </a:extLst>
          </p:cNvPr>
          <p:cNvSpPr>
            <a:spLocks noGrp="1" noChangeArrowheads="1"/>
          </p:cNvSpPr>
          <p:nvPr>
            <p:ph idx="1"/>
          </p:nvPr>
        </p:nvSpPr>
        <p:spPr>
          <a:xfrm>
            <a:off x="1524000" y="2057400"/>
            <a:ext cx="8686800" cy="4267200"/>
          </a:xfrm>
        </p:spPr>
        <p:txBody>
          <a:bodyPr>
            <a:normAutofit/>
          </a:bodyPr>
          <a:lstStyle/>
          <a:p>
            <a:pPr eaLnBrk="1" hangingPunct="1">
              <a:buFont typeface="Wingdings" pitchFamily="2" charset="2"/>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a:lnSpc>
                <a:spcPct val="100000"/>
              </a:lnSpc>
              <a:spcBef>
                <a:spcPct val="0"/>
              </a:spcBef>
              <a:buNone/>
            </a:pPr>
            <a:r>
              <a:rPr lang="en-US" altLang="en-US" b="1" dirty="0">
                <a:latin typeface="Tahoma" panose="020B0604030504040204" pitchFamily="34" charset="0"/>
                <a:ea typeface="Tahoma" panose="020B0604030504040204" pitchFamily="34" charset="0"/>
                <a:cs typeface="Tahoma" panose="020B0604030504040204" pitchFamily="34" charset="0"/>
              </a:rPr>
              <a:t>CEREBRO-SPINAL FLUID LEAKS:</a:t>
            </a:r>
          </a:p>
          <a:p>
            <a:pPr>
              <a:lnSpc>
                <a:spcPct val="100000"/>
              </a:lnSpc>
              <a:spcBef>
                <a:spcPct val="0"/>
              </a:spcBef>
              <a:buNone/>
            </a:pPr>
            <a:endParaRPr lang="en-US" altLang="en-US"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ct val="0"/>
              </a:spcBef>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MANAGEMENT</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Admit to hospital</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Prevent examination of nose or ear for fear of introducing infection</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Prevent poking of nose and ear cotton buds.</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Give broad spectrum antibiotics</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External sterile gauze dressing</a:t>
            </a:r>
          </a:p>
          <a:p>
            <a:pPr marL="53657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Wait for closure</a:t>
            </a:r>
          </a:p>
          <a:p>
            <a:pPr lvl="3"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b="1" dirty="0">
              <a:ea typeface="맑은 고딕" panose="020B0503020000020004" pitchFamily="34" charset="-127"/>
            </a:endParaRPr>
          </a:p>
        </p:txBody>
      </p:sp>
      <p:sp>
        <p:nvSpPr>
          <p:cNvPr id="46083" name="Slide Number Placeholder 5">
            <a:extLst>
              <a:ext uri="{FF2B5EF4-FFF2-40B4-BE49-F238E27FC236}">
                <a16:creationId xmlns:a16="http://schemas.microsoft.com/office/drawing/2014/main" id="{0DBDFC27-431D-C74B-BAC6-220FEA8CD24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EF4F0AE8-A822-5E4A-917D-1C7584ACCC9B}"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19</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6084" name="Rectangle 4">
            <a:extLst>
              <a:ext uri="{FF2B5EF4-FFF2-40B4-BE49-F238E27FC236}">
                <a16:creationId xmlns:a16="http://schemas.microsoft.com/office/drawing/2014/main" id="{50DF5FF8-8714-EF4D-B94B-8A0E154552E6}"/>
              </a:ext>
            </a:extLst>
          </p:cNvPr>
          <p:cNvSpPr>
            <a:spLocks noChangeArrowheads="1"/>
          </p:cNvSpPr>
          <p:nvPr/>
        </p:nvSpPr>
        <p:spPr bwMode="auto">
          <a:xfrm>
            <a:off x="308394" y="1069483"/>
            <a:ext cx="775406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34809321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7" name="Rectangle 2">
            <a:extLst>
              <a:ext uri="{FF2B5EF4-FFF2-40B4-BE49-F238E27FC236}">
                <a16:creationId xmlns:a16="http://schemas.microsoft.com/office/drawing/2014/main" id="{5A2120A7-60B8-DD43-AFAA-7FE4201C416C}"/>
              </a:ext>
            </a:extLst>
          </p:cNvPr>
          <p:cNvSpPr>
            <a:spLocks noGrp="1" noChangeArrowheads="1"/>
          </p:cNvSpPr>
          <p:nvPr>
            <p:ph type="title"/>
          </p:nvPr>
        </p:nvSpPr>
        <p:spPr>
          <a:xfrm>
            <a:off x="821635" y="753227"/>
            <a:ext cx="9770165" cy="1227974"/>
          </a:xfrm>
        </p:spPr>
        <p:txBody>
          <a:bodyPr/>
          <a:lstStyle/>
          <a:p>
            <a:pPr eaLnBrk="1" hangingPunct="1"/>
            <a:r>
              <a:rPr lang="en-US" altLang="en-US" sz="3200" b="1" i="1" dirty="0">
                <a:latin typeface="Tahoma" panose="020B0604030504040204" pitchFamily="34" charset="0"/>
                <a:ea typeface="Tahoma" panose="020B0604030504040204" pitchFamily="34" charset="0"/>
                <a:cs typeface="Tahoma" panose="020B0604030504040204" pitchFamily="34" charset="0"/>
              </a:rPr>
              <a:t>SECONDARY EVENTS </a:t>
            </a:r>
            <a:br>
              <a:rPr lang="en-US" altLang="en-US" sz="3200" b="1" i="1" dirty="0">
                <a:latin typeface="Tahoma" panose="020B0604030504040204" pitchFamily="34" charset="0"/>
                <a:ea typeface="Tahoma" panose="020B0604030504040204" pitchFamily="34" charset="0"/>
                <a:cs typeface="Tahoma" panose="020B0604030504040204" pitchFamily="34" charset="0"/>
              </a:rPr>
            </a:b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
        <p:nvSpPr>
          <p:cNvPr id="24578" name="Rectangle 3">
            <a:extLst>
              <a:ext uri="{FF2B5EF4-FFF2-40B4-BE49-F238E27FC236}">
                <a16:creationId xmlns:a16="http://schemas.microsoft.com/office/drawing/2014/main" id="{0A382FC5-A32B-5D42-B987-D3C52961DC07}"/>
              </a:ext>
            </a:extLst>
          </p:cNvPr>
          <p:cNvSpPr>
            <a:spLocks noGrp="1" noChangeArrowheads="1"/>
          </p:cNvSpPr>
          <p:nvPr>
            <p:ph idx="1"/>
          </p:nvPr>
        </p:nvSpPr>
        <p:spPr/>
        <p:txBody>
          <a:bodyPr/>
          <a:lstStyle/>
          <a:p>
            <a:pPr marL="0" indent="0">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1"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HYPOXIA</a:t>
            </a:r>
          </a:p>
          <a:p>
            <a:pPr lvl="1"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ISCHEMIA</a:t>
            </a:r>
          </a:p>
          <a:p>
            <a:pPr lvl="1"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EDEMA</a:t>
            </a:r>
          </a:p>
          <a:p>
            <a:pPr marL="0" indent="0">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p:txBody>
      </p:sp>
      <p:sp>
        <p:nvSpPr>
          <p:cNvPr id="24579" name="Slide Number Placeholder 5">
            <a:extLst>
              <a:ext uri="{FF2B5EF4-FFF2-40B4-BE49-F238E27FC236}">
                <a16:creationId xmlns:a16="http://schemas.microsoft.com/office/drawing/2014/main" id="{25553A13-6B46-4445-9970-DCBCDAF78B1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B455F522-C287-0240-A73A-3A4028C091C4}"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185265386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7105" name="Rectangle 2">
            <a:extLst>
              <a:ext uri="{FF2B5EF4-FFF2-40B4-BE49-F238E27FC236}">
                <a16:creationId xmlns:a16="http://schemas.microsoft.com/office/drawing/2014/main" id="{71AE0134-0E11-5D40-AD9C-C0D9250006C9}"/>
              </a:ext>
            </a:extLst>
          </p:cNvPr>
          <p:cNvSpPr>
            <a:spLocks noGrp="1" noChangeArrowheads="1"/>
          </p:cNvSpPr>
          <p:nvPr>
            <p:ph type="title"/>
          </p:nvPr>
        </p:nvSpPr>
        <p:spPr/>
        <p:txBody>
          <a:bodyPr/>
          <a:lstStyle/>
          <a:p>
            <a:pPr eaLnBrk="1" hangingPunct="1"/>
            <a:r>
              <a:rPr lang="en-US" altLang="en-US" b="1" i="1">
                <a:solidFill>
                  <a:schemeClr val="folHlink"/>
                </a:solidFill>
                <a:ea typeface="맑은 고딕" panose="020B0503020000020004" pitchFamily="34" charset="-127"/>
              </a:rPr>
              <a:t> </a:t>
            </a:r>
          </a:p>
        </p:txBody>
      </p:sp>
      <p:sp>
        <p:nvSpPr>
          <p:cNvPr id="47106" name="Rectangle 3">
            <a:extLst>
              <a:ext uri="{FF2B5EF4-FFF2-40B4-BE49-F238E27FC236}">
                <a16:creationId xmlns:a16="http://schemas.microsoft.com/office/drawing/2014/main" id="{1DB00C12-6FA4-CB4C-871A-C0681A4B219A}"/>
              </a:ext>
            </a:extLst>
          </p:cNvPr>
          <p:cNvSpPr>
            <a:spLocks noGrp="1" noChangeArrowheads="1"/>
          </p:cNvSpPr>
          <p:nvPr>
            <p:ph idx="1"/>
          </p:nvPr>
        </p:nvSpPr>
        <p:spPr>
          <a:xfrm>
            <a:off x="1524000" y="2057400"/>
            <a:ext cx="8686800" cy="4267200"/>
          </a:xfrm>
        </p:spPr>
        <p:txBody>
          <a:bodyPr>
            <a:normAutofit/>
          </a:bodyPr>
          <a:lstStyle/>
          <a:p>
            <a:pPr eaLnBrk="1" hangingPunct="1">
              <a:buFont typeface="Wingdings" pitchFamily="2" charset="2"/>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a:lnSpc>
                <a:spcPct val="100000"/>
              </a:lnSpc>
              <a:spcBef>
                <a:spcPct val="0"/>
              </a:spcBef>
              <a:buNone/>
            </a:pPr>
            <a:r>
              <a:rPr lang="en-US" altLang="en-US" b="1" dirty="0">
                <a:latin typeface="Tahoma" panose="020B0604030504040204" pitchFamily="34" charset="0"/>
                <a:ea typeface="Tahoma" panose="020B0604030504040204" pitchFamily="34" charset="0"/>
                <a:cs typeface="Tahoma" panose="020B0604030504040204" pitchFamily="34" charset="0"/>
              </a:rPr>
              <a:t>CEREBRO-SPINAL FLUID LEAKS:</a:t>
            </a:r>
          </a:p>
          <a:p>
            <a:pPr>
              <a:lnSpc>
                <a:spcPct val="100000"/>
              </a:lnSpc>
              <a:spcBef>
                <a:spcPct val="0"/>
              </a:spcBef>
              <a:buNone/>
            </a:pPr>
            <a:endParaRPr lang="en-US" altLang="en-US" sz="24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ct val="0"/>
              </a:spcBef>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MANAGEMENT</a:t>
            </a:r>
          </a:p>
          <a:p>
            <a:pPr marL="627063" lvl="3" indent="-234950"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If it does not close in 2 weeks.</a:t>
            </a:r>
          </a:p>
          <a:p>
            <a:pPr marL="627063" lvl="3" indent="-234950"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Insert an external lumbar CSF drainage system.</a:t>
            </a:r>
          </a:p>
          <a:p>
            <a:pPr marL="627063" lvl="3" indent="-234950"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Continue antibiotics</a:t>
            </a:r>
          </a:p>
          <a:p>
            <a:pPr marL="627063" lvl="3" indent="-234950"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Wait for 2 weeks</a:t>
            </a:r>
          </a:p>
          <a:p>
            <a:pPr marL="627063" lvl="3" indent="-234950"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On day 29, challenge the fistula by closing the drainage tube for 24 hours and see what happens.</a:t>
            </a:r>
          </a:p>
          <a:p>
            <a:pPr lvl="3"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b="1" dirty="0">
              <a:ea typeface="맑은 고딕" panose="020B0503020000020004" pitchFamily="34" charset="-127"/>
            </a:endParaRPr>
          </a:p>
        </p:txBody>
      </p:sp>
      <p:sp>
        <p:nvSpPr>
          <p:cNvPr id="47107" name="Slide Number Placeholder 5">
            <a:extLst>
              <a:ext uri="{FF2B5EF4-FFF2-40B4-BE49-F238E27FC236}">
                <a16:creationId xmlns:a16="http://schemas.microsoft.com/office/drawing/2014/main" id="{ED107DC5-3461-9A4A-9A77-ED9A12992A6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F8582C32-896E-964C-A73B-A99E8E9A3A65}"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20</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7108" name="Rectangle 4">
            <a:extLst>
              <a:ext uri="{FF2B5EF4-FFF2-40B4-BE49-F238E27FC236}">
                <a16:creationId xmlns:a16="http://schemas.microsoft.com/office/drawing/2014/main" id="{70C92849-39E6-4248-A035-05DC34095F8D}"/>
              </a:ext>
            </a:extLst>
          </p:cNvPr>
          <p:cNvSpPr>
            <a:spLocks noChangeArrowheads="1"/>
          </p:cNvSpPr>
          <p:nvPr/>
        </p:nvSpPr>
        <p:spPr bwMode="auto">
          <a:xfrm>
            <a:off x="308394" y="1069483"/>
            <a:ext cx="7754068"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6073416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29" name="Rectangle 2">
            <a:extLst>
              <a:ext uri="{FF2B5EF4-FFF2-40B4-BE49-F238E27FC236}">
                <a16:creationId xmlns:a16="http://schemas.microsoft.com/office/drawing/2014/main" id="{1866AF39-DC54-DF41-AC70-6A2B059225B0}"/>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48130" name="Rectangle 3">
            <a:extLst>
              <a:ext uri="{FF2B5EF4-FFF2-40B4-BE49-F238E27FC236}">
                <a16:creationId xmlns:a16="http://schemas.microsoft.com/office/drawing/2014/main" id="{8C3ABB72-D5ED-C643-B731-BEEB7362AF4B}"/>
              </a:ext>
            </a:extLst>
          </p:cNvPr>
          <p:cNvSpPr>
            <a:spLocks noGrp="1" noChangeArrowheads="1"/>
          </p:cNvSpPr>
          <p:nvPr>
            <p:ph idx="1"/>
          </p:nvPr>
        </p:nvSpPr>
        <p:spPr>
          <a:xfrm>
            <a:off x="914400" y="2057400"/>
            <a:ext cx="9296400" cy="4267200"/>
          </a:xfrm>
        </p:spPr>
        <p:txBody>
          <a:bodyPr>
            <a:normAutofit/>
          </a:bodyPr>
          <a:lstStyle/>
          <a:p>
            <a:pPr eaLnBrk="1" hangingPunct="1">
              <a:buFont typeface="Wingdings" pitchFamily="2" charset="2"/>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a:lnSpc>
                <a:spcPct val="100000"/>
              </a:lnSpc>
              <a:spcBef>
                <a:spcPct val="0"/>
              </a:spcBef>
              <a:buNone/>
            </a:pPr>
            <a:r>
              <a:rPr lang="en-US" altLang="en-US" b="1" dirty="0">
                <a:latin typeface="Tahoma" panose="020B0604030504040204" pitchFamily="34" charset="0"/>
                <a:ea typeface="Tahoma" panose="020B0604030504040204" pitchFamily="34" charset="0"/>
                <a:cs typeface="Tahoma" panose="020B0604030504040204" pitchFamily="34" charset="0"/>
              </a:rPr>
              <a:t>CEREBRO-SPINAL FLUID LEAKS:</a:t>
            </a:r>
          </a:p>
          <a:p>
            <a:pPr>
              <a:lnSpc>
                <a:spcPct val="100000"/>
              </a:lnSpc>
              <a:spcBef>
                <a:spcPct val="0"/>
              </a:spcBef>
              <a:buNone/>
            </a:pPr>
            <a:endParaRPr lang="en-US" altLang="en-US" sz="2400" b="1" dirty="0">
              <a:latin typeface="Tahoma" panose="020B0604030504040204" pitchFamily="34" charset="0"/>
              <a:ea typeface="Tahoma" panose="020B0604030504040204" pitchFamily="34" charset="0"/>
              <a:cs typeface="Tahoma" panose="020B0604030504040204" pitchFamily="34" charset="0"/>
            </a:endParaRPr>
          </a:p>
          <a:p>
            <a:pPr>
              <a:lnSpc>
                <a:spcPct val="100000"/>
              </a:lnSpc>
              <a:spcBef>
                <a:spcPct val="0"/>
              </a:spcBef>
              <a:buNone/>
            </a:pPr>
            <a:r>
              <a:rPr lang="en-US" altLang="en-US" sz="2400" b="1" dirty="0">
                <a:latin typeface="Tahoma" panose="020B0604030504040204" pitchFamily="34" charset="0"/>
                <a:ea typeface="맑은 고딕" panose="020B0503020000020004" pitchFamily="34" charset="-127"/>
                <a:cs typeface="Tahoma" panose="020B0604030504040204" pitchFamily="34" charset="0"/>
              </a:rPr>
              <a:t>MANAGEMENT</a:t>
            </a:r>
          </a:p>
          <a:p>
            <a:pPr marL="75882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If after closing the drain (challenging the fistula), no CSF leaks, then all is good; and the fistula had closed. The patient could be discharged.</a:t>
            </a:r>
          </a:p>
          <a:p>
            <a:pPr marL="75882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If CSF continues to leak, then we need to do cisternography to locate the site of leak prior to surgery which is craniotomy and duroplasty</a:t>
            </a:r>
          </a:p>
          <a:p>
            <a:pPr marL="758825" lvl="3" indent="-236538"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We inject an Iodine dye (Metrizamide) into the CSF via the catheter and then we perform a coronal and sagittal high resolution CT.</a:t>
            </a:r>
          </a:p>
          <a:p>
            <a:pPr lvl="3" eaLnBrk="1" hangingPunct="1"/>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None/>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b="1" dirty="0">
              <a:ea typeface="맑은 고딕" panose="020B0503020000020004" pitchFamily="34" charset="-127"/>
            </a:endParaRPr>
          </a:p>
        </p:txBody>
      </p:sp>
      <p:sp>
        <p:nvSpPr>
          <p:cNvPr id="48131" name="Slide Number Placeholder 5">
            <a:extLst>
              <a:ext uri="{FF2B5EF4-FFF2-40B4-BE49-F238E27FC236}">
                <a16:creationId xmlns:a16="http://schemas.microsoft.com/office/drawing/2014/main" id="{E9C97D98-66FE-494F-91EA-8A7955BDD65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E4F31B26-D7B9-AE4D-8B1E-C25F2EE874BF}"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21</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8132" name="Rectangle 4">
            <a:extLst>
              <a:ext uri="{FF2B5EF4-FFF2-40B4-BE49-F238E27FC236}">
                <a16:creationId xmlns:a16="http://schemas.microsoft.com/office/drawing/2014/main" id="{CB8CBA10-8201-784E-B077-D2E9449F8A6C}"/>
              </a:ext>
            </a:extLst>
          </p:cNvPr>
          <p:cNvSpPr>
            <a:spLocks noChangeArrowheads="1"/>
          </p:cNvSpPr>
          <p:nvPr/>
        </p:nvSpPr>
        <p:spPr bwMode="auto">
          <a:xfrm>
            <a:off x="480463" y="1069483"/>
            <a:ext cx="7675632"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82525284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2">
            <a:extLst>
              <a:ext uri="{FF2B5EF4-FFF2-40B4-BE49-F238E27FC236}">
                <a16:creationId xmlns:a16="http://schemas.microsoft.com/office/drawing/2014/main" id="{75F1EA98-140B-414A-9A76-462C9A262297}"/>
              </a:ext>
            </a:extLst>
          </p:cNvPr>
          <p:cNvSpPr>
            <a:spLocks noGrp="1" noChangeArrowheads="1"/>
          </p:cNvSpPr>
          <p:nvPr>
            <p:ph type="title"/>
          </p:nvPr>
        </p:nvSpPr>
        <p:spPr>
          <a:xfrm>
            <a:off x="2057401" y="752475"/>
            <a:ext cx="6888163" cy="1081088"/>
          </a:xfrm>
        </p:spPr>
        <p:txBody>
          <a:bodyPr/>
          <a:lstStyle/>
          <a:p>
            <a:pPr eaLnBrk="1" hangingPunct="1"/>
            <a:r>
              <a:rPr lang="en-US" altLang="en-US" b="1" i="1">
                <a:solidFill>
                  <a:schemeClr val="folHlink"/>
                </a:solidFill>
                <a:ea typeface="맑은 고딕" panose="020B0503020000020004" pitchFamily="34" charset="-127"/>
              </a:rPr>
              <a:t> </a:t>
            </a:r>
          </a:p>
        </p:txBody>
      </p:sp>
      <p:pic>
        <p:nvPicPr>
          <p:cNvPr id="49154" name="Content Placeholder 5">
            <a:extLst>
              <a:ext uri="{FF2B5EF4-FFF2-40B4-BE49-F238E27FC236}">
                <a16:creationId xmlns:a16="http://schemas.microsoft.com/office/drawing/2014/main" id="{C1919E4C-6D6B-5948-86BC-23CD9D9BDD7A}"/>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1215002" y="3274073"/>
            <a:ext cx="3262869" cy="3312239"/>
          </a:xfrm>
        </p:spPr>
      </p:pic>
      <p:pic>
        <p:nvPicPr>
          <p:cNvPr id="49155" name="Content Placeholder 7">
            <a:extLst>
              <a:ext uri="{FF2B5EF4-FFF2-40B4-BE49-F238E27FC236}">
                <a16:creationId xmlns:a16="http://schemas.microsoft.com/office/drawing/2014/main" id="{B2812FDD-F256-E44B-ABAC-712407F89BDD}"/>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4993553" y="3344169"/>
            <a:ext cx="3617047" cy="3347289"/>
          </a:xfrm>
        </p:spPr>
      </p:pic>
      <p:sp>
        <p:nvSpPr>
          <p:cNvPr id="49156" name="Slide Number Placeholder 5">
            <a:extLst>
              <a:ext uri="{FF2B5EF4-FFF2-40B4-BE49-F238E27FC236}">
                <a16:creationId xmlns:a16="http://schemas.microsoft.com/office/drawing/2014/main" id="{E1D48413-FB3D-FA44-B13E-D0BD880C988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477D668F-F63A-D04A-8679-C332F0338291}"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22</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49157" name="Rectangle 4">
            <a:extLst>
              <a:ext uri="{FF2B5EF4-FFF2-40B4-BE49-F238E27FC236}">
                <a16:creationId xmlns:a16="http://schemas.microsoft.com/office/drawing/2014/main" id="{6BA11488-852E-304B-8461-CBD191638D67}"/>
              </a:ext>
            </a:extLst>
          </p:cNvPr>
          <p:cNvSpPr>
            <a:spLocks noChangeArrowheads="1"/>
          </p:cNvSpPr>
          <p:nvPr/>
        </p:nvSpPr>
        <p:spPr bwMode="auto">
          <a:xfrm>
            <a:off x="273510" y="1078208"/>
            <a:ext cx="8125996" cy="584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200" b="1" i="1" dirty="0">
              <a:latin typeface="Tahoma" panose="020B0604030504040204" pitchFamily="34" charset="0"/>
              <a:ea typeface="Tahoma" panose="020B0604030504040204" pitchFamily="34" charset="0"/>
              <a:cs typeface="Tahoma" panose="020B0604030504040204" pitchFamily="34" charset="0"/>
            </a:endParaRPr>
          </a:p>
        </p:txBody>
      </p:sp>
      <p:cxnSp>
        <p:nvCxnSpPr>
          <p:cNvPr id="10" name="Straight Arrow Connector 9">
            <a:extLst>
              <a:ext uri="{FF2B5EF4-FFF2-40B4-BE49-F238E27FC236}">
                <a16:creationId xmlns:a16="http://schemas.microsoft.com/office/drawing/2014/main" id="{81219170-FEDA-2149-8E32-4D61C5942C87}"/>
              </a:ext>
            </a:extLst>
          </p:cNvPr>
          <p:cNvCxnSpPr>
            <a:cxnSpLocks/>
          </p:cNvCxnSpPr>
          <p:nvPr/>
        </p:nvCxnSpPr>
        <p:spPr>
          <a:xfrm flipH="1">
            <a:off x="7828736" y="3445439"/>
            <a:ext cx="176212" cy="609600"/>
          </a:xfrm>
          <a:prstGeom prst="straightConnector1">
            <a:avLst/>
          </a:prstGeom>
          <a:ln w="4127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1192E355-86E7-5642-8CD6-1D7EDF14BE5E}"/>
              </a:ext>
            </a:extLst>
          </p:cNvPr>
          <p:cNvSpPr txBox="1"/>
          <p:nvPr/>
        </p:nvSpPr>
        <p:spPr>
          <a:xfrm>
            <a:off x="1820053" y="2759635"/>
            <a:ext cx="8219872" cy="646331"/>
          </a:xfrm>
          <a:prstGeom prst="rect">
            <a:avLst/>
          </a:prstGeom>
          <a:noFill/>
        </p:spPr>
        <p:txBody>
          <a:bodyPr wrap="square" rtlCol="0">
            <a:spAutoFit/>
          </a:bodyPr>
          <a:lstStyle/>
          <a:p>
            <a:r>
              <a:rPr lang="en-US" dirty="0"/>
              <a:t>High resolution coronal CT with contrast (</a:t>
            </a:r>
            <a:r>
              <a:rPr lang="en-US" dirty="0" err="1"/>
              <a:t>Cisternogram</a:t>
            </a:r>
            <a:r>
              <a:rPr lang="en-US" dirty="0"/>
              <a:t>)showing the site of the CSF leak.</a:t>
            </a:r>
          </a:p>
        </p:txBody>
      </p:sp>
      <p:sp>
        <p:nvSpPr>
          <p:cNvPr id="4" name="TextBox 3">
            <a:extLst>
              <a:ext uri="{FF2B5EF4-FFF2-40B4-BE49-F238E27FC236}">
                <a16:creationId xmlns:a16="http://schemas.microsoft.com/office/drawing/2014/main" id="{E9CE9019-7346-9A0D-D031-CFF1A6D07A7E}"/>
              </a:ext>
            </a:extLst>
          </p:cNvPr>
          <p:cNvSpPr txBox="1"/>
          <p:nvPr/>
        </p:nvSpPr>
        <p:spPr>
          <a:xfrm>
            <a:off x="1060174" y="2234975"/>
            <a:ext cx="6096000" cy="461665"/>
          </a:xfrm>
          <a:prstGeom prst="rect">
            <a:avLst/>
          </a:prstGeom>
          <a:noFill/>
        </p:spPr>
        <p:txBody>
          <a:bodyPr wrap="square">
            <a:spAutoFit/>
          </a:bodyPr>
          <a:lstStyle/>
          <a:p>
            <a:pPr>
              <a:lnSpc>
                <a:spcPct val="100000"/>
              </a:lnSpc>
              <a:spcBef>
                <a:spcPct val="0"/>
              </a:spcBef>
              <a:buNone/>
            </a:pPr>
            <a:r>
              <a:rPr lang="en-US" altLang="en-US" sz="2400" i="1" dirty="0">
                <a:latin typeface="Tahoma" panose="020B0604030504040204" pitchFamily="34" charset="0"/>
                <a:ea typeface="Tahoma" panose="020B0604030504040204" pitchFamily="34" charset="0"/>
                <a:cs typeface="Tahoma" panose="020B0604030504040204" pitchFamily="34" charset="0"/>
              </a:rPr>
              <a:t>CEREBRO-SPINAL FLUID LEAKS:</a:t>
            </a:r>
          </a:p>
        </p:txBody>
      </p:sp>
    </p:spTree>
    <p:extLst>
      <p:ext uri="{BB962C8B-B14F-4D97-AF65-F5344CB8AC3E}">
        <p14:creationId xmlns:p14="http://schemas.microsoft.com/office/powerpoint/2010/main" val="116821577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7" name="Rectangle 2">
            <a:extLst>
              <a:ext uri="{FF2B5EF4-FFF2-40B4-BE49-F238E27FC236}">
                <a16:creationId xmlns:a16="http://schemas.microsoft.com/office/drawing/2014/main" id="{5B6F19E7-53B2-1841-A8E9-1A879911AB14}"/>
              </a:ext>
            </a:extLst>
          </p:cNvPr>
          <p:cNvSpPr>
            <a:spLocks noGrp="1" noChangeArrowheads="1"/>
          </p:cNvSpPr>
          <p:nvPr>
            <p:ph type="title"/>
          </p:nvPr>
        </p:nvSpPr>
        <p:spPr>
          <a:xfrm>
            <a:off x="494791" y="1058028"/>
            <a:ext cx="9613861" cy="1080938"/>
          </a:xfrm>
        </p:spPr>
        <p:txBody>
          <a:bodyPr/>
          <a:lstStyle/>
          <a:p>
            <a:pPr eaLnBrk="1" hangingPunct="1"/>
            <a:r>
              <a:rPr lang="en-US" altLang="en-US" b="1" i="1" dirty="0">
                <a:latin typeface="Tahoma" panose="020B0604030504040204" pitchFamily="34" charset="0"/>
                <a:ea typeface="맑은 고딕" panose="020B0503020000020004" pitchFamily="34" charset="-127"/>
                <a:cs typeface="Tahoma" panose="020B0604030504040204" pitchFamily="34" charset="0"/>
              </a:rPr>
              <a:t>EARLY COMPLICATIONS</a:t>
            </a:r>
            <a:br>
              <a:rPr lang="en-US" altLang="en-US" sz="2800" b="1" i="1" dirty="0">
                <a:latin typeface="Tahoma" panose="020B0604030504040204" pitchFamily="34" charset="0"/>
                <a:ea typeface="맑은 고딕" panose="020B0503020000020004" pitchFamily="34" charset="-127"/>
                <a:cs typeface="Tahoma" panose="020B0604030504040204" pitchFamily="34" charset="0"/>
              </a:rPr>
            </a:br>
            <a:endParaRPr lang="en-US" altLang="en-US" sz="2800"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5" name="Content Placeholder 4">
            <a:extLst>
              <a:ext uri="{FF2B5EF4-FFF2-40B4-BE49-F238E27FC236}">
                <a16:creationId xmlns:a16="http://schemas.microsoft.com/office/drawing/2014/main" id="{6E92440C-BF44-7A48-AA97-4F28BDA877F7}"/>
              </a:ext>
            </a:extLst>
          </p:cNvPr>
          <p:cNvSpPr>
            <a:spLocks noGrp="1"/>
          </p:cNvSpPr>
          <p:nvPr>
            <p:ph idx="1"/>
          </p:nvPr>
        </p:nvSpPr>
        <p:spPr/>
        <p:txBody>
          <a:bodyPr rtlCol="0">
            <a:normAutofit/>
          </a:bodyPr>
          <a:lstStyle/>
          <a:p>
            <a:pPr marL="0" indent="0">
              <a:buNone/>
              <a:defRPr/>
            </a:pPr>
            <a:r>
              <a:rPr lang="en-US" altLang="en-US" b="1" dirty="0">
                <a:latin typeface="Tahoma" panose="020B0604030504040204" pitchFamily="34" charset="0"/>
                <a:ea typeface="맑은 고딕" panose="020B0503020000020004" pitchFamily="34" charset="-127"/>
                <a:cs typeface="Tahoma" panose="020B0604030504040204" pitchFamily="34" charset="0"/>
              </a:rPr>
              <a:t>INTRACRANIAL HEMATOMAS </a:t>
            </a:r>
          </a:p>
          <a:p>
            <a:pPr marL="0" indent="0">
              <a:buNone/>
              <a:defRPr/>
            </a:pPr>
            <a:endParaRPr lang="en-US" b="1" dirty="0">
              <a:latin typeface="Tahoma" panose="020B0604030504040204" pitchFamily="34" charset="0"/>
              <a:ea typeface="맑은 고딕" panose="020B0503020000020004" pitchFamily="34" charset="-127"/>
              <a:cs typeface="Tahoma" panose="020B0604030504040204" pitchFamily="34" charset="0"/>
            </a:endParaRPr>
          </a:p>
          <a:p>
            <a:pPr marL="0" indent="0">
              <a:buNone/>
              <a:defRPr/>
            </a:pPr>
            <a:r>
              <a:rPr lang="en-US" sz="2000" b="1" dirty="0">
                <a:latin typeface="Tahoma" panose="020B0604030504040204" pitchFamily="34" charset="0"/>
                <a:ea typeface="Tahoma" panose="020B0604030504040204" pitchFamily="34" charset="0"/>
                <a:cs typeface="Tahoma" panose="020B0604030504040204" pitchFamily="34" charset="0"/>
              </a:rPr>
              <a:t>There are 4 types:</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Extradural hematoma</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Subdural hematoma</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Subarachnoid hemorrhage</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Intracerebral hematoma</a:t>
            </a:r>
          </a:p>
          <a:p>
            <a:pPr marL="457200" indent="-457200">
              <a:buFont typeface="+mj-lt"/>
              <a:buAutoNum type="arabicPeriod"/>
              <a:defRPr/>
            </a:pPr>
            <a:endParaRPr lang="en-US" dirty="0">
              <a:latin typeface="Tahoma" panose="020B0604030504040204" pitchFamily="34" charset="0"/>
              <a:ea typeface="Tahoma" panose="020B0604030504040204" pitchFamily="34" charset="0"/>
              <a:cs typeface="Tahoma" panose="020B0604030504040204" pitchFamily="34" charset="0"/>
            </a:endParaRPr>
          </a:p>
        </p:txBody>
      </p:sp>
      <p:sp>
        <p:nvSpPr>
          <p:cNvPr id="50179" name="Slide Number Placeholder 6">
            <a:extLst>
              <a:ext uri="{FF2B5EF4-FFF2-40B4-BE49-F238E27FC236}">
                <a16:creationId xmlns:a16="http://schemas.microsoft.com/office/drawing/2014/main" id="{B9C5DA46-C4F2-FF46-8FCA-67470141136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00E062E4-939D-4F47-8C46-08FB2FE3E3E6}"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23</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6309836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1" name="Rectangle 2">
            <a:extLst>
              <a:ext uri="{FF2B5EF4-FFF2-40B4-BE49-F238E27FC236}">
                <a16:creationId xmlns:a16="http://schemas.microsoft.com/office/drawing/2014/main" id="{8D9C7099-9C70-F044-B71E-AC1DA2F61427}"/>
              </a:ext>
            </a:extLst>
          </p:cNvPr>
          <p:cNvSpPr>
            <a:spLocks noGrp="1" noChangeArrowheads="1"/>
          </p:cNvSpPr>
          <p:nvPr>
            <p:ph type="title"/>
          </p:nvPr>
        </p:nvSpPr>
        <p:spPr>
          <a:xfrm>
            <a:off x="486383" y="753228"/>
            <a:ext cx="9807799" cy="1080938"/>
          </a:xfrm>
        </p:spPr>
        <p:txBody>
          <a:bodyPr>
            <a:normAutofit fontScale="90000"/>
          </a:bodyPr>
          <a:lstStyle/>
          <a:p>
            <a:pPr eaLnBrk="1" hangingPunct="1"/>
            <a:br>
              <a:rPr lang="en-US" altLang="en-US" b="1" i="1" dirty="0">
                <a:latin typeface="Tahoma" panose="020B0604030504040204" pitchFamily="34" charset="0"/>
                <a:ea typeface="맑은 고딕" panose="020B0503020000020004" pitchFamily="34" charset="-127"/>
                <a:cs typeface="Tahoma" panose="020B0604030504040204" pitchFamily="34" charset="0"/>
              </a:rPr>
            </a:br>
            <a:endParaRPr lang="en-US" altLang="en-US" sz="3200"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5" name="Content Placeholder 4">
            <a:extLst>
              <a:ext uri="{FF2B5EF4-FFF2-40B4-BE49-F238E27FC236}">
                <a16:creationId xmlns:a16="http://schemas.microsoft.com/office/drawing/2014/main" id="{6E92440C-BF44-7A48-AA97-4F28BDA877F7}"/>
              </a:ext>
            </a:extLst>
          </p:cNvPr>
          <p:cNvSpPr>
            <a:spLocks noGrp="1"/>
          </p:cNvSpPr>
          <p:nvPr>
            <p:ph idx="1"/>
          </p:nvPr>
        </p:nvSpPr>
        <p:spPr>
          <a:xfrm>
            <a:off x="596348" y="2544417"/>
            <a:ext cx="9697834" cy="3391247"/>
          </a:xfrm>
        </p:spPr>
        <p:txBody>
          <a:bodyPr rtlCol="0">
            <a:normAutofit fontScale="92500" lnSpcReduction="10000"/>
          </a:bodyPr>
          <a:lstStyle/>
          <a:p>
            <a:pPr marL="0" indent="0">
              <a:buNone/>
              <a:defRPr/>
            </a:pPr>
            <a:r>
              <a:rPr lang="en-US" altLang="en-US" b="1" dirty="0">
                <a:latin typeface="Tahoma" panose="020B0604030504040204" pitchFamily="34" charset="0"/>
                <a:ea typeface="맑은 고딕" panose="020B0503020000020004" pitchFamily="34" charset="-127"/>
                <a:cs typeface="Tahoma" panose="020B0604030504040204" pitchFamily="34" charset="0"/>
              </a:rPr>
              <a:t>INTRACRANIAL HEMATOMAS: EXTRADURAL HEMATOMA </a:t>
            </a:r>
          </a:p>
          <a:p>
            <a:pPr marL="0" indent="0">
              <a:buNone/>
              <a:defRPr/>
            </a:pPr>
            <a:endParaRPr lang="en-US" altLang="en-US" sz="2000" dirty="0">
              <a:latin typeface="Tahoma" panose="020B0604030504040204" pitchFamily="34" charset="0"/>
              <a:cs typeface="Tahoma" panose="020B0604030504040204" pitchFamily="34" charset="0"/>
            </a:endParaRPr>
          </a:p>
          <a:p>
            <a:pPr marL="0" indent="0">
              <a:buNone/>
              <a:defRPr/>
            </a:pPr>
            <a:r>
              <a:rPr lang="en-US" altLang="en-US" sz="2000" dirty="0">
                <a:latin typeface="Tahoma" panose="020B0604030504040204" pitchFamily="34" charset="0"/>
                <a:cs typeface="Tahoma" panose="020B0604030504040204" pitchFamily="34" charset="0"/>
              </a:rPr>
              <a:t>Between dura and skull bone</a:t>
            </a:r>
          </a:p>
          <a:p>
            <a:pPr lvl="1">
              <a:defRPr/>
            </a:pPr>
            <a:r>
              <a:rPr lang="en-US" altLang="en-US" dirty="0">
                <a:latin typeface="Tahoma" panose="020B0604030504040204" pitchFamily="34" charset="0"/>
                <a:cs typeface="Tahoma" panose="020B0604030504040204" pitchFamily="34" charset="0"/>
              </a:rPr>
              <a:t>Arterial mainly MMA</a:t>
            </a:r>
          </a:p>
          <a:p>
            <a:pPr lvl="1">
              <a:defRPr/>
            </a:pPr>
            <a:r>
              <a:rPr lang="en-US" altLang="en-US" dirty="0">
                <a:latin typeface="Tahoma" panose="020B0604030504040204" pitchFamily="34" charset="0"/>
                <a:cs typeface="Tahoma" panose="020B0604030504040204" pitchFamily="34" charset="0"/>
              </a:rPr>
              <a:t>In adults 90% associated with fractures</a:t>
            </a:r>
          </a:p>
          <a:p>
            <a:pPr lvl="1">
              <a:defRPr/>
            </a:pPr>
            <a:r>
              <a:rPr lang="en-US" altLang="en-US" dirty="0">
                <a:latin typeface="Tahoma" panose="020B0604030504040204" pitchFamily="34" charset="0"/>
                <a:cs typeface="Tahoma" panose="020B0604030504040204" pitchFamily="34" charset="0"/>
              </a:rPr>
              <a:t>Only 25% of children have fractures</a:t>
            </a:r>
          </a:p>
          <a:p>
            <a:pPr lvl="1">
              <a:defRPr/>
            </a:pPr>
            <a:r>
              <a:rPr lang="en-US" altLang="en-US" dirty="0">
                <a:latin typeface="Tahoma" panose="020B0604030504040204" pitchFamily="34" charset="0"/>
                <a:cs typeface="Tahoma" panose="020B0604030504040204" pitchFamily="34" charset="0"/>
              </a:rPr>
              <a:t>Mostly within 6 hours of the injury (stem of MMA)</a:t>
            </a:r>
          </a:p>
          <a:p>
            <a:pPr lvl="1">
              <a:defRPr/>
            </a:pPr>
            <a:r>
              <a:rPr lang="en-US" altLang="en-US" dirty="0">
                <a:latin typeface="Tahoma" panose="020B0604030504040204" pitchFamily="34" charset="0"/>
                <a:cs typeface="Tahoma" panose="020B0604030504040204" pitchFamily="34" charset="0"/>
              </a:rPr>
              <a:t>6-24 hours (from anterior branch of MMA)</a:t>
            </a:r>
          </a:p>
          <a:p>
            <a:pPr lvl="1">
              <a:defRPr/>
            </a:pPr>
            <a:r>
              <a:rPr lang="en-US" altLang="en-US" dirty="0">
                <a:latin typeface="Tahoma" panose="020B0604030504040204" pitchFamily="34" charset="0"/>
                <a:cs typeface="Tahoma" panose="020B0604030504040204" pitchFamily="34" charset="0"/>
              </a:rPr>
              <a:t>24-36 hours (from posterior branch of MMA)</a:t>
            </a:r>
          </a:p>
          <a:p>
            <a:pPr>
              <a:defRPr/>
            </a:pPr>
            <a:endParaRPr lang="en-US" dirty="0"/>
          </a:p>
        </p:txBody>
      </p:sp>
      <p:sp>
        <p:nvSpPr>
          <p:cNvPr id="51203" name="Slide Number Placeholder 6">
            <a:extLst>
              <a:ext uri="{FF2B5EF4-FFF2-40B4-BE49-F238E27FC236}">
                <a16:creationId xmlns:a16="http://schemas.microsoft.com/office/drawing/2014/main" id="{9D2E708C-1453-694E-AD98-5317FCAF6F9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8CCB816-0A3F-8649-BCBF-7E3170D70237}"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24</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8E3B9E41-A1A6-F679-B4D2-F1F45FC63B0B}"/>
              </a:ext>
            </a:extLst>
          </p:cNvPr>
          <p:cNvSpPr txBox="1"/>
          <p:nvPr/>
        </p:nvSpPr>
        <p:spPr>
          <a:xfrm>
            <a:off x="486383" y="922336"/>
            <a:ext cx="6096000" cy="923330"/>
          </a:xfrm>
          <a:prstGeom prst="rect">
            <a:avLst/>
          </a:prstGeom>
          <a:noFill/>
        </p:spPr>
        <p:txBody>
          <a:bodyPr wrap="square">
            <a:spAutoFit/>
          </a:bodyPr>
          <a:lstStyle/>
          <a:p>
            <a:r>
              <a:rPr lang="en-US" altLang="en-US" sz="3600" b="1" i="1" dirty="0">
                <a:latin typeface="Tahoma" panose="020B0604030504040204" pitchFamily="34" charset="0"/>
                <a:ea typeface="맑은 고딕" panose="020B0503020000020004" pitchFamily="34" charset="-127"/>
                <a:cs typeface="Tahoma" panose="020B0604030504040204" pitchFamily="34" charset="0"/>
              </a:rPr>
              <a:t>EARLY COMPLICATIONS</a:t>
            </a:r>
            <a:br>
              <a:rPr lang="en-US" altLang="en-US" sz="1400" b="1" i="1" dirty="0">
                <a:latin typeface="Tahoma" panose="020B0604030504040204" pitchFamily="34" charset="0"/>
                <a:ea typeface="맑은 고딕" panose="020B0503020000020004" pitchFamily="34" charset="-127"/>
                <a:cs typeface="Tahoma" panose="020B0604030504040204" pitchFamily="34" charset="0"/>
              </a:rPr>
            </a:br>
            <a:endParaRPr lang="en-JO" dirty="0"/>
          </a:p>
        </p:txBody>
      </p:sp>
    </p:spTree>
    <p:extLst>
      <p:ext uri="{BB962C8B-B14F-4D97-AF65-F5344CB8AC3E}">
        <p14:creationId xmlns:p14="http://schemas.microsoft.com/office/powerpoint/2010/main" val="3720793441"/>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203F3C8-F3D5-88E0-4DAC-F345E5E4E6B2}"/>
            </a:ext>
          </a:extLst>
        </p:cNvPr>
        <p:cNvGrpSpPr/>
        <p:nvPr/>
      </p:nvGrpSpPr>
      <p:grpSpPr>
        <a:xfrm>
          <a:off x="0" y="0"/>
          <a:ext cx="0" cy="0"/>
          <a:chOff x="0" y="0"/>
          <a:chExt cx="0" cy="0"/>
        </a:xfrm>
      </p:grpSpPr>
      <p:sp>
        <p:nvSpPr>
          <p:cNvPr id="51201" name="Rectangle 2">
            <a:extLst>
              <a:ext uri="{FF2B5EF4-FFF2-40B4-BE49-F238E27FC236}">
                <a16:creationId xmlns:a16="http://schemas.microsoft.com/office/drawing/2014/main" id="{FAE1FE76-0387-2BD4-F9F2-8CE0CA731730}"/>
              </a:ext>
            </a:extLst>
          </p:cNvPr>
          <p:cNvSpPr>
            <a:spLocks noGrp="1" noChangeArrowheads="1"/>
          </p:cNvSpPr>
          <p:nvPr>
            <p:ph type="title"/>
          </p:nvPr>
        </p:nvSpPr>
        <p:spPr>
          <a:xfrm>
            <a:off x="486383" y="753228"/>
            <a:ext cx="9807799" cy="1080938"/>
          </a:xfrm>
        </p:spPr>
        <p:txBody>
          <a:bodyPr>
            <a:normAutofit fontScale="90000"/>
          </a:bodyPr>
          <a:lstStyle/>
          <a:p>
            <a:pPr eaLnBrk="1" hangingPunct="1"/>
            <a:br>
              <a:rPr lang="en-US" altLang="en-US" b="1" i="1" dirty="0">
                <a:latin typeface="Tahoma" panose="020B0604030504040204" pitchFamily="34" charset="0"/>
                <a:ea typeface="맑은 고딕" panose="020B0503020000020004" pitchFamily="34" charset="-127"/>
                <a:cs typeface="Tahoma" panose="020B0604030504040204" pitchFamily="34" charset="0"/>
              </a:rPr>
            </a:br>
            <a:endParaRPr lang="en-US" altLang="en-US" sz="3200"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5" name="Content Placeholder 4">
            <a:extLst>
              <a:ext uri="{FF2B5EF4-FFF2-40B4-BE49-F238E27FC236}">
                <a16:creationId xmlns:a16="http://schemas.microsoft.com/office/drawing/2014/main" id="{8B0EA253-88B9-11BC-A95F-163FDA60BD90}"/>
              </a:ext>
            </a:extLst>
          </p:cNvPr>
          <p:cNvSpPr>
            <a:spLocks noGrp="1"/>
          </p:cNvSpPr>
          <p:nvPr>
            <p:ph idx="1"/>
          </p:nvPr>
        </p:nvSpPr>
        <p:spPr>
          <a:xfrm>
            <a:off x="596347" y="2014774"/>
            <a:ext cx="11476382" cy="3709300"/>
          </a:xfrm>
        </p:spPr>
        <p:txBody>
          <a:bodyPr rtlCol="0">
            <a:normAutofit/>
          </a:bodyPr>
          <a:lstStyle/>
          <a:p>
            <a:pPr marL="0" indent="0">
              <a:buNone/>
              <a:defRPr/>
            </a:pPr>
            <a:r>
              <a:rPr lang="en-US" altLang="en-US" b="1" dirty="0">
                <a:latin typeface="Tahoma" panose="020B0604030504040204" pitchFamily="34" charset="0"/>
                <a:ea typeface="맑은 고딕" panose="020B0503020000020004" pitchFamily="34" charset="-127"/>
                <a:cs typeface="Tahoma" panose="020B0604030504040204" pitchFamily="34" charset="0"/>
              </a:rPr>
              <a:t>INTRACRANIAL HEMATOMAS: EXTRADURAL HEMATOMA </a:t>
            </a:r>
          </a:p>
          <a:p>
            <a:pPr marL="0" indent="0">
              <a:buNone/>
              <a:defRPr/>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marL="0" indent="0">
              <a:buNone/>
              <a:defRPr/>
            </a:pPr>
            <a:r>
              <a:rPr lang="en-US" sz="2000" dirty="0"/>
              <a:t> Surface anatomy of MMA.        Linear fractures of the skull.          Postmortem of an EDH</a:t>
            </a:r>
            <a:endParaRPr lang="en-US" dirty="0"/>
          </a:p>
        </p:txBody>
      </p:sp>
      <p:sp>
        <p:nvSpPr>
          <p:cNvPr id="51203" name="Slide Number Placeholder 6">
            <a:extLst>
              <a:ext uri="{FF2B5EF4-FFF2-40B4-BE49-F238E27FC236}">
                <a16:creationId xmlns:a16="http://schemas.microsoft.com/office/drawing/2014/main" id="{AADBDF19-D5F3-C9D7-B436-C14AEF4364F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8CCB816-0A3F-8649-BCBF-7E3170D70237}"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25</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1037BD8C-337A-3EF1-D60D-19F950B34492}"/>
              </a:ext>
            </a:extLst>
          </p:cNvPr>
          <p:cNvSpPr txBox="1"/>
          <p:nvPr/>
        </p:nvSpPr>
        <p:spPr>
          <a:xfrm>
            <a:off x="486383" y="922336"/>
            <a:ext cx="6096000" cy="923330"/>
          </a:xfrm>
          <a:prstGeom prst="rect">
            <a:avLst/>
          </a:prstGeom>
          <a:noFill/>
        </p:spPr>
        <p:txBody>
          <a:bodyPr wrap="square">
            <a:spAutoFit/>
          </a:bodyPr>
          <a:lstStyle/>
          <a:p>
            <a:r>
              <a:rPr lang="en-US" altLang="en-US" sz="3600" b="1" i="1" dirty="0">
                <a:latin typeface="Tahoma" panose="020B0604030504040204" pitchFamily="34" charset="0"/>
                <a:ea typeface="맑은 고딕" panose="020B0503020000020004" pitchFamily="34" charset="-127"/>
                <a:cs typeface="Tahoma" panose="020B0604030504040204" pitchFamily="34" charset="0"/>
              </a:rPr>
              <a:t>EARLY COMPLICATIONS</a:t>
            </a:r>
            <a:br>
              <a:rPr lang="en-US" altLang="en-US" sz="1400" b="1" i="1" dirty="0">
                <a:latin typeface="Tahoma" panose="020B0604030504040204" pitchFamily="34" charset="0"/>
                <a:ea typeface="맑은 고딕" panose="020B0503020000020004" pitchFamily="34" charset="-127"/>
                <a:cs typeface="Tahoma" panose="020B0604030504040204" pitchFamily="34" charset="0"/>
              </a:rPr>
            </a:br>
            <a:endParaRPr lang="en-JO" dirty="0"/>
          </a:p>
        </p:txBody>
      </p:sp>
      <p:pic>
        <p:nvPicPr>
          <p:cNvPr id="2" name="Content Placeholder 5">
            <a:extLst>
              <a:ext uri="{FF2B5EF4-FFF2-40B4-BE49-F238E27FC236}">
                <a16:creationId xmlns:a16="http://schemas.microsoft.com/office/drawing/2014/main" id="{5AA50A72-7667-AC13-CA0A-89C2BDED15B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a:xfrm>
            <a:off x="596347" y="3496372"/>
            <a:ext cx="3230527" cy="2819992"/>
          </a:xfrm>
          <a:prstGeom prst="rect">
            <a:avLst/>
          </a:prstGeom>
        </p:spPr>
      </p:pic>
      <p:pic>
        <p:nvPicPr>
          <p:cNvPr id="4" name="Content Placeholder 7">
            <a:extLst>
              <a:ext uri="{FF2B5EF4-FFF2-40B4-BE49-F238E27FC236}">
                <a16:creationId xmlns:a16="http://schemas.microsoft.com/office/drawing/2014/main" id="{CDE31CA2-ACE7-FE6E-A864-2E0C603E641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3954796" y="3481354"/>
            <a:ext cx="3643670" cy="2830445"/>
          </a:xfrm>
          <a:prstGeom prst="rect">
            <a:avLst/>
          </a:prstGeom>
        </p:spPr>
      </p:pic>
      <p:pic>
        <p:nvPicPr>
          <p:cNvPr id="6" name="Picture 5" descr="neurotrauma4b++">
            <a:extLst>
              <a:ext uri="{FF2B5EF4-FFF2-40B4-BE49-F238E27FC236}">
                <a16:creationId xmlns:a16="http://schemas.microsoft.com/office/drawing/2014/main" id="{8AE8A1F3-89F5-37AB-85F9-6236A36D0F8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726388" y="3480053"/>
            <a:ext cx="3418943" cy="283174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6189050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BAAE94-17A3-E51E-AC86-0853565662E7}"/>
            </a:ext>
          </a:extLst>
        </p:cNvPr>
        <p:cNvGrpSpPr/>
        <p:nvPr/>
      </p:nvGrpSpPr>
      <p:grpSpPr>
        <a:xfrm>
          <a:off x="0" y="0"/>
          <a:ext cx="0" cy="0"/>
          <a:chOff x="0" y="0"/>
          <a:chExt cx="0" cy="0"/>
        </a:xfrm>
      </p:grpSpPr>
      <p:sp>
        <p:nvSpPr>
          <p:cNvPr id="51201" name="Rectangle 2">
            <a:extLst>
              <a:ext uri="{FF2B5EF4-FFF2-40B4-BE49-F238E27FC236}">
                <a16:creationId xmlns:a16="http://schemas.microsoft.com/office/drawing/2014/main" id="{15A80A89-576C-3964-1942-F3CEE7B2904B}"/>
              </a:ext>
            </a:extLst>
          </p:cNvPr>
          <p:cNvSpPr>
            <a:spLocks noGrp="1" noChangeArrowheads="1"/>
          </p:cNvSpPr>
          <p:nvPr>
            <p:ph type="title"/>
          </p:nvPr>
        </p:nvSpPr>
        <p:spPr>
          <a:xfrm>
            <a:off x="486383" y="753228"/>
            <a:ext cx="9807799" cy="1080938"/>
          </a:xfrm>
        </p:spPr>
        <p:txBody>
          <a:bodyPr>
            <a:normAutofit fontScale="90000"/>
          </a:bodyPr>
          <a:lstStyle/>
          <a:p>
            <a:pPr eaLnBrk="1" hangingPunct="1"/>
            <a:br>
              <a:rPr lang="en-US" altLang="en-US" b="1" i="1" dirty="0">
                <a:latin typeface="Tahoma" panose="020B0604030504040204" pitchFamily="34" charset="0"/>
                <a:ea typeface="맑은 고딕" panose="020B0503020000020004" pitchFamily="34" charset="-127"/>
                <a:cs typeface="Tahoma" panose="020B0604030504040204" pitchFamily="34" charset="0"/>
              </a:rPr>
            </a:br>
            <a:endParaRPr lang="en-US" altLang="en-US" sz="3200"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5" name="Content Placeholder 4">
            <a:extLst>
              <a:ext uri="{FF2B5EF4-FFF2-40B4-BE49-F238E27FC236}">
                <a16:creationId xmlns:a16="http://schemas.microsoft.com/office/drawing/2014/main" id="{6524F516-D441-3736-4DEA-E97FAB097AB5}"/>
              </a:ext>
            </a:extLst>
          </p:cNvPr>
          <p:cNvSpPr>
            <a:spLocks noGrp="1"/>
          </p:cNvSpPr>
          <p:nvPr>
            <p:ph idx="1"/>
          </p:nvPr>
        </p:nvSpPr>
        <p:spPr>
          <a:xfrm>
            <a:off x="768626" y="2372139"/>
            <a:ext cx="9409044" cy="3563525"/>
          </a:xfrm>
        </p:spPr>
        <p:txBody>
          <a:bodyPr rtlCol="0">
            <a:normAutofit/>
          </a:bodyPr>
          <a:lstStyle/>
          <a:p>
            <a:pPr marL="0" indent="0">
              <a:buNone/>
              <a:defRPr/>
            </a:pPr>
            <a:r>
              <a:rPr lang="en-US" altLang="en-US" b="1" dirty="0">
                <a:latin typeface="Tahoma" panose="020B0604030504040204" pitchFamily="34" charset="0"/>
                <a:ea typeface="맑은 고딕" panose="020B0503020000020004" pitchFamily="34" charset="-127"/>
                <a:cs typeface="Tahoma" panose="020B0604030504040204" pitchFamily="34" charset="0"/>
              </a:rPr>
              <a:t>INTRACRANIAL HEMATOMAS: EXTRADURAL HEMATOMA </a:t>
            </a:r>
          </a:p>
          <a:p>
            <a:pPr marL="0" indent="0">
              <a:buNone/>
              <a:defRPr/>
            </a:pPr>
            <a:endParaRPr lang="en-US" sz="2000" b="1" dirty="0">
              <a:latin typeface="Tahoma" panose="020B0604030504040204" pitchFamily="34" charset="0"/>
              <a:ea typeface="Tahoma" panose="020B0604030504040204" pitchFamily="34" charset="0"/>
              <a:cs typeface="Tahoma" panose="020B0604030504040204" pitchFamily="34" charset="0"/>
            </a:endParaRPr>
          </a:p>
          <a:p>
            <a:pPr marL="0" indent="0">
              <a:buNone/>
              <a:defRPr/>
            </a:pPr>
            <a:r>
              <a:rPr lang="en-US" sz="2000" b="1" dirty="0">
                <a:latin typeface="Tahoma" panose="020B0604030504040204" pitchFamily="34" charset="0"/>
                <a:ea typeface="Tahoma" panose="020B0604030504040204" pitchFamily="34" charset="0"/>
                <a:cs typeface="Tahoma" panose="020B0604030504040204" pitchFamily="34" charset="0"/>
              </a:rPr>
              <a:t>Two clinical presentations:</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Classical 25%</a:t>
            </a:r>
          </a:p>
          <a:p>
            <a:pPr marL="457200" indent="-45720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Non classical 75%</a:t>
            </a:r>
          </a:p>
          <a:p>
            <a:pPr>
              <a:defRPr/>
            </a:pPr>
            <a:endParaRPr lang="en-US" dirty="0"/>
          </a:p>
        </p:txBody>
      </p:sp>
      <p:sp>
        <p:nvSpPr>
          <p:cNvPr id="51203" name="Slide Number Placeholder 6">
            <a:extLst>
              <a:ext uri="{FF2B5EF4-FFF2-40B4-BE49-F238E27FC236}">
                <a16:creationId xmlns:a16="http://schemas.microsoft.com/office/drawing/2014/main" id="{DDB4FE94-C27A-7DA3-7863-BC469D85A30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8CCB816-0A3F-8649-BCBF-7E3170D70237}"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26</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8687121D-C431-ACF1-804F-7E5F2A0A0C76}"/>
              </a:ext>
            </a:extLst>
          </p:cNvPr>
          <p:cNvSpPr txBox="1"/>
          <p:nvPr/>
        </p:nvSpPr>
        <p:spPr>
          <a:xfrm>
            <a:off x="486383" y="922336"/>
            <a:ext cx="6096000" cy="923330"/>
          </a:xfrm>
          <a:prstGeom prst="rect">
            <a:avLst/>
          </a:prstGeom>
          <a:noFill/>
        </p:spPr>
        <p:txBody>
          <a:bodyPr wrap="square">
            <a:spAutoFit/>
          </a:bodyPr>
          <a:lstStyle/>
          <a:p>
            <a:r>
              <a:rPr lang="en-US" altLang="en-US" sz="3600" b="1" i="1" dirty="0">
                <a:latin typeface="Tahoma" panose="020B0604030504040204" pitchFamily="34" charset="0"/>
                <a:ea typeface="맑은 고딕" panose="020B0503020000020004" pitchFamily="34" charset="-127"/>
                <a:cs typeface="Tahoma" panose="020B0604030504040204" pitchFamily="34" charset="0"/>
              </a:rPr>
              <a:t>EARLY COMPLICATIONS</a:t>
            </a:r>
            <a:br>
              <a:rPr lang="en-US" altLang="en-US" sz="1400" b="1" i="1" dirty="0">
                <a:latin typeface="Tahoma" panose="020B0604030504040204" pitchFamily="34" charset="0"/>
                <a:ea typeface="맑은 고딕" panose="020B0503020000020004" pitchFamily="34" charset="-127"/>
                <a:cs typeface="Tahoma" panose="020B0604030504040204" pitchFamily="34" charset="0"/>
              </a:rPr>
            </a:br>
            <a:endParaRPr lang="en-JO" dirty="0"/>
          </a:p>
        </p:txBody>
      </p:sp>
    </p:spTree>
    <p:extLst>
      <p:ext uri="{BB962C8B-B14F-4D97-AF65-F5344CB8AC3E}">
        <p14:creationId xmlns:p14="http://schemas.microsoft.com/office/powerpoint/2010/main" val="1794644410"/>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4273" name="Rectangle 2">
            <a:extLst>
              <a:ext uri="{FF2B5EF4-FFF2-40B4-BE49-F238E27FC236}">
                <a16:creationId xmlns:a16="http://schemas.microsoft.com/office/drawing/2014/main" id="{E02A24CD-488E-4045-BCD3-42B20799A50D}"/>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38915" name="Rectangle 3">
            <a:extLst>
              <a:ext uri="{FF2B5EF4-FFF2-40B4-BE49-F238E27FC236}">
                <a16:creationId xmlns:a16="http://schemas.microsoft.com/office/drawing/2014/main" id="{E23CF06E-A4E4-D242-BA81-ABE7DF6E94B3}"/>
              </a:ext>
            </a:extLst>
          </p:cNvPr>
          <p:cNvSpPr>
            <a:spLocks noGrp="1" noChangeArrowheads="1"/>
          </p:cNvSpPr>
          <p:nvPr>
            <p:ph idx="1"/>
          </p:nvPr>
        </p:nvSpPr>
        <p:spPr>
          <a:xfrm>
            <a:off x="308394" y="1828799"/>
            <a:ext cx="11883606" cy="4797287"/>
          </a:xfrm>
        </p:spPr>
        <p:txBody>
          <a:bodyPr rtlCol="0">
            <a:normAutofit fontScale="92500" lnSpcReduction="10000"/>
          </a:bodyPr>
          <a:lstStyle/>
          <a:p>
            <a:pPr marL="914400" lvl="2" indent="0">
              <a:lnSpc>
                <a:spcPct val="80000"/>
              </a:lnSpc>
              <a:buNone/>
              <a:defRPr/>
            </a:pPr>
            <a:endParaRPr lang="en-US" altLang="en-US" sz="2400" b="1" dirty="0"/>
          </a:p>
          <a:p>
            <a:pPr marL="0" indent="0">
              <a:buNone/>
              <a:defRPr/>
            </a:pPr>
            <a:r>
              <a:rPr lang="en-US" altLang="en-US" sz="2600" b="1" dirty="0">
                <a:latin typeface="Tahoma" panose="020B0604030504040204" pitchFamily="34" charset="0"/>
                <a:ea typeface="맑은 고딕" panose="020B0503020000020004" pitchFamily="34" charset="-127"/>
                <a:cs typeface="Tahoma" panose="020B0604030504040204" pitchFamily="34" charset="0"/>
              </a:rPr>
              <a:t>INTRACRANIAL HEMATOMAS:  EXTRADURAL HEMATOMA </a:t>
            </a:r>
          </a:p>
          <a:p>
            <a:pPr marL="0" indent="0">
              <a:buNone/>
              <a:defRPr/>
            </a:pPr>
            <a:endParaRPr lang="en-US" altLang="en-US" sz="2600" b="1" dirty="0">
              <a:latin typeface="Tahoma" panose="020B0604030504040204" pitchFamily="34" charset="0"/>
              <a:ea typeface="맑은 고딕" panose="020B0503020000020004" pitchFamily="34" charset="-127"/>
              <a:cs typeface="Tahoma" panose="020B0604030504040204" pitchFamily="34" charset="0"/>
            </a:endParaRPr>
          </a:p>
          <a:p>
            <a:pPr marL="0" indent="0">
              <a:buNone/>
              <a:defRPr/>
            </a:pPr>
            <a:r>
              <a:rPr lang="en-US" altLang="en-US" sz="2600" b="1" dirty="0">
                <a:latin typeface="Tahoma" panose="020B0604030504040204" pitchFamily="34" charset="0"/>
                <a:cs typeface="Tahoma" panose="020B0604030504040204" pitchFamily="34" charset="0"/>
              </a:rPr>
              <a:t>CLASSICAL PRESENTATION</a:t>
            </a:r>
          </a:p>
          <a:p>
            <a:pPr marL="914400" lvl="2" indent="0">
              <a:lnSpc>
                <a:spcPct val="80000"/>
              </a:lnSpc>
              <a:buNone/>
              <a:defRPr/>
            </a:pPr>
            <a:endParaRPr lang="en-US" altLang="en-US" sz="2000" dirty="0">
              <a:latin typeface="Tahoma" panose="020B0604030504040204" pitchFamily="34" charset="0"/>
              <a:cs typeface="Tahoma" panose="020B0604030504040204" pitchFamily="34" charset="0"/>
            </a:endParaRPr>
          </a:p>
          <a:p>
            <a:pPr marL="914400" lvl="2" indent="0">
              <a:lnSpc>
                <a:spcPct val="80000"/>
              </a:lnSpc>
              <a:buNone/>
              <a:defRPr/>
            </a:pPr>
            <a:r>
              <a:rPr lang="en-US" altLang="en-US" sz="2200" dirty="0">
                <a:latin typeface="Tahoma" panose="020B0604030504040204" pitchFamily="34" charset="0"/>
                <a:cs typeface="Tahoma" panose="020B0604030504040204" pitchFamily="34" charset="0"/>
              </a:rPr>
              <a:t>Trauma        LOC (concussion)</a:t>
            </a:r>
            <a:r>
              <a:rPr lang="ar-JO" altLang="en-US" sz="2200" dirty="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       Wake up</a:t>
            </a:r>
            <a:r>
              <a:rPr lang="ar-JO" altLang="en-US" sz="2200" dirty="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 lucid interval)          LOC (herniation) Leads to   </a:t>
            </a:r>
            <a:r>
              <a:rPr lang="ar-JO" altLang="en-US" sz="2200" dirty="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ICP</a:t>
            </a:r>
            <a:r>
              <a:rPr lang="ar-JO" altLang="en-US" sz="2200" dirty="0">
                <a:latin typeface="Tahoma" panose="020B0604030504040204" pitchFamily="34" charset="0"/>
                <a:cs typeface="Tahoma" panose="020B0604030504040204" pitchFamily="34" charset="0"/>
              </a:rPr>
              <a:t>  </a:t>
            </a:r>
            <a:r>
              <a:rPr lang="en-US" altLang="en-US" sz="2200" dirty="0">
                <a:latin typeface="Tahoma" panose="020B0604030504040204" pitchFamily="34" charset="0"/>
                <a:cs typeface="Tahoma" panose="020B0604030504040204" pitchFamily="34" charset="0"/>
              </a:rPr>
              <a:t>and neurological damage</a:t>
            </a:r>
          </a:p>
          <a:p>
            <a:pPr marL="914400" lvl="2" indent="0">
              <a:lnSpc>
                <a:spcPct val="80000"/>
              </a:lnSpc>
              <a:buNone/>
              <a:defRPr/>
            </a:pPr>
            <a:endParaRPr lang="en-US" altLang="en-US" sz="2200" dirty="0">
              <a:latin typeface="Tahoma" panose="020B0604030504040204" pitchFamily="34" charset="0"/>
              <a:cs typeface="Tahoma" panose="020B0604030504040204" pitchFamily="34" charset="0"/>
            </a:endParaRPr>
          </a:p>
          <a:p>
            <a:pPr marL="914400" lvl="2" indent="0">
              <a:lnSpc>
                <a:spcPct val="80000"/>
              </a:lnSpc>
              <a:buNone/>
              <a:defRPr/>
            </a:pPr>
            <a:r>
              <a:rPr lang="en-US" altLang="en-US" sz="2200" dirty="0">
                <a:latin typeface="Tahoma" panose="020B0604030504040204" pitchFamily="34" charset="0"/>
                <a:cs typeface="Tahoma" panose="020B0604030504040204" pitchFamily="34" charset="0"/>
              </a:rPr>
              <a:t>Investigations</a:t>
            </a:r>
          </a:p>
          <a:p>
            <a:pPr lvl="3">
              <a:lnSpc>
                <a:spcPct val="80000"/>
              </a:lnSpc>
              <a:defRPr/>
            </a:pPr>
            <a:r>
              <a:rPr lang="en-US" altLang="en-US" sz="2200" dirty="0">
                <a:latin typeface="Tahoma" panose="020B0604030504040204" pitchFamily="34" charset="0"/>
                <a:cs typeface="Tahoma" panose="020B0604030504040204" pitchFamily="34" charset="0"/>
              </a:rPr>
              <a:t>IF THERE IS TIME DO CT</a:t>
            </a:r>
          </a:p>
          <a:p>
            <a:pPr lvl="3">
              <a:lnSpc>
                <a:spcPct val="80000"/>
              </a:lnSpc>
              <a:defRPr/>
            </a:pPr>
            <a:r>
              <a:rPr lang="en-US" altLang="en-US" sz="2200" dirty="0">
                <a:latin typeface="Tahoma" panose="020B0604030504040204" pitchFamily="34" charset="0"/>
                <a:cs typeface="Tahoma" panose="020B0604030504040204" pitchFamily="34" charset="0"/>
              </a:rPr>
              <a:t>IF NO TIME DO SURGERY</a:t>
            </a:r>
          </a:p>
          <a:p>
            <a:pPr marL="914400" lvl="2" indent="0">
              <a:lnSpc>
                <a:spcPct val="80000"/>
              </a:lnSpc>
              <a:buNone/>
              <a:defRPr/>
            </a:pPr>
            <a:endParaRPr lang="en-US" altLang="en-US" sz="2200" dirty="0">
              <a:latin typeface="Tahoma" panose="020B0604030504040204" pitchFamily="34" charset="0"/>
              <a:cs typeface="Tahoma" panose="020B0604030504040204" pitchFamily="34" charset="0"/>
            </a:endParaRPr>
          </a:p>
          <a:p>
            <a:pPr marL="914400" lvl="2" indent="0">
              <a:lnSpc>
                <a:spcPct val="80000"/>
              </a:lnSpc>
              <a:buNone/>
              <a:defRPr/>
            </a:pPr>
            <a:r>
              <a:rPr lang="en-US" altLang="en-US" sz="2200" dirty="0">
                <a:latin typeface="Tahoma" panose="020B0604030504040204" pitchFamily="34" charset="0"/>
                <a:cs typeface="Tahoma" panose="020B0604030504040204" pitchFamily="34" charset="0"/>
              </a:rPr>
              <a:t>Treatment </a:t>
            </a:r>
          </a:p>
          <a:p>
            <a:pPr lvl="3">
              <a:lnSpc>
                <a:spcPct val="80000"/>
              </a:lnSpc>
              <a:defRPr/>
            </a:pPr>
            <a:r>
              <a:rPr lang="en-US" altLang="en-US" sz="2200" dirty="0">
                <a:latin typeface="Tahoma" panose="020B0604030504040204" pitchFamily="34" charset="0"/>
                <a:cs typeface="Tahoma" panose="020B0604030504040204" pitchFamily="34" charset="0"/>
              </a:rPr>
              <a:t>Burr-holes</a:t>
            </a:r>
          </a:p>
          <a:p>
            <a:pPr lvl="3">
              <a:lnSpc>
                <a:spcPct val="80000"/>
              </a:lnSpc>
              <a:defRPr/>
            </a:pPr>
            <a:r>
              <a:rPr lang="en-US" altLang="en-US" sz="2200" dirty="0">
                <a:latin typeface="Tahoma" panose="020B0604030504040204" pitchFamily="34" charset="0"/>
                <a:cs typeface="Tahoma" panose="020B0604030504040204" pitchFamily="34" charset="0"/>
              </a:rPr>
              <a:t>Craniotomy or Craniectomy</a:t>
            </a:r>
          </a:p>
          <a:p>
            <a:pPr lvl="3">
              <a:lnSpc>
                <a:spcPct val="80000"/>
              </a:lnSpc>
              <a:buFont typeface="Wingdings" pitchFamily="2" charset="2"/>
              <a:buChar char="q"/>
              <a:defRPr/>
            </a:pPr>
            <a:endParaRPr lang="en-US" altLang="en-US" b="1" dirty="0">
              <a:latin typeface="Tahoma" panose="020B0604030504040204" pitchFamily="34" charset="0"/>
              <a:cs typeface="Tahoma" panose="020B0604030504040204" pitchFamily="34" charset="0"/>
            </a:endParaRPr>
          </a:p>
          <a:p>
            <a:pPr lvl="2">
              <a:lnSpc>
                <a:spcPct val="80000"/>
              </a:lnSpc>
              <a:defRPr/>
            </a:pPr>
            <a:endParaRPr lang="ar-JO" altLang="en-US" sz="2500" b="1" dirty="0">
              <a:latin typeface="Tahoma" panose="020B0604030504040204" pitchFamily="34" charset="0"/>
              <a:cs typeface="Tahoma" panose="020B0604030504040204" pitchFamily="34" charset="0"/>
            </a:endParaRPr>
          </a:p>
          <a:p>
            <a:pPr lvl="2">
              <a:lnSpc>
                <a:spcPct val="80000"/>
              </a:lnSpc>
              <a:defRPr/>
            </a:pPr>
            <a:endParaRPr lang="en-US" altLang="en-US" sz="800" b="1" dirty="0"/>
          </a:p>
        </p:txBody>
      </p:sp>
      <p:sp>
        <p:nvSpPr>
          <p:cNvPr id="54274" name="Slide Number Placeholder 6">
            <a:extLst>
              <a:ext uri="{FF2B5EF4-FFF2-40B4-BE49-F238E27FC236}">
                <a16:creationId xmlns:a16="http://schemas.microsoft.com/office/drawing/2014/main" id="{0CCB7DBD-E516-F84F-82FD-5070130C511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73D070F-C505-914E-B70E-C5CEE5A50DDE}"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27</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54276" name="Line 5">
            <a:extLst>
              <a:ext uri="{FF2B5EF4-FFF2-40B4-BE49-F238E27FC236}">
                <a16:creationId xmlns:a16="http://schemas.microsoft.com/office/drawing/2014/main" id="{332BFEB4-263F-B843-ADED-A4088D9C1205}"/>
              </a:ext>
            </a:extLst>
          </p:cNvPr>
          <p:cNvSpPr>
            <a:spLocks noChangeShapeType="1"/>
          </p:cNvSpPr>
          <p:nvPr/>
        </p:nvSpPr>
        <p:spPr bwMode="auto">
          <a:xfrm>
            <a:off x="8289238" y="3785429"/>
            <a:ext cx="520700" cy="0"/>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7" name="Line 6">
            <a:extLst>
              <a:ext uri="{FF2B5EF4-FFF2-40B4-BE49-F238E27FC236}">
                <a16:creationId xmlns:a16="http://schemas.microsoft.com/office/drawing/2014/main" id="{0DE797E9-A170-FE41-89A9-542D92958D06}"/>
              </a:ext>
            </a:extLst>
          </p:cNvPr>
          <p:cNvSpPr>
            <a:spLocks noChangeShapeType="1"/>
          </p:cNvSpPr>
          <p:nvPr/>
        </p:nvSpPr>
        <p:spPr bwMode="auto">
          <a:xfrm>
            <a:off x="2164797" y="3785429"/>
            <a:ext cx="520700" cy="0"/>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8" name="Line 7">
            <a:extLst>
              <a:ext uri="{FF2B5EF4-FFF2-40B4-BE49-F238E27FC236}">
                <a16:creationId xmlns:a16="http://schemas.microsoft.com/office/drawing/2014/main" id="{5C371750-1D7C-8647-B346-8A3E07AC481E}"/>
              </a:ext>
            </a:extLst>
          </p:cNvPr>
          <p:cNvSpPr>
            <a:spLocks noChangeShapeType="1"/>
          </p:cNvSpPr>
          <p:nvPr/>
        </p:nvSpPr>
        <p:spPr bwMode="auto">
          <a:xfrm flipV="1">
            <a:off x="4820478" y="3785429"/>
            <a:ext cx="533400" cy="0"/>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79" name="Line 8">
            <a:extLst>
              <a:ext uri="{FF2B5EF4-FFF2-40B4-BE49-F238E27FC236}">
                <a16:creationId xmlns:a16="http://schemas.microsoft.com/office/drawing/2014/main" id="{66398741-A640-5F40-B8D5-609FC3EFD524}"/>
              </a:ext>
            </a:extLst>
          </p:cNvPr>
          <p:cNvSpPr>
            <a:spLocks noChangeShapeType="1"/>
          </p:cNvSpPr>
          <p:nvPr/>
        </p:nvSpPr>
        <p:spPr bwMode="auto">
          <a:xfrm flipV="1">
            <a:off x="1736033" y="3886132"/>
            <a:ext cx="0" cy="296862"/>
          </a:xfrm>
          <a:prstGeom prst="line">
            <a:avLst/>
          </a:prstGeom>
          <a:noFill/>
          <a:ln w="44450">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a:p>
        </p:txBody>
      </p:sp>
      <p:sp>
        <p:nvSpPr>
          <p:cNvPr id="54280" name="Rectangle 9">
            <a:extLst>
              <a:ext uri="{FF2B5EF4-FFF2-40B4-BE49-F238E27FC236}">
                <a16:creationId xmlns:a16="http://schemas.microsoft.com/office/drawing/2014/main" id="{ECBDF5D4-77E9-0145-B33C-D4F9B6017418}"/>
              </a:ext>
            </a:extLst>
          </p:cNvPr>
          <p:cNvSpPr>
            <a:spLocks noChangeArrowheads="1"/>
          </p:cNvSpPr>
          <p:nvPr/>
        </p:nvSpPr>
        <p:spPr bwMode="auto">
          <a:xfrm>
            <a:off x="603115" y="533400"/>
            <a:ext cx="10064885"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 COMPLICATIONS</a:t>
            </a: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766881514"/>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297" name="Rectangle 2">
            <a:extLst>
              <a:ext uri="{FF2B5EF4-FFF2-40B4-BE49-F238E27FC236}">
                <a16:creationId xmlns:a16="http://schemas.microsoft.com/office/drawing/2014/main" id="{AD12AABD-EDEE-744F-8ECC-5E63A86E2FA5}"/>
              </a:ext>
            </a:extLst>
          </p:cNvPr>
          <p:cNvSpPr>
            <a:spLocks noGrp="1" noChangeArrowheads="1"/>
          </p:cNvSpPr>
          <p:nvPr>
            <p:ph type="title"/>
          </p:nvPr>
        </p:nvSpPr>
        <p:spPr/>
        <p:txBody>
          <a:bodyPr/>
          <a:lstStyle/>
          <a:p>
            <a:pPr eaLnBrk="1" hangingPunct="1"/>
            <a:r>
              <a:rPr lang="en-US" altLang="en-US" b="1" i="1">
                <a:solidFill>
                  <a:schemeClr val="folHlink"/>
                </a:solidFill>
                <a:ea typeface="맑은 고딕" panose="020B0503020000020004" pitchFamily="34" charset="-127"/>
              </a:rPr>
              <a:t> </a:t>
            </a:r>
          </a:p>
        </p:txBody>
      </p:sp>
      <p:pic>
        <p:nvPicPr>
          <p:cNvPr id="55298" name="Picture 4" descr="TRAUMA0009">
            <a:extLst>
              <a:ext uri="{FF2B5EF4-FFF2-40B4-BE49-F238E27FC236}">
                <a16:creationId xmlns:a16="http://schemas.microsoft.com/office/drawing/2014/main" id="{B95B77B1-48B8-B247-86F6-2C0CB18242FF}"/>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5974977" y="3187484"/>
            <a:ext cx="5562599" cy="3211907"/>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55299" name="Slide Number Placeholder 6">
            <a:extLst>
              <a:ext uri="{FF2B5EF4-FFF2-40B4-BE49-F238E27FC236}">
                <a16:creationId xmlns:a16="http://schemas.microsoft.com/office/drawing/2014/main" id="{BF88B1B4-F9A0-7445-9D7B-C8A981AD538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A8FE48D2-D030-2E4C-911D-E64834AC254C}"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28</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55300" name="Rectangle 9">
            <a:extLst>
              <a:ext uri="{FF2B5EF4-FFF2-40B4-BE49-F238E27FC236}">
                <a16:creationId xmlns:a16="http://schemas.microsoft.com/office/drawing/2014/main" id="{2BADFBA8-4722-2443-833E-45EAA468D0F0}"/>
              </a:ext>
            </a:extLst>
          </p:cNvPr>
          <p:cNvSpPr>
            <a:spLocks noChangeArrowheads="1"/>
          </p:cNvSpPr>
          <p:nvPr/>
        </p:nvSpPr>
        <p:spPr bwMode="auto">
          <a:xfrm>
            <a:off x="680321" y="533400"/>
            <a:ext cx="9987679"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EXTRADURAL HEMATOMA</a:t>
            </a: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p:txBody>
      </p:sp>
      <p:sp>
        <p:nvSpPr>
          <p:cNvPr id="55301" name="Rectangle 1">
            <a:extLst>
              <a:ext uri="{FF2B5EF4-FFF2-40B4-BE49-F238E27FC236}">
                <a16:creationId xmlns:a16="http://schemas.microsoft.com/office/drawing/2014/main" id="{EF5CA939-1562-A24E-8994-F43DE0175E96}"/>
              </a:ext>
            </a:extLst>
          </p:cNvPr>
          <p:cNvSpPr>
            <a:spLocks noChangeArrowheads="1"/>
          </p:cNvSpPr>
          <p:nvPr/>
        </p:nvSpPr>
        <p:spPr bwMode="auto">
          <a:xfrm>
            <a:off x="552450" y="2159000"/>
            <a:ext cx="9068628" cy="13460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marL="0" indent="0">
              <a:buNone/>
              <a:defRPr/>
            </a:pPr>
            <a:r>
              <a:rPr lang="en-US" altLang="en-US" dirty="0">
                <a:latin typeface="Tahoma" panose="020B0604030504040204" pitchFamily="34" charset="0"/>
                <a:cs typeface="Tahoma" panose="020B0604030504040204" pitchFamily="34" charset="0"/>
              </a:rPr>
              <a:t>INTRACRANIAL HEMATOMAS: EXTRADURAL HEMATOMA </a:t>
            </a:r>
          </a:p>
          <a:p>
            <a:pPr marL="0" indent="0">
              <a:buNone/>
              <a:defRPr/>
            </a:pPr>
            <a:endParaRPr lang="en-US" altLang="en-US" sz="2400" dirty="0">
              <a:latin typeface="Tahoma" panose="020B0604030504040204" pitchFamily="34" charset="0"/>
              <a:ea typeface="굴림" panose="020B0600000101010101" pitchFamily="34" charset="-127"/>
              <a:cs typeface="Tahoma" panose="020B0604030504040204" pitchFamily="34" charset="0"/>
            </a:endParaRPr>
          </a:p>
          <a:p>
            <a:pPr marL="0" indent="0">
              <a:buNone/>
              <a:defRPr/>
            </a:pPr>
            <a:r>
              <a:rPr lang="en-US" altLang="en-US" sz="2400" dirty="0">
                <a:latin typeface="Tahoma" panose="020B0604030504040204" pitchFamily="34" charset="0"/>
                <a:ea typeface="굴림" panose="020B0600000101010101" pitchFamily="34" charset="-127"/>
                <a:cs typeface="Tahoma" panose="020B0604030504040204" pitchFamily="34" charset="0"/>
              </a:rPr>
              <a:t>CLASSICAL PRESENTATION</a:t>
            </a:r>
          </a:p>
        </p:txBody>
      </p:sp>
    </p:spTree>
    <p:extLst>
      <p:ext uri="{BB962C8B-B14F-4D97-AF65-F5344CB8AC3E}">
        <p14:creationId xmlns:p14="http://schemas.microsoft.com/office/powerpoint/2010/main" val="912497869"/>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6321" name="Title 1">
            <a:extLst>
              <a:ext uri="{FF2B5EF4-FFF2-40B4-BE49-F238E27FC236}">
                <a16:creationId xmlns:a16="http://schemas.microsoft.com/office/drawing/2014/main" id="{C4BCAAC7-B91B-1D43-AB3D-54860748475A}"/>
              </a:ext>
            </a:extLst>
          </p:cNvPr>
          <p:cNvSpPr>
            <a:spLocks noGrp="1" noChangeArrowheads="1"/>
          </p:cNvSpPr>
          <p:nvPr>
            <p:ph type="title"/>
          </p:nvPr>
        </p:nvSpPr>
        <p:spPr>
          <a:xfrm>
            <a:off x="522667" y="753227"/>
            <a:ext cx="9613861" cy="1080938"/>
          </a:xfrm>
        </p:spPr>
        <p:txBody>
          <a:bodyPr>
            <a:normAutofit fontScale="90000"/>
          </a:bodyPr>
          <a:lstStyle/>
          <a:p>
            <a:pPr>
              <a:lnSpc>
                <a:spcPct val="100000"/>
              </a:lnSpc>
            </a:pPr>
            <a:br>
              <a:rPr lang="en-US" altLang="en-US" b="1" i="1" dirty="0">
                <a:latin typeface="Arial" panose="020B0604020202020204" pitchFamily="34" charset="0"/>
                <a:ea typeface="굴림" panose="020B0600000101010101" pitchFamily="34" charset="-127"/>
                <a:cs typeface="Arial" panose="020B0604020202020204" pitchFamily="34" charset="0"/>
              </a:rPr>
            </a:br>
            <a:r>
              <a:rPr lang="en-US" altLang="en-US" b="1" i="1" dirty="0">
                <a:latin typeface="Tahoma" panose="020B0604030504040204" pitchFamily="34" charset="0"/>
                <a:cs typeface="Tahoma" panose="020B0604030504040204" pitchFamily="34" charset="0"/>
              </a:rPr>
              <a:t>EARLY COMPLICATIONS</a:t>
            </a:r>
            <a:br>
              <a:rPr lang="en-US" altLang="en-US" b="1" i="1" dirty="0">
                <a:latin typeface="Arial" panose="020B0604020202020204" pitchFamily="34" charset="0"/>
                <a:ea typeface="굴림" panose="020B0600000101010101" pitchFamily="34" charset="-127"/>
                <a:cs typeface="Arial" panose="020B0604020202020204" pitchFamily="34" charset="0"/>
              </a:rPr>
            </a:br>
            <a:endParaRPr lang="en-US" altLang="en-US" b="1" i="1" dirty="0">
              <a:latin typeface="Arial" panose="020B0604020202020204" pitchFamily="34" charset="0"/>
              <a:ea typeface="굴림" panose="020B0600000101010101" pitchFamily="34" charset="-127"/>
              <a:cs typeface="Arial" panose="020B0604020202020204" pitchFamily="34" charset="0"/>
            </a:endParaRPr>
          </a:p>
        </p:txBody>
      </p:sp>
      <p:pic>
        <p:nvPicPr>
          <p:cNvPr id="56323" name="Content Placeholder 9">
            <a:extLst>
              <a:ext uri="{FF2B5EF4-FFF2-40B4-BE49-F238E27FC236}">
                <a16:creationId xmlns:a16="http://schemas.microsoft.com/office/drawing/2014/main" id="{77E25768-B61C-934C-A7DF-827B78EE931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682021" y="3617572"/>
            <a:ext cx="9217025" cy="3044563"/>
          </a:xfrm>
        </p:spPr>
      </p:pic>
      <p:sp>
        <p:nvSpPr>
          <p:cNvPr id="4" name="Slide Number Placeholder 3">
            <a:extLst>
              <a:ext uri="{FF2B5EF4-FFF2-40B4-BE49-F238E27FC236}">
                <a16:creationId xmlns:a16="http://schemas.microsoft.com/office/drawing/2014/main" id="{13249A81-8B64-0641-B73B-60F79B1FC397}"/>
              </a:ext>
            </a:extLst>
          </p:cNvPr>
          <p:cNvSpPr>
            <a:spLocks noGrp="1"/>
          </p:cNvSpPr>
          <p:nvPr>
            <p:ph type="sldNum" sz="quarter" idx="12"/>
          </p:nvPr>
        </p:nvSpPr>
        <p:spPr/>
        <p:txBody>
          <a:bodyPr/>
          <a:lstStyle/>
          <a:p>
            <a:pPr>
              <a:defRPr/>
            </a:pPr>
            <a:fld id="{B226A9FE-99A5-F74F-8C04-9659AC40C5E4}" type="slidenum">
              <a:rPr lang="en-US" altLang="en-US" smtClean="0"/>
              <a:pPr>
                <a:defRPr/>
              </a:pPr>
              <a:t>29</a:t>
            </a:fld>
            <a:endParaRPr lang="en-US" altLang="en-US"/>
          </a:p>
        </p:txBody>
      </p:sp>
      <p:sp>
        <p:nvSpPr>
          <p:cNvPr id="2" name="TextBox 1">
            <a:extLst>
              <a:ext uri="{FF2B5EF4-FFF2-40B4-BE49-F238E27FC236}">
                <a16:creationId xmlns:a16="http://schemas.microsoft.com/office/drawing/2014/main" id="{6EAB6864-6482-AD45-9611-FFF0E958FF0D}"/>
              </a:ext>
            </a:extLst>
          </p:cNvPr>
          <p:cNvSpPr txBox="1"/>
          <p:nvPr/>
        </p:nvSpPr>
        <p:spPr>
          <a:xfrm>
            <a:off x="522667" y="2324911"/>
            <a:ext cx="9535734" cy="1292662"/>
          </a:xfrm>
          <a:prstGeom prst="rect">
            <a:avLst/>
          </a:prstGeom>
          <a:noFill/>
        </p:spPr>
        <p:txBody>
          <a:bodyPr wrap="square" rtlCol="0">
            <a:spAutoFit/>
          </a:bodyPr>
          <a:lstStyle/>
          <a:p>
            <a:pPr>
              <a:defRPr/>
            </a:pPr>
            <a:r>
              <a:rPr lang="en-US" altLang="en-US" sz="2400" b="1" dirty="0">
                <a:latin typeface="Tahoma" panose="020B0604030504040204" pitchFamily="34" charset="0"/>
                <a:cs typeface="Tahoma" panose="020B0604030504040204" pitchFamily="34" charset="0"/>
              </a:rPr>
              <a:t>INTRACRANIAL HEMATOMAS: EXTRADURAL HEMATOMA </a:t>
            </a:r>
          </a:p>
          <a:p>
            <a:pPr algn="ctr"/>
            <a:endParaRPr lang="en-US" dirty="0"/>
          </a:p>
          <a:p>
            <a:pPr algn="ctr"/>
            <a:r>
              <a:rPr lang="en-US" dirty="0"/>
              <a:t>Why is the delay in presentation?   It is to give time for the collecting blood to strip the dura off the inside of the skull</a:t>
            </a:r>
          </a:p>
        </p:txBody>
      </p:sp>
    </p:spTree>
    <p:extLst>
      <p:ext uri="{BB962C8B-B14F-4D97-AF65-F5344CB8AC3E}">
        <p14:creationId xmlns:p14="http://schemas.microsoft.com/office/powerpoint/2010/main" val="219423119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A5BE824-AC50-974A-A442-EFFC9984C58C}"/>
              </a:ext>
            </a:extLst>
          </p:cNvPr>
          <p:cNvSpPr>
            <a:spLocks noGrp="1"/>
          </p:cNvSpPr>
          <p:nvPr>
            <p:ph type="title"/>
          </p:nvPr>
        </p:nvSpPr>
        <p:spPr>
          <a:xfrm>
            <a:off x="680321" y="753228"/>
            <a:ext cx="9613861" cy="823781"/>
          </a:xfrm>
        </p:spPr>
        <p:txBody>
          <a:bodyPr rtlCol="0">
            <a:normAutofit fontScale="90000"/>
          </a:bodyPr>
          <a:lstStyle/>
          <a:p>
            <a:pPr>
              <a:defRPr/>
            </a:pPr>
            <a:br>
              <a:rPr lang="en-US" b="1" i="1" dirty="0">
                <a:latin typeface="+mn-lt"/>
              </a:rPr>
            </a:br>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br>
              <a:rPr lang="en-US" altLang="en-US" b="1" i="1" dirty="0">
                <a:latin typeface="Tahoma" panose="020B0604030504040204" pitchFamily="34" charset="0"/>
                <a:ea typeface="Tahoma" panose="020B0604030504040204" pitchFamily="34" charset="0"/>
                <a:cs typeface="Tahoma" panose="020B0604030504040204" pitchFamily="34" charset="0"/>
              </a:rPr>
            </a:br>
            <a:endParaRPr lang="en-US" b="1" i="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3A49B05F-7412-D54D-94F7-649F1DC8E2BA}"/>
              </a:ext>
            </a:extLst>
          </p:cNvPr>
          <p:cNvSpPr>
            <a:spLocks noGrp="1"/>
          </p:cNvSpPr>
          <p:nvPr>
            <p:ph idx="1"/>
          </p:nvPr>
        </p:nvSpPr>
        <p:spPr>
          <a:xfrm>
            <a:off x="749339" y="2336800"/>
            <a:ext cx="9613861" cy="3987800"/>
          </a:xfrm>
        </p:spPr>
        <p:txBody>
          <a:bodyPr rtlCol="0">
            <a:normAutofit fontScale="92500" lnSpcReduction="20000"/>
          </a:bodyPr>
          <a:lstStyle/>
          <a:p>
            <a:pPr marL="0" indent="0">
              <a:buNone/>
              <a:defRPr/>
            </a:pPr>
            <a:r>
              <a:rPr lang="en-US" sz="2600" b="1" dirty="0">
                <a:latin typeface="Tahoma" panose="020B0604030504040204" pitchFamily="34" charset="0"/>
                <a:ea typeface="Tahoma" panose="020B0604030504040204" pitchFamily="34" charset="0"/>
                <a:cs typeface="Tahoma" panose="020B0604030504040204" pitchFamily="34" charset="0"/>
              </a:rPr>
              <a:t>HYPOXIA</a:t>
            </a:r>
          </a:p>
          <a:p>
            <a:pPr marL="0" indent="0">
              <a:buNone/>
              <a:defRPr/>
            </a:pPr>
            <a:endParaRPr lang="en-US" sz="2000" dirty="0">
              <a:latin typeface="Tahoma" panose="020B0604030504040204" pitchFamily="34" charset="0"/>
              <a:ea typeface="Tahoma" panose="020B0604030504040204" pitchFamily="34" charset="0"/>
              <a:cs typeface="Tahoma" panose="020B0604030504040204" pitchFamily="34" charset="0"/>
            </a:endParaRPr>
          </a:p>
          <a:p>
            <a:pPr marL="0" indent="0">
              <a:buNone/>
              <a:defRPr/>
            </a:pPr>
            <a:r>
              <a:rPr lang="en-US" sz="2000" dirty="0">
                <a:latin typeface="Tahoma" panose="020B0604030504040204" pitchFamily="34" charset="0"/>
                <a:ea typeface="Tahoma" panose="020B0604030504040204" pitchFamily="34" charset="0"/>
                <a:cs typeface="Tahoma" panose="020B0604030504040204" pitchFamily="34" charset="0"/>
              </a:rPr>
              <a:t>It is a decrease in oxygen supply to the brain  tissue. </a:t>
            </a:r>
          </a:p>
          <a:p>
            <a:pPr marL="0" indent="0">
              <a:buNone/>
              <a:defRPr/>
            </a:pPr>
            <a:r>
              <a:rPr lang="en-US" sz="2000" dirty="0">
                <a:latin typeface="Tahoma" panose="020B0604030504040204" pitchFamily="34" charset="0"/>
                <a:ea typeface="Tahoma" panose="020B0604030504040204" pitchFamily="34" charset="0"/>
                <a:cs typeface="Tahoma" panose="020B0604030504040204" pitchFamily="34" charset="0"/>
              </a:rPr>
              <a:t>One of the most common and most preventable causes of patient deterioration after primary injury.</a:t>
            </a:r>
          </a:p>
          <a:p>
            <a:pPr marL="0" indent="0">
              <a:buNone/>
              <a:defRPr/>
            </a:pPr>
            <a:r>
              <a:rPr lang="en-US" sz="2000" dirty="0">
                <a:latin typeface="Tahoma" panose="020B0604030504040204" pitchFamily="34" charset="0"/>
                <a:ea typeface="Tahoma" panose="020B0604030504040204" pitchFamily="34" charset="0"/>
                <a:cs typeface="Tahoma" panose="020B0604030504040204" pitchFamily="34" charset="0"/>
              </a:rPr>
              <a:t>Can be caused by:</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Presence of airway obstruction.</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Acute respiratory distress syndrome.</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Central respiratory depression.  </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Chest injury as a part of multi-trauma.</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Unobserved epileptic attack. </a:t>
            </a:r>
          </a:p>
          <a:p>
            <a:pPr marL="624078" indent="-514350">
              <a:buFont typeface="+mj-lt"/>
              <a:buAutoNum type="arabicPeriod"/>
              <a:defRPr/>
            </a:pPr>
            <a:r>
              <a:rPr lang="en-US" sz="2000" dirty="0">
                <a:latin typeface="Tahoma" panose="020B0604030504040204" pitchFamily="34" charset="0"/>
                <a:ea typeface="Tahoma" panose="020B0604030504040204" pitchFamily="34" charset="0"/>
                <a:cs typeface="Tahoma" panose="020B0604030504040204" pitchFamily="34" charset="0"/>
              </a:rPr>
              <a:t>Shock state. </a:t>
            </a:r>
          </a:p>
          <a:p>
            <a:pPr>
              <a:defRPr/>
            </a:pPr>
            <a:endParaRPr lang="en-US" sz="2000" dirty="0"/>
          </a:p>
        </p:txBody>
      </p:sp>
      <p:sp>
        <p:nvSpPr>
          <p:cNvPr id="25603" name="Slide Number Placeholder 3">
            <a:extLst>
              <a:ext uri="{FF2B5EF4-FFF2-40B4-BE49-F238E27FC236}">
                <a16:creationId xmlns:a16="http://schemas.microsoft.com/office/drawing/2014/main" id="{432D99F5-8043-7C4E-8A67-1B50E6FE16AF}"/>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E8018A07-144D-5C42-90EA-E92EB3EEA8CA}"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3469124726"/>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369" name="Rectangle 2">
            <a:extLst>
              <a:ext uri="{FF2B5EF4-FFF2-40B4-BE49-F238E27FC236}">
                <a16:creationId xmlns:a16="http://schemas.microsoft.com/office/drawing/2014/main" id="{46968232-D27B-CD42-9973-C4C730D2F622}"/>
              </a:ext>
            </a:extLst>
          </p:cNvPr>
          <p:cNvSpPr>
            <a:spLocks noGrp="1" noChangeArrowheads="1"/>
          </p:cNvSpPr>
          <p:nvPr>
            <p:ph type="title"/>
          </p:nvPr>
        </p:nvSpPr>
        <p:spPr/>
        <p:txBody>
          <a:bodyPr/>
          <a:lstStyle/>
          <a:p>
            <a:pPr eaLnBrk="1" hangingPunct="1"/>
            <a:r>
              <a:rPr lang="en-US" altLang="en-US" b="1" i="1" dirty="0">
                <a:solidFill>
                  <a:schemeClr val="folHlink"/>
                </a:solidFill>
                <a:ea typeface="맑은 고딕" panose="020B0503020000020004" pitchFamily="34" charset="-127"/>
              </a:rPr>
              <a:t> </a:t>
            </a:r>
          </a:p>
        </p:txBody>
      </p:sp>
      <p:sp>
        <p:nvSpPr>
          <p:cNvPr id="58373" name="Content Placeholder 2">
            <a:extLst>
              <a:ext uri="{FF2B5EF4-FFF2-40B4-BE49-F238E27FC236}">
                <a16:creationId xmlns:a16="http://schemas.microsoft.com/office/drawing/2014/main" id="{A434D343-C68E-9D40-9385-5FCDF57BA6C9}"/>
              </a:ext>
            </a:extLst>
          </p:cNvPr>
          <p:cNvSpPr>
            <a:spLocks noGrp="1" noChangeArrowheads="1"/>
          </p:cNvSpPr>
          <p:nvPr>
            <p:ph idx="1"/>
          </p:nvPr>
        </p:nvSpPr>
        <p:spPr>
          <a:xfrm>
            <a:off x="2057401" y="3326296"/>
            <a:ext cx="6888163" cy="2609368"/>
          </a:xfrm>
        </p:spPr>
        <p:txBody>
          <a:bodyPr>
            <a:normAutofit/>
          </a:bodyPr>
          <a:lstStyle/>
          <a:p>
            <a:pPr marL="457200" indent="-457200">
              <a:buFont typeface="Trebuchet MS" panose="020B0703020202090204" pitchFamily="34" charset="0"/>
              <a:buAutoNum type="arabicPeriod"/>
            </a:pPr>
            <a:r>
              <a:rPr lang="en-US" altLang="en-US" sz="2000" dirty="0">
                <a:latin typeface="Tahoma" panose="020B0604030504040204" pitchFamily="34" charset="0"/>
                <a:ea typeface="Tahoma" panose="020B0604030504040204" pitchFamily="34" charset="0"/>
                <a:cs typeface="Tahoma" panose="020B0604030504040204" pitchFamily="34" charset="0"/>
              </a:rPr>
              <a:t>Unconscious, remains unconscious,  CT shows EDH</a:t>
            </a:r>
          </a:p>
          <a:p>
            <a:pPr marL="457200" indent="-457200">
              <a:buFont typeface="Trebuchet MS" panose="020B0703020202090204" pitchFamily="34" charset="0"/>
              <a:buAutoNum type="arabicPeriod"/>
            </a:pPr>
            <a:r>
              <a:rPr lang="en-US" altLang="en-US" sz="2000" dirty="0">
                <a:latin typeface="Tahoma" panose="020B0604030504040204" pitchFamily="34" charset="0"/>
                <a:ea typeface="Tahoma" panose="020B0604030504040204" pitchFamily="34" charset="0"/>
                <a:cs typeface="Tahoma" panose="020B0604030504040204" pitchFamily="34" charset="0"/>
              </a:rPr>
              <a:t>Conscious, remains conscious, CT shows EDH</a:t>
            </a:r>
          </a:p>
          <a:p>
            <a:pPr marL="457200" indent="-457200">
              <a:buFont typeface="Trebuchet MS" panose="020B0703020202090204" pitchFamily="34" charset="0"/>
              <a:buAutoNum type="arabicPeriod"/>
            </a:pPr>
            <a:r>
              <a:rPr lang="en-US" altLang="en-US" sz="2000" dirty="0">
                <a:latin typeface="Tahoma" panose="020B0604030504040204" pitchFamily="34" charset="0"/>
                <a:ea typeface="Tahoma" panose="020B0604030504040204" pitchFamily="34" charset="0"/>
                <a:cs typeface="Tahoma" panose="020B0604030504040204" pitchFamily="34" charset="0"/>
              </a:rPr>
              <a:t>Conscious, CT shows nothing, admitted, deteriorates, CT shows EDH</a:t>
            </a:r>
          </a:p>
        </p:txBody>
      </p:sp>
      <p:sp>
        <p:nvSpPr>
          <p:cNvPr id="58370" name="Slide Number Placeholder 6">
            <a:extLst>
              <a:ext uri="{FF2B5EF4-FFF2-40B4-BE49-F238E27FC236}">
                <a16:creationId xmlns:a16="http://schemas.microsoft.com/office/drawing/2014/main" id="{CD710E2D-0AE8-134F-B768-1FD830F00234}"/>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B1887B74-118F-7946-84FF-C4F0B115568B}"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30</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58371" name="Rectangle 9">
            <a:extLst>
              <a:ext uri="{FF2B5EF4-FFF2-40B4-BE49-F238E27FC236}">
                <a16:creationId xmlns:a16="http://schemas.microsoft.com/office/drawing/2014/main" id="{574DB893-D5D3-6E46-AC20-F47FEB6A41C8}"/>
              </a:ext>
            </a:extLst>
          </p:cNvPr>
          <p:cNvSpPr>
            <a:spLocks noChangeArrowheads="1"/>
          </p:cNvSpPr>
          <p:nvPr/>
        </p:nvSpPr>
        <p:spPr bwMode="auto">
          <a:xfrm>
            <a:off x="807396" y="533400"/>
            <a:ext cx="9860604"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 COMPLICATIONS</a:t>
            </a: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p:txBody>
      </p:sp>
      <p:sp>
        <p:nvSpPr>
          <p:cNvPr id="58372" name="Rectangle 1">
            <a:extLst>
              <a:ext uri="{FF2B5EF4-FFF2-40B4-BE49-F238E27FC236}">
                <a16:creationId xmlns:a16="http://schemas.microsoft.com/office/drawing/2014/main" id="{A918A638-6162-4E40-9CF6-E5BDC9141698}"/>
              </a:ext>
            </a:extLst>
          </p:cNvPr>
          <p:cNvSpPr>
            <a:spLocks noChangeArrowheads="1"/>
          </p:cNvSpPr>
          <p:nvPr/>
        </p:nvSpPr>
        <p:spPr bwMode="auto">
          <a:xfrm>
            <a:off x="-106017" y="2159000"/>
            <a:ext cx="10508973" cy="99104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marL="342900" indent="-342900">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lvl="2">
              <a:lnSpc>
                <a:spcPct val="80000"/>
              </a:lnSpc>
              <a:spcBef>
                <a:spcPct val="0"/>
              </a:spcBef>
              <a:buNone/>
            </a:pPr>
            <a:r>
              <a:rPr lang="en-US" altLang="en-US" sz="2400" b="1" dirty="0">
                <a:latin typeface="Tahoma" panose="020B0604030504040204" pitchFamily="34" charset="0"/>
                <a:cs typeface="Tahoma" panose="020B0604030504040204" pitchFamily="34" charset="0"/>
              </a:rPr>
              <a:t>INTRACRANIAL HEMATOMAS:  EXTRADURAL HEMATOMA</a:t>
            </a:r>
          </a:p>
          <a:p>
            <a:pPr lvl="2">
              <a:lnSpc>
                <a:spcPct val="80000"/>
              </a:lnSpc>
              <a:spcBef>
                <a:spcPct val="0"/>
              </a:spcBef>
              <a:buNone/>
            </a:pPr>
            <a:endParaRPr lang="en-US" altLang="en-US" sz="2400" b="1" dirty="0">
              <a:latin typeface="Tahoma" panose="020B0604030504040204" pitchFamily="34" charset="0"/>
              <a:ea typeface="굴림" panose="020B0600000101010101" pitchFamily="34" charset="-127"/>
              <a:cs typeface="Tahoma" panose="020B0604030504040204" pitchFamily="34" charset="0"/>
            </a:endParaRPr>
          </a:p>
          <a:p>
            <a:pPr lvl="2">
              <a:lnSpc>
                <a:spcPct val="80000"/>
              </a:lnSpc>
              <a:spcBef>
                <a:spcPct val="0"/>
              </a:spcBef>
              <a:buNone/>
            </a:pPr>
            <a:r>
              <a:rPr lang="en-US" altLang="en-US" sz="2400" b="1" dirty="0">
                <a:latin typeface="Tahoma" panose="020B0604030504040204" pitchFamily="34" charset="0"/>
                <a:ea typeface="굴림" panose="020B0600000101010101" pitchFamily="34" charset="-127"/>
                <a:cs typeface="Tahoma" panose="020B0604030504040204" pitchFamily="34" charset="0"/>
              </a:rPr>
              <a:t>NON-CLASSICAL PRESENTATION 75%</a:t>
            </a:r>
          </a:p>
        </p:txBody>
      </p:sp>
    </p:spTree>
    <p:extLst>
      <p:ext uri="{BB962C8B-B14F-4D97-AF65-F5344CB8AC3E}">
        <p14:creationId xmlns:p14="http://schemas.microsoft.com/office/powerpoint/2010/main" val="2498174642"/>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41" name="Rectangle 2">
            <a:extLst>
              <a:ext uri="{FF2B5EF4-FFF2-40B4-BE49-F238E27FC236}">
                <a16:creationId xmlns:a16="http://schemas.microsoft.com/office/drawing/2014/main" id="{ED0F47F8-9E93-904B-9C60-82326672243F}"/>
              </a:ext>
            </a:extLst>
          </p:cNvPr>
          <p:cNvSpPr>
            <a:spLocks noGrp="1" noChangeArrowheads="1"/>
          </p:cNvSpPr>
          <p:nvPr>
            <p:ph type="title"/>
          </p:nvPr>
        </p:nvSpPr>
        <p:spPr>
          <a:xfrm>
            <a:off x="486383" y="752475"/>
            <a:ext cx="8459181" cy="1081088"/>
          </a:xfrm>
        </p:spPr>
        <p:txBody>
          <a:bodyPr>
            <a:normAutofit fontScale="90000"/>
          </a:bodyPr>
          <a:lstStyle/>
          <a:p>
            <a:br>
              <a:rPr lang="en-US" altLang="en-US" b="1" i="1" dirty="0">
                <a:latin typeface="Arial" panose="020B0604020202020204" pitchFamily="34" charset="0"/>
                <a:ea typeface="맑은 고딕" panose="020B0503020000020004" pitchFamily="34" charset="-127"/>
              </a:rPr>
            </a:br>
            <a:r>
              <a:rPr lang="en-US" altLang="en-US" sz="4000" b="1" i="1" dirty="0">
                <a:latin typeface="Tahoma" panose="020B0604030504040204" pitchFamily="34" charset="0"/>
                <a:cs typeface="Tahoma" panose="020B0604030504040204" pitchFamily="34" charset="0"/>
              </a:rPr>
              <a:t>EARLY COMPLICATIONS</a:t>
            </a:r>
            <a:br>
              <a:rPr lang="en-US" altLang="en-US" sz="3200" b="1" i="1" dirty="0">
                <a:latin typeface="Arial" panose="020B0604020202020204" pitchFamily="34" charset="0"/>
                <a:ea typeface="굴림" panose="020B0600000101010101" pitchFamily="34" charset="-127"/>
                <a:cs typeface="Arial" panose="020B0604020202020204" pitchFamily="34" charset="0"/>
              </a:rPr>
            </a:br>
            <a:endParaRPr lang="en-US" altLang="en-US" sz="3200" b="1" i="1" dirty="0">
              <a:latin typeface="Arial" panose="020B0604020202020204" pitchFamily="34" charset="0"/>
              <a:ea typeface="맑은 고딕" panose="020B0503020000020004" pitchFamily="34" charset="-127"/>
            </a:endParaRPr>
          </a:p>
        </p:txBody>
      </p:sp>
      <p:pic>
        <p:nvPicPr>
          <p:cNvPr id="61442" name="Picture 3" descr="MEDPHOTO (15)">
            <a:extLst>
              <a:ext uri="{FF2B5EF4-FFF2-40B4-BE49-F238E27FC236}">
                <a16:creationId xmlns:a16="http://schemas.microsoft.com/office/drawing/2014/main" id="{25D53155-334E-B540-9352-1CD6CDA593F2}"/>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6145848" y="3681412"/>
            <a:ext cx="3810000" cy="2857500"/>
          </a:xfrm>
        </p:spPr>
      </p:pic>
      <p:pic>
        <p:nvPicPr>
          <p:cNvPr id="61449" name="Content Placeholder 4">
            <a:extLst>
              <a:ext uri="{FF2B5EF4-FFF2-40B4-BE49-F238E27FC236}">
                <a16:creationId xmlns:a16="http://schemas.microsoft.com/office/drawing/2014/main" id="{1F445E4C-D551-B74E-A9FA-D401AB931CD0}"/>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1011170" y="3681412"/>
            <a:ext cx="4234648" cy="2790461"/>
          </a:xfrm>
        </p:spPr>
      </p:pic>
      <p:sp>
        <p:nvSpPr>
          <p:cNvPr id="61443" name="Slide Number Placeholder 7">
            <a:extLst>
              <a:ext uri="{FF2B5EF4-FFF2-40B4-BE49-F238E27FC236}">
                <a16:creationId xmlns:a16="http://schemas.microsoft.com/office/drawing/2014/main" id="{A747781D-E6A0-D945-937B-7BF966CE2A37}"/>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7C912C90-F1E4-4D4B-8AE1-5FF66BFCBCBE}"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31</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61444" name="Rectangle 5">
            <a:extLst>
              <a:ext uri="{FF2B5EF4-FFF2-40B4-BE49-F238E27FC236}">
                <a16:creationId xmlns:a16="http://schemas.microsoft.com/office/drawing/2014/main" id="{A3011DF8-36A5-6D45-81A8-1DEFA6654CC3}"/>
              </a:ext>
            </a:extLst>
          </p:cNvPr>
          <p:cNvSpPr>
            <a:spLocks noGrp="1" noChangeArrowheads="1"/>
          </p:cNvSpPr>
          <p:nvPr>
            <p:ph type="body" sz="half" idx="4294967295"/>
          </p:nvPr>
        </p:nvSpPr>
        <p:spPr>
          <a:xfrm>
            <a:off x="0" y="2120900"/>
            <a:ext cx="10006013" cy="312738"/>
          </a:xfrm>
        </p:spPr>
        <p:txBody>
          <a:bodyPr>
            <a:normAutofit fontScale="92500" lnSpcReduction="10000"/>
          </a:bodyPr>
          <a:lstStyle/>
          <a:p>
            <a:pPr algn="ctr" eaLnBrk="1" hangingPunct="1">
              <a:buFont typeface="Wingdings" pitchFamily="2" charset="2"/>
              <a:buNone/>
            </a:pPr>
            <a:endParaRPr lang="en-US" altLang="en-US" sz="1800" i="1" dirty="0">
              <a:ea typeface="맑은 고딕" panose="020B0503020000020004" pitchFamily="34" charset="-127"/>
            </a:endParaRPr>
          </a:p>
          <a:p>
            <a:pPr algn="ctr" eaLnBrk="1" hangingPunct="1">
              <a:buFont typeface="Wingdings" pitchFamily="2" charset="2"/>
              <a:buNone/>
            </a:pPr>
            <a:endParaRPr lang="en-US" altLang="en-US" sz="1800" i="1" dirty="0">
              <a:ea typeface="맑은 고딕" panose="020B0503020000020004" pitchFamily="34" charset="-127"/>
            </a:endParaRPr>
          </a:p>
        </p:txBody>
      </p:sp>
      <p:sp>
        <p:nvSpPr>
          <p:cNvPr id="61445" name="Text Box 6">
            <a:extLst>
              <a:ext uri="{FF2B5EF4-FFF2-40B4-BE49-F238E27FC236}">
                <a16:creationId xmlns:a16="http://schemas.microsoft.com/office/drawing/2014/main" id="{6701F62A-625F-6D47-979E-E702E2CD8846}"/>
              </a:ext>
            </a:extLst>
          </p:cNvPr>
          <p:cNvSpPr txBox="1">
            <a:spLocks noChangeArrowheads="1"/>
          </p:cNvSpPr>
          <p:nvPr/>
        </p:nvSpPr>
        <p:spPr bwMode="auto">
          <a:xfrm>
            <a:off x="5930348" y="5859371"/>
            <a:ext cx="3810000" cy="6413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gn="r" rtl="1" eaLnBrk="1" hangingPunct="1">
              <a:lnSpc>
                <a:spcPct val="100000"/>
              </a:lnSpc>
              <a:spcBef>
                <a:spcPct val="0"/>
              </a:spcBef>
              <a:buFontTx/>
              <a:buNone/>
            </a:pPr>
            <a:r>
              <a:rPr lang="en-US" altLang="en-US" sz="1800" i="1">
                <a:latin typeface="Tempus Sans ITC" pitchFamily="82" charset="77"/>
                <a:ea typeface="굴림" panose="020B0600000101010101" pitchFamily="34" charset="-127"/>
                <a:cs typeface="Arial" panose="020B0604020202020204" pitchFamily="34" charset="0"/>
              </a:rPr>
              <a:t>  </a:t>
            </a:r>
          </a:p>
          <a:p>
            <a:pPr algn="r" rtl="1" eaLnBrk="1" hangingPunct="1">
              <a:lnSpc>
                <a:spcPct val="100000"/>
              </a:lnSpc>
              <a:spcBef>
                <a:spcPct val="0"/>
              </a:spcBef>
              <a:buFontTx/>
              <a:buNone/>
            </a:pPr>
            <a:endParaRPr lang="en-US" altLang="en-US" sz="1800">
              <a:latin typeface="Tahoma" panose="020B0604030504040204" pitchFamily="34" charset="0"/>
              <a:ea typeface="굴림" panose="020B0600000101010101" pitchFamily="34" charset="-127"/>
              <a:cs typeface="Arial" panose="020B0604020202020204" pitchFamily="34" charset="0"/>
            </a:endParaRPr>
          </a:p>
        </p:txBody>
      </p:sp>
      <p:cxnSp>
        <p:nvCxnSpPr>
          <p:cNvPr id="4" name="Straight Arrow Connector 3">
            <a:extLst>
              <a:ext uri="{FF2B5EF4-FFF2-40B4-BE49-F238E27FC236}">
                <a16:creationId xmlns:a16="http://schemas.microsoft.com/office/drawing/2014/main" id="{4073B6F3-E40A-DF4C-B7A5-CE2EDB266F49}"/>
              </a:ext>
            </a:extLst>
          </p:cNvPr>
          <p:cNvCxnSpPr>
            <a:cxnSpLocks/>
          </p:cNvCxnSpPr>
          <p:nvPr/>
        </p:nvCxnSpPr>
        <p:spPr>
          <a:xfrm>
            <a:off x="8640764" y="4081060"/>
            <a:ext cx="304800" cy="381000"/>
          </a:xfrm>
          <a:prstGeom prst="straightConnector1">
            <a:avLst/>
          </a:prstGeom>
          <a:ln w="57150">
            <a:solidFill>
              <a:srgbClr val="FFFF00"/>
            </a:solidFill>
            <a:tailEnd type="triangle"/>
          </a:ln>
        </p:spPr>
        <p:style>
          <a:lnRef idx="3">
            <a:schemeClr val="accent1"/>
          </a:lnRef>
          <a:fillRef idx="0">
            <a:schemeClr val="accent1"/>
          </a:fillRef>
          <a:effectRef idx="2">
            <a:schemeClr val="accent1"/>
          </a:effectRef>
          <a:fontRef idx="minor">
            <a:schemeClr val="tx1"/>
          </a:fontRef>
        </p:style>
      </p:cxnSp>
      <p:sp>
        <p:nvSpPr>
          <p:cNvPr id="3" name="TextBox 2">
            <a:extLst>
              <a:ext uri="{FF2B5EF4-FFF2-40B4-BE49-F238E27FC236}">
                <a16:creationId xmlns:a16="http://schemas.microsoft.com/office/drawing/2014/main" id="{D80D5BD5-935A-7A27-7BE1-779E21B2B518}"/>
              </a:ext>
            </a:extLst>
          </p:cNvPr>
          <p:cNvSpPr txBox="1"/>
          <p:nvPr/>
        </p:nvSpPr>
        <p:spPr>
          <a:xfrm>
            <a:off x="358387" y="1991355"/>
            <a:ext cx="10005392" cy="1846659"/>
          </a:xfrm>
          <a:prstGeom prst="rect">
            <a:avLst/>
          </a:prstGeom>
          <a:noFill/>
        </p:spPr>
        <p:txBody>
          <a:bodyPr wrap="square">
            <a:spAutoFit/>
          </a:bodyPr>
          <a:lstStyle/>
          <a:p>
            <a:pPr marL="0" indent="0">
              <a:buNone/>
              <a:defRPr/>
            </a:pPr>
            <a:r>
              <a:rPr lang="en-US" altLang="en-US" sz="2400" b="1" dirty="0">
                <a:latin typeface="Tahoma" panose="020B0604030504040204" pitchFamily="34" charset="0"/>
                <a:ea typeface="맑은 고딕" panose="020B0503020000020004" pitchFamily="34" charset="-127"/>
                <a:cs typeface="Tahoma" panose="020B0604030504040204" pitchFamily="34" charset="0"/>
              </a:rPr>
              <a:t>INTRACRANIAL HEMATOMAS:  EXTRADURAL HEMATOMA</a:t>
            </a:r>
          </a:p>
          <a:p>
            <a:pPr marL="0" indent="0">
              <a:buNone/>
              <a:defRPr/>
            </a:pPr>
            <a:endParaRPr lang="en-US" altLang="en-US" sz="2400" b="1" dirty="0">
              <a:latin typeface="Tahoma" panose="020B0604030504040204" pitchFamily="34" charset="0"/>
              <a:ea typeface="맑은 고딕" panose="020B0503020000020004" pitchFamily="34" charset="-127"/>
              <a:cs typeface="Tahoma" panose="020B0604030504040204" pitchFamily="34" charset="0"/>
            </a:endParaRPr>
          </a:p>
          <a:p>
            <a:pPr marL="0" indent="0">
              <a:buNone/>
              <a:defRPr/>
            </a:pPr>
            <a:r>
              <a:rPr lang="en-US" altLang="en-US" sz="2400" b="1" dirty="0">
                <a:latin typeface="Tahoma" panose="020B0604030504040204" pitchFamily="34" charset="0"/>
                <a:ea typeface="맑은 고딕" panose="020B0503020000020004" pitchFamily="34" charset="-127"/>
                <a:cs typeface="Tahoma" panose="020B0604030504040204" pitchFamily="34" charset="0"/>
              </a:rPr>
              <a:t> IMAGING</a:t>
            </a:r>
            <a:endParaRPr lang="en-US" altLang="en-US" sz="2400" dirty="0">
              <a:ea typeface="맑은 고딕" panose="020B0503020000020004" pitchFamily="34" charset="-127"/>
            </a:endParaRPr>
          </a:p>
          <a:p>
            <a:pPr>
              <a:defRPr/>
            </a:pPr>
            <a:r>
              <a:rPr lang="en-US" altLang="en-US" dirty="0">
                <a:ea typeface="맑은 고딕" panose="020B0503020000020004" pitchFamily="34" charset="-127"/>
              </a:rPr>
              <a:t>                                 ACUTE EXTRADURAL HEMATOMA AND SKULL FRACTIURE</a:t>
            </a:r>
          </a:p>
          <a:p>
            <a:pPr marL="0" indent="0">
              <a:buNone/>
              <a:defRPr/>
            </a:pPr>
            <a:endParaRPr lang="en-US" altLang="en-US" sz="2400" b="1" dirty="0">
              <a:latin typeface="Tahoma" panose="020B0604030504040204" pitchFamily="34" charset="0"/>
              <a:ea typeface="맑은 고딕" panose="020B0503020000020004" pitchFamily="34" charset="-127"/>
              <a:cs typeface="Tahoma" panose="020B0604030504040204" pitchFamily="34" charset="0"/>
            </a:endParaRPr>
          </a:p>
        </p:txBody>
      </p:sp>
    </p:spTree>
    <p:extLst>
      <p:ext uri="{BB962C8B-B14F-4D97-AF65-F5344CB8AC3E}">
        <p14:creationId xmlns:p14="http://schemas.microsoft.com/office/powerpoint/2010/main" val="2049406123"/>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3489" name="Rectangle 2">
            <a:extLst>
              <a:ext uri="{FF2B5EF4-FFF2-40B4-BE49-F238E27FC236}">
                <a16:creationId xmlns:a16="http://schemas.microsoft.com/office/drawing/2014/main" id="{AB8C8513-0BB4-804D-B58A-71801D2EDC2D}"/>
              </a:ext>
            </a:extLst>
          </p:cNvPr>
          <p:cNvSpPr>
            <a:spLocks noGrp="1" noChangeArrowheads="1"/>
          </p:cNvSpPr>
          <p:nvPr>
            <p:ph type="title"/>
          </p:nvPr>
        </p:nvSpPr>
        <p:spPr/>
        <p:txBody>
          <a:bodyPr/>
          <a:lstStyle/>
          <a:p>
            <a:pPr eaLnBrk="1" hangingPunct="1"/>
            <a:r>
              <a:rPr lang="en-US" altLang="en-US" b="1" i="1">
                <a:solidFill>
                  <a:schemeClr val="folHlink"/>
                </a:solidFill>
                <a:ea typeface="맑은 고딕" panose="020B0503020000020004" pitchFamily="34" charset="-127"/>
              </a:rPr>
              <a:t> </a:t>
            </a:r>
          </a:p>
        </p:txBody>
      </p:sp>
      <p:sp>
        <p:nvSpPr>
          <p:cNvPr id="40963" name="Rectangle 3">
            <a:extLst>
              <a:ext uri="{FF2B5EF4-FFF2-40B4-BE49-F238E27FC236}">
                <a16:creationId xmlns:a16="http://schemas.microsoft.com/office/drawing/2014/main" id="{1CB44B64-C2A2-8445-9894-193382C7F334}"/>
              </a:ext>
            </a:extLst>
          </p:cNvPr>
          <p:cNvSpPr>
            <a:spLocks noGrp="1" noChangeArrowheads="1"/>
          </p:cNvSpPr>
          <p:nvPr>
            <p:ph idx="1"/>
          </p:nvPr>
        </p:nvSpPr>
        <p:spPr>
          <a:xfrm>
            <a:off x="119270" y="2336800"/>
            <a:ext cx="11158330" cy="4216400"/>
          </a:xfrm>
        </p:spPr>
        <p:txBody>
          <a:bodyPr rtlCol="0">
            <a:normAutofit/>
          </a:bodyPr>
          <a:lstStyle/>
          <a:p>
            <a:pPr marL="914400" lvl="2" indent="0">
              <a:lnSpc>
                <a:spcPct val="80000"/>
              </a:lnSpc>
              <a:buNone/>
              <a:defRPr/>
            </a:pPr>
            <a:r>
              <a:rPr lang="en-US" altLang="en-US" sz="2600" dirty="0">
                <a:latin typeface="Arial" panose="020B0604020202020204" pitchFamily="34" charset="0"/>
                <a:ea typeface="굴림" panose="020B0600000101010101" pitchFamily="34" charset="-127"/>
                <a:cs typeface="Arial" panose="020B0604020202020204" pitchFamily="34" charset="0"/>
              </a:rPr>
              <a:t>INTRACRANIAL HEMATOMAS: ACUTE SUBDURAL HEMATOMA</a:t>
            </a:r>
          </a:p>
          <a:p>
            <a:pPr marL="914400" lvl="2" indent="0">
              <a:lnSpc>
                <a:spcPct val="80000"/>
              </a:lnSpc>
              <a:buNone/>
              <a:defRPr/>
            </a:pPr>
            <a:endParaRPr lang="en-US" altLang="en-US" sz="2100" dirty="0">
              <a:latin typeface="Tahoma" panose="020B0604030504040204" pitchFamily="34" charset="0"/>
              <a:cs typeface="Tahoma" panose="020B0604030504040204" pitchFamily="34" charset="0"/>
            </a:endParaRPr>
          </a:p>
          <a:p>
            <a:pPr lvl="2">
              <a:lnSpc>
                <a:spcPct val="80000"/>
              </a:lnSpc>
              <a:defRPr/>
            </a:pPr>
            <a:r>
              <a:rPr lang="en-US" altLang="en-US" sz="2000" dirty="0">
                <a:latin typeface="Tahoma" panose="020B0604030504040204" pitchFamily="34" charset="0"/>
                <a:cs typeface="Tahoma" panose="020B0604030504040204" pitchFamily="34" charset="0"/>
              </a:rPr>
              <a:t>Between brain and dura</a:t>
            </a:r>
          </a:p>
          <a:p>
            <a:pPr lvl="2">
              <a:lnSpc>
                <a:spcPct val="80000"/>
              </a:lnSpc>
              <a:defRPr/>
            </a:pPr>
            <a:r>
              <a:rPr lang="en-US" altLang="en-US" sz="2000" dirty="0">
                <a:latin typeface="Tahoma" panose="020B0604030504040204" pitchFamily="34" charset="0"/>
                <a:cs typeface="Tahoma" panose="020B0604030504040204" pitchFamily="34" charset="0"/>
              </a:rPr>
              <a:t>Originates mainly from bridging veins and brain vessels</a:t>
            </a:r>
          </a:p>
          <a:p>
            <a:pPr lvl="2">
              <a:lnSpc>
                <a:spcPct val="80000"/>
              </a:lnSpc>
              <a:defRPr/>
            </a:pPr>
            <a:r>
              <a:rPr lang="en-US" altLang="en-US" sz="2000" dirty="0">
                <a:latin typeface="Tahoma" panose="020B0604030504040204" pitchFamily="34" charset="0"/>
                <a:cs typeface="Tahoma" panose="020B0604030504040204" pitchFamily="34" charset="0"/>
              </a:rPr>
              <a:t>If small may become chronic</a:t>
            </a:r>
          </a:p>
          <a:p>
            <a:pPr lvl="2">
              <a:lnSpc>
                <a:spcPct val="80000"/>
              </a:lnSpc>
              <a:defRPr/>
            </a:pPr>
            <a:r>
              <a:rPr lang="en-US" altLang="en-US" sz="2000" dirty="0">
                <a:latin typeface="Tahoma" panose="020B0604030504040204" pitchFamily="34" charset="0"/>
                <a:cs typeface="Tahoma" panose="020B0604030504040204" pitchFamily="34" charset="0"/>
              </a:rPr>
              <a:t>Usually part of severe brain laceration and injury due to direct trauma, acceleration deceleration</a:t>
            </a:r>
          </a:p>
          <a:p>
            <a:pPr marL="914400" lvl="2" indent="0">
              <a:lnSpc>
                <a:spcPct val="80000"/>
              </a:lnSpc>
              <a:buNone/>
              <a:defRPr/>
            </a:pPr>
            <a:endParaRPr lang="en-US" altLang="en-US" sz="2000" dirty="0">
              <a:latin typeface="Tahoma" panose="020B0604030504040204" pitchFamily="34" charset="0"/>
              <a:cs typeface="Tahoma" panose="020B0604030504040204" pitchFamily="34" charset="0"/>
            </a:endParaRPr>
          </a:p>
          <a:p>
            <a:pPr lvl="2">
              <a:lnSpc>
                <a:spcPct val="80000"/>
              </a:lnSpc>
              <a:defRPr/>
            </a:pPr>
            <a:r>
              <a:rPr lang="en-US" altLang="en-US" sz="2000" dirty="0">
                <a:latin typeface="Tahoma" panose="020B0604030504040204" pitchFamily="34" charset="0"/>
                <a:cs typeface="Tahoma" panose="020B0604030504040204" pitchFamily="34" charset="0"/>
              </a:rPr>
              <a:t>Presents like a non-classical EDH but the picture is over-shadowed by the TBI</a:t>
            </a:r>
          </a:p>
          <a:p>
            <a:pPr marL="914400" lvl="2" indent="0">
              <a:lnSpc>
                <a:spcPct val="80000"/>
              </a:lnSpc>
              <a:buNone/>
              <a:defRPr/>
            </a:pPr>
            <a:endParaRPr lang="en-US" altLang="en-US" sz="2100" dirty="0">
              <a:latin typeface="Tahoma" panose="020B0604030504040204" pitchFamily="34" charset="0"/>
              <a:cs typeface="Tahoma" panose="020B0604030504040204" pitchFamily="34" charset="0"/>
            </a:endParaRPr>
          </a:p>
          <a:p>
            <a:pPr lvl="2">
              <a:lnSpc>
                <a:spcPct val="80000"/>
              </a:lnSpc>
              <a:defRPr/>
            </a:pPr>
            <a:endParaRPr lang="en-US" altLang="en-US" sz="2100" dirty="0">
              <a:latin typeface="Tahoma" panose="020B0604030504040204" pitchFamily="34" charset="0"/>
              <a:cs typeface="Tahoma" panose="020B0604030504040204" pitchFamily="34" charset="0"/>
            </a:endParaRPr>
          </a:p>
          <a:p>
            <a:pPr lvl="3">
              <a:lnSpc>
                <a:spcPct val="80000"/>
              </a:lnSpc>
              <a:defRPr/>
            </a:pPr>
            <a:endParaRPr lang="en-US" altLang="en-US" sz="1800" dirty="0"/>
          </a:p>
          <a:p>
            <a:pPr lvl="3">
              <a:lnSpc>
                <a:spcPct val="80000"/>
              </a:lnSpc>
              <a:defRPr/>
            </a:pPr>
            <a:endParaRPr lang="en-US" altLang="en-US" sz="800" dirty="0"/>
          </a:p>
          <a:p>
            <a:pPr lvl="2">
              <a:lnSpc>
                <a:spcPct val="80000"/>
              </a:lnSpc>
              <a:defRPr/>
            </a:pPr>
            <a:endParaRPr lang="ar-JO" altLang="en-US" sz="900" dirty="0"/>
          </a:p>
          <a:p>
            <a:pPr lvl="2">
              <a:lnSpc>
                <a:spcPct val="80000"/>
              </a:lnSpc>
              <a:defRPr/>
            </a:pPr>
            <a:endParaRPr lang="en-US" altLang="en-US" sz="900" dirty="0"/>
          </a:p>
        </p:txBody>
      </p:sp>
      <p:sp>
        <p:nvSpPr>
          <p:cNvPr id="63491" name="Slide Number Placeholder 5">
            <a:extLst>
              <a:ext uri="{FF2B5EF4-FFF2-40B4-BE49-F238E27FC236}">
                <a16:creationId xmlns:a16="http://schemas.microsoft.com/office/drawing/2014/main" id="{C82E3231-A013-0D4E-BFE0-F6656D4D83E3}"/>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0BAE7B9C-B6D9-4849-9489-7F5EB3461A4A}"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32</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63492" name="Rectangle 9">
            <a:extLst>
              <a:ext uri="{FF2B5EF4-FFF2-40B4-BE49-F238E27FC236}">
                <a16:creationId xmlns:a16="http://schemas.microsoft.com/office/drawing/2014/main" id="{E2095244-0E60-EB44-BCFA-44042D16B487}"/>
              </a:ext>
            </a:extLst>
          </p:cNvPr>
          <p:cNvSpPr>
            <a:spLocks noChangeArrowheads="1"/>
          </p:cNvSpPr>
          <p:nvPr/>
        </p:nvSpPr>
        <p:spPr bwMode="auto">
          <a:xfrm>
            <a:off x="414930" y="526774"/>
            <a:ext cx="9616966" cy="12001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 COMPLICATIONS</a:t>
            </a: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91613710"/>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513" name="Title 1">
            <a:extLst>
              <a:ext uri="{FF2B5EF4-FFF2-40B4-BE49-F238E27FC236}">
                <a16:creationId xmlns:a16="http://schemas.microsoft.com/office/drawing/2014/main" id="{3E36D1D5-337A-D64F-A14C-1D06D6536670}"/>
              </a:ext>
            </a:extLst>
          </p:cNvPr>
          <p:cNvSpPr>
            <a:spLocks noGrp="1" noChangeArrowheads="1"/>
          </p:cNvSpPr>
          <p:nvPr>
            <p:ph type="title"/>
          </p:nvPr>
        </p:nvSpPr>
        <p:spPr>
          <a:xfrm>
            <a:off x="420415" y="752475"/>
            <a:ext cx="8531500" cy="1081088"/>
          </a:xfrm>
        </p:spPr>
        <p:txBody>
          <a:bodyPr>
            <a:normAutofit fontScale="90000"/>
          </a:bodyPr>
          <a:lstStyle/>
          <a:p>
            <a:br>
              <a:rPr lang="en-US" altLang="en-US" b="1" i="1" dirty="0">
                <a:latin typeface="Arial" panose="020B0604020202020204" pitchFamily="34" charset="0"/>
                <a:ea typeface="굴림" panose="020B0600000101010101" pitchFamily="34" charset="-127"/>
                <a:cs typeface="Arial" panose="020B0604020202020204" pitchFamily="34" charset="0"/>
              </a:rPr>
            </a:br>
            <a:br>
              <a:rPr lang="en-US" altLang="en-US" b="1" i="1" dirty="0">
                <a:latin typeface="Arial" panose="020B0604020202020204" pitchFamily="34" charset="0"/>
                <a:ea typeface="굴림" panose="020B0600000101010101" pitchFamily="34" charset="-127"/>
                <a:cs typeface="Arial" panose="020B0604020202020204" pitchFamily="34" charset="0"/>
              </a:rPr>
            </a:br>
            <a:r>
              <a:rPr lang="en-US" altLang="en-US" b="1" i="1" dirty="0">
                <a:latin typeface="Tahoma" panose="020B0604030504040204" pitchFamily="34" charset="0"/>
                <a:cs typeface="Tahoma" panose="020B0604030504040204" pitchFamily="34" charset="0"/>
              </a:rPr>
              <a:t>EARLY COMPLICATIONS</a:t>
            </a:r>
            <a:br>
              <a:rPr lang="en-US" altLang="en-US" b="1" i="1" dirty="0">
                <a:latin typeface="Arial" panose="020B0604020202020204" pitchFamily="34" charset="0"/>
                <a:ea typeface="굴림" panose="020B0600000101010101" pitchFamily="34" charset="-127"/>
                <a:cs typeface="Arial" panose="020B0604020202020204" pitchFamily="34" charset="0"/>
              </a:rPr>
            </a:br>
            <a:br>
              <a:rPr lang="en-US" altLang="en-US" b="1" i="1" dirty="0">
                <a:latin typeface="Arial" panose="020B0604020202020204" pitchFamily="34" charset="0"/>
                <a:ea typeface="굴림" panose="020B0600000101010101" pitchFamily="34" charset="-127"/>
                <a:cs typeface="Arial" panose="020B0604020202020204" pitchFamily="34" charset="0"/>
              </a:rPr>
            </a:br>
            <a:endParaRPr lang="en-US" altLang="en-US" dirty="0">
              <a:ea typeface="맑은 고딕" panose="020B0503020000020004" pitchFamily="34" charset="-127"/>
              <a:cs typeface="Arial" panose="020B0604020202020204" pitchFamily="34" charset="0"/>
            </a:endParaRPr>
          </a:p>
        </p:txBody>
      </p:sp>
      <p:pic>
        <p:nvPicPr>
          <p:cNvPr id="64515" name="Content Placeholder 11">
            <a:extLst>
              <a:ext uri="{FF2B5EF4-FFF2-40B4-BE49-F238E27FC236}">
                <a16:creationId xmlns:a16="http://schemas.microsoft.com/office/drawing/2014/main" id="{87FC6DD5-9875-1E41-ABE4-532EB69FD22B}"/>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3021215" y="2906606"/>
            <a:ext cx="4877081" cy="3295411"/>
          </a:xfrm>
        </p:spPr>
      </p:pic>
      <p:sp>
        <p:nvSpPr>
          <p:cNvPr id="4" name="Slide Number Placeholder 3">
            <a:extLst>
              <a:ext uri="{FF2B5EF4-FFF2-40B4-BE49-F238E27FC236}">
                <a16:creationId xmlns:a16="http://schemas.microsoft.com/office/drawing/2014/main" id="{F970AFF5-C362-E14E-8C15-FD4575F14053}"/>
              </a:ext>
            </a:extLst>
          </p:cNvPr>
          <p:cNvSpPr>
            <a:spLocks noGrp="1"/>
          </p:cNvSpPr>
          <p:nvPr>
            <p:ph type="sldNum" sz="quarter" idx="12"/>
          </p:nvPr>
        </p:nvSpPr>
        <p:spPr/>
        <p:txBody>
          <a:bodyPr/>
          <a:lstStyle/>
          <a:p>
            <a:pPr>
              <a:defRPr/>
            </a:pPr>
            <a:fld id="{5D04C50C-E08C-C442-A488-4C2AB257AA0C}" type="slidenum">
              <a:rPr lang="en-US" altLang="en-US" smtClean="0"/>
              <a:pPr>
                <a:defRPr/>
              </a:pPr>
              <a:t>33</a:t>
            </a:fld>
            <a:endParaRPr lang="en-US" altLang="en-US"/>
          </a:p>
        </p:txBody>
      </p:sp>
      <p:sp>
        <p:nvSpPr>
          <p:cNvPr id="3" name="TextBox 2">
            <a:extLst>
              <a:ext uri="{FF2B5EF4-FFF2-40B4-BE49-F238E27FC236}">
                <a16:creationId xmlns:a16="http://schemas.microsoft.com/office/drawing/2014/main" id="{B7071ACE-92F8-ED8C-F4FE-C481F264651F}"/>
              </a:ext>
            </a:extLst>
          </p:cNvPr>
          <p:cNvSpPr txBox="1"/>
          <p:nvPr/>
        </p:nvSpPr>
        <p:spPr>
          <a:xfrm>
            <a:off x="-600003" y="2118162"/>
            <a:ext cx="10804176" cy="4524315"/>
          </a:xfrm>
          <a:prstGeom prst="rect">
            <a:avLst/>
          </a:prstGeom>
          <a:noFill/>
        </p:spPr>
        <p:txBody>
          <a:bodyPr wrap="square">
            <a:spAutoFit/>
          </a:bodyPr>
          <a:lstStyle/>
          <a:p>
            <a:pPr marL="914400" lvl="2" indent="0">
              <a:lnSpc>
                <a:spcPct val="80000"/>
              </a:lnSpc>
              <a:buNone/>
              <a:defRPr/>
            </a:pPr>
            <a:r>
              <a:rPr lang="en-US" altLang="en-US" sz="2400" b="1" i="1" dirty="0">
                <a:latin typeface="Arial" panose="020B0604020202020204" pitchFamily="34" charset="0"/>
                <a:ea typeface="굴림" panose="020B0600000101010101" pitchFamily="34" charset="-127"/>
                <a:cs typeface="Arial" panose="020B0604020202020204" pitchFamily="34" charset="0"/>
              </a:rPr>
              <a:t>INTRACRANIAL HEMATOMAS: ACUTE SUBDURAL HEMATOMA</a:t>
            </a: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endParaRPr lang="en-US" altLang="en-US" sz="2400" b="1" i="1" dirty="0">
              <a:latin typeface="Arial" panose="020B0604020202020204" pitchFamily="34" charset="0"/>
              <a:ea typeface="굴림" panose="020B0600000101010101" pitchFamily="34" charset="-127"/>
              <a:cs typeface="Arial" panose="020B0604020202020204" pitchFamily="34" charset="0"/>
            </a:endParaRPr>
          </a:p>
          <a:p>
            <a:pPr marL="914400" lvl="2" indent="0">
              <a:lnSpc>
                <a:spcPct val="80000"/>
              </a:lnSpc>
              <a:buNone/>
              <a:defRPr/>
            </a:pPr>
            <a:r>
              <a:rPr lang="en-US" altLang="en-US" sz="2400" b="1" i="1" dirty="0">
                <a:latin typeface="Arial" panose="020B0604020202020204" pitchFamily="34" charset="0"/>
                <a:ea typeface="굴림" panose="020B0600000101010101" pitchFamily="34" charset="-127"/>
                <a:cs typeface="Arial" panose="020B0604020202020204" pitchFamily="34" charset="0"/>
              </a:rPr>
              <a:t>                      ACCELERATION – DECELERATION INJURY</a:t>
            </a:r>
          </a:p>
        </p:txBody>
      </p:sp>
    </p:spTree>
    <p:extLst>
      <p:ext uri="{BB962C8B-B14F-4D97-AF65-F5344CB8AC3E}">
        <p14:creationId xmlns:p14="http://schemas.microsoft.com/office/powerpoint/2010/main" val="3639837492"/>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5537" name="Rectangle 2">
            <a:extLst>
              <a:ext uri="{FF2B5EF4-FFF2-40B4-BE49-F238E27FC236}">
                <a16:creationId xmlns:a16="http://schemas.microsoft.com/office/drawing/2014/main" id="{B1F325AE-B124-6040-A7DE-9ED57DFE2672}"/>
              </a:ext>
            </a:extLst>
          </p:cNvPr>
          <p:cNvSpPr>
            <a:spLocks noGrp="1" noChangeArrowheads="1"/>
          </p:cNvSpPr>
          <p:nvPr>
            <p:ph type="title"/>
          </p:nvPr>
        </p:nvSpPr>
        <p:spPr>
          <a:xfrm>
            <a:off x="1752600" y="752475"/>
            <a:ext cx="8077200" cy="1081088"/>
          </a:xfrm>
        </p:spPr>
        <p:txBody>
          <a:bodyPr/>
          <a:lstStyle/>
          <a:p>
            <a:pPr eaLnBrk="1" hangingPunct="1"/>
            <a:r>
              <a:rPr lang="en-US" altLang="en-US" b="1" i="1">
                <a:solidFill>
                  <a:schemeClr val="folHlink"/>
                </a:solidFill>
                <a:ea typeface="맑은 고딕" panose="020B0503020000020004" pitchFamily="34" charset="-127"/>
              </a:rPr>
              <a:t> </a:t>
            </a:r>
          </a:p>
        </p:txBody>
      </p:sp>
      <p:pic>
        <p:nvPicPr>
          <p:cNvPr id="65544" name="Picture 4" descr="ct2">
            <a:extLst>
              <a:ext uri="{FF2B5EF4-FFF2-40B4-BE49-F238E27FC236}">
                <a16:creationId xmlns:a16="http://schemas.microsoft.com/office/drawing/2014/main" id="{F4B21A78-A2A7-8047-86A5-B6948502CCA5}"/>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4826000" y="2909094"/>
            <a:ext cx="2540000" cy="2184400"/>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65538" name="Slide Number Placeholder 5">
            <a:extLst>
              <a:ext uri="{FF2B5EF4-FFF2-40B4-BE49-F238E27FC236}">
                <a16:creationId xmlns:a16="http://schemas.microsoft.com/office/drawing/2014/main" id="{E255CAEB-87EB-4347-8416-ACEAC8C3A59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ECD95B9F-66C3-034A-91BF-B695C6011966}"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34</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pic>
        <p:nvPicPr>
          <p:cNvPr id="65539" name="Picture 5" descr="neurotrauma8a+">
            <a:extLst>
              <a:ext uri="{FF2B5EF4-FFF2-40B4-BE49-F238E27FC236}">
                <a16:creationId xmlns:a16="http://schemas.microsoft.com/office/drawing/2014/main" id="{FB210D24-6892-7849-9619-1C6EE0BBF66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217922" y="3290724"/>
            <a:ext cx="3941097" cy="281480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5540" name="Picture 6" descr="neurovascular42+">
            <a:extLst>
              <a:ext uri="{FF2B5EF4-FFF2-40B4-BE49-F238E27FC236}">
                <a16:creationId xmlns:a16="http://schemas.microsoft.com/office/drawing/2014/main" id="{7BE73276-8669-0145-B05E-5BC8870646AE}"/>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7976810" y="3272748"/>
            <a:ext cx="3705978" cy="285075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65541" name="AutoShape 7">
            <a:extLst>
              <a:ext uri="{FF2B5EF4-FFF2-40B4-BE49-F238E27FC236}">
                <a16:creationId xmlns:a16="http://schemas.microsoft.com/office/drawing/2014/main" id="{8228FB29-26BE-BD4F-A3DF-DD06A7369462}"/>
              </a:ext>
            </a:extLst>
          </p:cNvPr>
          <p:cNvSpPr>
            <a:spLocks noChangeArrowheads="1"/>
          </p:cNvSpPr>
          <p:nvPr/>
        </p:nvSpPr>
        <p:spPr bwMode="auto">
          <a:xfrm rot="974421">
            <a:off x="7847665" y="3841893"/>
            <a:ext cx="823913"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2" name="AutoShape 8">
            <a:extLst>
              <a:ext uri="{FF2B5EF4-FFF2-40B4-BE49-F238E27FC236}">
                <a16:creationId xmlns:a16="http://schemas.microsoft.com/office/drawing/2014/main" id="{98996E6C-CD2E-0A4F-92A4-40F84A58268A}"/>
              </a:ext>
            </a:extLst>
          </p:cNvPr>
          <p:cNvSpPr>
            <a:spLocks noChangeArrowheads="1"/>
          </p:cNvSpPr>
          <p:nvPr/>
        </p:nvSpPr>
        <p:spPr bwMode="auto">
          <a:xfrm rot="13718430">
            <a:off x="2244868" y="5411406"/>
            <a:ext cx="774700"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65543" name="Rectangle 9">
            <a:extLst>
              <a:ext uri="{FF2B5EF4-FFF2-40B4-BE49-F238E27FC236}">
                <a16:creationId xmlns:a16="http://schemas.microsoft.com/office/drawing/2014/main" id="{B5276CE1-CD1C-AD46-9691-74E2B1A80737}"/>
              </a:ext>
            </a:extLst>
          </p:cNvPr>
          <p:cNvSpPr>
            <a:spLocks noChangeArrowheads="1"/>
          </p:cNvSpPr>
          <p:nvPr/>
        </p:nvSpPr>
        <p:spPr bwMode="auto">
          <a:xfrm>
            <a:off x="451751" y="525258"/>
            <a:ext cx="9578866"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endParaRPr lang="en-US" altLang="en-US" sz="3600" b="1" i="1" dirty="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BF52652B-8FF3-CA11-A11C-36AC0C3116F0}"/>
              </a:ext>
            </a:extLst>
          </p:cNvPr>
          <p:cNvSpPr txBox="1"/>
          <p:nvPr/>
        </p:nvSpPr>
        <p:spPr>
          <a:xfrm>
            <a:off x="-630414" y="2398802"/>
            <a:ext cx="10460213" cy="387798"/>
          </a:xfrm>
          <a:prstGeom prst="rect">
            <a:avLst/>
          </a:prstGeom>
          <a:noFill/>
        </p:spPr>
        <p:txBody>
          <a:bodyPr wrap="square">
            <a:spAutoFit/>
          </a:bodyPr>
          <a:lstStyle/>
          <a:p>
            <a:pPr marL="914400" lvl="2" indent="0">
              <a:lnSpc>
                <a:spcPct val="80000"/>
              </a:lnSpc>
              <a:buNone/>
              <a:defRPr/>
            </a:pPr>
            <a:r>
              <a:rPr lang="en-US" altLang="en-US" sz="2400" b="1" dirty="0">
                <a:latin typeface="Arial" panose="020B0604020202020204" pitchFamily="34" charset="0"/>
                <a:ea typeface="굴림" panose="020B0600000101010101" pitchFamily="34" charset="-127"/>
                <a:cs typeface="Arial" panose="020B0604020202020204" pitchFamily="34" charset="0"/>
              </a:rPr>
              <a:t>INTRACRANIAL HEMATOMAS: ACUTE SUBDURAL HEMATOMA</a:t>
            </a:r>
          </a:p>
        </p:txBody>
      </p:sp>
    </p:spTree>
    <p:extLst>
      <p:ext uri="{BB962C8B-B14F-4D97-AF65-F5344CB8AC3E}">
        <p14:creationId xmlns:p14="http://schemas.microsoft.com/office/powerpoint/2010/main" val="155084737"/>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6561" name="Title 1">
            <a:extLst>
              <a:ext uri="{FF2B5EF4-FFF2-40B4-BE49-F238E27FC236}">
                <a16:creationId xmlns:a16="http://schemas.microsoft.com/office/drawing/2014/main" id="{89F64E70-DCB9-4443-8D93-083195AF8F29}"/>
              </a:ext>
            </a:extLst>
          </p:cNvPr>
          <p:cNvSpPr>
            <a:spLocks noGrp="1" noChangeArrowheads="1"/>
          </p:cNvSpPr>
          <p:nvPr>
            <p:ph type="title"/>
          </p:nvPr>
        </p:nvSpPr>
        <p:spPr>
          <a:xfrm>
            <a:off x="691055" y="752475"/>
            <a:ext cx="8260859" cy="1081088"/>
          </a:xfrm>
        </p:spPr>
        <p:txBody>
          <a:bodyPr>
            <a:normAutofit fontScale="90000"/>
          </a:bodyPr>
          <a:lstStyle/>
          <a:p>
            <a:br>
              <a:rPr lang="en-US" altLang="en-US" b="1" i="1" dirty="0">
                <a:latin typeface="Arial" panose="020B0604020202020204" pitchFamily="34" charset="0"/>
                <a:ea typeface="굴림" panose="020B0600000101010101" pitchFamily="34" charset="-127"/>
                <a:cs typeface="Arial" panose="020B0604020202020204" pitchFamily="34" charset="0"/>
              </a:rPr>
            </a:br>
            <a:br>
              <a:rPr lang="en-US" altLang="en-US" b="1" i="1" dirty="0">
                <a:latin typeface="Arial" panose="020B0604020202020204" pitchFamily="34" charset="0"/>
                <a:ea typeface="굴림" panose="020B0600000101010101" pitchFamily="34" charset="-127"/>
                <a:cs typeface="Arial" panose="020B0604020202020204" pitchFamily="34" charset="0"/>
              </a:rPr>
            </a:br>
            <a:r>
              <a:rPr lang="en-US" altLang="en-US" b="1" i="1" dirty="0">
                <a:latin typeface="Tahoma" panose="020B0604030504040204" pitchFamily="34" charset="0"/>
                <a:cs typeface="Tahoma" panose="020B0604030504040204" pitchFamily="34" charset="0"/>
              </a:rPr>
              <a:t>EARLY COMPLICATIONS</a:t>
            </a:r>
            <a:br>
              <a:rPr lang="en-US" altLang="en-US" b="1" i="1" dirty="0">
                <a:latin typeface="Arial" panose="020B0604020202020204" pitchFamily="34" charset="0"/>
                <a:ea typeface="굴림" panose="020B0600000101010101" pitchFamily="34" charset="-127"/>
                <a:cs typeface="Arial" panose="020B0604020202020204" pitchFamily="34" charset="0"/>
              </a:rPr>
            </a:br>
            <a:br>
              <a:rPr lang="en-US" altLang="en-US" b="1" i="1" dirty="0">
                <a:latin typeface="Arial" panose="020B0604020202020204" pitchFamily="34" charset="0"/>
                <a:ea typeface="굴림" panose="020B0600000101010101" pitchFamily="34" charset="-127"/>
                <a:cs typeface="Arial" panose="020B0604020202020204" pitchFamily="34" charset="0"/>
              </a:rPr>
            </a:br>
            <a:endParaRPr lang="en-US" altLang="en-US" dirty="0">
              <a:ea typeface="맑은 고딕" panose="020B0503020000020004" pitchFamily="34" charset="-127"/>
              <a:cs typeface="Arial" panose="020B0604020202020204" pitchFamily="34" charset="0"/>
            </a:endParaRPr>
          </a:p>
        </p:txBody>
      </p:sp>
      <p:sp>
        <p:nvSpPr>
          <p:cNvPr id="4" name="Slide Number Placeholder 3">
            <a:extLst>
              <a:ext uri="{FF2B5EF4-FFF2-40B4-BE49-F238E27FC236}">
                <a16:creationId xmlns:a16="http://schemas.microsoft.com/office/drawing/2014/main" id="{A51748A1-219E-7842-BBAF-072D6E63321A}"/>
              </a:ext>
            </a:extLst>
          </p:cNvPr>
          <p:cNvSpPr>
            <a:spLocks noGrp="1"/>
          </p:cNvSpPr>
          <p:nvPr>
            <p:ph type="sldNum" sz="quarter" idx="12"/>
          </p:nvPr>
        </p:nvSpPr>
        <p:spPr/>
        <p:txBody>
          <a:bodyPr/>
          <a:lstStyle/>
          <a:p>
            <a:pPr>
              <a:defRPr/>
            </a:pPr>
            <a:fld id="{0841E296-6938-B243-9D3F-8353D8999409}" type="slidenum">
              <a:rPr lang="en-US" altLang="en-US" smtClean="0"/>
              <a:pPr>
                <a:defRPr/>
              </a:pPr>
              <a:t>35</a:t>
            </a:fld>
            <a:endParaRPr lang="en-US" altLang="en-US"/>
          </a:p>
        </p:txBody>
      </p:sp>
      <p:pic>
        <p:nvPicPr>
          <p:cNvPr id="66563" name="Content Placeholder 5">
            <a:extLst>
              <a:ext uri="{FF2B5EF4-FFF2-40B4-BE49-F238E27FC236}">
                <a16:creationId xmlns:a16="http://schemas.microsoft.com/office/drawing/2014/main" id="{0C2B0090-38DA-D448-9EEE-C943A9473BEF}"/>
              </a:ext>
            </a:extLst>
          </p:cNvPr>
          <p:cNvPicPr>
            <a:picLocks noChangeAspect="1"/>
          </p:cNvPicPr>
          <p:nvPr/>
        </p:nvPicPr>
        <p:blipFill>
          <a:blip r:embed="rId2">
            <a:extLst>
              <a:ext uri="{28A0092B-C50C-407E-A947-70E740481C1C}">
                <a14:useLocalDpi xmlns:a14="http://schemas.microsoft.com/office/drawing/2010/main" val="0"/>
              </a:ext>
            </a:extLst>
          </a:blip>
          <a:srcRect/>
          <a:stretch>
            <a:fillRect/>
          </a:stretch>
        </p:blipFill>
        <p:spPr bwMode="auto">
          <a:xfrm>
            <a:off x="1020417" y="3220278"/>
            <a:ext cx="2620062" cy="29852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66564" name="Content Placeholder 7">
            <a:extLst>
              <a:ext uri="{FF2B5EF4-FFF2-40B4-BE49-F238E27FC236}">
                <a16:creationId xmlns:a16="http://schemas.microsoft.com/office/drawing/2014/main" id="{7FC31BF3-4791-CB46-A401-3190B3F46AD3}"/>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013591" y="3220277"/>
            <a:ext cx="5610225" cy="288524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extBox 1">
            <a:extLst>
              <a:ext uri="{FF2B5EF4-FFF2-40B4-BE49-F238E27FC236}">
                <a16:creationId xmlns:a16="http://schemas.microsoft.com/office/drawing/2014/main" id="{08735201-C056-A447-A314-42C73933B7D1}"/>
              </a:ext>
            </a:extLst>
          </p:cNvPr>
          <p:cNvSpPr txBox="1"/>
          <p:nvPr/>
        </p:nvSpPr>
        <p:spPr>
          <a:xfrm>
            <a:off x="428874" y="6148750"/>
            <a:ext cx="9709038" cy="646331"/>
          </a:xfrm>
          <a:prstGeom prst="rect">
            <a:avLst/>
          </a:prstGeom>
          <a:noFill/>
        </p:spPr>
        <p:txBody>
          <a:bodyPr wrap="square" rtlCol="0">
            <a:spAutoFit/>
          </a:bodyPr>
          <a:lstStyle/>
          <a:p>
            <a:pPr algn="ctr"/>
            <a:r>
              <a:rPr lang="en-US" dirty="0"/>
              <a:t>Non contrasted CT showing the hyperdense semilunar or crescentic appearance </a:t>
            </a:r>
          </a:p>
          <a:p>
            <a:pPr algn="ctr"/>
            <a:r>
              <a:rPr lang="en-US" dirty="0"/>
              <a:t>of an acute subdural hematoma</a:t>
            </a:r>
          </a:p>
        </p:txBody>
      </p:sp>
      <p:sp>
        <p:nvSpPr>
          <p:cNvPr id="5" name="TextBox 4">
            <a:extLst>
              <a:ext uri="{FF2B5EF4-FFF2-40B4-BE49-F238E27FC236}">
                <a16:creationId xmlns:a16="http://schemas.microsoft.com/office/drawing/2014/main" id="{9E4E41E7-9B43-D375-D7A3-9A3FCBD9755F}"/>
              </a:ext>
            </a:extLst>
          </p:cNvPr>
          <p:cNvSpPr txBox="1"/>
          <p:nvPr/>
        </p:nvSpPr>
        <p:spPr>
          <a:xfrm>
            <a:off x="-364365" y="2197937"/>
            <a:ext cx="10502277" cy="387798"/>
          </a:xfrm>
          <a:prstGeom prst="rect">
            <a:avLst/>
          </a:prstGeom>
          <a:noFill/>
        </p:spPr>
        <p:txBody>
          <a:bodyPr wrap="square">
            <a:spAutoFit/>
          </a:bodyPr>
          <a:lstStyle/>
          <a:p>
            <a:pPr marL="914400" lvl="2" indent="0">
              <a:lnSpc>
                <a:spcPct val="80000"/>
              </a:lnSpc>
              <a:buNone/>
              <a:defRPr/>
            </a:pPr>
            <a:r>
              <a:rPr lang="en-US" altLang="en-US" sz="2400" b="1" dirty="0">
                <a:latin typeface="Arial" panose="020B0604020202020204" pitchFamily="34" charset="0"/>
                <a:ea typeface="굴림" panose="020B0600000101010101" pitchFamily="34" charset="-127"/>
                <a:cs typeface="Arial" panose="020B0604020202020204" pitchFamily="34" charset="0"/>
              </a:rPr>
              <a:t>INTRACRANIAL HEMATOMAS: ACUTE SUBDURAL HEMATOMA</a:t>
            </a:r>
          </a:p>
        </p:txBody>
      </p:sp>
      <p:sp>
        <p:nvSpPr>
          <p:cNvPr id="7" name="TextBox 6">
            <a:extLst>
              <a:ext uri="{FF2B5EF4-FFF2-40B4-BE49-F238E27FC236}">
                <a16:creationId xmlns:a16="http://schemas.microsoft.com/office/drawing/2014/main" id="{7E77607B-83AB-D73F-6EA2-08FAA1E4FFC8}"/>
              </a:ext>
            </a:extLst>
          </p:cNvPr>
          <p:cNvSpPr txBox="1"/>
          <p:nvPr/>
        </p:nvSpPr>
        <p:spPr>
          <a:xfrm>
            <a:off x="-364365" y="2624531"/>
            <a:ext cx="6281530" cy="560153"/>
          </a:xfrm>
          <a:prstGeom prst="rect">
            <a:avLst/>
          </a:prstGeom>
          <a:noFill/>
        </p:spPr>
        <p:txBody>
          <a:bodyPr wrap="square">
            <a:spAutoFit/>
          </a:bodyPr>
          <a:lstStyle/>
          <a:p>
            <a:pPr lvl="2">
              <a:lnSpc>
                <a:spcPct val="80000"/>
              </a:lnSpc>
              <a:defRPr/>
            </a:pPr>
            <a:endParaRPr lang="en-US" altLang="en-US" sz="1800" dirty="0">
              <a:latin typeface="Tahoma" panose="020B0604030504040204" pitchFamily="34" charset="0"/>
              <a:cs typeface="Tahoma" panose="020B0604030504040204" pitchFamily="34" charset="0"/>
            </a:endParaRPr>
          </a:p>
          <a:p>
            <a:pPr lvl="2">
              <a:lnSpc>
                <a:spcPct val="80000"/>
              </a:lnSpc>
              <a:defRPr/>
            </a:pPr>
            <a:r>
              <a:rPr lang="en-US" altLang="en-US" sz="2000" b="1" dirty="0">
                <a:latin typeface="Tahoma" panose="020B0604030504040204" pitchFamily="34" charset="0"/>
                <a:cs typeface="Tahoma" panose="020B0604030504040204" pitchFamily="34" charset="0"/>
              </a:rPr>
              <a:t>Imaging</a:t>
            </a:r>
            <a:r>
              <a:rPr lang="en-US" altLang="en-US" sz="1800" dirty="0">
                <a:latin typeface="Tahoma" panose="020B0604030504040204" pitchFamily="34" charset="0"/>
                <a:cs typeface="Tahoma" panose="020B0604030504040204" pitchFamily="34" charset="0"/>
              </a:rPr>
              <a:t>: Confirmed by a non contrasted CT</a:t>
            </a:r>
          </a:p>
        </p:txBody>
      </p:sp>
    </p:spTree>
    <p:extLst>
      <p:ext uri="{BB962C8B-B14F-4D97-AF65-F5344CB8AC3E}">
        <p14:creationId xmlns:p14="http://schemas.microsoft.com/office/powerpoint/2010/main" val="85852930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609" name="Title 7">
            <a:extLst>
              <a:ext uri="{FF2B5EF4-FFF2-40B4-BE49-F238E27FC236}">
                <a16:creationId xmlns:a16="http://schemas.microsoft.com/office/drawing/2014/main" id="{A6A8EE94-F840-AE42-BAC5-846908C4E472}"/>
              </a:ext>
            </a:extLst>
          </p:cNvPr>
          <p:cNvSpPr>
            <a:spLocks noGrp="1" noChangeArrowheads="1"/>
          </p:cNvSpPr>
          <p:nvPr>
            <p:ph type="title"/>
          </p:nvPr>
        </p:nvSpPr>
        <p:spPr>
          <a:xfrm>
            <a:off x="756745" y="752475"/>
            <a:ext cx="8195169" cy="1081088"/>
          </a:xfrm>
        </p:spPr>
        <p:txBody>
          <a:bodyPr>
            <a:normAutofit fontScale="90000"/>
          </a:bodyPr>
          <a:lstStyle/>
          <a:p>
            <a:br>
              <a:rPr lang="en-US" altLang="en-US" dirty="0">
                <a:ea typeface="맑은 고딕" panose="020B0503020000020004" pitchFamily="34" charset="-127"/>
              </a:rPr>
            </a:br>
            <a:r>
              <a:rPr lang="en-US" altLang="en-US" b="1" i="1" dirty="0">
                <a:latin typeface="Tahoma" panose="020B0604030504040204" pitchFamily="34" charset="0"/>
                <a:cs typeface="Tahoma" panose="020B0604030504040204" pitchFamily="34" charset="0"/>
              </a:rPr>
              <a:t>EARLY COMPLICATIONS</a:t>
            </a:r>
            <a:br>
              <a:rPr lang="en-US" altLang="en-US" dirty="0">
                <a:ea typeface="맑은 고딕" panose="020B0503020000020004" pitchFamily="34" charset="-127"/>
              </a:rPr>
            </a:br>
            <a:endParaRPr lang="en-US" altLang="en-US" b="1" i="1" dirty="0">
              <a:ea typeface="맑은 고딕" panose="020B0503020000020004" pitchFamily="34" charset="-127"/>
            </a:endParaRPr>
          </a:p>
        </p:txBody>
      </p:sp>
      <p:sp>
        <p:nvSpPr>
          <p:cNvPr id="68610" name="Text Placeholder 9">
            <a:extLst>
              <a:ext uri="{FF2B5EF4-FFF2-40B4-BE49-F238E27FC236}">
                <a16:creationId xmlns:a16="http://schemas.microsoft.com/office/drawing/2014/main" id="{3CB06175-77D6-C643-BBC6-EF61A2B033C3}"/>
              </a:ext>
            </a:extLst>
          </p:cNvPr>
          <p:cNvSpPr>
            <a:spLocks noGrp="1" noChangeArrowheads="1"/>
          </p:cNvSpPr>
          <p:nvPr>
            <p:ph type="body" idx="1"/>
          </p:nvPr>
        </p:nvSpPr>
        <p:spPr>
          <a:xfrm>
            <a:off x="1608823" y="3345974"/>
            <a:ext cx="3906838" cy="558800"/>
          </a:xfrm>
        </p:spPr>
        <p:txBody>
          <a:bodyPr/>
          <a:lstStyle/>
          <a:p>
            <a:r>
              <a:rPr lang="en-US" altLang="en-US" dirty="0">
                <a:ea typeface="맑은 고딕" panose="020B0503020000020004" pitchFamily="34" charset="-127"/>
              </a:rPr>
              <a:t>EXTRADURAL</a:t>
            </a:r>
          </a:p>
        </p:txBody>
      </p:sp>
      <p:sp>
        <p:nvSpPr>
          <p:cNvPr id="68611" name="Content Placeholder 6">
            <a:extLst>
              <a:ext uri="{FF2B5EF4-FFF2-40B4-BE49-F238E27FC236}">
                <a16:creationId xmlns:a16="http://schemas.microsoft.com/office/drawing/2014/main" id="{2F5C8824-8972-EC45-8291-A5F22AE63040}"/>
              </a:ext>
            </a:extLst>
          </p:cNvPr>
          <p:cNvSpPr>
            <a:spLocks noGrp="1" noChangeArrowheads="1"/>
          </p:cNvSpPr>
          <p:nvPr>
            <p:ph sz="half" idx="2"/>
          </p:nvPr>
        </p:nvSpPr>
        <p:spPr>
          <a:xfrm>
            <a:off x="1422016" y="3985870"/>
            <a:ext cx="4572000" cy="2310290"/>
          </a:xfrm>
        </p:spPr>
        <p:txBody>
          <a:bodyPr>
            <a:normAutofit fontScale="85000" lnSpcReduction="10000"/>
          </a:bodyPr>
          <a:lstStyle/>
          <a:p>
            <a:r>
              <a:rPr lang="en-US" altLang="en-US" sz="2000" dirty="0">
                <a:ea typeface="맑은 고딕" panose="020B0503020000020004" pitchFamily="34" charset="-127"/>
              </a:rPr>
              <a:t>BETWEEN SKULL AND DURA</a:t>
            </a:r>
          </a:p>
          <a:p>
            <a:r>
              <a:rPr lang="en-US" altLang="en-US" sz="2000" dirty="0">
                <a:ea typeface="맑은 고딕" panose="020B0503020000020004" pitchFamily="34" charset="-127"/>
              </a:rPr>
              <a:t>ARTERIAL BLOOD</a:t>
            </a:r>
          </a:p>
          <a:p>
            <a:r>
              <a:rPr lang="en-US" altLang="en-US" sz="2000" dirty="0">
                <a:ea typeface="맑은 고딕" panose="020B0503020000020004" pitchFamily="34" charset="-127"/>
              </a:rPr>
              <a:t>FROM MIDDLE MENINGIAL ARTERY</a:t>
            </a:r>
          </a:p>
          <a:p>
            <a:r>
              <a:rPr lang="en-US" altLang="en-US" sz="2000" dirty="0">
                <a:ea typeface="맑은 고딕" panose="020B0503020000020004" pitchFamily="34" charset="-127"/>
              </a:rPr>
              <a:t>LOCALIZED</a:t>
            </a:r>
          </a:p>
          <a:p>
            <a:r>
              <a:rPr lang="en-US" altLang="en-US" sz="2000" b="1" dirty="0">
                <a:ea typeface="맑은 고딕" panose="020B0503020000020004" pitchFamily="34" charset="-127"/>
              </a:rPr>
              <a:t>USUALLY NO BRAIN INJURY</a:t>
            </a:r>
          </a:p>
          <a:p>
            <a:r>
              <a:rPr lang="en-US" altLang="en-US" sz="2000" dirty="0">
                <a:ea typeface="맑은 고딕" panose="020B0503020000020004" pitchFamily="34" charset="-127"/>
              </a:rPr>
              <a:t>OCCASIONALLY WITH LUCID INTERVAL  (25%)</a:t>
            </a:r>
          </a:p>
          <a:p>
            <a:r>
              <a:rPr lang="en-US" altLang="en-US" sz="2000" dirty="0">
                <a:ea typeface="맑은 고딕" panose="020B0503020000020004" pitchFamily="34" charset="-127"/>
              </a:rPr>
              <a:t>25% OF CASES HAVE NO FRACTURES.</a:t>
            </a:r>
          </a:p>
          <a:p>
            <a:endParaRPr lang="en-US" altLang="en-US" dirty="0">
              <a:ea typeface="맑은 고딕" panose="020B0503020000020004" pitchFamily="34" charset="-127"/>
            </a:endParaRPr>
          </a:p>
        </p:txBody>
      </p:sp>
      <p:sp>
        <p:nvSpPr>
          <p:cNvPr id="68612" name="Text Placeholder 10">
            <a:extLst>
              <a:ext uri="{FF2B5EF4-FFF2-40B4-BE49-F238E27FC236}">
                <a16:creationId xmlns:a16="http://schemas.microsoft.com/office/drawing/2014/main" id="{FBFC7E69-38E6-C04F-9B1E-F087FF6A6A6D}"/>
              </a:ext>
            </a:extLst>
          </p:cNvPr>
          <p:cNvSpPr>
            <a:spLocks noGrp="1" noChangeArrowheads="1"/>
          </p:cNvSpPr>
          <p:nvPr>
            <p:ph type="body" sz="quarter" idx="3"/>
          </p:nvPr>
        </p:nvSpPr>
        <p:spPr>
          <a:xfrm>
            <a:off x="6096000" y="3345974"/>
            <a:ext cx="3811588" cy="558800"/>
          </a:xfrm>
        </p:spPr>
        <p:txBody>
          <a:bodyPr/>
          <a:lstStyle/>
          <a:p>
            <a:r>
              <a:rPr lang="en-US" altLang="en-US" dirty="0">
                <a:ea typeface="맑은 고딕" panose="020B0503020000020004" pitchFamily="34" charset="-127"/>
              </a:rPr>
              <a:t>SUBDURAL</a:t>
            </a:r>
          </a:p>
        </p:txBody>
      </p:sp>
      <p:sp>
        <p:nvSpPr>
          <p:cNvPr id="68613" name="Content Placeholder 8">
            <a:extLst>
              <a:ext uri="{FF2B5EF4-FFF2-40B4-BE49-F238E27FC236}">
                <a16:creationId xmlns:a16="http://schemas.microsoft.com/office/drawing/2014/main" id="{2A886E25-37DA-3149-88A5-32A9B4E97BB3}"/>
              </a:ext>
            </a:extLst>
          </p:cNvPr>
          <p:cNvSpPr>
            <a:spLocks noGrp="1" noChangeArrowheads="1"/>
          </p:cNvSpPr>
          <p:nvPr>
            <p:ph sz="quarter" idx="4"/>
          </p:nvPr>
        </p:nvSpPr>
        <p:spPr>
          <a:xfrm>
            <a:off x="5989982" y="3985870"/>
            <a:ext cx="4433888" cy="2544629"/>
          </a:xfrm>
        </p:spPr>
        <p:txBody>
          <a:bodyPr>
            <a:normAutofit fontScale="85000" lnSpcReduction="10000"/>
          </a:bodyPr>
          <a:lstStyle/>
          <a:p>
            <a:r>
              <a:rPr lang="en-US" altLang="en-US" sz="2000" dirty="0">
                <a:ea typeface="맑은 고딕" panose="020B0503020000020004" pitchFamily="34" charset="-127"/>
              </a:rPr>
              <a:t>BETWEEN DURA AND BRAIN</a:t>
            </a:r>
          </a:p>
          <a:p>
            <a:r>
              <a:rPr lang="en-US" altLang="en-US" sz="2000" dirty="0">
                <a:ea typeface="맑은 고딕" panose="020B0503020000020004" pitchFamily="34" charset="-127"/>
              </a:rPr>
              <a:t>VENOUS BLOOD</a:t>
            </a:r>
          </a:p>
          <a:p>
            <a:r>
              <a:rPr lang="en-US" altLang="en-US" sz="2000" dirty="0">
                <a:ea typeface="맑은 고딕" panose="020B0503020000020004" pitchFamily="34" charset="-127"/>
              </a:rPr>
              <a:t>FROM BRIDGING VEINS</a:t>
            </a:r>
          </a:p>
          <a:p>
            <a:r>
              <a:rPr lang="en-US" altLang="en-US" sz="2000" dirty="0">
                <a:ea typeface="맑은 고딕" panose="020B0503020000020004" pitchFamily="34" charset="-127"/>
              </a:rPr>
              <a:t>WIDESPREAD</a:t>
            </a:r>
          </a:p>
          <a:p>
            <a:r>
              <a:rPr lang="en-US" altLang="en-US" sz="2000" b="1" dirty="0">
                <a:ea typeface="맑은 고딕" panose="020B0503020000020004" pitchFamily="34" charset="-127"/>
              </a:rPr>
              <a:t>USUALLY SEVERE BRAIN INJURY</a:t>
            </a:r>
          </a:p>
          <a:p>
            <a:r>
              <a:rPr lang="en-US" altLang="en-US" sz="2000" dirty="0">
                <a:ea typeface="맑은 고딕" panose="020B0503020000020004" pitchFamily="34" charset="-127"/>
              </a:rPr>
              <a:t>NO LUCID INTERVAL</a:t>
            </a:r>
          </a:p>
          <a:p>
            <a:pPr marL="0" indent="0">
              <a:buNone/>
            </a:pPr>
            <a:endParaRPr lang="en-US" altLang="en-US" dirty="0">
              <a:ea typeface="맑은 고딕" panose="020B0503020000020004" pitchFamily="34" charset="-127"/>
            </a:endParaRPr>
          </a:p>
        </p:txBody>
      </p:sp>
      <p:sp>
        <p:nvSpPr>
          <p:cNvPr id="5" name="Slide Number Placeholder 4">
            <a:extLst>
              <a:ext uri="{FF2B5EF4-FFF2-40B4-BE49-F238E27FC236}">
                <a16:creationId xmlns:a16="http://schemas.microsoft.com/office/drawing/2014/main" id="{88F23F29-6F19-2549-8B3A-D551794D17B2}"/>
              </a:ext>
            </a:extLst>
          </p:cNvPr>
          <p:cNvSpPr>
            <a:spLocks noGrp="1"/>
          </p:cNvSpPr>
          <p:nvPr>
            <p:ph type="sldNum" sz="quarter" idx="12"/>
          </p:nvPr>
        </p:nvSpPr>
        <p:spPr/>
        <p:txBody>
          <a:bodyPr/>
          <a:lstStyle/>
          <a:p>
            <a:pPr>
              <a:defRPr/>
            </a:pPr>
            <a:fld id="{AFDF4DD2-642B-0B40-9CA2-0A1A381F7FBB}" type="slidenum">
              <a:rPr lang="en-US" altLang="en-US" smtClean="0"/>
              <a:pPr>
                <a:defRPr/>
              </a:pPr>
              <a:t>36</a:t>
            </a:fld>
            <a:endParaRPr lang="en-US" altLang="en-US"/>
          </a:p>
        </p:txBody>
      </p:sp>
      <p:sp>
        <p:nvSpPr>
          <p:cNvPr id="3" name="TextBox 2">
            <a:extLst>
              <a:ext uri="{FF2B5EF4-FFF2-40B4-BE49-F238E27FC236}">
                <a16:creationId xmlns:a16="http://schemas.microsoft.com/office/drawing/2014/main" id="{0968DE54-A193-35FE-E63A-4697A6295A77}"/>
              </a:ext>
            </a:extLst>
          </p:cNvPr>
          <p:cNvSpPr txBox="1"/>
          <p:nvPr/>
        </p:nvSpPr>
        <p:spPr>
          <a:xfrm>
            <a:off x="756745" y="2319039"/>
            <a:ext cx="9500437" cy="1200329"/>
          </a:xfrm>
          <a:prstGeom prst="rect">
            <a:avLst/>
          </a:prstGeom>
          <a:noFill/>
        </p:spPr>
        <p:txBody>
          <a:bodyPr wrap="square">
            <a:spAutoFit/>
          </a:bodyPr>
          <a:lstStyle/>
          <a:p>
            <a:r>
              <a:rPr lang="en-US" altLang="en-US" sz="2400" b="1" dirty="0">
                <a:latin typeface="Arial" panose="020B0604020202020204" pitchFamily="34" charset="0"/>
                <a:ea typeface="굴림" panose="020B0600000101010101" pitchFamily="34" charset="-127"/>
                <a:cs typeface="Arial" panose="020B0604020202020204" pitchFamily="34" charset="0"/>
              </a:rPr>
              <a:t>INTRACRANIAL HEMATOMAS: ACUTE SUBDURAL HEMATOMA</a:t>
            </a:r>
            <a:endParaRPr lang="en-US" altLang="en-US" sz="2400" b="1" dirty="0">
              <a:latin typeface="Tahoma" panose="020B0604030504040204" pitchFamily="34" charset="0"/>
              <a:ea typeface="Tahoma" panose="020B0604030504040204" pitchFamily="34" charset="0"/>
              <a:cs typeface="Tahoma" panose="020B0604030504040204" pitchFamily="34" charset="0"/>
            </a:endParaRPr>
          </a:p>
          <a:p>
            <a:r>
              <a:rPr lang="en-US" altLang="en-US" sz="2400" b="1" dirty="0">
                <a:latin typeface="Tahoma" panose="020B0604030504040204" pitchFamily="34" charset="0"/>
                <a:ea typeface="Tahoma" panose="020B0604030504040204" pitchFamily="34" charset="0"/>
                <a:cs typeface="Tahoma" panose="020B0604030504040204" pitchFamily="34" charset="0"/>
              </a:rPr>
              <a:t>SO; WHAT ARE THE DIFFERENCES?</a:t>
            </a:r>
            <a:br>
              <a:rPr lang="en-US" altLang="en-US" sz="2400" b="1" dirty="0">
                <a:latin typeface="Tahoma" panose="020B0604030504040204" pitchFamily="34" charset="0"/>
                <a:ea typeface="Tahoma" panose="020B0604030504040204" pitchFamily="34" charset="0"/>
                <a:cs typeface="Tahoma" panose="020B0604030504040204" pitchFamily="34" charset="0"/>
              </a:rPr>
            </a:b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436906922"/>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9633" name="Rectangle 2">
            <a:extLst>
              <a:ext uri="{FF2B5EF4-FFF2-40B4-BE49-F238E27FC236}">
                <a16:creationId xmlns:a16="http://schemas.microsoft.com/office/drawing/2014/main" id="{0D44BF83-D686-4E45-8959-A5CCF99B7355}"/>
              </a:ext>
            </a:extLst>
          </p:cNvPr>
          <p:cNvSpPr>
            <a:spLocks noGrp="1" noChangeArrowheads="1"/>
          </p:cNvSpPr>
          <p:nvPr>
            <p:ph type="title"/>
          </p:nvPr>
        </p:nvSpPr>
        <p:spPr>
          <a:xfrm>
            <a:off x="2057401" y="752475"/>
            <a:ext cx="6888163" cy="1081088"/>
          </a:xfrm>
        </p:spPr>
        <p:txBody>
          <a:bodyPr/>
          <a:lstStyle/>
          <a:p>
            <a:pPr eaLnBrk="1" hangingPunct="1"/>
            <a:r>
              <a:rPr lang="en-US" altLang="en-US" b="1" i="1">
                <a:solidFill>
                  <a:schemeClr val="folHlink"/>
                </a:solidFill>
                <a:ea typeface="맑은 고딕" panose="020B0503020000020004" pitchFamily="34" charset="-127"/>
              </a:rPr>
              <a:t> </a:t>
            </a:r>
          </a:p>
        </p:txBody>
      </p:sp>
      <p:sp>
        <p:nvSpPr>
          <p:cNvPr id="69634" name="Rectangle 3">
            <a:extLst>
              <a:ext uri="{FF2B5EF4-FFF2-40B4-BE49-F238E27FC236}">
                <a16:creationId xmlns:a16="http://schemas.microsoft.com/office/drawing/2014/main" id="{DFF2F4F7-2841-1544-9033-2A9427EA4154}"/>
              </a:ext>
            </a:extLst>
          </p:cNvPr>
          <p:cNvSpPr>
            <a:spLocks noGrp="1" noChangeArrowheads="1"/>
          </p:cNvSpPr>
          <p:nvPr>
            <p:ph sz="half" idx="1"/>
          </p:nvPr>
        </p:nvSpPr>
        <p:spPr>
          <a:xfrm>
            <a:off x="1219200" y="3351934"/>
            <a:ext cx="9220200" cy="3201265"/>
          </a:xfrm>
        </p:spPr>
        <p:txBody>
          <a:bodyPr/>
          <a:lstStyle/>
          <a:p>
            <a:pPr lvl="1" eaLnBrk="1" hangingPunct="1">
              <a:buFont typeface="Wingdings" pitchFamily="2" charset="2"/>
              <a:buNone/>
            </a:pPr>
            <a:endParaRPr lang="en-US" altLang="en-US" i="1" dirty="0">
              <a:solidFill>
                <a:schemeClr val="folHlink"/>
              </a:solidFill>
              <a:ea typeface="맑은 고딕" panose="020B0503020000020004" pitchFamily="34" charset="-127"/>
            </a:endParaRPr>
          </a:p>
          <a:p>
            <a:pPr marL="914400" lvl="2" indent="0" eaLnBrk="1" hangingPunct="1">
              <a:buNone/>
            </a:pPr>
            <a:r>
              <a:rPr lang="en-US" altLang="en-US" sz="2000" i="1" dirty="0">
                <a:latin typeface="Tahoma" panose="020B0604030504040204" pitchFamily="34" charset="0"/>
                <a:ea typeface="맑은 고딕" panose="020B0503020000020004" pitchFamily="34" charset="-127"/>
                <a:cs typeface="Tahoma" panose="020B0604030504040204" pitchFamily="34" charset="0"/>
              </a:rPr>
              <a:t> </a:t>
            </a:r>
          </a:p>
          <a:p>
            <a:pPr lvl="2" eaLnBrk="1" hangingPunct="1">
              <a:buFont typeface="Wingdings" pitchFamily="2" charset="2"/>
              <a:buChar char="q"/>
            </a:pPr>
            <a:endParaRPr lang="en-US" altLang="en-US" sz="2000" i="1"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sz="2000" i="1" dirty="0">
              <a:ea typeface="맑은 고딕" panose="020B0503020000020004" pitchFamily="34" charset="-127"/>
            </a:endParaRPr>
          </a:p>
          <a:p>
            <a:pPr lvl="3" eaLnBrk="1" hangingPunct="1"/>
            <a:endParaRPr lang="en-US" altLang="en-US" sz="2000" i="1" dirty="0">
              <a:ea typeface="맑은 고딕" panose="020B0503020000020004" pitchFamily="34" charset="-127"/>
            </a:endParaRPr>
          </a:p>
          <a:p>
            <a:pPr lvl="3" eaLnBrk="1" hangingPunct="1"/>
            <a:endParaRPr lang="en-US" altLang="en-US" sz="2000" i="1" dirty="0">
              <a:ea typeface="맑은 고딕" panose="020B0503020000020004" pitchFamily="34" charset="-127"/>
            </a:endParaRPr>
          </a:p>
          <a:p>
            <a:pPr lvl="2" eaLnBrk="1" hangingPunct="1"/>
            <a:endParaRPr lang="ar-JO" altLang="en-US" sz="2000" i="1" dirty="0">
              <a:ea typeface="맑은 고딕" panose="020B0503020000020004" pitchFamily="34" charset="-127"/>
            </a:endParaRPr>
          </a:p>
          <a:p>
            <a:pPr lvl="2" eaLnBrk="1" hangingPunct="1"/>
            <a:endParaRPr lang="en-US" altLang="en-US" sz="2000" i="1" dirty="0">
              <a:ea typeface="맑은 고딕" panose="020B0503020000020004" pitchFamily="34" charset="-127"/>
            </a:endParaRPr>
          </a:p>
        </p:txBody>
      </p:sp>
      <p:sp>
        <p:nvSpPr>
          <p:cNvPr id="69635" name="Slide Number Placeholder 6">
            <a:extLst>
              <a:ext uri="{FF2B5EF4-FFF2-40B4-BE49-F238E27FC236}">
                <a16:creationId xmlns:a16="http://schemas.microsoft.com/office/drawing/2014/main" id="{E9648628-D686-9440-A0F3-47011F06F4DD}"/>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6BAE50B-2C28-7B40-B9D9-83D76877288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37</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69636" name="Rectangle 9">
            <a:extLst>
              <a:ext uri="{FF2B5EF4-FFF2-40B4-BE49-F238E27FC236}">
                <a16:creationId xmlns:a16="http://schemas.microsoft.com/office/drawing/2014/main" id="{5D6FB8ED-4BC3-614D-AEAD-692116EEB79E}"/>
              </a:ext>
            </a:extLst>
          </p:cNvPr>
          <p:cNvSpPr>
            <a:spLocks noChangeArrowheads="1"/>
          </p:cNvSpPr>
          <p:nvPr/>
        </p:nvSpPr>
        <p:spPr bwMode="auto">
          <a:xfrm>
            <a:off x="672488" y="557214"/>
            <a:ext cx="916502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200" b="1" i="1" dirty="0">
              <a:latin typeface="Tahoma" panose="020B0604030504040204" pitchFamily="34" charset="0"/>
              <a:cs typeface="Tahoma" panose="020B0604030504040204" pitchFamily="34" charset="0"/>
            </a:endParaRPr>
          </a:p>
          <a:p>
            <a:pPr>
              <a:lnSpc>
                <a:spcPct val="100000"/>
              </a:lnSpc>
              <a:spcBef>
                <a:spcPct val="0"/>
              </a:spcBef>
              <a:buNone/>
            </a:pPr>
            <a:r>
              <a:rPr lang="en-US" altLang="en-US" sz="3200" b="1" i="1" dirty="0">
                <a:latin typeface="Tahoma" panose="020B0604030504040204" pitchFamily="34" charset="0"/>
                <a:cs typeface="Tahoma" panose="020B0604030504040204" pitchFamily="34" charset="0"/>
              </a:rPr>
              <a:t>EARLY COMPLICATIONS</a:t>
            </a:r>
          </a:p>
        </p:txBody>
      </p:sp>
      <p:pic>
        <p:nvPicPr>
          <p:cNvPr id="69637" name="Content Placeholder 10">
            <a:extLst>
              <a:ext uri="{FF2B5EF4-FFF2-40B4-BE49-F238E27FC236}">
                <a16:creationId xmlns:a16="http://schemas.microsoft.com/office/drawing/2014/main" id="{94C26A18-1939-4545-A712-0386FF6F09D0}"/>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586014" y="2908681"/>
            <a:ext cx="7019972" cy="394931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3" name="TextBox 2">
            <a:extLst>
              <a:ext uri="{FF2B5EF4-FFF2-40B4-BE49-F238E27FC236}">
                <a16:creationId xmlns:a16="http://schemas.microsoft.com/office/drawing/2014/main" id="{96F86209-4E0F-D66F-28C2-2C728B5D7DFC}"/>
              </a:ext>
            </a:extLst>
          </p:cNvPr>
          <p:cNvSpPr txBox="1"/>
          <p:nvPr/>
        </p:nvSpPr>
        <p:spPr>
          <a:xfrm>
            <a:off x="618026" y="2077684"/>
            <a:ext cx="9766912" cy="830997"/>
          </a:xfrm>
          <a:prstGeom prst="rect">
            <a:avLst/>
          </a:prstGeom>
          <a:noFill/>
        </p:spPr>
        <p:txBody>
          <a:bodyPr wrap="square">
            <a:spAutoFit/>
          </a:bodyPr>
          <a:lstStyle/>
          <a:p>
            <a:r>
              <a:rPr lang="en-US" altLang="en-US" sz="2400" dirty="0">
                <a:latin typeface="Arial" panose="020B0604020202020204" pitchFamily="34" charset="0"/>
                <a:ea typeface="굴림" panose="020B0600000101010101" pitchFamily="34" charset="-127"/>
                <a:cs typeface="Arial" panose="020B0604020202020204" pitchFamily="34" charset="0"/>
              </a:rPr>
              <a:t>INTRACRANIAL HEMATOMAS: ACUTE SUBDURAL HEMATOMA</a:t>
            </a:r>
            <a:endParaRPr lang="en-US" altLang="en-US" sz="2400" dirty="0">
              <a:latin typeface="Tahoma" panose="020B0604030504040204" pitchFamily="34" charset="0"/>
              <a:ea typeface="Tahoma" panose="020B0604030504040204" pitchFamily="34" charset="0"/>
              <a:cs typeface="Tahoma" panose="020B0604030504040204" pitchFamily="34" charset="0"/>
            </a:endParaRPr>
          </a:p>
          <a:p>
            <a:r>
              <a:rPr lang="en-US" altLang="en-US" sz="2400" dirty="0">
                <a:latin typeface="Tahoma" panose="020B0604030504040204" pitchFamily="34" charset="0"/>
                <a:cs typeface="Tahoma" panose="020B0604030504040204" pitchFamily="34" charset="0"/>
              </a:rPr>
              <a:t>EXTRA Vs SUBDURAL HEMATOMA</a:t>
            </a:r>
            <a:endParaRPr lang="en-JO" sz="2400" dirty="0"/>
          </a:p>
        </p:txBody>
      </p:sp>
    </p:spTree>
    <p:extLst>
      <p:ext uri="{BB962C8B-B14F-4D97-AF65-F5344CB8AC3E}">
        <p14:creationId xmlns:p14="http://schemas.microsoft.com/office/powerpoint/2010/main" val="483037161"/>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0657" name="Rectangle 2">
            <a:extLst>
              <a:ext uri="{FF2B5EF4-FFF2-40B4-BE49-F238E27FC236}">
                <a16:creationId xmlns:a16="http://schemas.microsoft.com/office/drawing/2014/main" id="{C5AB506F-C817-7A4B-84D8-754091C33CD2}"/>
              </a:ext>
            </a:extLst>
          </p:cNvPr>
          <p:cNvSpPr>
            <a:spLocks noGrp="1" noChangeArrowheads="1"/>
          </p:cNvSpPr>
          <p:nvPr>
            <p:ph type="title"/>
          </p:nvPr>
        </p:nvSpPr>
        <p:spPr>
          <a:xfrm>
            <a:off x="2057401" y="752475"/>
            <a:ext cx="6888163" cy="1081088"/>
          </a:xfrm>
        </p:spPr>
        <p:txBody>
          <a:bodyPr/>
          <a:lstStyle/>
          <a:p>
            <a:pPr eaLnBrk="1" hangingPunct="1"/>
            <a:r>
              <a:rPr lang="en-US" altLang="en-US" b="1" i="1">
                <a:solidFill>
                  <a:schemeClr val="folHlink"/>
                </a:solidFill>
                <a:ea typeface="맑은 고딕" panose="020B0503020000020004" pitchFamily="34" charset="-127"/>
              </a:rPr>
              <a:t> </a:t>
            </a:r>
          </a:p>
        </p:txBody>
      </p:sp>
      <p:sp>
        <p:nvSpPr>
          <p:cNvPr id="70658" name="Rectangle 3">
            <a:extLst>
              <a:ext uri="{FF2B5EF4-FFF2-40B4-BE49-F238E27FC236}">
                <a16:creationId xmlns:a16="http://schemas.microsoft.com/office/drawing/2014/main" id="{433A7C75-B0DB-044C-AE62-A76293086D03}"/>
              </a:ext>
            </a:extLst>
          </p:cNvPr>
          <p:cNvSpPr>
            <a:spLocks noGrp="1" noChangeArrowheads="1"/>
          </p:cNvSpPr>
          <p:nvPr>
            <p:ph sz="half" idx="1"/>
          </p:nvPr>
        </p:nvSpPr>
        <p:spPr>
          <a:xfrm>
            <a:off x="531742" y="2641600"/>
            <a:ext cx="9220200" cy="4216400"/>
          </a:xfrm>
        </p:spPr>
        <p:txBody>
          <a:bodyPr>
            <a:normAutofit/>
          </a:bodyPr>
          <a:lstStyle/>
          <a:p>
            <a:pPr lvl="1" eaLnBrk="1" hangingPunct="1">
              <a:buFont typeface="Wingdings" pitchFamily="2" charset="2"/>
              <a:buNone/>
            </a:pPr>
            <a:endParaRPr lang="en-US" altLang="en-US" dirty="0">
              <a:solidFill>
                <a:schemeClr val="folHlink"/>
              </a:solidFill>
              <a:ea typeface="맑은 고딕" panose="020B0503020000020004" pitchFamily="34" charset="-127"/>
            </a:endParaRP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Usually due to direct trauma or acceleration deceleration injury</a:t>
            </a: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Mainly at poles of lobes and under surface of brain</a:t>
            </a: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Could have been a hemorrhagic contusion</a:t>
            </a: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Usually part of severe head injury</a:t>
            </a: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Diagnosis is by non contrasted CT</a:t>
            </a:r>
          </a:p>
          <a:p>
            <a:pPr lvl="2"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Treatment:</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That of the head Injury</a:t>
            </a:r>
          </a:p>
          <a:p>
            <a:pPr lvl="3" eaLnBrk="1" hangingPunct="1"/>
            <a:r>
              <a:rPr lang="en-US" altLang="en-US" sz="2000" dirty="0">
                <a:latin typeface="Tahoma" panose="020B0604030504040204" pitchFamily="34" charset="0"/>
                <a:ea typeface="맑은 고딕" panose="020B0503020000020004" pitchFamily="34" charset="-127"/>
                <a:cs typeface="Tahoma" panose="020B0604030504040204" pitchFamily="34" charset="0"/>
              </a:rPr>
              <a:t>Craniotomy and evacuation if the cause of continued deterioration.</a:t>
            </a:r>
          </a:p>
          <a:p>
            <a:pPr lvl="2" eaLnBrk="1" hangingPunct="1">
              <a:buFont typeface="Wingdings" pitchFamily="2" charset="2"/>
              <a:buChar char="q"/>
            </a:pPr>
            <a:endParaRPr lang="en-US" altLang="en-US" sz="2000"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sz="2000" dirty="0">
              <a:ea typeface="맑은 고딕" panose="020B0503020000020004" pitchFamily="34" charset="-127"/>
            </a:endParaRPr>
          </a:p>
          <a:p>
            <a:pPr lvl="3" eaLnBrk="1" hangingPunct="1"/>
            <a:endParaRPr lang="en-US" altLang="en-US" sz="2000" dirty="0">
              <a:ea typeface="맑은 고딕" panose="020B0503020000020004" pitchFamily="34" charset="-127"/>
            </a:endParaRPr>
          </a:p>
          <a:p>
            <a:pPr lvl="3" eaLnBrk="1" hangingPunct="1"/>
            <a:endParaRPr lang="en-US" altLang="en-US" sz="2000" dirty="0">
              <a:ea typeface="맑은 고딕" panose="020B0503020000020004" pitchFamily="34" charset="-127"/>
            </a:endParaRPr>
          </a:p>
          <a:p>
            <a:pPr lvl="2" eaLnBrk="1" hangingPunct="1"/>
            <a:endParaRPr lang="ar-JO" altLang="en-US" sz="2000" dirty="0">
              <a:ea typeface="맑은 고딕" panose="020B0503020000020004" pitchFamily="34" charset="-127"/>
            </a:endParaRPr>
          </a:p>
          <a:p>
            <a:pPr lvl="2" eaLnBrk="1" hangingPunct="1"/>
            <a:endParaRPr lang="en-US" altLang="en-US" sz="2000" dirty="0">
              <a:ea typeface="맑은 고딕" panose="020B0503020000020004" pitchFamily="34" charset="-127"/>
            </a:endParaRPr>
          </a:p>
        </p:txBody>
      </p:sp>
      <p:sp>
        <p:nvSpPr>
          <p:cNvPr id="70659" name="Slide Number Placeholder 6">
            <a:extLst>
              <a:ext uri="{FF2B5EF4-FFF2-40B4-BE49-F238E27FC236}">
                <a16:creationId xmlns:a16="http://schemas.microsoft.com/office/drawing/2014/main" id="{79D59C0C-BFD3-254C-9181-92403152AD4C}"/>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866B2804-EDF2-2E44-A3A1-2310411FAB57}"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38</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70660" name="Rectangle 9">
            <a:extLst>
              <a:ext uri="{FF2B5EF4-FFF2-40B4-BE49-F238E27FC236}">
                <a16:creationId xmlns:a16="http://schemas.microsoft.com/office/drawing/2014/main" id="{F039DE5A-BE65-5147-81BE-93A7C4C78D5A}"/>
              </a:ext>
            </a:extLst>
          </p:cNvPr>
          <p:cNvSpPr>
            <a:spLocks noChangeArrowheads="1"/>
          </p:cNvSpPr>
          <p:nvPr/>
        </p:nvSpPr>
        <p:spPr bwMode="auto">
          <a:xfrm>
            <a:off x="662152" y="752476"/>
            <a:ext cx="9091448" cy="169277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200" b="1" i="1" dirty="0">
              <a:latin typeface="Tahoma" panose="020B0604030504040204" pitchFamily="34" charset="0"/>
              <a:cs typeface="Tahoma" panose="020B060403050404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 COMPLICATIONS</a:t>
            </a:r>
            <a:br>
              <a:rPr lang="en-US" altLang="en-US" sz="3600" dirty="0"/>
            </a:br>
            <a:endParaRPr lang="en-US" altLang="en-US" sz="3600" b="1" i="1" dirty="0">
              <a:latin typeface="Tahoma" panose="020B0604030504040204" pitchFamily="34" charset="0"/>
              <a:cs typeface="Tahoma" panose="020B0604030504040204" pitchFamily="34" charset="0"/>
            </a:endParaRPr>
          </a:p>
        </p:txBody>
      </p:sp>
      <p:sp>
        <p:nvSpPr>
          <p:cNvPr id="4" name="TextBox 3">
            <a:extLst>
              <a:ext uri="{FF2B5EF4-FFF2-40B4-BE49-F238E27FC236}">
                <a16:creationId xmlns:a16="http://schemas.microsoft.com/office/drawing/2014/main" id="{13C09DAC-DE6F-35E8-7311-DF0EB44E76FA}"/>
              </a:ext>
            </a:extLst>
          </p:cNvPr>
          <p:cNvSpPr txBox="1"/>
          <p:nvPr/>
        </p:nvSpPr>
        <p:spPr>
          <a:xfrm>
            <a:off x="304799" y="2109256"/>
            <a:ext cx="9674087" cy="461665"/>
          </a:xfrm>
          <a:prstGeom prst="rect">
            <a:avLst/>
          </a:prstGeom>
          <a:noFill/>
        </p:spPr>
        <p:txBody>
          <a:bodyPr wrap="square">
            <a:spAutoFit/>
          </a:bodyPr>
          <a:lstStyle/>
          <a:p>
            <a:r>
              <a:rPr lang="en-US" altLang="en-US" sz="2400" dirty="0">
                <a:latin typeface="Tahoma" panose="020B0604030504040204" pitchFamily="34" charset="0"/>
                <a:ea typeface="Tahoma" panose="020B0604030504040204" pitchFamily="34" charset="0"/>
                <a:cs typeface="Tahoma" panose="020B0604030504040204" pitchFamily="34" charset="0"/>
              </a:rPr>
              <a:t>INTRACRANIAL HEMATOMAS: INTRACEREBRAL HEMATOMA</a:t>
            </a:r>
          </a:p>
        </p:txBody>
      </p:sp>
    </p:spTree>
    <p:extLst>
      <p:ext uri="{BB962C8B-B14F-4D97-AF65-F5344CB8AC3E}">
        <p14:creationId xmlns:p14="http://schemas.microsoft.com/office/powerpoint/2010/main" val="390612176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81" name="Rectangle 2">
            <a:extLst>
              <a:ext uri="{FF2B5EF4-FFF2-40B4-BE49-F238E27FC236}">
                <a16:creationId xmlns:a16="http://schemas.microsoft.com/office/drawing/2014/main" id="{17F34A64-72E9-7844-985F-4B62172B015A}"/>
              </a:ext>
            </a:extLst>
          </p:cNvPr>
          <p:cNvSpPr>
            <a:spLocks noGrp="1" noChangeArrowheads="1"/>
          </p:cNvSpPr>
          <p:nvPr>
            <p:ph type="title"/>
          </p:nvPr>
        </p:nvSpPr>
        <p:spPr>
          <a:xfrm>
            <a:off x="2057401" y="752475"/>
            <a:ext cx="6888163" cy="1081088"/>
          </a:xfrm>
        </p:spPr>
        <p:txBody>
          <a:bodyPr/>
          <a:lstStyle/>
          <a:p>
            <a:pPr eaLnBrk="1" hangingPunct="1"/>
            <a:r>
              <a:rPr lang="en-US" altLang="en-US" b="1" i="1" dirty="0">
                <a:solidFill>
                  <a:schemeClr val="folHlink"/>
                </a:solidFill>
                <a:ea typeface="맑은 고딕" panose="020B0503020000020004" pitchFamily="34" charset="-127"/>
              </a:rPr>
              <a:t> </a:t>
            </a:r>
          </a:p>
        </p:txBody>
      </p:sp>
      <p:pic>
        <p:nvPicPr>
          <p:cNvPr id="71684" name="Content Placeholder 3">
            <a:extLst>
              <a:ext uri="{FF2B5EF4-FFF2-40B4-BE49-F238E27FC236}">
                <a16:creationId xmlns:a16="http://schemas.microsoft.com/office/drawing/2014/main" id="{12D6E5EF-D8E7-0D49-9D01-BD7AE31D6255}"/>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1454937" y="2548895"/>
            <a:ext cx="3291875" cy="3628067"/>
          </a:xfrm>
        </p:spPr>
      </p:pic>
      <p:sp>
        <p:nvSpPr>
          <p:cNvPr id="71682" name="Slide Number Placeholder 6">
            <a:extLst>
              <a:ext uri="{FF2B5EF4-FFF2-40B4-BE49-F238E27FC236}">
                <a16:creationId xmlns:a16="http://schemas.microsoft.com/office/drawing/2014/main" id="{C8CF70A4-117E-9246-8A19-4EF37BD7655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D104327B-FCA7-2446-9045-D0889C4190D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39</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71683" name="Rectangle 9">
            <a:extLst>
              <a:ext uri="{FF2B5EF4-FFF2-40B4-BE49-F238E27FC236}">
                <a16:creationId xmlns:a16="http://schemas.microsoft.com/office/drawing/2014/main" id="{A380A065-7712-D845-8582-FD812D406600}"/>
              </a:ext>
            </a:extLst>
          </p:cNvPr>
          <p:cNvSpPr>
            <a:spLocks noChangeArrowheads="1"/>
          </p:cNvSpPr>
          <p:nvPr/>
        </p:nvSpPr>
        <p:spPr bwMode="auto">
          <a:xfrm>
            <a:off x="578069" y="592806"/>
            <a:ext cx="9175531" cy="163121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200" b="1" i="1" dirty="0">
              <a:latin typeface="Tahoma" panose="020B0604030504040204" pitchFamily="34" charset="0"/>
              <a:cs typeface="Tahoma" panose="020B060403050404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a:t>
            </a:r>
            <a:r>
              <a:rPr lang="en-US" altLang="en-US" sz="3200" b="1" i="1" dirty="0">
                <a:latin typeface="Tahoma" panose="020B0604030504040204" pitchFamily="34" charset="0"/>
                <a:cs typeface="Tahoma" panose="020B0604030504040204" pitchFamily="34" charset="0"/>
              </a:rPr>
              <a:t> COMPLICATIONS</a:t>
            </a:r>
            <a:br>
              <a:rPr lang="en-US" altLang="en-US" sz="3200" dirty="0"/>
            </a:br>
            <a:endParaRPr lang="en-US" altLang="en-US" sz="3200" b="1" i="1" dirty="0">
              <a:latin typeface="Tahoma" panose="020B0604030504040204" pitchFamily="34" charset="0"/>
              <a:cs typeface="Tahoma" panose="020B0604030504040204" pitchFamily="34" charset="0"/>
            </a:endParaRPr>
          </a:p>
        </p:txBody>
      </p:sp>
      <p:cxnSp>
        <p:nvCxnSpPr>
          <p:cNvPr id="6" name="Straight Arrow Connector 5">
            <a:extLst>
              <a:ext uri="{FF2B5EF4-FFF2-40B4-BE49-F238E27FC236}">
                <a16:creationId xmlns:a16="http://schemas.microsoft.com/office/drawing/2014/main" id="{4378E3CE-55EB-5C4B-9BAC-692CDC5DAB31}"/>
              </a:ext>
            </a:extLst>
          </p:cNvPr>
          <p:cNvCxnSpPr>
            <a:cxnSpLocks/>
          </p:cNvCxnSpPr>
          <p:nvPr/>
        </p:nvCxnSpPr>
        <p:spPr>
          <a:xfrm flipV="1">
            <a:off x="2269314" y="3581347"/>
            <a:ext cx="304800" cy="381000"/>
          </a:xfrm>
          <a:prstGeom prst="straightConnector1">
            <a:avLst/>
          </a:prstGeom>
          <a:ln w="9842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963A4EC1-AC94-A342-8000-03FA7BE0B25C}"/>
              </a:ext>
            </a:extLst>
          </p:cNvPr>
          <p:cNvCxnSpPr>
            <a:cxnSpLocks/>
          </p:cNvCxnSpPr>
          <p:nvPr/>
        </p:nvCxnSpPr>
        <p:spPr>
          <a:xfrm flipV="1">
            <a:off x="3393763" y="3429000"/>
            <a:ext cx="228600" cy="457200"/>
          </a:xfrm>
          <a:prstGeom prst="straightConnector1">
            <a:avLst/>
          </a:prstGeom>
          <a:ln w="98425">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4" name="Straight Arrow Connector 13">
            <a:extLst>
              <a:ext uri="{FF2B5EF4-FFF2-40B4-BE49-F238E27FC236}">
                <a16:creationId xmlns:a16="http://schemas.microsoft.com/office/drawing/2014/main" id="{CA31949A-753A-2243-914D-4044D9A01F41}"/>
              </a:ext>
            </a:extLst>
          </p:cNvPr>
          <p:cNvCxnSpPr>
            <a:cxnSpLocks/>
          </p:cNvCxnSpPr>
          <p:nvPr/>
        </p:nvCxnSpPr>
        <p:spPr>
          <a:xfrm flipH="1" flipV="1">
            <a:off x="2973930" y="3856089"/>
            <a:ext cx="33337" cy="533400"/>
          </a:xfrm>
          <a:prstGeom prst="straightConnector1">
            <a:avLst/>
          </a:prstGeom>
          <a:ln w="98425">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2" name="TextBox 1">
            <a:extLst>
              <a:ext uri="{FF2B5EF4-FFF2-40B4-BE49-F238E27FC236}">
                <a16:creationId xmlns:a16="http://schemas.microsoft.com/office/drawing/2014/main" id="{605093B1-12DE-5E48-B719-341098837C04}"/>
              </a:ext>
            </a:extLst>
          </p:cNvPr>
          <p:cNvSpPr txBox="1"/>
          <p:nvPr/>
        </p:nvSpPr>
        <p:spPr>
          <a:xfrm>
            <a:off x="5802509" y="3069021"/>
            <a:ext cx="5969077" cy="1323439"/>
          </a:xfrm>
          <a:prstGeom prst="rect">
            <a:avLst/>
          </a:prstGeom>
          <a:noFill/>
        </p:spPr>
        <p:txBody>
          <a:bodyPr wrap="square" rtlCol="0">
            <a:spAutoFit/>
          </a:bodyPr>
          <a:lstStyle/>
          <a:p>
            <a:r>
              <a:rPr lang="en-US" sz="2000" i="1" dirty="0">
                <a:latin typeface="Tahoma" panose="020B0604030504040204" pitchFamily="34" charset="0"/>
                <a:ea typeface="Tahoma" panose="020B0604030504040204" pitchFamily="34" charset="0"/>
                <a:cs typeface="Tahoma" panose="020B0604030504040204" pitchFamily="34" charset="0"/>
              </a:rPr>
              <a:t>Non contrasted brain CT showing bifrontal contusions changing to hematomas by increase of the blood inside them (yellow arrows). Note the surrounding edema (red arrow).</a:t>
            </a:r>
          </a:p>
        </p:txBody>
      </p:sp>
      <p:sp>
        <p:nvSpPr>
          <p:cNvPr id="4" name="TextBox 3">
            <a:extLst>
              <a:ext uri="{FF2B5EF4-FFF2-40B4-BE49-F238E27FC236}">
                <a16:creationId xmlns:a16="http://schemas.microsoft.com/office/drawing/2014/main" id="{3CB229C3-9C38-EC8E-A623-D00FDDD6A07C}"/>
              </a:ext>
            </a:extLst>
          </p:cNvPr>
          <p:cNvSpPr txBox="1"/>
          <p:nvPr/>
        </p:nvSpPr>
        <p:spPr>
          <a:xfrm>
            <a:off x="531107" y="1856244"/>
            <a:ext cx="9705618"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INTRACRANIAL HEMATOMAS: INTRACEREBRAL HEMATOMA</a:t>
            </a:r>
          </a:p>
        </p:txBody>
      </p:sp>
    </p:spTree>
    <p:extLst>
      <p:ext uri="{BB962C8B-B14F-4D97-AF65-F5344CB8AC3E}">
        <p14:creationId xmlns:p14="http://schemas.microsoft.com/office/powerpoint/2010/main" val="123791982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F8CB-21B0-8D4C-8FDA-72FB2E2BBE6A}"/>
              </a:ext>
            </a:extLst>
          </p:cNvPr>
          <p:cNvSpPr>
            <a:spLocks noGrp="1"/>
          </p:cNvSpPr>
          <p:nvPr>
            <p:ph type="title"/>
          </p:nvPr>
        </p:nvSpPr>
        <p:spPr/>
        <p:txBody>
          <a:bodyPr rtlCol="0">
            <a:normAutofit fontScale="90000"/>
          </a:bodyPr>
          <a:lstStyle/>
          <a:p>
            <a:pPr>
              <a:defRPr/>
            </a:pPr>
            <a:br>
              <a:rPr lang="en-US" b="1" i="1" dirty="0">
                <a:latin typeface="+mn-lt"/>
              </a:rPr>
            </a:br>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br>
              <a:rPr lang="en-US" altLang="en-US" b="1" i="1" dirty="0">
                <a:latin typeface="Tahoma" panose="020B0604030504040204" pitchFamily="34" charset="0"/>
                <a:ea typeface="Tahoma" panose="020B0604030504040204" pitchFamily="34" charset="0"/>
                <a:cs typeface="Tahoma" panose="020B0604030504040204" pitchFamily="34" charset="0"/>
              </a:rPr>
            </a:br>
            <a:endParaRPr lang="en-US" b="1" i="1" dirty="0">
              <a:latin typeface="Tahoma" panose="020B0604030504040204" pitchFamily="34" charset="0"/>
              <a:ea typeface="Tahoma" panose="020B0604030504040204" pitchFamily="34" charset="0"/>
              <a:cs typeface="Tahoma" panose="020B0604030504040204" pitchFamily="34" charset="0"/>
            </a:endParaRPr>
          </a:p>
        </p:txBody>
      </p:sp>
      <p:sp>
        <p:nvSpPr>
          <p:cNvPr id="23554" name="Content Placeholder 2">
            <a:extLst>
              <a:ext uri="{FF2B5EF4-FFF2-40B4-BE49-F238E27FC236}">
                <a16:creationId xmlns:a16="http://schemas.microsoft.com/office/drawing/2014/main" id="{363531B1-BD72-2E46-8ABA-3E77C523C599}"/>
              </a:ext>
            </a:extLst>
          </p:cNvPr>
          <p:cNvSpPr>
            <a:spLocks noGrp="1" noChangeArrowheads="1"/>
          </p:cNvSpPr>
          <p:nvPr>
            <p:ph idx="1"/>
          </p:nvPr>
        </p:nvSpPr>
        <p:spPr/>
        <p:txBody>
          <a:bodyPr rtlCol="0">
            <a:normAutofit/>
          </a:bodyPr>
          <a:lstStyle/>
          <a:p>
            <a:pPr marL="0" indent="0">
              <a:buNone/>
              <a:defRPr/>
            </a:pPr>
            <a:r>
              <a:rPr lang="en-US" altLang="en-US" dirty="0">
                <a:latin typeface="Tahoma" panose="020B0604030504040204" pitchFamily="34" charset="0"/>
                <a:ea typeface="Tahoma" panose="020B0604030504040204" pitchFamily="34" charset="0"/>
                <a:cs typeface="Tahoma" panose="020B0604030504040204" pitchFamily="34" charset="0"/>
              </a:rPr>
              <a:t>ISCHAEMIA</a:t>
            </a:r>
          </a:p>
          <a:p>
            <a:pPr marL="0" indent="0">
              <a:buNone/>
              <a:defRPr/>
            </a:pPr>
            <a:endParaRPr lang="en-US" altLang="en-US" sz="2000" dirty="0">
              <a:latin typeface="Tahoma" panose="020B0604030504040204" pitchFamily="34" charset="0"/>
              <a:ea typeface="Tahoma" panose="020B0604030504040204" pitchFamily="34" charset="0"/>
              <a:cs typeface="Tahoma" panose="020B0604030504040204" pitchFamily="34" charset="0"/>
            </a:endParaRPr>
          </a:p>
          <a:p>
            <a:pPr marL="0" indent="0">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Poor tissue perfusion with impaired cellular metabolism. This is usually due to blood loss.</a:t>
            </a:r>
          </a:p>
          <a:p>
            <a:pPr>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 Hypovolemic shock in neurosurgery is rare in adults except with severe scalp laceration or associated other system injury.</a:t>
            </a:r>
          </a:p>
          <a:p>
            <a:pPr>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However; it could happen in enfants in subgaleal hematoma or subdural hematoma due to the small volume of their blood</a:t>
            </a:r>
          </a:p>
        </p:txBody>
      </p:sp>
      <p:sp>
        <p:nvSpPr>
          <p:cNvPr id="26627" name="Slide Number Placeholder 3">
            <a:extLst>
              <a:ext uri="{FF2B5EF4-FFF2-40B4-BE49-F238E27FC236}">
                <a16:creationId xmlns:a16="http://schemas.microsoft.com/office/drawing/2014/main" id="{E694CD07-E87B-7B44-A181-E78D4A3B9F5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A3E0572A-F32C-1F4C-AED7-3DEDD8917F30}"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3779743550"/>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3729" name="Rectangle 2">
            <a:extLst>
              <a:ext uri="{FF2B5EF4-FFF2-40B4-BE49-F238E27FC236}">
                <a16:creationId xmlns:a16="http://schemas.microsoft.com/office/drawing/2014/main" id="{B2BEF092-CC10-EA44-82F8-2547F3B59A74}"/>
              </a:ext>
            </a:extLst>
          </p:cNvPr>
          <p:cNvSpPr>
            <a:spLocks noGrp="1" noChangeArrowheads="1"/>
          </p:cNvSpPr>
          <p:nvPr>
            <p:ph type="title"/>
          </p:nvPr>
        </p:nvSpPr>
        <p:spPr>
          <a:xfrm>
            <a:off x="2057401" y="752475"/>
            <a:ext cx="6888163" cy="1081088"/>
          </a:xfrm>
        </p:spPr>
        <p:txBody>
          <a:bodyPr/>
          <a:lstStyle/>
          <a:p>
            <a:pPr eaLnBrk="1" hangingPunct="1"/>
            <a:r>
              <a:rPr lang="en-US" altLang="en-US" b="1" i="1">
                <a:solidFill>
                  <a:schemeClr val="folHlink"/>
                </a:solidFill>
                <a:ea typeface="맑은 고딕" panose="020B0503020000020004" pitchFamily="34" charset="-127"/>
              </a:rPr>
              <a:t> </a:t>
            </a:r>
          </a:p>
        </p:txBody>
      </p:sp>
      <p:sp>
        <p:nvSpPr>
          <p:cNvPr id="73730" name="Rectangle 3">
            <a:extLst>
              <a:ext uri="{FF2B5EF4-FFF2-40B4-BE49-F238E27FC236}">
                <a16:creationId xmlns:a16="http://schemas.microsoft.com/office/drawing/2014/main" id="{C36E3E02-75EA-E84A-901D-CF4ACB1B7BD2}"/>
              </a:ext>
            </a:extLst>
          </p:cNvPr>
          <p:cNvSpPr>
            <a:spLocks noGrp="1" noChangeArrowheads="1"/>
          </p:cNvSpPr>
          <p:nvPr>
            <p:ph sz="half" idx="1"/>
          </p:nvPr>
        </p:nvSpPr>
        <p:spPr>
          <a:xfrm>
            <a:off x="1219200" y="2336800"/>
            <a:ext cx="9220200" cy="4216400"/>
          </a:xfrm>
        </p:spPr>
        <p:txBody>
          <a:bodyPr>
            <a:normAutofit/>
          </a:bodyPr>
          <a:lstStyle/>
          <a:p>
            <a:pPr lvl="1" eaLnBrk="1" hangingPunct="1">
              <a:buFont typeface="Wingdings" pitchFamily="2" charset="2"/>
              <a:buNone/>
            </a:pPr>
            <a:endParaRPr lang="en-US" altLang="en-US" dirty="0">
              <a:ea typeface="맑은 고딕" panose="020B0503020000020004" pitchFamily="34" charset="-127"/>
            </a:endParaRPr>
          </a:p>
          <a:p>
            <a:pPr lvl="2"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A very common occurrence</a:t>
            </a:r>
          </a:p>
          <a:p>
            <a:pPr lvl="2"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May lead to hydrocephalus by blocking the arachnoid granulations and prevent absorption.</a:t>
            </a:r>
          </a:p>
          <a:p>
            <a:pPr lvl="2"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Could be seen on CT  as a separate entity or accompanying other injuries.</a:t>
            </a:r>
          </a:p>
          <a:p>
            <a:pPr lvl="2"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Treatment:</a:t>
            </a:r>
          </a:p>
          <a:p>
            <a:pPr lvl="3"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Analgesia for headache</a:t>
            </a:r>
          </a:p>
          <a:p>
            <a:pPr lvl="3" eaLnBrk="1" hangingPunct="1"/>
            <a:r>
              <a:rPr lang="en-US" altLang="en-US" sz="2400" dirty="0">
                <a:latin typeface="Tahoma" panose="020B0604030504040204" pitchFamily="34" charset="0"/>
                <a:ea typeface="맑은 고딕" panose="020B0503020000020004" pitchFamily="34" charset="-127"/>
                <a:cs typeface="Tahoma" panose="020B0604030504040204" pitchFamily="34" charset="0"/>
              </a:rPr>
              <a:t>Treat the hydrocephalus if it develops</a:t>
            </a:r>
          </a:p>
          <a:p>
            <a:pPr lvl="2" eaLnBrk="1" hangingPunct="1">
              <a:buFont typeface="Wingdings" pitchFamily="2" charset="2"/>
              <a:buChar char="q"/>
            </a:pPr>
            <a:endParaRPr lang="en-US" altLang="en-US" sz="2000"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sz="2000" dirty="0">
              <a:ea typeface="맑은 고딕" panose="020B0503020000020004" pitchFamily="34" charset="-127"/>
            </a:endParaRPr>
          </a:p>
          <a:p>
            <a:pPr lvl="3" eaLnBrk="1" hangingPunct="1"/>
            <a:endParaRPr lang="en-US" altLang="en-US" sz="2000" dirty="0">
              <a:ea typeface="맑은 고딕" panose="020B0503020000020004" pitchFamily="34" charset="-127"/>
            </a:endParaRPr>
          </a:p>
          <a:p>
            <a:pPr lvl="3" eaLnBrk="1" hangingPunct="1"/>
            <a:endParaRPr lang="en-US" altLang="en-US" sz="2000" dirty="0">
              <a:ea typeface="맑은 고딕" panose="020B0503020000020004" pitchFamily="34" charset="-127"/>
            </a:endParaRPr>
          </a:p>
          <a:p>
            <a:pPr lvl="2" eaLnBrk="1" hangingPunct="1"/>
            <a:endParaRPr lang="ar-JO" altLang="en-US" sz="2000" dirty="0">
              <a:ea typeface="맑은 고딕" panose="020B0503020000020004" pitchFamily="34" charset="-127"/>
            </a:endParaRPr>
          </a:p>
          <a:p>
            <a:pPr lvl="2" eaLnBrk="1" hangingPunct="1"/>
            <a:endParaRPr lang="en-US" altLang="en-US" sz="2000" dirty="0">
              <a:ea typeface="맑은 고딕" panose="020B0503020000020004" pitchFamily="34" charset="-127"/>
            </a:endParaRPr>
          </a:p>
        </p:txBody>
      </p:sp>
      <p:sp>
        <p:nvSpPr>
          <p:cNvPr id="73731" name="Slide Number Placeholder 6">
            <a:extLst>
              <a:ext uri="{FF2B5EF4-FFF2-40B4-BE49-F238E27FC236}">
                <a16:creationId xmlns:a16="http://schemas.microsoft.com/office/drawing/2014/main" id="{5CB43BB5-2EBF-8F4B-965A-D580E723D08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6380EA30-5763-D241-B541-814BF6A3F0A4}"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40</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73732" name="Rectangle 9">
            <a:extLst>
              <a:ext uri="{FF2B5EF4-FFF2-40B4-BE49-F238E27FC236}">
                <a16:creationId xmlns:a16="http://schemas.microsoft.com/office/drawing/2014/main" id="{E37BDC80-03E1-114B-BA62-98AA17AC1C3F}"/>
              </a:ext>
            </a:extLst>
          </p:cNvPr>
          <p:cNvSpPr>
            <a:spLocks noChangeArrowheads="1"/>
          </p:cNvSpPr>
          <p:nvPr/>
        </p:nvSpPr>
        <p:spPr bwMode="auto">
          <a:xfrm>
            <a:off x="472966" y="536308"/>
            <a:ext cx="9280634"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hangingPunct="1">
              <a:lnSpc>
                <a:spcPct val="100000"/>
              </a:lnSpc>
              <a:spcBef>
                <a:spcPct val="0"/>
              </a:spcBef>
              <a:buFontTx/>
              <a:buNone/>
            </a:pPr>
            <a:endParaRPr lang="en-US" altLang="en-US" sz="3200" b="1" i="1" dirty="0">
              <a:latin typeface="Tahoma" panose="020B0604030504040204" pitchFamily="34" charset="0"/>
              <a:cs typeface="Tahoma" panose="020B0604030504040204" pitchFamily="34" charset="0"/>
            </a:endParaRPr>
          </a:p>
          <a:p>
            <a:pPr>
              <a:lnSpc>
                <a:spcPct val="100000"/>
              </a:lnSpc>
              <a:spcBef>
                <a:spcPct val="0"/>
              </a:spcBef>
              <a:buNone/>
            </a:pPr>
            <a:r>
              <a:rPr lang="en-US" altLang="en-US" sz="3600" b="1" i="1" dirty="0">
                <a:latin typeface="Tahoma" panose="020B0604030504040204" pitchFamily="34" charset="0"/>
                <a:cs typeface="Tahoma" panose="020B0604030504040204" pitchFamily="34" charset="0"/>
              </a:rPr>
              <a:t>EARLY COMPLICATIONS</a:t>
            </a:r>
          </a:p>
        </p:txBody>
      </p:sp>
      <p:sp>
        <p:nvSpPr>
          <p:cNvPr id="3" name="TextBox 2">
            <a:extLst>
              <a:ext uri="{FF2B5EF4-FFF2-40B4-BE49-F238E27FC236}">
                <a16:creationId xmlns:a16="http://schemas.microsoft.com/office/drawing/2014/main" id="{66B8952F-32D3-A8B0-12C7-3AF74D489D37}"/>
              </a:ext>
            </a:extLst>
          </p:cNvPr>
          <p:cNvSpPr txBox="1"/>
          <p:nvPr/>
        </p:nvSpPr>
        <p:spPr>
          <a:xfrm>
            <a:off x="472966" y="2152134"/>
            <a:ext cx="9966434" cy="461665"/>
          </a:xfrm>
          <a:prstGeom prst="rect">
            <a:avLst/>
          </a:prstGeom>
          <a:noFill/>
        </p:spPr>
        <p:txBody>
          <a:bodyPr wrap="square">
            <a:spAutoFit/>
          </a:bodyPr>
          <a:lstStyle/>
          <a:p>
            <a:r>
              <a:rPr lang="en-US" altLang="en-US" sz="2400" b="1" i="1" dirty="0">
                <a:latin typeface="Tahoma" panose="020B0604030504040204" pitchFamily="34" charset="0"/>
                <a:ea typeface="Tahoma" panose="020B0604030504040204" pitchFamily="34" charset="0"/>
                <a:cs typeface="Tahoma" panose="020B0604030504040204" pitchFamily="34" charset="0"/>
              </a:rPr>
              <a:t>INTRACRANIAL HEMATOMAS: SUBARACHNOID HEMORRHAGE</a:t>
            </a:r>
          </a:p>
        </p:txBody>
      </p:sp>
    </p:spTree>
    <p:extLst>
      <p:ext uri="{BB962C8B-B14F-4D97-AF65-F5344CB8AC3E}">
        <p14:creationId xmlns:p14="http://schemas.microsoft.com/office/powerpoint/2010/main" val="414146528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5777" name="Rectangle 2">
            <a:extLst>
              <a:ext uri="{FF2B5EF4-FFF2-40B4-BE49-F238E27FC236}">
                <a16:creationId xmlns:a16="http://schemas.microsoft.com/office/drawing/2014/main" id="{90C56A40-44E0-F648-B08E-96A37DCCF4E9}"/>
              </a:ext>
            </a:extLst>
          </p:cNvPr>
          <p:cNvSpPr>
            <a:spLocks noGrp="1" noChangeArrowheads="1"/>
          </p:cNvSpPr>
          <p:nvPr>
            <p:ph type="title"/>
          </p:nvPr>
        </p:nvSpPr>
        <p:spPr>
          <a:xfrm>
            <a:off x="262759" y="752475"/>
            <a:ext cx="10005848" cy="1081088"/>
          </a:xfrm>
        </p:spPr>
        <p:txBody>
          <a:bodyPr/>
          <a:lstStyle/>
          <a:p>
            <a:pPr eaLnBrk="1" hangingPunct="1"/>
            <a:r>
              <a:rPr lang="en-US" altLang="en-US" b="1" i="1" dirty="0">
                <a:latin typeface="Tahoma" panose="020B0604030504040204" pitchFamily="34" charset="0"/>
                <a:ea typeface="맑은 고딕" panose="020B0503020000020004" pitchFamily="34" charset="-127"/>
                <a:cs typeface="Tahoma" panose="020B0604030504040204" pitchFamily="34" charset="0"/>
              </a:rPr>
              <a:t>EARLY COMPLICATIONS</a:t>
            </a:r>
          </a:p>
        </p:txBody>
      </p:sp>
      <p:pic>
        <p:nvPicPr>
          <p:cNvPr id="75779" name="Content Placeholder 3">
            <a:extLst>
              <a:ext uri="{FF2B5EF4-FFF2-40B4-BE49-F238E27FC236}">
                <a16:creationId xmlns:a16="http://schemas.microsoft.com/office/drawing/2014/main" id="{5DC69812-DF85-1848-8805-45D5F77B49AC}"/>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tretch>
            <a:fillRect/>
          </a:stretch>
        </p:blipFill>
        <p:spPr>
          <a:xfrm>
            <a:off x="1776545" y="2294110"/>
            <a:ext cx="3340100" cy="3810000"/>
          </a:xfrm>
        </p:spPr>
      </p:pic>
      <p:sp>
        <p:nvSpPr>
          <p:cNvPr id="75778" name="Slide Number Placeholder 6">
            <a:extLst>
              <a:ext uri="{FF2B5EF4-FFF2-40B4-BE49-F238E27FC236}">
                <a16:creationId xmlns:a16="http://schemas.microsoft.com/office/drawing/2014/main" id="{5B049D8E-7F93-DF46-BD96-F96569AC2F3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8323A055-BDF6-8E43-9034-1A5A7AB9AE7A}"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41</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cxnSp>
        <p:nvCxnSpPr>
          <p:cNvPr id="6" name="Straight Arrow Connector 5">
            <a:extLst>
              <a:ext uri="{FF2B5EF4-FFF2-40B4-BE49-F238E27FC236}">
                <a16:creationId xmlns:a16="http://schemas.microsoft.com/office/drawing/2014/main" id="{CF3846AE-79FA-8940-A42A-861879DA733B}"/>
              </a:ext>
            </a:extLst>
          </p:cNvPr>
          <p:cNvCxnSpPr>
            <a:cxnSpLocks/>
          </p:cNvCxnSpPr>
          <p:nvPr/>
        </p:nvCxnSpPr>
        <p:spPr>
          <a:xfrm flipH="1">
            <a:off x="3316165" y="2832953"/>
            <a:ext cx="1254919" cy="466608"/>
          </a:xfrm>
          <a:prstGeom prst="straightConnector1">
            <a:avLst/>
          </a:prstGeom>
          <a:ln w="1079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1" name="Straight Arrow Connector 10">
            <a:extLst>
              <a:ext uri="{FF2B5EF4-FFF2-40B4-BE49-F238E27FC236}">
                <a16:creationId xmlns:a16="http://schemas.microsoft.com/office/drawing/2014/main" id="{1D521A2C-D0BD-FB4E-93DC-CD4BCB5B37C3}"/>
              </a:ext>
            </a:extLst>
          </p:cNvPr>
          <p:cNvCxnSpPr>
            <a:cxnSpLocks/>
          </p:cNvCxnSpPr>
          <p:nvPr/>
        </p:nvCxnSpPr>
        <p:spPr>
          <a:xfrm flipH="1" flipV="1">
            <a:off x="2325447" y="4615657"/>
            <a:ext cx="336136" cy="452126"/>
          </a:xfrm>
          <a:prstGeom prst="straightConnector1">
            <a:avLst/>
          </a:prstGeom>
          <a:ln w="1079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2" name="Straight Arrow Connector 11">
            <a:extLst>
              <a:ext uri="{FF2B5EF4-FFF2-40B4-BE49-F238E27FC236}">
                <a16:creationId xmlns:a16="http://schemas.microsoft.com/office/drawing/2014/main" id="{2BE69A21-13F3-C249-A32D-FD2CD8DBBAD4}"/>
              </a:ext>
            </a:extLst>
          </p:cNvPr>
          <p:cNvCxnSpPr>
            <a:cxnSpLocks/>
          </p:cNvCxnSpPr>
          <p:nvPr/>
        </p:nvCxnSpPr>
        <p:spPr>
          <a:xfrm flipV="1">
            <a:off x="4053393" y="4928065"/>
            <a:ext cx="401692" cy="441325"/>
          </a:xfrm>
          <a:prstGeom prst="straightConnector1">
            <a:avLst/>
          </a:prstGeom>
          <a:ln w="107950">
            <a:solidFill>
              <a:srgbClr val="FFFF00"/>
            </a:solidFill>
            <a:tailEnd type="triangle"/>
          </a:ln>
        </p:spPr>
        <p:style>
          <a:lnRef idx="1">
            <a:schemeClr val="accent1"/>
          </a:lnRef>
          <a:fillRef idx="0">
            <a:schemeClr val="accent1"/>
          </a:fillRef>
          <a:effectRef idx="0">
            <a:schemeClr val="accent1"/>
          </a:effectRef>
          <a:fontRef idx="minor">
            <a:schemeClr val="tx1"/>
          </a:fontRef>
        </p:style>
      </p:cxnSp>
      <p:cxnSp>
        <p:nvCxnSpPr>
          <p:cNvPr id="13" name="Straight Arrow Connector 12">
            <a:extLst>
              <a:ext uri="{FF2B5EF4-FFF2-40B4-BE49-F238E27FC236}">
                <a16:creationId xmlns:a16="http://schemas.microsoft.com/office/drawing/2014/main" id="{55027EF7-53B7-C24C-90EC-ED3C1DCE09E1}"/>
              </a:ext>
            </a:extLst>
          </p:cNvPr>
          <p:cNvCxnSpPr>
            <a:cxnSpLocks/>
          </p:cNvCxnSpPr>
          <p:nvPr/>
        </p:nvCxnSpPr>
        <p:spPr>
          <a:xfrm flipH="1" flipV="1">
            <a:off x="3340375" y="3933131"/>
            <a:ext cx="603250" cy="265979"/>
          </a:xfrm>
          <a:prstGeom prst="straightConnector1">
            <a:avLst/>
          </a:prstGeom>
          <a:ln w="107950">
            <a:solidFill>
              <a:srgbClr val="FFFF00"/>
            </a:solidFill>
            <a:tailEnd type="triangle"/>
          </a:ln>
        </p:spPr>
        <p:style>
          <a:lnRef idx="1">
            <a:schemeClr val="accent1"/>
          </a:lnRef>
          <a:fillRef idx="0">
            <a:schemeClr val="accent1"/>
          </a:fillRef>
          <a:effectRef idx="0">
            <a:schemeClr val="accent1"/>
          </a:effectRef>
          <a:fontRef idx="minor">
            <a:schemeClr val="tx1"/>
          </a:fontRef>
        </p:style>
      </p:cxnSp>
      <p:sp>
        <p:nvSpPr>
          <p:cNvPr id="75784" name="TextBox 14">
            <a:extLst>
              <a:ext uri="{FF2B5EF4-FFF2-40B4-BE49-F238E27FC236}">
                <a16:creationId xmlns:a16="http://schemas.microsoft.com/office/drawing/2014/main" id="{BA76BE52-52B6-554B-B148-6383816B3584}"/>
              </a:ext>
            </a:extLst>
          </p:cNvPr>
          <p:cNvSpPr txBox="1">
            <a:spLocks noChangeArrowheads="1"/>
          </p:cNvSpPr>
          <p:nvPr/>
        </p:nvSpPr>
        <p:spPr bwMode="auto">
          <a:xfrm>
            <a:off x="2296458" y="5148728"/>
            <a:ext cx="73025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r>
              <a:rPr lang="en-US" altLang="en-US" sz="1800" b="1" dirty="0">
                <a:solidFill>
                  <a:srgbClr val="FFFF00"/>
                </a:solidFill>
                <a:latin typeface="Arial" panose="020B0604020202020204" pitchFamily="34" charset="0"/>
                <a:ea typeface="굴림" panose="020B0600000101010101" pitchFamily="34" charset="-127"/>
              </a:rPr>
              <a:t>SDH</a:t>
            </a:r>
          </a:p>
        </p:txBody>
      </p:sp>
      <p:sp>
        <p:nvSpPr>
          <p:cNvPr id="75785" name="TextBox 18">
            <a:extLst>
              <a:ext uri="{FF2B5EF4-FFF2-40B4-BE49-F238E27FC236}">
                <a16:creationId xmlns:a16="http://schemas.microsoft.com/office/drawing/2014/main" id="{DA206D5D-5B7A-634E-AC38-FDC3B09A203B}"/>
              </a:ext>
            </a:extLst>
          </p:cNvPr>
          <p:cNvSpPr txBox="1">
            <a:spLocks noChangeArrowheads="1"/>
          </p:cNvSpPr>
          <p:nvPr/>
        </p:nvSpPr>
        <p:spPr bwMode="auto">
          <a:xfrm>
            <a:off x="4329245" y="2601245"/>
            <a:ext cx="787400"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endParaRPr lang="en-US" altLang="en-US" sz="1800" b="1" dirty="0">
              <a:solidFill>
                <a:srgbClr val="FFFF00"/>
              </a:solidFill>
              <a:latin typeface="Arial" panose="020B0604020202020204" pitchFamily="34" charset="0"/>
              <a:ea typeface="굴림" panose="020B0600000101010101" pitchFamily="34" charset="-127"/>
            </a:endParaRPr>
          </a:p>
          <a:p>
            <a:pPr>
              <a:lnSpc>
                <a:spcPct val="100000"/>
              </a:lnSpc>
              <a:spcBef>
                <a:spcPct val="0"/>
              </a:spcBef>
              <a:buFontTx/>
              <a:buNone/>
            </a:pPr>
            <a:r>
              <a:rPr lang="en-US" altLang="en-US" sz="1800" b="1" dirty="0">
                <a:solidFill>
                  <a:srgbClr val="FFFF00"/>
                </a:solidFill>
                <a:latin typeface="Arial" panose="020B0604020202020204" pitchFamily="34" charset="0"/>
                <a:ea typeface="굴림" panose="020B0600000101010101" pitchFamily="34" charset="-127"/>
              </a:rPr>
              <a:t>SAH</a:t>
            </a:r>
          </a:p>
        </p:txBody>
      </p:sp>
      <p:sp>
        <p:nvSpPr>
          <p:cNvPr id="75786" name="TextBox 20">
            <a:extLst>
              <a:ext uri="{FF2B5EF4-FFF2-40B4-BE49-F238E27FC236}">
                <a16:creationId xmlns:a16="http://schemas.microsoft.com/office/drawing/2014/main" id="{AD5FD0BC-A4BB-8F42-95E5-3F769D827418}"/>
              </a:ext>
            </a:extLst>
          </p:cNvPr>
          <p:cNvSpPr txBox="1">
            <a:spLocks noChangeArrowheads="1"/>
          </p:cNvSpPr>
          <p:nvPr/>
        </p:nvSpPr>
        <p:spPr bwMode="auto">
          <a:xfrm>
            <a:off x="3347776" y="5379919"/>
            <a:ext cx="723900"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r>
              <a:rPr lang="en-US" altLang="en-US" sz="1800" b="1" dirty="0">
                <a:solidFill>
                  <a:srgbClr val="FFFF00"/>
                </a:solidFill>
                <a:latin typeface="Arial" panose="020B0604020202020204" pitchFamily="34" charset="0"/>
                <a:ea typeface="굴림" panose="020B0600000101010101" pitchFamily="34" charset="-127"/>
              </a:rPr>
              <a:t>EDH</a:t>
            </a:r>
          </a:p>
        </p:txBody>
      </p:sp>
      <p:sp>
        <p:nvSpPr>
          <p:cNvPr id="75787" name="TextBox 21">
            <a:extLst>
              <a:ext uri="{FF2B5EF4-FFF2-40B4-BE49-F238E27FC236}">
                <a16:creationId xmlns:a16="http://schemas.microsoft.com/office/drawing/2014/main" id="{B0A21FBA-12A2-594E-9B63-F13525AF1FDF}"/>
              </a:ext>
            </a:extLst>
          </p:cNvPr>
          <p:cNvSpPr txBox="1">
            <a:spLocks noChangeArrowheads="1"/>
          </p:cNvSpPr>
          <p:nvPr/>
        </p:nvSpPr>
        <p:spPr bwMode="auto">
          <a:xfrm>
            <a:off x="3943624" y="4132156"/>
            <a:ext cx="1104900" cy="3698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r>
              <a:rPr lang="en-US" altLang="en-US" sz="1800" b="1">
                <a:solidFill>
                  <a:srgbClr val="FFFF00"/>
                </a:solidFill>
                <a:latin typeface="Arial" panose="020B0604020202020204" pitchFamily="34" charset="0"/>
                <a:ea typeface="굴림" panose="020B0600000101010101" pitchFamily="34" charset="-127"/>
              </a:rPr>
              <a:t>ICH</a:t>
            </a:r>
          </a:p>
        </p:txBody>
      </p:sp>
      <p:sp>
        <p:nvSpPr>
          <p:cNvPr id="7" name="TextBox 6">
            <a:extLst>
              <a:ext uri="{FF2B5EF4-FFF2-40B4-BE49-F238E27FC236}">
                <a16:creationId xmlns:a16="http://schemas.microsoft.com/office/drawing/2014/main" id="{AD79C868-909D-9774-D324-75DFD4CE44CA}"/>
              </a:ext>
            </a:extLst>
          </p:cNvPr>
          <p:cNvSpPr txBox="1"/>
          <p:nvPr/>
        </p:nvSpPr>
        <p:spPr>
          <a:xfrm>
            <a:off x="209732" y="1648385"/>
            <a:ext cx="10934336" cy="461665"/>
          </a:xfrm>
          <a:prstGeom prst="rect">
            <a:avLst/>
          </a:prstGeom>
          <a:noFill/>
        </p:spPr>
        <p:txBody>
          <a:bodyPr wrap="square" rtlCol="0">
            <a:spAutoFit/>
          </a:bodyPr>
          <a:lstStyle/>
          <a:p>
            <a:r>
              <a:rPr lang="en-US" altLang="en-US" sz="2400" b="1" dirty="0">
                <a:latin typeface="Tahoma" panose="020B0604030504040204" pitchFamily="34" charset="0"/>
                <a:ea typeface="맑은 고딕" panose="020B0503020000020004" pitchFamily="34" charset="-127"/>
                <a:cs typeface="Tahoma" panose="020B0604030504040204" pitchFamily="34" charset="0"/>
              </a:rPr>
              <a:t>THE 4 TYPES OF INTRACRANIAL HEMORRHAGE IN ONE PATIENT</a:t>
            </a:r>
            <a:endParaRPr lang="en-JO" sz="2400" dirty="0"/>
          </a:p>
        </p:txBody>
      </p:sp>
    </p:spTree>
    <p:extLst>
      <p:ext uri="{BB962C8B-B14F-4D97-AF65-F5344CB8AC3E}">
        <p14:creationId xmlns:p14="http://schemas.microsoft.com/office/powerpoint/2010/main" val="3797198667"/>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D270812-D3DB-3C41-B5EB-57F923908103}"/>
              </a:ext>
            </a:extLst>
          </p:cNvPr>
          <p:cNvSpPr>
            <a:spLocks noGrp="1" noChangeArrowheads="1"/>
          </p:cNvSpPr>
          <p:nvPr>
            <p:ph type="title"/>
          </p:nvPr>
        </p:nvSpPr>
        <p:spPr>
          <a:xfrm>
            <a:off x="430924" y="990601"/>
            <a:ext cx="8520989" cy="842963"/>
          </a:xfrm>
        </p:spPr>
        <p:txBody>
          <a:bodyPr rtlCol="0">
            <a:normAutofit fontScale="90000"/>
          </a:bodyPr>
          <a:lstStyle/>
          <a:p>
            <a:pPr>
              <a:defRPr/>
            </a:pPr>
            <a:r>
              <a:rPr lang="en-US" altLang="en-US" sz="4000" b="1" i="1" dirty="0">
                <a:latin typeface="Tahoma" panose="020B0604030504040204" pitchFamily="34" charset="0"/>
                <a:ea typeface="Tahoma" panose="020B0604030504040204" pitchFamily="34" charset="0"/>
                <a:cs typeface="Tahoma" panose="020B0604030504040204" pitchFamily="34" charset="0"/>
              </a:rPr>
              <a:t>LATE COMPLICATIONS</a:t>
            </a:r>
            <a:br>
              <a:rPr lang="en-US" altLang="en-US" sz="4000" b="1" i="1" dirty="0">
                <a:solidFill>
                  <a:schemeClr val="folHlink"/>
                </a:solidFill>
                <a:latin typeface="Arial" panose="020B0604020202020204" pitchFamily="34" charset="0"/>
              </a:rPr>
            </a:br>
            <a:endParaRPr lang="en-US" altLang="en-US" sz="3200" b="1" i="1" dirty="0">
              <a:latin typeface="Arial" panose="020B0604020202020204" pitchFamily="34" charset="0"/>
            </a:endParaRPr>
          </a:p>
        </p:txBody>
      </p:sp>
      <p:sp>
        <p:nvSpPr>
          <p:cNvPr id="50179" name="Content Placeholder 1">
            <a:extLst>
              <a:ext uri="{FF2B5EF4-FFF2-40B4-BE49-F238E27FC236}">
                <a16:creationId xmlns:a16="http://schemas.microsoft.com/office/drawing/2014/main" id="{ECF92A80-93C4-ED4F-97DF-E83393D5B20A}"/>
              </a:ext>
            </a:extLst>
          </p:cNvPr>
          <p:cNvSpPr>
            <a:spLocks noGrp="1" noChangeArrowheads="1"/>
          </p:cNvSpPr>
          <p:nvPr>
            <p:ph idx="1"/>
          </p:nvPr>
        </p:nvSpPr>
        <p:spPr>
          <a:xfrm>
            <a:off x="955952" y="2766392"/>
            <a:ext cx="8865704" cy="4289425"/>
          </a:xfrm>
        </p:spPr>
        <p:txBody>
          <a:bodyPr/>
          <a:lstStyle/>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There is usually no history of trauma, or a minor trauma 6 weeks earlier.</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The patient is usually an elderly person mostly taking anticoagulants</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Usually; the complaint starts by headache then  memory disturbances, unsteadiness. Later neurological deficits may appear and occasionally incontinence of urine.</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The reason for delay in presentation is for the clot to enlarge by  absorbing CSF into the organized clot which is surrounded by a semipermeable membrane (THE OSMOTIC THEORY)</a:t>
            </a:r>
          </a:p>
          <a:p>
            <a:pPr marL="0" indent="0">
              <a:buNone/>
              <a:defRPr/>
            </a:pPr>
            <a:endParaRPr lang="en-US" altLang="en-US" dirty="0">
              <a:ea typeface="맑은 고딕" panose="020B0503020000020004" pitchFamily="34" charset="-127"/>
            </a:endParaRPr>
          </a:p>
        </p:txBody>
      </p:sp>
      <p:sp>
        <p:nvSpPr>
          <p:cNvPr id="76802" name="Slide Number Placeholder 7">
            <a:extLst>
              <a:ext uri="{FF2B5EF4-FFF2-40B4-BE49-F238E27FC236}">
                <a16:creationId xmlns:a16="http://schemas.microsoft.com/office/drawing/2014/main" id="{B718C517-65AE-DC41-92D6-131DD3A18501}"/>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F3F34F1E-0B43-3042-A5F3-34E069B78BD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42</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FDAC4C27-638C-D0A3-7C87-0BDA442DF639}"/>
              </a:ext>
            </a:extLst>
          </p:cNvPr>
          <p:cNvSpPr txBox="1"/>
          <p:nvPr/>
        </p:nvSpPr>
        <p:spPr>
          <a:xfrm>
            <a:off x="258566" y="2145269"/>
            <a:ext cx="8865704"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CHRONIC SUBDURAL HEMATOMA</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938162592"/>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D270812-D3DB-3C41-B5EB-57F923908103}"/>
              </a:ext>
            </a:extLst>
          </p:cNvPr>
          <p:cNvSpPr>
            <a:spLocks noGrp="1" noChangeArrowheads="1"/>
          </p:cNvSpPr>
          <p:nvPr>
            <p:ph type="title"/>
          </p:nvPr>
        </p:nvSpPr>
        <p:spPr>
          <a:xfrm>
            <a:off x="409903" y="753227"/>
            <a:ext cx="8542010" cy="722585"/>
          </a:xfrm>
        </p:spPr>
        <p:txBody>
          <a:bodyPr rtlCol="0">
            <a:normAutofit fontScale="90000"/>
          </a:bodyPr>
          <a:lstStyle/>
          <a:p>
            <a:pPr>
              <a:defRPr/>
            </a:pPr>
            <a:br>
              <a:rPr lang="en-US" altLang="en-US" sz="3200" b="1" i="1" dirty="0">
                <a:solidFill>
                  <a:schemeClr val="folHlink"/>
                </a:solidFill>
                <a:latin typeface="Arial" panose="020B0604020202020204" pitchFamily="34" charset="0"/>
              </a:rPr>
            </a:br>
            <a:r>
              <a:rPr lang="en-US" altLang="en-US" sz="4000" b="1" i="1" dirty="0">
                <a:latin typeface="Tahoma" panose="020B0604030504040204" pitchFamily="34" charset="0"/>
                <a:ea typeface="Tahoma" panose="020B0604030504040204" pitchFamily="34" charset="0"/>
                <a:cs typeface="Tahoma" panose="020B0604030504040204" pitchFamily="34" charset="0"/>
              </a:rPr>
              <a:t>LATE COMPLICATIONS</a:t>
            </a:r>
          </a:p>
        </p:txBody>
      </p:sp>
      <p:sp>
        <p:nvSpPr>
          <p:cNvPr id="50179" name="Content Placeholder 1">
            <a:extLst>
              <a:ext uri="{FF2B5EF4-FFF2-40B4-BE49-F238E27FC236}">
                <a16:creationId xmlns:a16="http://schemas.microsoft.com/office/drawing/2014/main" id="{ECF92A80-93C4-ED4F-97DF-E83393D5B20A}"/>
              </a:ext>
            </a:extLst>
          </p:cNvPr>
          <p:cNvSpPr>
            <a:spLocks noGrp="1" noChangeArrowheads="1"/>
          </p:cNvSpPr>
          <p:nvPr>
            <p:ph idx="1"/>
          </p:nvPr>
        </p:nvSpPr>
        <p:spPr>
          <a:xfrm>
            <a:off x="1207743" y="2850183"/>
            <a:ext cx="8270875" cy="4007817"/>
          </a:xfrm>
        </p:spPr>
        <p:txBody>
          <a:bodyPr/>
          <a:lstStyle/>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The hematoma is fluid in nature</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The color of the fluid is brown like used motor oil.</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Treatment consists of steroids if the hematoma is thin and the symptoms are mild, or burr hole evacuation.</a:t>
            </a:r>
          </a:p>
          <a:p>
            <a:pPr eaLnBrk="1" hangingPunct="1">
              <a:defRPr/>
            </a:pPr>
            <a:r>
              <a:rPr lang="en-US" altLang="en-US" sz="2000" dirty="0">
                <a:latin typeface="Tahoma" panose="020B0604030504040204" pitchFamily="34" charset="0"/>
                <a:ea typeface="Tahoma" panose="020B0604030504040204" pitchFamily="34" charset="0"/>
                <a:cs typeface="Tahoma" panose="020B0604030504040204" pitchFamily="34" charset="0"/>
              </a:rPr>
              <a:t>Usually; two burr holes are done and the subdural space washed with saline. A catheter may be left for drainage for 48 hours.</a:t>
            </a:r>
          </a:p>
          <a:p>
            <a:pPr eaLnBrk="1" hangingPunct="1">
              <a:defRPr/>
            </a:pPr>
            <a:endParaRPr lang="en-US" altLang="en-US" dirty="0">
              <a:latin typeface="Tahoma" panose="020B0604030504040204" pitchFamily="34" charset="0"/>
              <a:ea typeface="Tahoma" panose="020B0604030504040204" pitchFamily="34" charset="0"/>
              <a:cs typeface="Tahoma" panose="020B0604030504040204" pitchFamily="34" charset="0"/>
            </a:endParaRPr>
          </a:p>
          <a:p>
            <a:pPr marL="0" indent="0">
              <a:buNone/>
              <a:defRPr/>
            </a:pPr>
            <a:endParaRPr lang="en-US" altLang="en-US" dirty="0">
              <a:ea typeface="맑은 고딕" panose="020B0503020000020004" pitchFamily="34" charset="-127"/>
            </a:endParaRPr>
          </a:p>
        </p:txBody>
      </p:sp>
      <p:sp>
        <p:nvSpPr>
          <p:cNvPr id="77826" name="Slide Number Placeholder 7">
            <a:extLst>
              <a:ext uri="{FF2B5EF4-FFF2-40B4-BE49-F238E27FC236}">
                <a16:creationId xmlns:a16="http://schemas.microsoft.com/office/drawing/2014/main" id="{C0D9CE12-9C31-7042-8138-41DE6B11D27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5483E411-DD69-0F47-9B28-C8365218B64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43</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ABDFED70-8548-1488-FC7B-8893355058A7}"/>
              </a:ext>
            </a:extLst>
          </p:cNvPr>
          <p:cNvSpPr txBox="1"/>
          <p:nvPr/>
        </p:nvSpPr>
        <p:spPr>
          <a:xfrm>
            <a:off x="409903" y="2145269"/>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CHRONIC SUBDURAL HEMATOMA</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824904581"/>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8849" name="Rectangle 2">
            <a:extLst>
              <a:ext uri="{FF2B5EF4-FFF2-40B4-BE49-F238E27FC236}">
                <a16:creationId xmlns:a16="http://schemas.microsoft.com/office/drawing/2014/main" id="{A21F8A98-6BB7-B74D-AD2D-9A2C651FB04E}"/>
              </a:ext>
            </a:extLst>
          </p:cNvPr>
          <p:cNvSpPr>
            <a:spLocks noGrp="1" noChangeArrowheads="1"/>
          </p:cNvSpPr>
          <p:nvPr>
            <p:ph type="title"/>
          </p:nvPr>
        </p:nvSpPr>
        <p:spPr>
          <a:xfrm>
            <a:off x="483476" y="1143001"/>
            <a:ext cx="8468437" cy="690563"/>
          </a:xfrm>
        </p:spPr>
        <p:txBody>
          <a:bodyPr>
            <a:normAutofit fontScale="90000"/>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LATE COMPLICATIONS</a:t>
            </a:r>
          </a:p>
        </p:txBody>
      </p:sp>
      <p:pic>
        <p:nvPicPr>
          <p:cNvPr id="78850" name="Picture 4" descr="Dsc35093+">
            <a:extLst>
              <a:ext uri="{FF2B5EF4-FFF2-40B4-BE49-F238E27FC236}">
                <a16:creationId xmlns:a16="http://schemas.microsoft.com/office/drawing/2014/main" id="{7A1C45F1-5885-364A-B8FE-02259E1A869E}"/>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a:xfrm>
            <a:off x="483476" y="2606687"/>
            <a:ext cx="3228706" cy="3911105"/>
          </a:xfrm>
          <a:noFill/>
          <a:extLst>
            <a:ext uri="{AF507438-7753-43E0-B8FC-AC1667EBCBE1}">
              <a14:hiddenEffects xmlns:a14="http://schemas.microsoft.com/office/drawing/2010/main">
                <a:effectLst>
                  <a:outerShdw dist="35921" dir="2700000" algn="ctr" rotWithShape="0">
                    <a:srgbClr val="808080"/>
                  </a:outerShdw>
                </a:effectLst>
              </a14:hiddenEffects>
            </a:ext>
          </a:extLst>
        </p:spPr>
      </p:pic>
      <p:sp>
        <p:nvSpPr>
          <p:cNvPr id="78851" name="Slide Number Placeholder 7">
            <a:extLst>
              <a:ext uri="{FF2B5EF4-FFF2-40B4-BE49-F238E27FC236}">
                <a16:creationId xmlns:a16="http://schemas.microsoft.com/office/drawing/2014/main" id="{EC45C3C2-5C59-0B43-96A4-0B7C4D343409}"/>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9F88B114-FBE7-DA4D-A56B-54512AA3FE5B}"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44</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78853" name="AutoShape 12">
            <a:extLst>
              <a:ext uri="{FF2B5EF4-FFF2-40B4-BE49-F238E27FC236}">
                <a16:creationId xmlns:a16="http://schemas.microsoft.com/office/drawing/2014/main" id="{A80F0015-1D32-C445-B975-D31473C74C0D}"/>
              </a:ext>
            </a:extLst>
          </p:cNvPr>
          <p:cNvSpPr>
            <a:spLocks noChangeArrowheads="1"/>
          </p:cNvSpPr>
          <p:nvPr/>
        </p:nvSpPr>
        <p:spPr bwMode="auto">
          <a:xfrm rot="7822322">
            <a:off x="2856762" y="3319942"/>
            <a:ext cx="893763"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2" name="TextBox 1">
            <a:extLst>
              <a:ext uri="{FF2B5EF4-FFF2-40B4-BE49-F238E27FC236}">
                <a16:creationId xmlns:a16="http://schemas.microsoft.com/office/drawing/2014/main" id="{C3B7F8D1-BDC2-D948-A426-50BFB7C0B718}"/>
              </a:ext>
            </a:extLst>
          </p:cNvPr>
          <p:cNvSpPr txBox="1"/>
          <p:nvPr/>
        </p:nvSpPr>
        <p:spPr>
          <a:xfrm>
            <a:off x="4624551" y="3195145"/>
            <a:ext cx="6565372" cy="1323439"/>
          </a:xfrm>
          <a:prstGeom prst="rect">
            <a:avLst/>
          </a:prstGeom>
          <a:noFill/>
        </p:spPr>
        <p:txBody>
          <a:bodyPr wrap="square" rtlCol="0">
            <a:spAutoFit/>
          </a:bodyPr>
          <a:lstStyle/>
          <a:p>
            <a:r>
              <a:rPr lang="en-US" sz="2000" dirty="0">
                <a:latin typeface="Tahoma" panose="020B0604030504040204" pitchFamily="34" charset="0"/>
                <a:ea typeface="Tahoma" panose="020B0604030504040204" pitchFamily="34" charset="0"/>
                <a:cs typeface="Tahoma" panose="020B0604030504040204" pitchFamily="34" charset="0"/>
              </a:rPr>
              <a:t>Non contrasted CT showing the semilunar hypodense appearance of the chronic subdural hematoma. Note the ventricular compression, the midline shift and the effacement of sulci; all indicative of high ICP</a:t>
            </a:r>
            <a:endParaRPr lang="en-US" sz="2400" dirty="0"/>
          </a:p>
        </p:txBody>
      </p:sp>
      <p:sp>
        <p:nvSpPr>
          <p:cNvPr id="4" name="TextBox 3">
            <a:extLst>
              <a:ext uri="{FF2B5EF4-FFF2-40B4-BE49-F238E27FC236}">
                <a16:creationId xmlns:a16="http://schemas.microsoft.com/office/drawing/2014/main" id="{E28C44AE-5AD8-287A-C795-50B8592FA724}"/>
              </a:ext>
            </a:extLst>
          </p:cNvPr>
          <p:cNvSpPr txBox="1"/>
          <p:nvPr/>
        </p:nvSpPr>
        <p:spPr>
          <a:xfrm>
            <a:off x="378767" y="2145022"/>
            <a:ext cx="6565372"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CHRONIC SUBDURAL HEMATOMA</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309296220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E2BB8D6-6F62-910B-8B59-C659E9BCC03D}"/>
            </a:ext>
          </a:extLst>
        </p:cNvPr>
        <p:cNvGrpSpPr/>
        <p:nvPr/>
      </p:nvGrpSpPr>
      <p:grpSpPr>
        <a:xfrm>
          <a:off x="0" y="0"/>
          <a:ext cx="0" cy="0"/>
          <a:chOff x="0" y="0"/>
          <a:chExt cx="0" cy="0"/>
        </a:xfrm>
      </p:grpSpPr>
      <p:sp>
        <p:nvSpPr>
          <p:cNvPr id="44034" name="Rectangle 2">
            <a:extLst>
              <a:ext uri="{FF2B5EF4-FFF2-40B4-BE49-F238E27FC236}">
                <a16:creationId xmlns:a16="http://schemas.microsoft.com/office/drawing/2014/main" id="{F6830D6A-0453-C8EB-1595-11D6DAC5E534}"/>
              </a:ext>
            </a:extLst>
          </p:cNvPr>
          <p:cNvSpPr>
            <a:spLocks noGrp="1" noChangeArrowheads="1"/>
          </p:cNvSpPr>
          <p:nvPr>
            <p:ph type="title"/>
          </p:nvPr>
        </p:nvSpPr>
        <p:spPr>
          <a:xfrm>
            <a:off x="409903" y="753227"/>
            <a:ext cx="8542010" cy="722585"/>
          </a:xfrm>
        </p:spPr>
        <p:txBody>
          <a:bodyPr rtlCol="0">
            <a:normAutofit fontScale="90000"/>
          </a:bodyPr>
          <a:lstStyle/>
          <a:p>
            <a:pPr>
              <a:defRPr/>
            </a:pPr>
            <a:br>
              <a:rPr lang="en-US" altLang="en-US" sz="3200" b="1" i="1" dirty="0">
                <a:solidFill>
                  <a:schemeClr val="folHlink"/>
                </a:solidFill>
                <a:latin typeface="Arial" panose="020B0604020202020204" pitchFamily="34" charset="0"/>
              </a:rPr>
            </a:br>
            <a:r>
              <a:rPr lang="en-US" altLang="en-US" sz="4000" b="1" i="1" dirty="0">
                <a:latin typeface="Tahoma" panose="020B0604030504040204" pitchFamily="34" charset="0"/>
                <a:ea typeface="Tahoma" panose="020B0604030504040204" pitchFamily="34" charset="0"/>
                <a:cs typeface="Tahoma" panose="020B0604030504040204" pitchFamily="34" charset="0"/>
              </a:rPr>
              <a:t>LATE COMPLICATIONS</a:t>
            </a:r>
          </a:p>
        </p:txBody>
      </p:sp>
      <p:sp>
        <p:nvSpPr>
          <p:cNvPr id="5" name="Content Placeholder 4">
            <a:extLst>
              <a:ext uri="{FF2B5EF4-FFF2-40B4-BE49-F238E27FC236}">
                <a16:creationId xmlns:a16="http://schemas.microsoft.com/office/drawing/2014/main" id="{07CAB62D-5ECB-C36A-A2CE-13002BA0552F}"/>
              </a:ext>
            </a:extLst>
          </p:cNvPr>
          <p:cNvSpPr txBox="1">
            <a:spLocks noGrp="1"/>
          </p:cNvSpPr>
          <p:nvPr>
            <p:ph idx="1"/>
          </p:nvPr>
        </p:nvSpPr>
        <p:spPr>
          <a:xfrm>
            <a:off x="106017" y="1851629"/>
            <a:ext cx="11979965" cy="867930"/>
          </a:xfrm>
          <a:prstGeom prst="rect">
            <a:avLst/>
          </a:prstGeom>
          <a:noFill/>
        </p:spPr>
        <p:txBody>
          <a:bodyPr wrap="square">
            <a:spAutoFit/>
          </a:bodyPr>
          <a:lstStyle/>
          <a:p>
            <a:pPr marL="0" indent="0">
              <a:buNone/>
            </a:pPr>
            <a:r>
              <a:rPr lang="en-US" altLang="en-US" b="1" dirty="0">
                <a:latin typeface="Tahoma" panose="020B0604030504040204" pitchFamily="34" charset="0"/>
                <a:ea typeface="Tahoma" panose="020B0604030504040204" pitchFamily="34" charset="0"/>
                <a:cs typeface="Tahoma" panose="020B0604030504040204" pitchFamily="34" charset="0"/>
              </a:rPr>
              <a:t>CHRONIC </a:t>
            </a:r>
            <a:r>
              <a:rPr lang="en-US" altLang="en-US" b="1" dirty="0" err="1">
                <a:latin typeface="Tahoma" panose="020B0604030504040204" pitchFamily="34" charset="0"/>
                <a:ea typeface="Tahoma" panose="020B0604030504040204" pitchFamily="34" charset="0"/>
                <a:cs typeface="Tahoma" panose="020B0604030504040204" pitchFamily="34" charset="0"/>
              </a:rPr>
              <a:t>VErSUS</a:t>
            </a:r>
            <a:r>
              <a:rPr lang="en-US" altLang="en-US" b="1" dirty="0">
                <a:latin typeface="Tahoma" panose="020B0604030504040204" pitchFamily="34" charset="0"/>
                <a:ea typeface="Tahoma" panose="020B0604030504040204" pitchFamily="34" charset="0"/>
                <a:cs typeface="Tahoma" panose="020B0604030504040204" pitchFamily="34" charset="0"/>
              </a:rPr>
              <a:t> ACUTE SUBDURAL HEMATOMA ON NON-CONTRASTED CT</a:t>
            </a:r>
            <a:endParaRPr lang="en-JO" dirty="0">
              <a:latin typeface="Tahoma" panose="020B0604030504040204" pitchFamily="34" charset="0"/>
              <a:ea typeface="Tahoma" panose="020B0604030504040204" pitchFamily="34" charset="0"/>
              <a:cs typeface="Tahoma" panose="020B0604030504040204" pitchFamily="34" charset="0"/>
            </a:endParaRPr>
          </a:p>
        </p:txBody>
      </p:sp>
      <p:sp>
        <p:nvSpPr>
          <p:cNvPr id="77826" name="Slide Number Placeholder 7">
            <a:extLst>
              <a:ext uri="{FF2B5EF4-FFF2-40B4-BE49-F238E27FC236}">
                <a16:creationId xmlns:a16="http://schemas.microsoft.com/office/drawing/2014/main" id="{6D4407DF-93E8-1916-65EF-7A42321C009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5483E411-DD69-0F47-9B28-C8365218B64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45</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FEB963A5-D63A-0EA7-530B-5341DE5B8776}"/>
              </a:ext>
            </a:extLst>
          </p:cNvPr>
          <p:cNvSpPr txBox="1"/>
          <p:nvPr/>
        </p:nvSpPr>
        <p:spPr>
          <a:xfrm>
            <a:off x="409903" y="1959578"/>
            <a:ext cx="6096000" cy="461665"/>
          </a:xfrm>
          <a:prstGeom prst="rect">
            <a:avLst/>
          </a:prstGeom>
          <a:noFill/>
        </p:spPr>
        <p:txBody>
          <a:bodyPr wrap="square">
            <a:spAutoFit/>
          </a:bodyPr>
          <a:lstStyle/>
          <a:p>
            <a:r>
              <a:rPr lang="en-US" altLang="en-US" sz="2400" b="1" i="1" dirty="0">
                <a:solidFill>
                  <a:srgbClr val="FFFF00"/>
                </a:solidFill>
                <a:latin typeface="Tahoma" panose="020B0604030504040204" pitchFamily="34" charset="0"/>
                <a:ea typeface="Tahoma" panose="020B0604030504040204" pitchFamily="34" charset="0"/>
                <a:cs typeface="Tahoma" panose="020B0604030504040204" pitchFamily="34" charset="0"/>
              </a:rPr>
              <a:t> </a:t>
            </a:r>
            <a:endParaRPr lang="en-JO" sz="2400" dirty="0">
              <a:solidFill>
                <a:srgbClr val="FFFF00"/>
              </a:solidFill>
              <a:latin typeface="Tahoma" panose="020B0604030504040204" pitchFamily="34" charset="0"/>
              <a:ea typeface="Tahoma" panose="020B0604030504040204" pitchFamily="34" charset="0"/>
              <a:cs typeface="Tahoma" panose="020B0604030504040204" pitchFamily="34" charset="0"/>
            </a:endParaRPr>
          </a:p>
        </p:txBody>
      </p:sp>
      <p:pic>
        <p:nvPicPr>
          <p:cNvPr id="7" name="Picture 5" descr="Click to see larger picture">
            <a:hlinkClick r:id="rId2"/>
            <a:extLst>
              <a:ext uri="{FF2B5EF4-FFF2-40B4-BE49-F238E27FC236}">
                <a16:creationId xmlns:a16="http://schemas.microsoft.com/office/drawing/2014/main" id="{097A523E-8BDE-97CD-7F72-86E64538AAD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a:xfrm>
            <a:off x="2080591" y="2839388"/>
            <a:ext cx="3105150" cy="3599316"/>
          </a:xfrm>
          <a:prstGeom prst="rect">
            <a:avLst/>
          </a:prstGeom>
          <a:extLst>
            <a:ext uri="{AF507438-7753-43E0-B8FC-AC1667EBCBE1}">
              <a14:hiddenEffects xmlns:a14="http://schemas.microsoft.com/office/drawing/2010/main">
                <a:effectLst>
                  <a:outerShdw dist="35921" dir="2700000" algn="ctr" rotWithShape="0">
                    <a:srgbClr val="808080"/>
                  </a:outerShdw>
                </a:effectLst>
              </a14:hiddenEffects>
            </a:ext>
          </a:extLst>
        </p:spPr>
      </p:pic>
      <p:pic>
        <p:nvPicPr>
          <p:cNvPr id="8" name="Picture 4" descr="MEDPHOTO (18)">
            <a:extLst>
              <a:ext uri="{FF2B5EF4-FFF2-40B4-BE49-F238E27FC236}">
                <a16:creationId xmlns:a16="http://schemas.microsoft.com/office/drawing/2014/main" id="{C13D3A92-45EA-956A-DE95-5F982B835FD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a:xfrm>
            <a:off x="5837653" y="2839388"/>
            <a:ext cx="4273756" cy="3578891"/>
          </a:xfrm>
          <a:prstGeom prst="rect">
            <a:avLst/>
          </a:prstGeom>
        </p:spPr>
      </p:pic>
      <p:sp>
        <p:nvSpPr>
          <p:cNvPr id="9" name="AutoShape 7">
            <a:extLst>
              <a:ext uri="{FF2B5EF4-FFF2-40B4-BE49-F238E27FC236}">
                <a16:creationId xmlns:a16="http://schemas.microsoft.com/office/drawing/2014/main" id="{371137E7-7906-D55F-3F4A-D17C62D1E40B}"/>
              </a:ext>
            </a:extLst>
          </p:cNvPr>
          <p:cNvSpPr>
            <a:spLocks noChangeArrowheads="1"/>
          </p:cNvSpPr>
          <p:nvPr/>
        </p:nvSpPr>
        <p:spPr bwMode="auto">
          <a:xfrm rot="18859332">
            <a:off x="3855303" y="4051608"/>
            <a:ext cx="976313"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0" name="AutoShape 7">
            <a:extLst>
              <a:ext uri="{FF2B5EF4-FFF2-40B4-BE49-F238E27FC236}">
                <a16:creationId xmlns:a16="http://schemas.microsoft.com/office/drawing/2014/main" id="{CBFD341C-ABAB-0468-3244-552EAF6D9324}"/>
              </a:ext>
            </a:extLst>
          </p:cNvPr>
          <p:cNvSpPr>
            <a:spLocks noChangeArrowheads="1"/>
          </p:cNvSpPr>
          <p:nvPr/>
        </p:nvSpPr>
        <p:spPr bwMode="auto">
          <a:xfrm rot="10227988">
            <a:off x="7360505" y="4371992"/>
            <a:ext cx="976313" cy="485775"/>
          </a:xfrm>
          <a:custGeom>
            <a:avLst/>
            <a:gdLst>
              <a:gd name="T0" fmla="*/ 2147483646 w 21600"/>
              <a:gd name="T1" fmla="*/ 0 h 21600"/>
              <a:gd name="T2" fmla="*/ 0 w 21600"/>
              <a:gd name="T3" fmla="*/ 2147483646 h 21600"/>
              <a:gd name="T4" fmla="*/ 2147483646 w 21600"/>
              <a:gd name="T5" fmla="*/ 2147483646 h 21600"/>
              <a:gd name="T6" fmla="*/ 2147483646 w 21600"/>
              <a:gd name="T7" fmla="*/ 2147483646 h 21600"/>
              <a:gd name="T8" fmla="*/ 17694720 60000 65536"/>
              <a:gd name="T9" fmla="*/ 11796480 60000 65536"/>
              <a:gd name="T10" fmla="*/ 5898240 60000 65536"/>
              <a:gd name="T11" fmla="*/ 0 60000 65536"/>
              <a:gd name="T12" fmla="*/ 3375 w 21600"/>
              <a:gd name="T13" fmla="*/ 5400 h 21600"/>
              <a:gd name="T14" fmla="*/ 18900 w 21600"/>
              <a:gd name="T15" fmla="*/ 16200 h 21600"/>
            </a:gdLst>
            <a:ahLst/>
            <a:cxnLst>
              <a:cxn ang="T8">
                <a:pos x="T0" y="T1"/>
              </a:cxn>
              <a:cxn ang="T9">
                <a:pos x="T2" y="T3"/>
              </a:cxn>
              <a:cxn ang="T10">
                <a:pos x="T4" y="T5"/>
              </a:cxn>
              <a:cxn ang="T11">
                <a:pos x="T6" y="T7"/>
              </a:cxn>
            </a:cxnLst>
            <a:rect l="T12" t="T13" r="T14" b="T15"/>
            <a:pathLst>
              <a:path w="21600" h="21600">
                <a:moveTo>
                  <a:pt x="16200" y="0"/>
                </a:moveTo>
                <a:lnTo>
                  <a:pt x="16200" y="5400"/>
                </a:lnTo>
                <a:lnTo>
                  <a:pt x="3375" y="5400"/>
                </a:lnTo>
                <a:lnTo>
                  <a:pt x="3375" y="16200"/>
                </a:lnTo>
                <a:lnTo>
                  <a:pt x="16200" y="16200"/>
                </a:lnTo>
                <a:lnTo>
                  <a:pt x="16200" y="21600"/>
                </a:lnTo>
                <a:lnTo>
                  <a:pt x="21600" y="10800"/>
                </a:lnTo>
                <a:lnTo>
                  <a:pt x="16200" y="0"/>
                </a:lnTo>
                <a:close/>
              </a:path>
              <a:path w="21600" h="21600">
                <a:moveTo>
                  <a:pt x="1350" y="5400"/>
                </a:moveTo>
                <a:lnTo>
                  <a:pt x="1350" y="16200"/>
                </a:lnTo>
                <a:lnTo>
                  <a:pt x="2700" y="16200"/>
                </a:lnTo>
                <a:lnTo>
                  <a:pt x="2700" y="5400"/>
                </a:lnTo>
                <a:lnTo>
                  <a:pt x="1350" y="5400"/>
                </a:lnTo>
                <a:close/>
              </a:path>
              <a:path w="21600" h="21600">
                <a:moveTo>
                  <a:pt x="0" y="5400"/>
                </a:moveTo>
                <a:lnTo>
                  <a:pt x="0" y="16200"/>
                </a:lnTo>
                <a:lnTo>
                  <a:pt x="675" y="16200"/>
                </a:lnTo>
                <a:lnTo>
                  <a:pt x="675" y="5400"/>
                </a:lnTo>
                <a:lnTo>
                  <a:pt x="0" y="5400"/>
                </a:lnTo>
                <a:close/>
              </a:path>
            </a:pathLst>
          </a:custGeom>
          <a:solidFill>
            <a:schemeClr val="accent1"/>
          </a:soli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a:p>
        </p:txBody>
      </p:sp>
      <p:sp>
        <p:nvSpPr>
          <p:cNvPr id="12" name="TextBox 11">
            <a:extLst>
              <a:ext uri="{FF2B5EF4-FFF2-40B4-BE49-F238E27FC236}">
                <a16:creationId xmlns:a16="http://schemas.microsoft.com/office/drawing/2014/main" id="{BA6AEAA3-7FD6-CDBA-EF76-39816745635B}"/>
              </a:ext>
            </a:extLst>
          </p:cNvPr>
          <p:cNvSpPr txBox="1"/>
          <p:nvPr/>
        </p:nvSpPr>
        <p:spPr>
          <a:xfrm>
            <a:off x="4926531" y="6390371"/>
            <a:ext cx="6096000" cy="369332"/>
          </a:xfrm>
          <a:prstGeom prst="rect">
            <a:avLst/>
          </a:prstGeom>
          <a:noFill/>
        </p:spPr>
        <p:txBody>
          <a:bodyPr wrap="square">
            <a:spAutoFit/>
          </a:bodyPr>
          <a:lstStyle/>
          <a:p>
            <a:pPr algn="ctr" eaLnBrk="1" hangingPunct="1">
              <a:buFont typeface="Wingdings" pitchFamily="2" charset="2"/>
              <a:buNone/>
            </a:pPr>
            <a:r>
              <a:rPr lang="en-US" altLang="en-US" sz="1800" b="1" i="1" dirty="0">
                <a:ea typeface="맑은 고딕" panose="020B0503020000020004" pitchFamily="34" charset="-127"/>
              </a:rPr>
              <a:t>ACUTE SUB DURAL HEMATOMA</a:t>
            </a:r>
          </a:p>
        </p:txBody>
      </p:sp>
      <p:sp>
        <p:nvSpPr>
          <p:cNvPr id="14" name="TextBox 13">
            <a:extLst>
              <a:ext uri="{FF2B5EF4-FFF2-40B4-BE49-F238E27FC236}">
                <a16:creationId xmlns:a16="http://schemas.microsoft.com/office/drawing/2014/main" id="{A09149BF-55E7-6FAD-5941-A3933051B287}"/>
              </a:ext>
            </a:extLst>
          </p:cNvPr>
          <p:cNvSpPr txBox="1"/>
          <p:nvPr/>
        </p:nvSpPr>
        <p:spPr>
          <a:xfrm>
            <a:off x="1604953" y="6414537"/>
            <a:ext cx="6096000" cy="369332"/>
          </a:xfrm>
          <a:prstGeom prst="rect">
            <a:avLst/>
          </a:prstGeom>
          <a:noFill/>
        </p:spPr>
        <p:txBody>
          <a:bodyPr wrap="square">
            <a:spAutoFit/>
          </a:bodyPr>
          <a:lstStyle/>
          <a:p>
            <a:pPr eaLnBrk="1" latinLnBrk="1" hangingPunct="1">
              <a:lnSpc>
                <a:spcPct val="100000"/>
              </a:lnSpc>
              <a:spcBef>
                <a:spcPct val="0"/>
              </a:spcBef>
              <a:buFontTx/>
              <a:buNone/>
            </a:pPr>
            <a:r>
              <a:rPr kumimoji="1" lang="en-US" altLang="en-US" sz="1800" b="1" i="1" dirty="0">
                <a:latin typeface="Arial" panose="020B0604020202020204" pitchFamily="34" charset="0"/>
                <a:ea typeface="굴림" panose="020B0600000101010101" pitchFamily="34" charset="-127"/>
                <a:cs typeface="Arial" panose="020B0604020202020204" pitchFamily="34" charset="0"/>
              </a:rPr>
              <a:t>CHRONIC SUBDURAL HEMATOMA</a:t>
            </a:r>
          </a:p>
        </p:txBody>
      </p:sp>
    </p:spTree>
    <p:extLst>
      <p:ext uri="{BB962C8B-B14F-4D97-AF65-F5344CB8AC3E}">
        <p14:creationId xmlns:p14="http://schemas.microsoft.com/office/powerpoint/2010/main" val="2698387351"/>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Rectangle 2">
            <a:extLst>
              <a:ext uri="{FF2B5EF4-FFF2-40B4-BE49-F238E27FC236}">
                <a16:creationId xmlns:a16="http://schemas.microsoft.com/office/drawing/2014/main" id="{7D270812-D3DB-3C41-B5EB-57F923908103}"/>
              </a:ext>
            </a:extLst>
          </p:cNvPr>
          <p:cNvSpPr>
            <a:spLocks noGrp="1" noChangeArrowheads="1"/>
          </p:cNvSpPr>
          <p:nvPr>
            <p:ph type="title"/>
          </p:nvPr>
        </p:nvSpPr>
        <p:spPr>
          <a:xfrm>
            <a:off x="399393" y="551793"/>
            <a:ext cx="8577702" cy="1081088"/>
          </a:xfrm>
        </p:spPr>
        <p:txBody>
          <a:bodyPr rtlCol="0">
            <a:normAutofit fontScale="90000"/>
          </a:bodyPr>
          <a:lstStyle/>
          <a:p>
            <a:pPr>
              <a:defRPr/>
            </a:pPr>
            <a:br>
              <a:rPr lang="en-US" altLang="en-US" sz="3200" b="1" i="1" dirty="0">
                <a:solidFill>
                  <a:schemeClr val="folHlink"/>
                </a:solidFill>
                <a:latin typeface="Arial" panose="020B0604020202020204" pitchFamily="34" charset="0"/>
              </a:rPr>
            </a:br>
            <a:r>
              <a:rPr lang="en-US" altLang="en-US" b="1" i="1" dirty="0">
                <a:latin typeface="Tahoma" panose="020B0604030504040204" pitchFamily="34" charset="0"/>
                <a:ea typeface="Tahoma" panose="020B0604030504040204" pitchFamily="34" charset="0"/>
                <a:cs typeface="Tahoma" panose="020B0604030504040204" pitchFamily="34" charset="0"/>
              </a:rPr>
              <a:t>LATE COMPLICATIONS</a:t>
            </a:r>
            <a:endParaRPr lang="en-US" altLang="en-US" b="1" i="1" dirty="0">
              <a:latin typeface="Arial" panose="020B0604020202020204" pitchFamily="34" charset="0"/>
            </a:endParaRPr>
          </a:p>
        </p:txBody>
      </p:sp>
      <p:pic>
        <p:nvPicPr>
          <p:cNvPr id="79874" name="Content Placeholder 5">
            <a:extLst>
              <a:ext uri="{FF2B5EF4-FFF2-40B4-BE49-F238E27FC236}">
                <a16:creationId xmlns:a16="http://schemas.microsoft.com/office/drawing/2014/main" id="{AA2FFD6F-0F51-2F44-AAEB-430A5D7D63DD}"/>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tretch>
            <a:fillRect/>
          </a:stretch>
        </p:blipFill>
        <p:spPr>
          <a:xfrm>
            <a:off x="1749230" y="2915873"/>
            <a:ext cx="2517791" cy="3261089"/>
          </a:xfrm>
        </p:spPr>
      </p:pic>
      <p:pic>
        <p:nvPicPr>
          <p:cNvPr id="79875" name="Content Placeholder 7">
            <a:extLst>
              <a:ext uri="{FF2B5EF4-FFF2-40B4-BE49-F238E27FC236}">
                <a16:creationId xmlns:a16="http://schemas.microsoft.com/office/drawing/2014/main" id="{B8F2AF24-C728-3F49-B2F8-FCCC69B5B26E}"/>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rcRect/>
          <a:stretch>
            <a:fillRect/>
          </a:stretch>
        </p:blipFill>
        <p:spPr>
          <a:xfrm>
            <a:off x="5698434" y="2915874"/>
            <a:ext cx="4125365" cy="3225935"/>
          </a:xfrm>
        </p:spPr>
      </p:pic>
      <p:sp>
        <p:nvSpPr>
          <p:cNvPr id="79876" name="Slide Number Placeholder 7">
            <a:extLst>
              <a:ext uri="{FF2B5EF4-FFF2-40B4-BE49-F238E27FC236}">
                <a16:creationId xmlns:a16="http://schemas.microsoft.com/office/drawing/2014/main" id="{ECAF7C12-4274-DE43-8F69-A849940A86F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D5FA12DA-184B-E547-B5A3-0C1B4DB0531F}"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46</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2" name="TextBox 1">
            <a:extLst>
              <a:ext uri="{FF2B5EF4-FFF2-40B4-BE49-F238E27FC236}">
                <a16:creationId xmlns:a16="http://schemas.microsoft.com/office/drawing/2014/main" id="{09092863-13EC-1549-AF21-85235BDF818C}"/>
              </a:ext>
            </a:extLst>
          </p:cNvPr>
          <p:cNvSpPr txBox="1"/>
          <p:nvPr/>
        </p:nvSpPr>
        <p:spPr>
          <a:xfrm>
            <a:off x="2501462" y="6306207"/>
            <a:ext cx="945931" cy="461665"/>
          </a:xfrm>
          <a:prstGeom prst="rect">
            <a:avLst/>
          </a:prstGeom>
          <a:noFill/>
        </p:spPr>
        <p:txBody>
          <a:bodyPr wrap="square" rtlCol="0">
            <a:spAutoFit/>
          </a:bodyPr>
          <a:lstStyle/>
          <a:p>
            <a:r>
              <a:rPr lang="en-US" sz="2400" dirty="0"/>
              <a:t>CT</a:t>
            </a:r>
          </a:p>
        </p:txBody>
      </p:sp>
      <p:sp>
        <p:nvSpPr>
          <p:cNvPr id="3" name="TextBox 2">
            <a:extLst>
              <a:ext uri="{FF2B5EF4-FFF2-40B4-BE49-F238E27FC236}">
                <a16:creationId xmlns:a16="http://schemas.microsoft.com/office/drawing/2014/main" id="{3EDBFF20-4C19-504F-BC34-88F5B59052D7}"/>
              </a:ext>
            </a:extLst>
          </p:cNvPr>
          <p:cNvSpPr txBox="1"/>
          <p:nvPr/>
        </p:nvSpPr>
        <p:spPr>
          <a:xfrm>
            <a:off x="7294179" y="6306207"/>
            <a:ext cx="1292773" cy="461665"/>
          </a:xfrm>
          <a:prstGeom prst="rect">
            <a:avLst/>
          </a:prstGeom>
          <a:noFill/>
        </p:spPr>
        <p:txBody>
          <a:bodyPr wrap="square" rtlCol="0">
            <a:spAutoFit/>
          </a:bodyPr>
          <a:lstStyle/>
          <a:p>
            <a:r>
              <a:rPr lang="en-US" sz="2400" dirty="0"/>
              <a:t>MRI</a:t>
            </a:r>
          </a:p>
        </p:txBody>
      </p:sp>
      <p:sp>
        <p:nvSpPr>
          <p:cNvPr id="5" name="TextBox 4">
            <a:extLst>
              <a:ext uri="{FF2B5EF4-FFF2-40B4-BE49-F238E27FC236}">
                <a16:creationId xmlns:a16="http://schemas.microsoft.com/office/drawing/2014/main" id="{F3AEE074-0820-BC2E-DE5B-36267833A14E}"/>
              </a:ext>
            </a:extLst>
          </p:cNvPr>
          <p:cNvSpPr txBox="1"/>
          <p:nvPr/>
        </p:nvSpPr>
        <p:spPr>
          <a:xfrm>
            <a:off x="399393" y="2133147"/>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CHRONIC SUBDURAL HEMATOMA</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018296480"/>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2945" name="Rectangle 2">
            <a:extLst>
              <a:ext uri="{FF2B5EF4-FFF2-40B4-BE49-F238E27FC236}">
                <a16:creationId xmlns:a16="http://schemas.microsoft.com/office/drawing/2014/main" id="{E2741FFF-F7B0-FE40-A072-4B345BB7C0A9}"/>
              </a:ext>
            </a:extLst>
          </p:cNvPr>
          <p:cNvSpPr>
            <a:spLocks noGrp="1" noChangeArrowheads="1"/>
          </p:cNvSpPr>
          <p:nvPr>
            <p:ph type="title"/>
          </p:nvPr>
        </p:nvSpPr>
        <p:spPr>
          <a:xfrm>
            <a:off x="603269" y="912254"/>
            <a:ext cx="9613861" cy="1080938"/>
          </a:xfrm>
        </p:spPr>
        <p:txBody>
          <a:bodyPr/>
          <a:lstStyle/>
          <a:p>
            <a:pPr eaLnBrk="1" hangingPunct="1"/>
            <a:r>
              <a:rPr lang="en-US" altLang="en-US" b="1" i="1" dirty="0">
                <a:latin typeface="Arial" panose="020B0604020202020204" pitchFamily="34" charset="0"/>
                <a:ea typeface="맑은 고딕" panose="020B0503020000020004" pitchFamily="34" charset="-127"/>
              </a:rPr>
              <a:t>LATE COMPLICATIONS</a:t>
            </a:r>
            <a:br>
              <a:rPr lang="en-US" altLang="en-US" b="1" i="1" dirty="0">
                <a:solidFill>
                  <a:schemeClr val="folHlink"/>
                </a:solidFill>
                <a:latin typeface="Arial" panose="020B0604020202020204" pitchFamily="34" charset="0"/>
                <a:ea typeface="맑은 고딕" panose="020B0503020000020004" pitchFamily="34" charset="-127"/>
              </a:rPr>
            </a:br>
            <a:endParaRPr lang="en-US" altLang="en-US" sz="2800" b="1" i="1" dirty="0">
              <a:latin typeface="Arial" panose="020B0604020202020204" pitchFamily="34" charset="0"/>
              <a:ea typeface="맑은 고딕" panose="020B0503020000020004" pitchFamily="34" charset="-127"/>
            </a:endParaRPr>
          </a:p>
        </p:txBody>
      </p:sp>
      <p:sp>
        <p:nvSpPr>
          <p:cNvPr id="82946" name="Rectangle 3">
            <a:extLst>
              <a:ext uri="{FF2B5EF4-FFF2-40B4-BE49-F238E27FC236}">
                <a16:creationId xmlns:a16="http://schemas.microsoft.com/office/drawing/2014/main" id="{C99EAB16-DC64-2643-BC2D-D4A6DE55CE67}"/>
              </a:ext>
            </a:extLst>
          </p:cNvPr>
          <p:cNvSpPr>
            <a:spLocks noGrp="1" noChangeArrowheads="1"/>
          </p:cNvSpPr>
          <p:nvPr>
            <p:ph idx="1"/>
          </p:nvPr>
        </p:nvSpPr>
        <p:spPr>
          <a:xfrm>
            <a:off x="238539" y="2411896"/>
            <a:ext cx="8905461" cy="3531703"/>
          </a:xfrm>
        </p:spPr>
        <p:txBody>
          <a:bodyPr>
            <a:normAutofit/>
          </a:bodyPr>
          <a:lstStyle/>
          <a:p>
            <a:pPr eaLnBrk="1" hangingPunct="1">
              <a:buFont typeface="Wingdings" pitchFamily="2" charset="2"/>
              <a:buNone/>
            </a:pPr>
            <a:endParaRPr lang="en-US" altLang="en-US" b="1" dirty="0">
              <a:solidFill>
                <a:srgbClr val="000066"/>
              </a:solidFill>
              <a:latin typeface="Tahoma" panose="020B0604030504040204" pitchFamily="34" charset="0"/>
              <a:ea typeface="맑은 고딕" panose="020B0503020000020004" pitchFamily="34" charset="-127"/>
              <a:cs typeface="Tahoma" panose="020B0604030504040204" pitchFamily="34" charset="0"/>
            </a:endParaRPr>
          </a:p>
          <a:p>
            <a:pPr lvl="3"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DUE TO BLOOD IN CSF</a:t>
            </a:r>
          </a:p>
          <a:p>
            <a:pPr lvl="3"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USUALLY OF COMMUNICATING TYPE</a:t>
            </a:r>
          </a:p>
          <a:p>
            <a:pPr lvl="3"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SHOULD BE SUSPECTED IN DELAYED RECOVERY</a:t>
            </a:r>
          </a:p>
          <a:p>
            <a:pPr lvl="3"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MAY; LEAD TO:</a:t>
            </a:r>
          </a:p>
          <a:p>
            <a:pPr lvl="4"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HEADACHE</a:t>
            </a:r>
          </a:p>
          <a:p>
            <a:pPr lvl="4"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DETERIORATION IN MENTAL FUNCTION</a:t>
            </a:r>
          </a:p>
          <a:p>
            <a:pPr lvl="4"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ATAXIA</a:t>
            </a:r>
          </a:p>
          <a:p>
            <a:pPr lvl="4"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INCONTINENCE </a:t>
            </a:r>
          </a:p>
          <a:p>
            <a:pPr lvl="3" eaLnBrk="1" hangingPunct="1"/>
            <a:r>
              <a:rPr lang="en-US" altLang="en-US" sz="2000" dirty="0">
                <a:latin typeface="Tahoma" panose="020B0604030504040204" pitchFamily="34" charset="0"/>
                <a:ea typeface="Tahoma" panose="020B0604030504040204" pitchFamily="34" charset="0"/>
                <a:cs typeface="Tahoma" panose="020B0604030504040204" pitchFamily="34" charset="0"/>
              </a:rPr>
              <a:t>MAY REQUIRE SHUNTING</a:t>
            </a:r>
          </a:p>
          <a:p>
            <a:pPr lvl="3" eaLnBrk="1" hangingPunct="1"/>
            <a:endParaRPr lang="en-US" altLang="en-US" sz="1800" b="1" dirty="0">
              <a:ea typeface="맑은 고딕" panose="020B0503020000020004" pitchFamily="34" charset="-127"/>
            </a:endParaRPr>
          </a:p>
          <a:p>
            <a:pPr lvl="2" eaLnBrk="1" hangingPunct="1">
              <a:buFont typeface="Wingdings" pitchFamily="2" charset="2"/>
              <a:buNone/>
            </a:pPr>
            <a:endParaRPr lang="en-US" altLang="en-US" sz="2100" b="1" dirty="0">
              <a:latin typeface="Tahoma" panose="020B0604030504040204" pitchFamily="34" charset="0"/>
              <a:ea typeface="맑은 고딕" panose="020B0503020000020004" pitchFamily="34" charset="-127"/>
              <a:cs typeface="Tahoma" panose="020B0604030504040204" pitchFamily="34" charset="0"/>
            </a:endParaRPr>
          </a:p>
          <a:p>
            <a:pPr lvl="2" eaLnBrk="1" hangingPunct="1"/>
            <a:endParaRPr lang="en-US" altLang="en-US" sz="2100" b="1" dirty="0">
              <a:ea typeface="맑은 고딕" panose="020B0503020000020004" pitchFamily="34" charset="-127"/>
            </a:endParaRPr>
          </a:p>
        </p:txBody>
      </p:sp>
      <p:sp>
        <p:nvSpPr>
          <p:cNvPr id="82947" name="Slide Number Placeholder 5">
            <a:extLst>
              <a:ext uri="{FF2B5EF4-FFF2-40B4-BE49-F238E27FC236}">
                <a16:creationId xmlns:a16="http://schemas.microsoft.com/office/drawing/2014/main" id="{E90B7465-5CB5-6B4F-8892-3BB1DF8D4BB5}"/>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529DC28A-620E-8744-A183-450AFAC2ABA8}"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47</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0B3C9763-8E01-5F2A-B72B-7E648B0D44CA}"/>
              </a:ext>
            </a:extLst>
          </p:cNvPr>
          <p:cNvSpPr txBox="1"/>
          <p:nvPr/>
        </p:nvSpPr>
        <p:spPr>
          <a:xfrm>
            <a:off x="384313" y="2160969"/>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HYDROCEPHALUS</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2034639091"/>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3970" name="Slide Number Placeholder 5">
            <a:extLst>
              <a:ext uri="{FF2B5EF4-FFF2-40B4-BE49-F238E27FC236}">
                <a16:creationId xmlns:a16="http://schemas.microsoft.com/office/drawing/2014/main" id="{82A15740-5F54-1A42-AC4D-F5E68F1BD4BA}"/>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ED67760B-B1CF-B843-B917-256A3968A22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48</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0F5BBC29-BF94-A7CD-20D0-B8D835F93C96}"/>
              </a:ext>
            </a:extLst>
          </p:cNvPr>
          <p:cNvSpPr txBox="1"/>
          <p:nvPr/>
        </p:nvSpPr>
        <p:spPr>
          <a:xfrm>
            <a:off x="786561" y="2202081"/>
            <a:ext cx="6096000" cy="461665"/>
          </a:xfrm>
          <a:prstGeom prst="rect">
            <a:avLst/>
          </a:prstGeom>
          <a:noFill/>
        </p:spPr>
        <p:txBody>
          <a:bodyPr wrap="square">
            <a:spAutoFit/>
          </a:bodyPr>
          <a:lstStyle/>
          <a:p>
            <a:r>
              <a:rPr lang="en-US" altLang="en-US" sz="2400" b="1" i="1" dirty="0">
                <a:latin typeface="Tahoma" panose="020B0604030504040204" pitchFamily="34" charset="0"/>
                <a:ea typeface="Tahoma" panose="020B0604030504040204" pitchFamily="34" charset="0"/>
                <a:cs typeface="Tahoma" panose="020B0604030504040204" pitchFamily="34" charset="0"/>
              </a:rPr>
              <a:t>HYDROCEPHALUS</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
        <p:nvSpPr>
          <p:cNvPr id="4" name="Rectangle 2">
            <a:extLst>
              <a:ext uri="{FF2B5EF4-FFF2-40B4-BE49-F238E27FC236}">
                <a16:creationId xmlns:a16="http://schemas.microsoft.com/office/drawing/2014/main" id="{543B7B94-0E2F-CF6B-5129-3A75B75FEF77}"/>
              </a:ext>
            </a:extLst>
          </p:cNvPr>
          <p:cNvSpPr txBox="1">
            <a:spLocks noChangeArrowheads="1"/>
          </p:cNvSpPr>
          <p:nvPr/>
        </p:nvSpPr>
        <p:spPr>
          <a:xfrm>
            <a:off x="409903" y="753227"/>
            <a:ext cx="8542010" cy="722585"/>
          </a:xfrm>
          <a:prstGeom prst="rect">
            <a:avLst/>
          </a:prstGeom>
        </p:spPr>
        <p:txBody>
          <a:bodyPr vert="horz" lIns="91440" tIns="45720" rIns="91440" bIns="45720" rtlCol="0" anchor="ctr">
            <a:normAutofit fontScale="82500" lnSpcReduction="20000"/>
          </a:bodyPr>
          <a:lstStyle>
            <a:lvl1pPr algn="l" defTabSz="914400" rtl="0" eaLnBrk="1" latinLnBrk="0" hangingPunct="1">
              <a:lnSpc>
                <a:spcPct val="90000"/>
              </a:lnSpc>
              <a:spcBef>
                <a:spcPct val="0"/>
              </a:spcBef>
              <a:buNone/>
              <a:defRPr sz="3600" kern="1200">
                <a:solidFill>
                  <a:schemeClr val="tx1"/>
                </a:solidFill>
                <a:latin typeface="+mj-lt"/>
                <a:ea typeface="+mj-ea"/>
                <a:cs typeface="+mj-cs"/>
              </a:defRPr>
            </a:lvl1pPr>
          </a:lstStyle>
          <a:p>
            <a:pPr>
              <a:defRPr/>
            </a:pPr>
            <a:br>
              <a:rPr lang="en-US" altLang="en-US" sz="3200" b="1" i="1" dirty="0">
                <a:solidFill>
                  <a:schemeClr val="folHlink"/>
                </a:solidFill>
                <a:latin typeface="Arial" panose="020B0604020202020204" pitchFamily="34" charset="0"/>
              </a:rPr>
            </a:br>
            <a:r>
              <a:rPr lang="en-US" altLang="en-US" sz="4000" b="1" i="1" dirty="0">
                <a:latin typeface="Tahoma" panose="020B0604030504040204" pitchFamily="34" charset="0"/>
                <a:ea typeface="Tahoma" panose="020B0604030504040204" pitchFamily="34" charset="0"/>
                <a:cs typeface="Tahoma" panose="020B0604030504040204" pitchFamily="34" charset="0"/>
              </a:rPr>
              <a:t>LATE COMPLICATIONS</a:t>
            </a:r>
          </a:p>
        </p:txBody>
      </p:sp>
      <p:sp>
        <p:nvSpPr>
          <p:cNvPr id="7" name="TextBox 6">
            <a:extLst>
              <a:ext uri="{FF2B5EF4-FFF2-40B4-BE49-F238E27FC236}">
                <a16:creationId xmlns:a16="http://schemas.microsoft.com/office/drawing/2014/main" id="{59222C76-9A9B-781D-133B-DD1F044D91C8}"/>
              </a:ext>
            </a:extLst>
          </p:cNvPr>
          <p:cNvSpPr txBox="1"/>
          <p:nvPr/>
        </p:nvSpPr>
        <p:spPr>
          <a:xfrm>
            <a:off x="3916623" y="5904718"/>
            <a:ext cx="9231959" cy="400110"/>
          </a:xfrm>
          <a:prstGeom prst="rect">
            <a:avLst/>
          </a:prstGeom>
          <a:noFill/>
        </p:spPr>
        <p:txBody>
          <a:bodyPr wrap="square">
            <a:spAutoFit/>
          </a:bodyPr>
          <a:lstStyle/>
          <a:p>
            <a:r>
              <a:rPr lang="en-JO" altLang="en-US" sz="2000" i="1" dirty="0">
                <a:latin typeface="Tahoma" panose="020B0604030504040204" pitchFamily="34" charset="0"/>
                <a:ea typeface="Tahoma" panose="020B0604030504040204" pitchFamily="34" charset="0"/>
                <a:cs typeface="Tahoma" panose="020B0604030504040204" pitchFamily="34" charset="0"/>
              </a:rPr>
              <a:t>Non contrasted CT showing communicating hydrocephalus</a:t>
            </a:r>
            <a:endParaRPr lang="en-US" altLang="en-US" sz="2000" i="1" dirty="0">
              <a:latin typeface="Tahoma" panose="020B0604030504040204" pitchFamily="34" charset="0"/>
              <a:ea typeface="Tahoma" panose="020B0604030504040204" pitchFamily="34" charset="0"/>
              <a:cs typeface="Tahoma" panose="020B0604030504040204" pitchFamily="34" charset="0"/>
            </a:endParaRPr>
          </a:p>
        </p:txBody>
      </p:sp>
      <p:pic>
        <p:nvPicPr>
          <p:cNvPr id="9" name="Picture 8" descr="A close-up of a brain scan&#10;&#10;AI-generated content may be incorrect.">
            <a:extLst>
              <a:ext uri="{FF2B5EF4-FFF2-40B4-BE49-F238E27FC236}">
                <a16:creationId xmlns:a16="http://schemas.microsoft.com/office/drawing/2014/main" id="{84DD61DC-D64E-782A-C9FD-613B6485E61D}"/>
              </a:ext>
            </a:extLst>
          </p:cNvPr>
          <p:cNvPicPr>
            <a:picLocks noChangeAspect="1"/>
          </p:cNvPicPr>
          <p:nvPr/>
        </p:nvPicPr>
        <p:blipFill>
          <a:blip r:embed="rId2"/>
          <a:stretch>
            <a:fillRect/>
          </a:stretch>
        </p:blipFill>
        <p:spPr>
          <a:xfrm>
            <a:off x="5624157" y="2148596"/>
            <a:ext cx="3327756" cy="3675601"/>
          </a:xfrm>
          <a:prstGeom prst="rect">
            <a:avLst/>
          </a:prstGeom>
        </p:spPr>
      </p:pic>
    </p:spTree>
    <p:extLst>
      <p:ext uri="{BB962C8B-B14F-4D97-AF65-F5344CB8AC3E}">
        <p14:creationId xmlns:p14="http://schemas.microsoft.com/office/powerpoint/2010/main" val="61458683"/>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a:extLst>
              <a:ext uri="{FF2B5EF4-FFF2-40B4-BE49-F238E27FC236}">
                <a16:creationId xmlns:a16="http://schemas.microsoft.com/office/drawing/2014/main" id="{5B294B81-1ED7-144B-B64B-4958FEC0D80E}"/>
              </a:ext>
            </a:extLst>
          </p:cNvPr>
          <p:cNvSpPr>
            <a:spLocks noGrp="1" noChangeArrowheads="1"/>
          </p:cNvSpPr>
          <p:nvPr>
            <p:ph type="title"/>
          </p:nvPr>
        </p:nvSpPr>
        <p:spPr>
          <a:xfrm>
            <a:off x="457200" y="930068"/>
            <a:ext cx="9613861" cy="1080938"/>
          </a:xfrm>
        </p:spPr>
        <p:txBody>
          <a:bodyPr rtlCol="0">
            <a:normAutofit/>
          </a:bodyPr>
          <a:lstStyle/>
          <a:p>
            <a:pPr>
              <a:defRPr/>
            </a:pPr>
            <a:r>
              <a:rPr lang="en-US" altLang="en-US" b="1" i="1" dirty="0">
                <a:latin typeface="Tahoma" panose="020B0604030504040204" pitchFamily="34" charset="0"/>
                <a:ea typeface="Tahoma" panose="020B0604030504040204" pitchFamily="34" charset="0"/>
                <a:cs typeface="Tahoma" panose="020B0604030504040204" pitchFamily="34" charset="0"/>
              </a:rPr>
              <a:t>LATE COMPLICATIONS</a:t>
            </a:r>
            <a:br>
              <a:rPr lang="en-US" altLang="en-US" b="1" i="1" dirty="0">
                <a:solidFill>
                  <a:schemeClr val="folHlink"/>
                </a:solidFill>
                <a:latin typeface="Arial" panose="020B0604020202020204" pitchFamily="34" charset="0"/>
              </a:rPr>
            </a:br>
            <a:endParaRPr lang="en-US" altLang="en-US" sz="2800" b="1" i="1" dirty="0">
              <a:latin typeface="+mn-lt"/>
              <a:cs typeface="+mn-cs"/>
            </a:endParaRPr>
          </a:p>
        </p:txBody>
      </p:sp>
      <p:sp>
        <p:nvSpPr>
          <p:cNvPr id="84994" name="Rectangle 3">
            <a:extLst>
              <a:ext uri="{FF2B5EF4-FFF2-40B4-BE49-F238E27FC236}">
                <a16:creationId xmlns:a16="http://schemas.microsoft.com/office/drawing/2014/main" id="{5E28476D-A2C8-584A-BF7A-11A24FA09232}"/>
              </a:ext>
            </a:extLst>
          </p:cNvPr>
          <p:cNvSpPr>
            <a:spLocks noGrp="1" noChangeArrowheads="1"/>
          </p:cNvSpPr>
          <p:nvPr>
            <p:ph idx="1"/>
          </p:nvPr>
        </p:nvSpPr>
        <p:spPr>
          <a:xfrm>
            <a:off x="848139" y="2552700"/>
            <a:ext cx="9438861" cy="3695700"/>
          </a:xfrm>
        </p:spPr>
        <p:txBody>
          <a:bodyPr>
            <a:normAutofit/>
          </a:bodyPr>
          <a:lstStyle/>
          <a:p>
            <a:pPr marL="0" indent="0">
              <a:buNone/>
            </a:pPr>
            <a:endParaRPr lang="en-US" altLang="en-US" b="1" dirty="0">
              <a:solidFill>
                <a:schemeClr val="folHlink"/>
              </a:solidFill>
              <a:latin typeface="Tahoma" panose="020B0604030504040204" pitchFamily="34" charset="0"/>
              <a:ea typeface="맑은 고딕" panose="020B0503020000020004" pitchFamily="34" charset="-127"/>
              <a:cs typeface="Tahoma" panose="020B0604030504040204" pitchFamily="34" charset="0"/>
            </a:endParaRPr>
          </a:p>
          <a:p>
            <a:pPr lvl="1" eaLnBrk="1" hangingPunct="1"/>
            <a:r>
              <a:rPr lang="en-US" altLang="en-US" dirty="0">
                <a:latin typeface="Tahoma" panose="020B0604030504040204" pitchFamily="34" charset="0"/>
                <a:ea typeface="맑은 고딕" panose="020B0503020000020004" pitchFamily="34" charset="-127"/>
                <a:cs typeface="Tahoma" panose="020B0604030504040204" pitchFamily="34" charset="0"/>
              </a:rPr>
              <a:t>DEPENDS ON LOCATION OF INJURY, EXTENT </a:t>
            </a:r>
          </a:p>
          <a:p>
            <a:pPr lvl="1" eaLnBrk="1" hangingPunct="1">
              <a:buFont typeface="Wingdings" pitchFamily="2" charset="2"/>
              <a:buNone/>
            </a:pPr>
            <a:r>
              <a:rPr lang="en-US" altLang="en-US" dirty="0">
                <a:latin typeface="Tahoma" panose="020B0604030504040204" pitchFamily="34" charset="0"/>
                <a:ea typeface="맑은 고딕" panose="020B0503020000020004" pitchFamily="34" charset="-127"/>
                <a:cs typeface="Tahoma" panose="020B0604030504040204" pitchFamily="34" charset="0"/>
              </a:rPr>
              <a:t>	OF INJURY AND AGE</a:t>
            </a:r>
          </a:p>
          <a:p>
            <a:pPr lvl="1" eaLnBrk="1" hangingPunct="1"/>
            <a:r>
              <a:rPr lang="en-US" altLang="en-US" dirty="0">
                <a:latin typeface="Tahoma" panose="020B0604030504040204" pitchFamily="34" charset="0"/>
                <a:ea typeface="맑은 고딕" panose="020B0503020000020004" pitchFamily="34" charset="-127"/>
                <a:cs typeface="Tahoma" panose="020B0604030504040204" pitchFamily="34" charset="0"/>
              </a:rPr>
              <a:t>MAY; LEAD TO HYPOXIA AND </a:t>
            </a:r>
            <a:r>
              <a:rPr lang="ar-JO" altLang="en-US" dirty="0">
                <a:latin typeface="Tahoma" panose="020B0604030504040204" pitchFamily="34" charset="0"/>
                <a:ea typeface="맑은 고딕" panose="020B0503020000020004" pitchFamily="34" charset="-127"/>
                <a:cs typeface="Tahoma" panose="020B0604030504040204" pitchFamily="34" charset="0"/>
              </a:rPr>
              <a:t> </a:t>
            </a:r>
            <a:r>
              <a:rPr lang="ar-JO" altLang="en-US" dirty="0">
                <a:solidFill>
                  <a:schemeClr val="bg1"/>
                </a:solidFill>
                <a:latin typeface="Tahoma" panose="020B0604030504040204" pitchFamily="34" charset="0"/>
                <a:ea typeface="맑은 고딕" panose="020B0503020000020004" pitchFamily="34" charset="-127"/>
                <a:cs typeface="Tahoma" panose="020B0604030504040204" pitchFamily="34" charset="0"/>
              </a:rPr>
              <a:t> </a:t>
            </a:r>
            <a:r>
              <a:rPr lang="en-US" altLang="en-US" dirty="0">
                <a:solidFill>
                  <a:schemeClr val="bg1"/>
                </a:solidFill>
                <a:latin typeface="Tahoma" panose="020B0604030504040204" pitchFamily="34" charset="0"/>
                <a:ea typeface="맑은 고딕" panose="020B0503020000020004" pitchFamily="34" charset="-127"/>
                <a:cs typeface="Tahoma" panose="020B0604030504040204" pitchFamily="34" charset="0"/>
              </a:rPr>
              <a:t>   </a:t>
            </a:r>
            <a:r>
              <a:rPr lang="en-US" altLang="en-US" dirty="0">
                <a:latin typeface="Tahoma" panose="020B0604030504040204" pitchFamily="34" charset="0"/>
                <a:ea typeface="맑은 고딕" panose="020B0503020000020004" pitchFamily="34" charset="-127"/>
                <a:cs typeface="Tahoma" panose="020B0604030504040204" pitchFamily="34" charset="0"/>
              </a:rPr>
              <a:t>ICP</a:t>
            </a:r>
            <a:endParaRPr lang="ar-JO" altLang="en-US" dirty="0">
              <a:latin typeface="Tahoma" panose="020B0604030504040204" pitchFamily="34" charset="0"/>
              <a:ea typeface="맑은 고딕" panose="020B0503020000020004" pitchFamily="34" charset="-127"/>
              <a:cs typeface="Tahoma" panose="020B0604030504040204" pitchFamily="34" charset="0"/>
            </a:endParaRPr>
          </a:p>
          <a:p>
            <a:pPr lvl="1" eaLnBrk="1" hangingPunct="1"/>
            <a:r>
              <a:rPr lang="en-US" altLang="en-US" dirty="0">
                <a:latin typeface="Tahoma" panose="020B0604030504040204" pitchFamily="34" charset="0"/>
                <a:ea typeface="맑은 고딕" panose="020B0503020000020004" pitchFamily="34" charset="-127"/>
                <a:cs typeface="Tahoma" panose="020B0604030504040204" pitchFamily="34" charset="0"/>
              </a:rPr>
              <a:t>COULD BE PREDICTED AND SCORED</a:t>
            </a:r>
          </a:p>
          <a:p>
            <a:pPr lvl="1" eaLnBrk="1" hangingPunct="1"/>
            <a:r>
              <a:rPr lang="en-US" altLang="en-US" dirty="0">
                <a:latin typeface="Tahoma" panose="020B0604030504040204" pitchFamily="34" charset="0"/>
                <a:ea typeface="맑은 고딕" panose="020B0503020000020004" pitchFamily="34" charset="-127"/>
                <a:cs typeface="Tahoma" panose="020B0604030504040204" pitchFamily="34" charset="0"/>
              </a:rPr>
              <a:t>TREATED BY</a:t>
            </a:r>
          </a:p>
          <a:p>
            <a:pPr lvl="2" eaLnBrk="1" hangingPunct="1">
              <a:buFont typeface="Courier New" panose="02070309020205020404" pitchFamily="49" charset="0"/>
              <a:buChar char="o"/>
            </a:pPr>
            <a:r>
              <a:rPr lang="en-US" altLang="en-US" sz="2000" dirty="0">
                <a:latin typeface="Tahoma" panose="020B0604030504040204" pitchFamily="34" charset="0"/>
                <a:ea typeface="맑은 고딕" panose="020B0503020000020004" pitchFamily="34" charset="-127"/>
                <a:cs typeface="Tahoma" panose="020B0604030504040204" pitchFamily="34" charset="0"/>
              </a:rPr>
              <a:t>CARBAMAZEPINE ( TEGRETOL)</a:t>
            </a:r>
          </a:p>
          <a:p>
            <a:pPr lvl="2" eaLnBrk="1" hangingPunct="1">
              <a:buFont typeface="Courier New" panose="02070309020205020404" pitchFamily="49" charset="0"/>
              <a:buChar char="o"/>
            </a:pPr>
            <a:r>
              <a:rPr lang="en-US" altLang="en-US" sz="2000" dirty="0">
                <a:latin typeface="Tahoma" panose="020B0604030504040204" pitchFamily="34" charset="0"/>
                <a:ea typeface="맑은 고딕" panose="020B0503020000020004" pitchFamily="34" charset="-127"/>
                <a:cs typeface="Tahoma" panose="020B0604030504040204" pitchFamily="34" charset="0"/>
              </a:rPr>
              <a:t>PHENYTOIN (EPANUTIN)</a:t>
            </a:r>
          </a:p>
          <a:p>
            <a:pPr lvl="2" eaLnBrk="1" hangingPunct="1">
              <a:buFont typeface="Courier New" panose="02070309020205020404" pitchFamily="49" charset="0"/>
              <a:buChar char="o"/>
            </a:pPr>
            <a:r>
              <a:rPr lang="en-US" altLang="en-US" sz="2000" dirty="0">
                <a:latin typeface="Tahoma" panose="020B0604030504040204" pitchFamily="34" charset="0"/>
                <a:ea typeface="맑은 고딕" panose="020B0503020000020004" pitchFamily="34" charset="-127"/>
                <a:cs typeface="Tahoma" panose="020B0604030504040204" pitchFamily="34" charset="0"/>
              </a:rPr>
              <a:t>PHENOBARBITONE</a:t>
            </a:r>
          </a:p>
        </p:txBody>
      </p:sp>
      <p:sp>
        <p:nvSpPr>
          <p:cNvPr id="84995" name="Slide Number Placeholder 5">
            <a:extLst>
              <a:ext uri="{FF2B5EF4-FFF2-40B4-BE49-F238E27FC236}">
                <a16:creationId xmlns:a16="http://schemas.microsoft.com/office/drawing/2014/main" id="{E7D9F003-5284-1747-87E1-40D104126DD8}"/>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89E3D4F8-31F3-A940-A123-A262E879F4A0}"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49</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84996" name="Line 4">
            <a:extLst>
              <a:ext uri="{FF2B5EF4-FFF2-40B4-BE49-F238E27FC236}">
                <a16:creationId xmlns:a16="http://schemas.microsoft.com/office/drawing/2014/main" id="{F343B3BA-2C37-4D41-8DF8-823BBCE195FF}"/>
              </a:ext>
            </a:extLst>
          </p:cNvPr>
          <p:cNvSpPr>
            <a:spLocks noChangeShapeType="1"/>
          </p:cNvSpPr>
          <p:nvPr/>
        </p:nvSpPr>
        <p:spPr bwMode="auto">
          <a:xfrm flipV="1">
            <a:off x="5135218" y="3429000"/>
            <a:ext cx="0" cy="381000"/>
          </a:xfrm>
          <a:prstGeom prst="line">
            <a:avLst/>
          </a:prstGeom>
          <a:noFill/>
          <a:ln w="9525">
            <a:solidFill>
              <a:schemeClr val="tx1"/>
            </a:solidFill>
            <a:round/>
            <a:headEnd/>
            <a:tailEnd type="triangle"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endParaRPr lang="en-US" dirty="0"/>
          </a:p>
        </p:txBody>
      </p:sp>
      <p:sp>
        <p:nvSpPr>
          <p:cNvPr id="84997" name="Rectangle 5">
            <a:extLst>
              <a:ext uri="{FF2B5EF4-FFF2-40B4-BE49-F238E27FC236}">
                <a16:creationId xmlns:a16="http://schemas.microsoft.com/office/drawing/2014/main" id="{7A6B36FE-054D-DE43-9733-97C9A955FC4F}"/>
              </a:ext>
            </a:extLst>
          </p:cNvPr>
          <p:cNvSpPr>
            <a:spLocks noChangeArrowheads="1"/>
          </p:cNvSpPr>
          <p:nvPr/>
        </p:nvSpPr>
        <p:spPr bwMode="auto">
          <a:xfrm rot="10800000" flipV="1">
            <a:off x="2209801" y="304800"/>
            <a:ext cx="1763713"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a:spAutoFit/>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eaLnBrk="1" latinLnBrk="1" hangingPunct="1">
              <a:lnSpc>
                <a:spcPct val="100000"/>
              </a:lnSpc>
              <a:spcBef>
                <a:spcPct val="20000"/>
              </a:spcBef>
              <a:buFontTx/>
              <a:buNone/>
            </a:pPr>
            <a:r>
              <a:rPr kumimoji="1" lang="en-US" altLang="en-US" b="1" i="1">
                <a:solidFill>
                  <a:schemeClr val="folHlink"/>
                </a:solidFill>
                <a:latin typeface="굴림" panose="020B0600000101010101" pitchFamily="34" charset="-127"/>
                <a:ea typeface="굴림" panose="020B0600000101010101" pitchFamily="34" charset="-127"/>
                <a:cs typeface="Arial" panose="020B0604020202020204" pitchFamily="34" charset="0"/>
              </a:rPr>
              <a:t>  </a:t>
            </a:r>
          </a:p>
        </p:txBody>
      </p:sp>
      <p:sp>
        <p:nvSpPr>
          <p:cNvPr id="3" name="TextBox 2">
            <a:extLst>
              <a:ext uri="{FF2B5EF4-FFF2-40B4-BE49-F238E27FC236}">
                <a16:creationId xmlns:a16="http://schemas.microsoft.com/office/drawing/2014/main" id="{7FC650F0-1D92-210F-1BC6-A22C07AC811D}"/>
              </a:ext>
            </a:extLst>
          </p:cNvPr>
          <p:cNvSpPr txBox="1"/>
          <p:nvPr/>
        </p:nvSpPr>
        <p:spPr>
          <a:xfrm>
            <a:off x="457200" y="2183368"/>
            <a:ext cx="6096000" cy="461665"/>
          </a:xfrm>
          <a:prstGeom prst="rect">
            <a:avLst/>
          </a:prstGeom>
          <a:noFill/>
        </p:spPr>
        <p:txBody>
          <a:bodyPr wrap="square">
            <a:spAutoFit/>
          </a:bodyPr>
          <a:lstStyle/>
          <a:p>
            <a:r>
              <a:rPr lang="en-US" altLang="en-US" sz="2400" dirty="0">
                <a:latin typeface="Tahoma" panose="020B0604030504040204" pitchFamily="34" charset="0"/>
                <a:ea typeface="Tahoma" panose="020B0604030504040204" pitchFamily="34" charset="0"/>
                <a:cs typeface="Tahoma" panose="020B0604030504040204" pitchFamily="34" charset="0"/>
              </a:rPr>
              <a:t>EPILEPSY</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52670965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F8CB-21B0-8D4C-8FDA-72FB2E2BBE6A}"/>
              </a:ext>
            </a:extLst>
          </p:cNvPr>
          <p:cNvSpPr>
            <a:spLocks noGrp="1"/>
          </p:cNvSpPr>
          <p:nvPr>
            <p:ph type="title"/>
          </p:nvPr>
        </p:nvSpPr>
        <p:spPr>
          <a:xfrm>
            <a:off x="680321" y="490330"/>
            <a:ext cx="9613861" cy="1192696"/>
          </a:xfrm>
        </p:spPr>
        <p:txBody>
          <a:bodyPr rtlCol="0">
            <a:normAutofit fontScale="90000"/>
          </a:bodyPr>
          <a:lstStyle/>
          <a:p>
            <a:pPr>
              <a:defRPr/>
            </a:pPr>
            <a:br>
              <a:rPr lang="en-US" b="1" i="1" dirty="0">
                <a:latin typeface="+mn-lt"/>
              </a:rPr>
            </a:br>
            <a:r>
              <a:rPr lang="en-US" altLang="en-US" b="1" i="1" dirty="0">
                <a:latin typeface="Tahoma" panose="020B0604030504040204" pitchFamily="34" charset="0"/>
                <a:ea typeface="Tahoma" panose="020B0604030504040204" pitchFamily="34" charset="0"/>
                <a:cs typeface="Tahoma" panose="020B0604030504040204" pitchFamily="34" charset="0"/>
              </a:rPr>
              <a:t>SECONDARY EVENTS</a:t>
            </a:r>
            <a:endParaRPr lang="en-US" b="1" i="1" dirty="0">
              <a:latin typeface="Tahoma" panose="020B0604030504040204" pitchFamily="34" charset="0"/>
              <a:ea typeface="Tahoma" panose="020B0604030504040204" pitchFamily="34" charset="0"/>
              <a:cs typeface="Tahoma" panose="020B0604030504040204" pitchFamily="34" charset="0"/>
            </a:endParaRPr>
          </a:p>
        </p:txBody>
      </p:sp>
      <p:sp>
        <p:nvSpPr>
          <p:cNvPr id="27650" name="Content Placeholder 2">
            <a:extLst>
              <a:ext uri="{FF2B5EF4-FFF2-40B4-BE49-F238E27FC236}">
                <a16:creationId xmlns:a16="http://schemas.microsoft.com/office/drawing/2014/main" id="{6DFFEA47-C5E9-4646-9931-0335FF096BFA}"/>
              </a:ext>
            </a:extLst>
          </p:cNvPr>
          <p:cNvSpPr>
            <a:spLocks noGrp="1" noChangeArrowheads="1"/>
          </p:cNvSpPr>
          <p:nvPr>
            <p:ph idx="1"/>
          </p:nvPr>
        </p:nvSpPr>
        <p:spPr/>
        <p:txBody>
          <a:bodyPr/>
          <a:lstStyle/>
          <a:p>
            <a:pPr marL="0" indent="0" eaLnBrk="1" hangingPunct="1">
              <a:buNone/>
            </a:pPr>
            <a:r>
              <a:rPr lang="en-US" altLang="en-US" b="1" dirty="0">
                <a:latin typeface="Tahoma" panose="020B0604030504040204" pitchFamily="34" charset="0"/>
                <a:ea typeface="Tahoma" panose="020B0604030504040204" pitchFamily="34" charset="0"/>
                <a:cs typeface="Tahoma" panose="020B0604030504040204" pitchFamily="34" charset="0"/>
              </a:rPr>
              <a:t>BRAIN EDEMA</a:t>
            </a:r>
          </a:p>
          <a:p>
            <a:pPr marL="0" indent="0" eaLnBrk="1" hangingPunct="1">
              <a:buNone/>
            </a:pPr>
            <a:endParaRPr lang="en-US" altLang="en-US" b="1" dirty="0">
              <a:latin typeface="Tahoma" panose="020B0604030504040204" pitchFamily="34" charset="0"/>
              <a:ea typeface="Tahoma" panose="020B0604030504040204" pitchFamily="34" charset="0"/>
              <a:cs typeface="Tahoma" panose="020B0604030504040204" pitchFamily="34" charset="0"/>
            </a:endParaRPr>
          </a:p>
          <a:p>
            <a:pPr eaLnBrk="1" hangingPunct="1"/>
            <a:r>
              <a:rPr lang="en-US" altLang="en-US" sz="2000" b="1" dirty="0">
                <a:latin typeface="Tahoma" panose="020B0604030504040204" pitchFamily="34" charset="0"/>
                <a:ea typeface="맑은 고딕" panose="020B0503020000020004" pitchFamily="34" charset="-127"/>
                <a:cs typeface="Tahoma" panose="020B0604030504040204" pitchFamily="34" charset="0"/>
              </a:rPr>
              <a:t>VASOGENIC</a:t>
            </a:r>
            <a:r>
              <a:rPr lang="en-US" altLang="en-US" sz="2000" dirty="0">
                <a:latin typeface="Tahoma" panose="020B0604030504040204" pitchFamily="34" charset="0"/>
                <a:ea typeface="맑은 고딕" panose="020B0503020000020004" pitchFamily="34" charset="-127"/>
                <a:cs typeface="Tahoma" panose="020B0604030504040204" pitchFamily="34" charset="0"/>
              </a:rPr>
              <a:t>: Problem in BBB</a:t>
            </a:r>
          </a:p>
          <a:p>
            <a:pPr eaLnBrk="1" hangingPunct="1"/>
            <a:r>
              <a:rPr lang="en-US" altLang="en-US" sz="2000" b="1" dirty="0">
                <a:latin typeface="Tahoma" panose="020B0604030504040204" pitchFamily="34" charset="0"/>
                <a:ea typeface="맑은 고딕" panose="020B0503020000020004" pitchFamily="34" charset="-127"/>
                <a:cs typeface="Tahoma" panose="020B0604030504040204" pitchFamily="34" charset="0"/>
              </a:rPr>
              <a:t>CYTOTOXIC</a:t>
            </a:r>
            <a:r>
              <a:rPr lang="en-US" altLang="en-US" sz="2000" dirty="0">
                <a:latin typeface="Tahoma" panose="020B0604030504040204" pitchFamily="34" charset="0"/>
                <a:ea typeface="맑은 고딕" panose="020B0503020000020004" pitchFamily="34" charset="-127"/>
                <a:cs typeface="Tahoma" panose="020B0604030504040204" pitchFamily="34" charset="0"/>
              </a:rPr>
              <a:t>: Problem in Sodium Potassium pump</a:t>
            </a:r>
          </a:p>
          <a:p>
            <a:pPr eaLnBrk="1" hangingPunct="1"/>
            <a:r>
              <a:rPr lang="en-US" altLang="en-US" sz="2000" b="1" dirty="0">
                <a:latin typeface="Tahoma" panose="020B0604030504040204" pitchFamily="34" charset="0"/>
                <a:ea typeface="맑은 고딕" panose="020B0503020000020004" pitchFamily="34" charset="-127"/>
                <a:cs typeface="Tahoma" panose="020B0604030504040204" pitchFamily="34" charset="0"/>
              </a:rPr>
              <a:t>OSMOTIC</a:t>
            </a:r>
            <a:r>
              <a:rPr lang="en-US" altLang="en-US" sz="2000" dirty="0">
                <a:latin typeface="Tahoma" panose="020B0604030504040204" pitchFamily="34" charset="0"/>
                <a:ea typeface="맑은 고딕" panose="020B0503020000020004" pitchFamily="34" charset="-127"/>
                <a:cs typeface="Tahoma" panose="020B0604030504040204" pitchFamily="34" charset="0"/>
              </a:rPr>
              <a:t>: Problem in blood osmolality</a:t>
            </a:r>
          </a:p>
          <a:p>
            <a:pPr eaLnBrk="1" hangingPunct="1"/>
            <a:r>
              <a:rPr lang="en-US" altLang="en-US" sz="2000" b="1" dirty="0">
                <a:latin typeface="Tahoma" panose="020B0604030504040204" pitchFamily="34" charset="0"/>
                <a:ea typeface="맑은 고딕" panose="020B0503020000020004" pitchFamily="34" charset="-127"/>
                <a:cs typeface="Tahoma" panose="020B0604030504040204" pitchFamily="34" charset="0"/>
              </a:rPr>
              <a:t>INTERSTITIAL</a:t>
            </a:r>
            <a:r>
              <a:rPr lang="en-US" altLang="en-US" sz="2000" dirty="0">
                <a:latin typeface="Tahoma" panose="020B0604030504040204" pitchFamily="34" charset="0"/>
                <a:ea typeface="맑은 고딕" panose="020B0503020000020004" pitchFamily="34" charset="-127"/>
                <a:cs typeface="Tahoma" panose="020B0604030504040204" pitchFamily="34" charset="0"/>
              </a:rPr>
              <a:t>: Problem in CSF brain Barrier</a:t>
            </a:r>
          </a:p>
        </p:txBody>
      </p:sp>
      <p:sp>
        <p:nvSpPr>
          <p:cNvPr id="27651" name="Slide Number Placeholder 3">
            <a:extLst>
              <a:ext uri="{FF2B5EF4-FFF2-40B4-BE49-F238E27FC236}">
                <a16:creationId xmlns:a16="http://schemas.microsoft.com/office/drawing/2014/main" id="{6CBA0D93-69D8-0848-9D7C-ED03A232957E}"/>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06E120EE-5AA5-9A43-8ABF-6E6B64C6F6D2}"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5</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300911055"/>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7" name="Rectangle 2">
            <a:extLst>
              <a:ext uri="{FF2B5EF4-FFF2-40B4-BE49-F238E27FC236}">
                <a16:creationId xmlns:a16="http://schemas.microsoft.com/office/drawing/2014/main" id="{1DC14834-A289-D645-A91E-61F30432DA45}"/>
              </a:ext>
            </a:extLst>
          </p:cNvPr>
          <p:cNvSpPr>
            <a:spLocks noGrp="1" noChangeArrowheads="1"/>
          </p:cNvSpPr>
          <p:nvPr>
            <p:ph type="title"/>
          </p:nvPr>
        </p:nvSpPr>
        <p:spPr>
          <a:xfrm>
            <a:off x="578069" y="1143001"/>
            <a:ext cx="8373844" cy="690563"/>
          </a:xfrm>
        </p:spPr>
        <p:txBody>
          <a:bodyPr>
            <a:normAutofit fontScale="90000"/>
          </a:bodyPr>
          <a:lstStyle/>
          <a:p>
            <a:r>
              <a:rPr lang="en-US" altLang="en-US" b="1" i="1" dirty="0">
                <a:latin typeface="Arial" panose="020B0604020202020204" pitchFamily="34" charset="0"/>
              </a:rPr>
              <a:t>LATE </a:t>
            </a:r>
            <a:r>
              <a:rPr lang="en-US" altLang="en-US" b="1" i="1" dirty="0">
                <a:latin typeface="Tahoma" panose="020B0604030504040204" pitchFamily="34" charset="0"/>
                <a:ea typeface="Tahoma" panose="020B0604030504040204" pitchFamily="34" charset="0"/>
                <a:cs typeface="Tahoma" panose="020B0604030504040204" pitchFamily="34" charset="0"/>
              </a:rPr>
              <a:t>COMPLICATIONS</a:t>
            </a:r>
            <a:endParaRPr lang="en-US" altLang="en-US" b="1" i="1" dirty="0">
              <a:solidFill>
                <a:schemeClr val="folHlink"/>
              </a:solidFill>
              <a:latin typeface="Tahoma" panose="020B0604030504040204" pitchFamily="34" charset="0"/>
              <a:ea typeface="Tahoma" panose="020B0604030504040204" pitchFamily="34" charset="0"/>
              <a:cs typeface="Tahoma" panose="020B0604030504040204" pitchFamily="34" charset="0"/>
            </a:endParaRPr>
          </a:p>
        </p:txBody>
      </p:sp>
      <p:sp>
        <p:nvSpPr>
          <p:cNvPr id="86018" name="Rectangle 3">
            <a:extLst>
              <a:ext uri="{FF2B5EF4-FFF2-40B4-BE49-F238E27FC236}">
                <a16:creationId xmlns:a16="http://schemas.microsoft.com/office/drawing/2014/main" id="{F9514546-B6C8-574B-89AF-ECF62B585DF7}"/>
              </a:ext>
            </a:extLst>
          </p:cNvPr>
          <p:cNvSpPr>
            <a:spLocks noGrp="1" noChangeArrowheads="1"/>
          </p:cNvSpPr>
          <p:nvPr>
            <p:ph idx="1"/>
          </p:nvPr>
        </p:nvSpPr>
        <p:spPr>
          <a:xfrm>
            <a:off x="680321" y="2982603"/>
            <a:ext cx="9613861" cy="2953586"/>
          </a:xfrm>
        </p:spPr>
        <p:txBody>
          <a:bodyPr>
            <a:normAutofit fontScale="92500" lnSpcReduction="10000"/>
          </a:bodyPr>
          <a:lstStyle/>
          <a:p>
            <a:pPr lvl="1" eaLnBrk="1" hangingPunct="1">
              <a:buFont typeface="Wingdings" pitchFamily="2" charset="2"/>
              <a:buNone/>
            </a:pPr>
            <a:r>
              <a:rPr lang="en-US" altLang="en-US" b="1" dirty="0">
                <a:latin typeface="Tahoma" panose="020B0604030504040204" pitchFamily="34" charset="0"/>
                <a:ea typeface="맑은 고딕" panose="020B0503020000020004" pitchFamily="34" charset="-127"/>
                <a:cs typeface="Tahoma" panose="020B0604030504040204" pitchFamily="34" charset="0"/>
              </a:rPr>
              <a:t>	TWO CATEGORIES</a:t>
            </a:r>
          </a:p>
          <a:p>
            <a:pPr lvl="2" eaLnBrk="1" hangingPunct="1">
              <a:buFont typeface="Wingdings" pitchFamily="2" charset="2"/>
              <a:buChar char="q"/>
            </a:pPr>
            <a:r>
              <a:rPr lang="en-US" altLang="en-US" b="1" dirty="0">
                <a:latin typeface="Tahoma" panose="020B0604030504040204" pitchFamily="34" charset="0"/>
                <a:ea typeface="맑은 고딕" panose="020B0503020000020004" pitchFamily="34" charset="-127"/>
                <a:cs typeface="Tahoma" panose="020B0604030504040204" pitchFamily="34" charset="0"/>
              </a:rPr>
              <a:t>EARLY</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WITHIN FIRST WEEK OF INJURY</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5% OF CASES</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10% IN CHILDREN BELOW 5 YEARS</a:t>
            </a:r>
          </a:p>
          <a:p>
            <a:pPr lvl="3" eaLnBrk="1" hangingPunct="1">
              <a:buFont typeface="Wingdings" pitchFamily="2" charset="2"/>
              <a:buChar char="q"/>
            </a:pPr>
            <a:endParaRPr lang="en-US" altLang="en-US" dirty="0">
              <a:latin typeface="Tahoma" panose="020B0604030504040204" pitchFamily="34" charset="0"/>
              <a:ea typeface="맑은 고딕" panose="020B0503020000020004" pitchFamily="34" charset="-127"/>
              <a:cs typeface="Tahoma" panose="020B0604030504040204" pitchFamily="34" charset="0"/>
            </a:endParaRPr>
          </a:p>
          <a:p>
            <a:pPr lvl="2" eaLnBrk="1" hangingPunct="1">
              <a:buFont typeface="Wingdings" pitchFamily="2" charset="2"/>
              <a:buChar char="q"/>
            </a:pPr>
            <a:r>
              <a:rPr lang="en-US" altLang="en-US" b="1" dirty="0">
                <a:latin typeface="Tahoma" panose="020B0604030504040204" pitchFamily="34" charset="0"/>
                <a:ea typeface="맑은 고딕" panose="020B0503020000020004" pitchFamily="34" charset="-127"/>
                <a:cs typeface="Tahoma" panose="020B0604030504040204" pitchFamily="34" charset="0"/>
              </a:rPr>
              <a:t>LATE</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AFTER FIRST WEEK OF INJURY</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5% OF CASES</a:t>
            </a:r>
          </a:p>
          <a:p>
            <a:pPr lvl="3" eaLnBrk="1" hangingPunct="1">
              <a:buFont typeface="Wingdings" pitchFamily="2" charset="2"/>
              <a:buChar char="q"/>
            </a:pPr>
            <a:r>
              <a:rPr lang="en-US" altLang="en-US" dirty="0">
                <a:latin typeface="Tahoma" panose="020B0604030504040204" pitchFamily="34" charset="0"/>
                <a:ea typeface="맑은 고딕" panose="020B0503020000020004" pitchFamily="34" charset="-127"/>
                <a:cs typeface="Tahoma" panose="020B0604030504040204" pitchFamily="34" charset="0"/>
              </a:rPr>
              <a:t>50% DEVELOP DURING FIRST YEAR</a:t>
            </a:r>
          </a:p>
        </p:txBody>
      </p:sp>
      <p:sp>
        <p:nvSpPr>
          <p:cNvPr id="86019" name="Slide Number Placeholder 5">
            <a:extLst>
              <a:ext uri="{FF2B5EF4-FFF2-40B4-BE49-F238E27FC236}">
                <a16:creationId xmlns:a16="http://schemas.microsoft.com/office/drawing/2014/main" id="{1532AEC5-0D2F-AC42-8044-436A0A9DC0C2}"/>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0B79DCD8-05EB-A64D-989C-A5C345AE9779}"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50</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643A553C-C33E-3B33-CE33-071B0DD54C03}"/>
              </a:ext>
            </a:extLst>
          </p:cNvPr>
          <p:cNvSpPr txBox="1"/>
          <p:nvPr/>
        </p:nvSpPr>
        <p:spPr>
          <a:xfrm>
            <a:off x="463826" y="2250785"/>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EPILEPSY</a:t>
            </a:r>
            <a:endParaRPr lang="en-JO" sz="2400" dirty="0">
              <a:latin typeface="Tahoma" panose="020B0604030504040204" pitchFamily="34" charset="0"/>
              <a:ea typeface="Tahoma" panose="020B0604030504040204" pitchFamily="34" charset="0"/>
              <a:cs typeface="Tahoma" panose="020B0604030504040204" pitchFamily="34" charset="0"/>
            </a:endParaRPr>
          </a:p>
        </p:txBody>
      </p:sp>
    </p:spTree>
    <p:extLst>
      <p:ext uri="{BB962C8B-B14F-4D97-AF65-F5344CB8AC3E}">
        <p14:creationId xmlns:p14="http://schemas.microsoft.com/office/powerpoint/2010/main" val="15939250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7041" name="Rectangle 2">
            <a:extLst>
              <a:ext uri="{FF2B5EF4-FFF2-40B4-BE49-F238E27FC236}">
                <a16:creationId xmlns:a16="http://schemas.microsoft.com/office/drawing/2014/main" id="{FAB1BCDB-4B26-9548-B9ED-92F4546AEDB7}"/>
              </a:ext>
            </a:extLst>
          </p:cNvPr>
          <p:cNvSpPr>
            <a:spLocks noGrp="1" noChangeArrowheads="1"/>
          </p:cNvSpPr>
          <p:nvPr>
            <p:ph type="title"/>
          </p:nvPr>
        </p:nvSpPr>
        <p:spPr>
          <a:xfrm>
            <a:off x="475250" y="950843"/>
            <a:ext cx="9695793" cy="1066800"/>
          </a:xfrm>
        </p:spPr>
        <p:txBody>
          <a:bodyPr>
            <a:normAutofit fontScale="90000"/>
          </a:bodyPr>
          <a:lstStyle/>
          <a:p>
            <a:pPr eaLnBrk="1" hangingPunct="1"/>
            <a:r>
              <a:rPr lang="en-US" altLang="en-US" b="1" i="1" dirty="0">
                <a:latin typeface="Tahoma" panose="020B0604030504040204" pitchFamily="34" charset="0"/>
                <a:ea typeface="Tahoma" panose="020B0604030504040204" pitchFamily="34" charset="0"/>
                <a:cs typeface="Tahoma" panose="020B0604030504040204" pitchFamily="34" charset="0"/>
              </a:rPr>
              <a:t>LATE COMPLICATIONS</a:t>
            </a:r>
            <a:br>
              <a:rPr lang="en-US" alt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endParaRPr lang="en-US" altLang="en-US" sz="2800" b="1" i="1" dirty="0">
              <a:latin typeface="Tahoma" panose="020B0604030504040204" pitchFamily="34" charset="0"/>
              <a:ea typeface="Tahoma" panose="020B0604030504040204" pitchFamily="34" charset="0"/>
              <a:cs typeface="Tahoma" panose="020B0604030504040204" pitchFamily="34" charset="0"/>
            </a:endParaRPr>
          </a:p>
        </p:txBody>
      </p:sp>
      <p:sp>
        <p:nvSpPr>
          <p:cNvPr id="56323" name="Rectangle 3">
            <a:extLst>
              <a:ext uri="{FF2B5EF4-FFF2-40B4-BE49-F238E27FC236}">
                <a16:creationId xmlns:a16="http://schemas.microsoft.com/office/drawing/2014/main" id="{A0448B24-2039-6A41-BE1A-6A1054E1DAB7}"/>
              </a:ext>
            </a:extLst>
          </p:cNvPr>
          <p:cNvSpPr>
            <a:spLocks noGrp="1" noChangeArrowheads="1"/>
          </p:cNvSpPr>
          <p:nvPr>
            <p:ph idx="1"/>
          </p:nvPr>
        </p:nvSpPr>
        <p:spPr>
          <a:xfrm>
            <a:off x="475250" y="2266406"/>
            <a:ext cx="8014057" cy="3841181"/>
          </a:xfrm>
        </p:spPr>
        <p:txBody>
          <a:bodyPr rtlCol="0">
            <a:noAutofit/>
          </a:bodyPr>
          <a:lstStyle/>
          <a:p>
            <a:pPr>
              <a:lnSpc>
                <a:spcPct val="80000"/>
              </a:lnSpc>
              <a:buNone/>
              <a:defRPr/>
            </a:pPr>
            <a:r>
              <a:rPr lang="en-US" altLang="en-US" sz="2000" u="sng" dirty="0">
                <a:latin typeface="Tahoma" panose="020B0604030504040204" pitchFamily="34" charset="0"/>
                <a:ea typeface="Tahoma" panose="020B0604030504040204" pitchFamily="34" charset="0"/>
                <a:cs typeface="Tahoma" panose="020B0604030504040204" pitchFamily="34" charset="0"/>
              </a:rPr>
              <a:t>   </a:t>
            </a:r>
          </a:p>
          <a:p>
            <a:pPr>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COLLECTION OF SYMPTOMS DUE TO MINOR HEAD TRAUMA    </a:t>
            </a:r>
          </a:p>
          <a:p>
            <a:pPr>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CONTROVERSIAL WHETHER ORGANIC OR PSYCHOLOGICAL  </a:t>
            </a:r>
          </a:p>
          <a:p>
            <a:pPr>
              <a:lnSpc>
                <a:spcPct val="80000"/>
              </a:lnSpc>
              <a:defRPr/>
            </a:pPr>
            <a:r>
              <a:rPr lang="en-US" altLang="en-US" sz="2000" b="1" dirty="0">
                <a:latin typeface="Tahoma" panose="020B0604030504040204" pitchFamily="34" charset="0"/>
                <a:ea typeface="Tahoma" panose="020B0604030504040204" pitchFamily="34" charset="0"/>
                <a:cs typeface="Tahoma" panose="020B0604030504040204" pitchFamily="34" charset="0"/>
              </a:rPr>
              <a:t>SYMPTOMS:</a:t>
            </a:r>
          </a:p>
          <a:p>
            <a:pPr lvl="1">
              <a:lnSpc>
                <a:spcPct val="80000"/>
              </a:lnSpc>
              <a:defRPr/>
            </a:pPr>
            <a:r>
              <a:rPr lang="en-US" altLang="en-US" dirty="0">
                <a:latin typeface="Tahoma" panose="020B0604030504040204" pitchFamily="34" charset="0"/>
                <a:ea typeface="Tahoma" panose="020B0604030504040204" pitchFamily="34" charset="0"/>
                <a:cs typeface="Tahoma" panose="020B0604030504040204" pitchFamily="34" charset="0"/>
              </a:rPr>
              <a:t>SOMATIC:</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HEADACHE</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DIZINESS</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VISUAL DISTURBANCES</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HEARING PROBLEMS</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BALANCE DIFFICULTIES</a:t>
            </a:r>
          </a:p>
          <a:p>
            <a:pPr lvl="1">
              <a:lnSpc>
                <a:spcPct val="80000"/>
              </a:lnSpc>
              <a:defRPr/>
            </a:pPr>
            <a:r>
              <a:rPr lang="en-US" altLang="en-US" dirty="0">
                <a:latin typeface="Tahoma" panose="020B0604030504040204" pitchFamily="34" charset="0"/>
                <a:ea typeface="Tahoma" panose="020B0604030504040204" pitchFamily="34" charset="0"/>
                <a:cs typeface="Tahoma" panose="020B0604030504040204" pitchFamily="34" charset="0"/>
              </a:rPr>
              <a:t>COGNITIVE:</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CONCENTRATION DIFFICULTY</a:t>
            </a:r>
          </a:p>
          <a:p>
            <a:pPr lvl="2">
              <a:lnSpc>
                <a:spcPct val="80000"/>
              </a:lnSpc>
              <a:defRPr/>
            </a:pPr>
            <a:r>
              <a:rPr lang="en-US" altLang="en-US" sz="2000" dirty="0">
                <a:latin typeface="Tahoma" panose="020B0604030504040204" pitchFamily="34" charset="0"/>
                <a:ea typeface="Tahoma" panose="020B0604030504040204" pitchFamily="34" charset="0"/>
                <a:cs typeface="Tahoma" panose="020B0604030504040204" pitchFamily="34" charset="0"/>
              </a:rPr>
              <a:t>DEMENTIA</a:t>
            </a:r>
          </a:p>
          <a:p>
            <a:pPr>
              <a:lnSpc>
                <a:spcPct val="80000"/>
              </a:lnSpc>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 </a:t>
            </a:r>
          </a:p>
          <a:p>
            <a:pPr lvl="2">
              <a:lnSpc>
                <a:spcPct val="80000"/>
              </a:lnSpc>
              <a:buNone/>
              <a:defRPr/>
            </a:pPr>
            <a:endParaRPr lang="en-US" altLang="en-US" sz="2000" dirty="0">
              <a:latin typeface="Tahoma" panose="020B0604030504040204" pitchFamily="34" charset="0"/>
              <a:ea typeface="Tahoma" panose="020B0604030504040204" pitchFamily="34" charset="0"/>
              <a:cs typeface="Tahoma" panose="020B0604030504040204" pitchFamily="34" charset="0"/>
            </a:endParaRPr>
          </a:p>
          <a:p>
            <a:pPr>
              <a:lnSpc>
                <a:spcPct val="80000"/>
              </a:lnSpc>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	 </a:t>
            </a:r>
          </a:p>
          <a:p>
            <a:pPr>
              <a:lnSpc>
                <a:spcPct val="80000"/>
              </a:lnSpc>
              <a:buNone/>
              <a:defRPr/>
            </a:pPr>
            <a:r>
              <a:rPr lang="en-US" altLang="en-US" sz="2000" dirty="0">
                <a:latin typeface="Tahoma" panose="020B0604030504040204" pitchFamily="34" charset="0"/>
                <a:ea typeface="Tahoma" panose="020B0604030504040204" pitchFamily="34" charset="0"/>
                <a:cs typeface="Tahoma" panose="020B0604030504040204" pitchFamily="34" charset="0"/>
              </a:rPr>
              <a:t>  			</a:t>
            </a:r>
          </a:p>
        </p:txBody>
      </p:sp>
      <p:sp>
        <p:nvSpPr>
          <p:cNvPr id="87043" name="Slide Number Placeholder 5">
            <a:extLst>
              <a:ext uri="{FF2B5EF4-FFF2-40B4-BE49-F238E27FC236}">
                <a16:creationId xmlns:a16="http://schemas.microsoft.com/office/drawing/2014/main" id="{13506EFA-CA91-6043-AA9C-504BC524098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7E616089-809B-4E4F-A806-968820DE930C}"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51</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E4264FBB-89C8-AB3D-6B07-E5D73E58DD23}"/>
              </a:ext>
            </a:extLst>
          </p:cNvPr>
          <p:cNvSpPr txBox="1"/>
          <p:nvPr/>
        </p:nvSpPr>
        <p:spPr>
          <a:xfrm>
            <a:off x="475250" y="2306742"/>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POST CONCUSSION SYNDROME</a:t>
            </a:r>
            <a:endParaRPr lang="en-JO" sz="2400" dirty="0"/>
          </a:p>
        </p:txBody>
      </p:sp>
    </p:spTree>
    <p:extLst>
      <p:ext uri="{BB962C8B-B14F-4D97-AF65-F5344CB8AC3E}">
        <p14:creationId xmlns:p14="http://schemas.microsoft.com/office/powerpoint/2010/main" val="3977014341"/>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2EEF37F-6F5F-D82B-D5BF-7E3D3CB48ACA}"/>
            </a:ext>
          </a:extLst>
        </p:cNvPr>
        <p:cNvGrpSpPr/>
        <p:nvPr/>
      </p:nvGrpSpPr>
      <p:grpSpPr>
        <a:xfrm>
          <a:off x="0" y="0"/>
          <a:ext cx="0" cy="0"/>
          <a:chOff x="0" y="0"/>
          <a:chExt cx="0" cy="0"/>
        </a:xfrm>
      </p:grpSpPr>
      <p:sp>
        <p:nvSpPr>
          <p:cNvPr id="87041" name="Rectangle 2">
            <a:extLst>
              <a:ext uri="{FF2B5EF4-FFF2-40B4-BE49-F238E27FC236}">
                <a16:creationId xmlns:a16="http://schemas.microsoft.com/office/drawing/2014/main" id="{829C9F40-FD58-AF42-F630-F8F7D0698580}"/>
              </a:ext>
            </a:extLst>
          </p:cNvPr>
          <p:cNvSpPr>
            <a:spLocks noGrp="1" noChangeArrowheads="1"/>
          </p:cNvSpPr>
          <p:nvPr>
            <p:ph type="title"/>
          </p:nvPr>
        </p:nvSpPr>
        <p:spPr>
          <a:xfrm>
            <a:off x="475250" y="950843"/>
            <a:ext cx="9695793" cy="1066800"/>
          </a:xfrm>
        </p:spPr>
        <p:txBody>
          <a:bodyPr>
            <a:normAutofit fontScale="90000"/>
          </a:bodyPr>
          <a:lstStyle/>
          <a:p>
            <a:pPr eaLnBrk="1" hangingPunct="1"/>
            <a:r>
              <a:rPr lang="en-US" altLang="en-US" b="1" i="1" dirty="0">
                <a:latin typeface="Tahoma" panose="020B0604030504040204" pitchFamily="34" charset="0"/>
                <a:ea typeface="Tahoma" panose="020B0604030504040204" pitchFamily="34" charset="0"/>
                <a:cs typeface="Tahoma" panose="020B0604030504040204" pitchFamily="34" charset="0"/>
              </a:rPr>
              <a:t>LATE COMPLICATIONS</a:t>
            </a:r>
            <a:br>
              <a:rPr lang="en-US" altLang="en-US" b="1" i="1" dirty="0">
                <a:solidFill>
                  <a:schemeClr val="folHlink"/>
                </a:solidFill>
                <a:latin typeface="Tahoma" panose="020B0604030504040204" pitchFamily="34" charset="0"/>
                <a:ea typeface="Tahoma" panose="020B0604030504040204" pitchFamily="34" charset="0"/>
                <a:cs typeface="Tahoma" panose="020B0604030504040204" pitchFamily="34" charset="0"/>
              </a:rPr>
            </a:br>
            <a:endParaRPr lang="en-US" altLang="en-US" sz="2800" b="1" i="1" dirty="0">
              <a:latin typeface="Tahoma" panose="020B0604030504040204" pitchFamily="34" charset="0"/>
              <a:ea typeface="Tahoma" panose="020B0604030504040204" pitchFamily="34" charset="0"/>
              <a:cs typeface="Tahoma" panose="020B0604030504040204" pitchFamily="34" charset="0"/>
            </a:endParaRPr>
          </a:p>
        </p:txBody>
      </p:sp>
      <p:sp>
        <p:nvSpPr>
          <p:cNvPr id="56323" name="Rectangle 3">
            <a:extLst>
              <a:ext uri="{FF2B5EF4-FFF2-40B4-BE49-F238E27FC236}">
                <a16:creationId xmlns:a16="http://schemas.microsoft.com/office/drawing/2014/main" id="{D9B30288-A03A-8619-9314-0E53C7163E9C}"/>
              </a:ext>
            </a:extLst>
          </p:cNvPr>
          <p:cNvSpPr>
            <a:spLocks noGrp="1" noChangeArrowheads="1"/>
          </p:cNvSpPr>
          <p:nvPr>
            <p:ph idx="1"/>
          </p:nvPr>
        </p:nvSpPr>
        <p:spPr>
          <a:xfrm>
            <a:off x="585494" y="2248475"/>
            <a:ext cx="9475304" cy="5102087"/>
          </a:xfrm>
        </p:spPr>
        <p:txBody>
          <a:bodyPr rtlCol="0">
            <a:noAutofit/>
          </a:bodyPr>
          <a:lstStyle/>
          <a:p>
            <a:pPr>
              <a:lnSpc>
                <a:spcPct val="80000"/>
              </a:lnSpc>
              <a:buNone/>
              <a:defRPr/>
            </a:pPr>
            <a:r>
              <a:rPr lang="en-US" altLang="en-US" sz="2000" u="sng" dirty="0">
                <a:latin typeface="Tahoma" panose="020B0604030504040204" pitchFamily="34" charset="0"/>
                <a:ea typeface="Tahoma" panose="020B0604030504040204" pitchFamily="34" charset="0"/>
                <a:cs typeface="Tahoma" panose="020B0604030504040204" pitchFamily="34" charset="0"/>
              </a:rPr>
              <a:t>   </a:t>
            </a:r>
          </a:p>
          <a:p>
            <a:pPr lvl="1">
              <a:defRPr/>
            </a:pPr>
            <a:r>
              <a:rPr lang="en-US" altLang="en-US" i="1" dirty="0">
                <a:latin typeface="Tahoma" panose="020B0604030504040204" pitchFamily="34" charset="0"/>
                <a:cs typeface="Tahoma" panose="020B0604030504040204" pitchFamily="34" charset="0"/>
              </a:rPr>
              <a:t>PSYCHOLOGICAL:</a:t>
            </a:r>
          </a:p>
          <a:p>
            <a:pPr lvl="2">
              <a:defRPr/>
            </a:pPr>
            <a:r>
              <a:rPr lang="en-US" altLang="en-US" sz="2000" i="1" dirty="0">
                <a:latin typeface="Tahoma" panose="020B0604030504040204" pitchFamily="34" charset="0"/>
                <a:cs typeface="Tahoma" panose="020B0604030504040204" pitchFamily="34" charset="0"/>
              </a:rPr>
              <a:t>EASY FATIGABILITY</a:t>
            </a:r>
          </a:p>
          <a:p>
            <a:pPr lvl="2">
              <a:defRPr/>
            </a:pPr>
            <a:r>
              <a:rPr lang="en-US" altLang="en-US" sz="2000" i="1" dirty="0">
                <a:latin typeface="Tahoma" panose="020B0604030504040204" pitchFamily="34" charset="0"/>
                <a:cs typeface="Tahoma" panose="020B0604030504040204" pitchFamily="34" charset="0"/>
              </a:rPr>
              <a:t>LOSS OF LIBIDO</a:t>
            </a:r>
          </a:p>
          <a:p>
            <a:pPr lvl="2">
              <a:defRPr/>
            </a:pPr>
            <a:r>
              <a:rPr lang="en-US" altLang="en-US" sz="2000" i="1" dirty="0">
                <a:latin typeface="Tahoma" panose="020B0604030504040204" pitchFamily="34" charset="0"/>
                <a:cs typeface="Tahoma" panose="020B0604030504040204" pitchFamily="34" charset="0"/>
              </a:rPr>
              <a:t>EMOTIONAL DISTURBANCES</a:t>
            </a:r>
          </a:p>
          <a:p>
            <a:pPr lvl="2">
              <a:defRPr/>
            </a:pPr>
            <a:r>
              <a:rPr lang="en-US" altLang="en-US" sz="2000" i="1" dirty="0">
                <a:latin typeface="Tahoma" panose="020B0604030504040204" pitchFamily="34" charset="0"/>
                <a:cs typeface="Tahoma" panose="020B0604030504040204" pitchFamily="34" charset="0"/>
              </a:rPr>
              <a:t>PERSONALITY CHANGES</a:t>
            </a:r>
          </a:p>
          <a:p>
            <a:pPr lvl="2">
              <a:defRPr/>
            </a:pPr>
            <a:r>
              <a:rPr lang="en-US" altLang="en-US" sz="2000" i="1" dirty="0">
                <a:latin typeface="Tahoma" panose="020B0604030504040204" pitchFamily="34" charset="0"/>
                <a:cs typeface="Tahoma" panose="020B0604030504040204" pitchFamily="34" charset="0"/>
              </a:rPr>
              <a:t>INSOMINIA</a:t>
            </a:r>
          </a:p>
          <a:p>
            <a:pPr lvl="2">
              <a:defRPr/>
            </a:pPr>
            <a:r>
              <a:rPr lang="en-US" altLang="en-US" sz="2000" i="1" dirty="0">
                <a:latin typeface="Tahoma" panose="020B0604030504040204" pitchFamily="34" charset="0"/>
                <a:cs typeface="Tahoma" panose="020B0604030504040204" pitchFamily="34" charset="0"/>
              </a:rPr>
              <a:t>PHOTOPHOBIA</a:t>
            </a:r>
          </a:p>
          <a:p>
            <a:pPr lvl="2">
              <a:buFont typeface="Wingdings" pitchFamily="2" charset="2"/>
              <a:buChar char="q"/>
              <a:defRPr/>
            </a:pPr>
            <a:endParaRPr lang="en-US" altLang="en-US" sz="2100" i="1" dirty="0">
              <a:latin typeface="Tahoma" panose="020B0604030504040204" pitchFamily="34" charset="0"/>
              <a:cs typeface="Tahoma" panose="020B0604030504040204" pitchFamily="34" charset="0"/>
            </a:endParaRPr>
          </a:p>
          <a:p>
            <a:pPr>
              <a:buFont typeface="Wingdings" pitchFamily="2" charset="2"/>
              <a:buChar char="q"/>
              <a:defRPr/>
            </a:pPr>
            <a:r>
              <a:rPr lang="en-US" altLang="en-US" sz="1800" dirty="0">
                <a:latin typeface="Tahoma" panose="020B0604030504040204" pitchFamily="34" charset="0"/>
                <a:cs typeface="Tahoma" panose="020B0604030504040204" pitchFamily="34" charset="0"/>
              </a:rPr>
              <a:t> </a:t>
            </a:r>
            <a:r>
              <a:rPr lang="en-US" altLang="en-US" sz="2000" b="1" i="1" dirty="0">
                <a:latin typeface="Tahoma" panose="020B0604030504040204" pitchFamily="34" charset="0"/>
                <a:cs typeface="Tahoma" panose="020B0604030504040204" pitchFamily="34" charset="0"/>
              </a:rPr>
              <a:t>TREATMENT</a:t>
            </a:r>
          </a:p>
          <a:p>
            <a:pPr marL="457200" lvl="1" indent="0">
              <a:buNone/>
              <a:defRPr/>
            </a:pPr>
            <a:r>
              <a:rPr lang="en-US" altLang="en-US" i="1" dirty="0">
                <a:latin typeface="Tahoma" panose="020B0604030504040204" pitchFamily="34" charset="0"/>
                <a:cs typeface="Tahoma" panose="020B0604030504040204" pitchFamily="34" charset="0"/>
              </a:rPr>
              <a:t>REASSURANCE</a:t>
            </a:r>
          </a:p>
          <a:p>
            <a:pPr marL="457200" lvl="1" indent="0">
              <a:buNone/>
              <a:defRPr/>
            </a:pPr>
            <a:r>
              <a:rPr lang="en-US" altLang="en-US" i="1" dirty="0">
                <a:latin typeface="Tahoma" panose="020B0604030504040204" pitchFamily="34" charset="0"/>
                <a:cs typeface="Tahoma" panose="020B0604030504040204" pitchFamily="34" charset="0"/>
              </a:rPr>
              <a:t>SUPPORT</a:t>
            </a:r>
          </a:p>
          <a:p>
            <a:pPr lvl="2">
              <a:lnSpc>
                <a:spcPct val="80000"/>
              </a:lnSpc>
              <a:buNone/>
              <a:defRPr/>
            </a:pPr>
            <a:endParaRPr lang="en-US" altLang="en-US" sz="2000" i="1" dirty="0">
              <a:latin typeface="Tahoma" panose="020B0604030504040204" pitchFamily="34" charset="0"/>
              <a:ea typeface="Tahoma" panose="020B0604030504040204" pitchFamily="34" charset="0"/>
              <a:cs typeface="Tahoma" panose="020B0604030504040204" pitchFamily="34" charset="0"/>
            </a:endParaRPr>
          </a:p>
          <a:p>
            <a:pPr>
              <a:lnSpc>
                <a:spcPct val="80000"/>
              </a:lnSpc>
              <a:buNone/>
              <a:defRPr/>
            </a:pPr>
            <a:r>
              <a:rPr lang="en-US" altLang="en-US" sz="2000" i="1" dirty="0">
                <a:latin typeface="Tahoma" panose="020B0604030504040204" pitchFamily="34" charset="0"/>
                <a:ea typeface="Tahoma" panose="020B0604030504040204" pitchFamily="34" charset="0"/>
                <a:cs typeface="Tahoma" panose="020B0604030504040204" pitchFamily="34" charset="0"/>
              </a:rPr>
              <a:t>	 </a:t>
            </a:r>
          </a:p>
          <a:p>
            <a:pPr>
              <a:lnSpc>
                <a:spcPct val="80000"/>
              </a:lnSpc>
              <a:buNone/>
              <a:defRPr/>
            </a:pPr>
            <a:r>
              <a:rPr lang="en-US" altLang="en-US" sz="2000" i="1" dirty="0">
                <a:latin typeface="Tahoma" panose="020B0604030504040204" pitchFamily="34" charset="0"/>
                <a:ea typeface="Tahoma" panose="020B0604030504040204" pitchFamily="34" charset="0"/>
                <a:cs typeface="Tahoma" panose="020B0604030504040204" pitchFamily="34" charset="0"/>
              </a:rPr>
              <a:t>  			</a:t>
            </a:r>
          </a:p>
        </p:txBody>
      </p:sp>
      <p:sp>
        <p:nvSpPr>
          <p:cNvPr id="87043" name="Slide Number Placeholder 5">
            <a:extLst>
              <a:ext uri="{FF2B5EF4-FFF2-40B4-BE49-F238E27FC236}">
                <a16:creationId xmlns:a16="http://schemas.microsoft.com/office/drawing/2014/main" id="{95B7C6E1-90BF-1653-035B-2B59A4FCEE3B}"/>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7E616089-809B-4E4F-A806-968820DE930C}"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52</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
        <p:nvSpPr>
          <p:cNvPr id="3" name="TextBox 2">
            <a:extLst>
              <a:ext uri="{FF2B5EF4-FFF2-40B4-BE49-F238E27FC236}">
                <a16:creationId xmlns:a16="http://schemas.microsoft.com/office/drawing/2014/main" id="{6477049A-B414-201E-973D-EE94DCC56FB5}"/>
              </a:ext>
            </a:extLst>
          </p:cNvPr>
          <p:cNvSpPr txBox="1"/>
          <p:nvPr/>
        </p:nvSpPr>
        <p:spPr>
          <a:xfrm>
            <a:off x="475250" y="1786810"/>
            <a:ext cx="6096000" cy="461665"/>
          </a:xfrm>
          <a:prstGeom prst="rect">
            <a:avLst/>
          </a:prstGeom>
          <a:noFill/>
        </p:spPr>
        <p:txBody>
          <a:bodyPr wrap="square">
            <a:spAutoFit/>
          </a:bodyPr>
          <a:lstStyle/>
          <a:p>
            <a:r>
              <a:rPr lang="en-US" altLang="en-US" sz="2400" b="1" dirty="0">
                <a:latin typeface="Tahoma" panose="020B0604030504040204" pitchFamily="34" charset="0"/>
                <a:ea typeface="Tahoma" panose="020B0604030504040204" pitchFamily="34" charset="0"/>
                <a:cs typeface="Tahoma" panose="020B0604030504040204" pitchFamily="34" charset="0"/>
              </a:rPr>
              <a:t>POST CONCUSSION SYNDROME</a:t>
            </a:r>
            <a:endParaRPr lang="en-JO" sz="2400" dirty="0"/>
          </a:p>
        </p:txBody>
      </p:sp>
    </p:spTree>
    <p:extLst>
      <p:ext uri="{BB962C8B-B14F-4D97-AF65-F5344CB8AC3E}">
        <p14:creationId xmlns:p14="http://schemas.microsoft.com/office/powerpoint/2010/main" val="493533940"/>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E2EB97E-E7D8-1140-91A2-044515B38F2D}"/>
              </a:ext>
            </a:extLst>
          </p:cNvPr>
          <p:cNvSpPr>
            <a:spLocks noGrp="1"/>
          </p:cNvSpPr>
          <p:nvPr>
            <p:ph type="title"/>
          </p:nvPr>
        </p:nvSpPr>
        <p:spPr/>
        <p:txBody>
          <a:bodyPr/>
          <a:lstStyle/>
          <a:p>
            <a:r>
              <a:rPr lang="en-US" b="1" i="1" dirty="0"/>
              <a:t>FURTHER READING</a:t>
            </a:r>
          </a:p>
        </p:txBody>
      </p:sp>
      <p:sp>
        <p:nvSpPr>
          <p:cNvPr id="3" name="Content Placeholder 2">
            <a:extLst>
              <a:ext uri="{FF2B5EF4-FFF2-40B4-BE49-F238E27FC236}">
                <a16:creationId xmlns:a16="http://schemas.microsoft.com/office/drawing/2014/main" id="{71D3AD0C-0B76-E846-A446-62706A74F30E}"/>
              </a:ext>
            </a:extLst>
          </p:cNvPr>
          <p:cNvSpPr>
            <a:spLocks noGrp="1"/>
          </p:cNvSpPr>
          <p:nvPr>
            <p:ph idx="1"/>
          </p:nvPr>
        </p:nvSpPr>
        <p:spPr/>
        <p:txBody>
          <a:bodyPr/>
          <a:lstStyle/>
          <a:p>
            <a:r>
              <a:rPr lang="en-US" dirty="0"/>
              <a:t>Neurosurgery Made Easy by Prof. Walid Maani available at </a:t>
            </a:r>
            <a:r>
              <a:rPr lang="en-US" dirty="0">
                <a:hlinkClick r:id="rId2">
                  <a:extLst>
                    <a:ext uri="{A12FA001-AC4F-418D-AE19-62706E023703}">
                      <ahyp:hlinkClr xmlns:ahyp="http://schemas.microsoft.com/office/drawing/2018/hyperlinkcolor" val="tx"/>
                    </a:ext>
                  </a:extLst>
                </a:hlinkClick>
              </a:rPr>
              <a:t>Amazon.com  </a:t>
            </a:r>
            <a:r>
              <a:rPr lang="en-US" dirty="0"/>
              <a:t>in paper and kindle format and at </a:t>
            </a:r>
            <a:r>
              <a:rPr lang="en-US" dirty="0">
                <a:hlinkClick r:id="rId3">
                  <a:extLst>
                    <a:ext uri="{A12FA001-AC4F-418D-AE19-62706E023703}">
                      <ahyp:hlinkClr xmlns:ahyp="http://schemas.microsoft.com/office/drawing/2018/hyperlinkcolor" val="tx"/>
                    </a:ext>
                  </a:extLst>
                </a:hlinkClick>
              </a:rPr>
              <a:t>Lulu.com </a:t>
            </a:r>
            <a:r>
              <a:rPr lang="en-US" dirty="0"/>
              <a:t>in pdf format</a:t>
            </a:r>
          </a:p>
          <a:p>
            <a:r>
              <a:rPr lang="en-US" dirty="0"/>
              <a:t>Introduction to Neuroimaging by Prof. Walid Maani available at </a:t>
            </a:r>
            <a:r>
              <a:rPr lang="en-US" dirty="0">
                <a:hlinkClick r:id="rId4">
                  <a:extLst>
                    <a:ext uri="{A12FA001-AC4F-418D-AE19-62706E023703}">
                      <ahyp:hlinkClr xmlns:ahyp="http://schemas.microsoft.com/office/drawing/2018/hyperlinkcolor" val="tx"/>
                    </a:ext>
                  </a:extLst>
                </a:hlinkClick>
              </a:rPr>
              <a:t>Amazon.com  </a:t>
            </a:r>
            <a:r>
              <a:rPr lang="en-US" dirty="0"/>
              <a:t>in paper and kindle format and at </a:t>
            </a:r>
            <a:r>
              <a:rPr lang="en-US" dirty="0">
                <a:hlinkClick r:id="rId3">
                  <a:extLst>
                    <a:ext uri="{A12FA001-AC4F-418D-AE19-62706E023703}">
                      <ahyp:hlinkClr xmlns:ahyp="http://schemas.microsoft.com/office/drawing/2018/hyperlinkcolor" val="tx"/>
                    </a:ext>
                  </a:extLst>
                </a:hlinkClick>
              </a:rPr>
              <a:t>Lulu.com </a:t>
            </a:r>
            <a:r>
              <a:rPr lang="en-US" dirty="0"/>
              <a:t>in pdf format</a:t>
            </a:r>
          </a:p>
        </p:txBody>
      </p:sp>
    </p:spTree>
    <p:extLst>
      <p:ext uri="{BB962C8B-B14F-4D97-AF65-F5344CB8AC3E}">
        <p14:creationId xmlns:p14="http://schemas.microsoft.com/office/powerpoint/2010/main" val="50107672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991F8CB-21B0-8D4C-8FDA-72FB2E2BBE6A}"/>
              </a:ext>
            </a:extLst>
          </p:cNvPr>
          <p:cNvSpPr>
            <a:spLocks noGrp="1"/>
          </p:cNvSpPr>
          <p:nvPr>
            <p:ph type="title"/>
          </p:nvPr>
        </p:nvSpPr>
        <p:spPr/>
        <p:txBody>
          <a:bodyPr rtlCol="0">
            <a:normAutofit/>
          </a:bodyPr>
          <a:lstStyle/>
          <a:p>
            <a:pPr>
              <a:defRPr/>
            </a:pPr>
            <a:br>
              <a:rPr lang="en-US" b="1" i="1" dirty="0">
                <a:latin typeface="+mn-lt"/>
              </a:rPr>
            </a:br>
            <a:r>
              <a:rPr lang="en-US" altLang="en-US" b="1" i="1" dirty="0">
                <a:latin typeface="Tahoma" panose="020B0604030504040204" pitchFamily="34" charset="0"/>
                <a:ea typeface="Tahoma" panose="020B0604030504040204" pitchFamily="34" charset="0"/>
                <a:cs typeface="Tahoma" panose="020B0604030504040204" pitchFamily="34" charset="0"/>
              </a:rPr>
              <a:t>SECONDARY EVENTS</a:t>
            </a:r>
            <a:endParaRPr lang="en-US" b="1" i="1" dirty="0">
              <a:latin typeface="Tahoma" panose="020B0604030504040204" pitchFamily="34" charset="0"/>
              <a:ea typeface="Tahoma" panose="020B0604030504040204" pitchFamily="34" charset="0"/>
              <a:cs typeface="Tahoma" panose="020B0604030504040204" pitchFamily="34" charset="0"/>
            </a:endParaRPr>
          </a:p>
        </p:txBody>
      </p:sp>
      <p:sp>
        <p:nvSpPr>
          <p:cNvPr id="3" name="Content Placeholder 2">
            <a:extLst>
              <a:ext uri="{FF2B5EF4-FFF2-40B4-BE49-F238E27FC236}">
                <a16:creationId xmlns:a16="http://schemas.microsoft.com/office/drawing/2014/main" id="{A58488B9-A693-784A-AC37-4F67612A600F}"/>
              </a:ext>
            </a:extLst>
          </p:cNvPr>
          <p:cNvSpPr>
            <a:spLocks noGrp="1"/>
          </p:cNvSpPr>
          <p:nvPr>
            <p:ph idx="1"/>
          </p:nvPr>
        </p:nvSpPr>
        <p:spPr>
          <a:xfrm>
            <a:off x="680321" y="2199861"/>
            <a:ext cx="9613861" cy="3736328"/>
          </a:xfrm>
        </p:spPr>
        <p:txBody>
          <a:bodyPr rtlCol="0">
            <a:normAutofit/>
          </a:bodyPr>
          <a:lstStyle/>
          <a:p>
            <a:pPr marL="0" indent="0">
              <a:buNone/>
              <a:defRPr/>
            </a:pPr>
            <a:r>
              <a:rPr lang="en-US" b="1" dirty="0">
                <a:latin typeface="Tahoma" panose="020B0604030504040204" pitchFamily="34" charset="0"/>
                <a:ea typeface="Tahoma" panose="020B0604030504040204" pitchFamily="34" charset="0"/>
                <a:cs typeface="Tahoma" panose="020B0604030504040204" pitchFamily="34" charset="0"/>
              </a:rPr>
              <a:t>VASOGENIC EDEMA</a:t>
            </a:r>
          </a:p>
          <a:p>
            <a:pPr marL="0" indent="0">
              <a:buNone/>
              <a:defRPr/>
            </a:pPr>
            <a:endParaRPr lang="en-US" b="1" dirty="0">
              <a:latin typeface="Tahoma" panose="020B0604030504040204" pitchFamily="34" charset="0"/>
              <a:ea typeface="Tahoma" panose="020B0604030504040204" pitchFamily="34" charset="0"/>
              <a:cs typeface="Tahoma" panose="020B0604030504040204" pitchFamily="34" charset="0"/>
            </a:endParaRPr>
          </a:p>
          <a:p>
            <a:pPr marL="0" indent="0">
              <a:buNone/>
              <a:defRPr/>
            </a:pPr>
            <a:r>
              <a:rPr lang="en-US" sz="2000" dirty="0">
                <a:latin typeface="Tahoma" panose="020B0604030504040204" pitchFamily="34" charset="0"/>
                <a:ea typeface="Tahoma" panose="020B0604030504040204" pitchFamily="34" charset="0"/>
                <a:cs typeface="Tahoma" panose="020B0604030504040204" pitchFamily="34" charset="0"/>
              </a:rPr>
              <a:t>It occurs due to a breakdown of the tight endothelial junctions which make up the blood–brain barrier (BBB). </a:t>
            </a:r>
          </a:p>
          <a:p>
            <a:pPr marL="0" indent="0">
              <a:buNone/>
              <a:defRPr/>
            </a:pPr>
            <a:r>
              <a:rPr lang="en-US" sz="2000" dirty="0">
                <a:latin typeface="Tahoma" panose="020B0604030504040204" pitchFamily="34" charset="0"/>
                <a:ea typeface="Tahoma" panose="020B0604030504040204" pitchFamily="34" charset="0"/>
                <a:cs typeface="Tahoma" panose="020B0604030504040204" pitchFamily="34" charset="0"/>
              </a:rPr>
              <a:t>This allows normally excluded intravascular proteins and fluid to penetrate into cerebral parenchymal extracellular space. </a:t>
            </a:r>
          </a:p>
          <a:p>
            <a:pPr marL="0" indent="0">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Once plasma constituents cross the BBB, the edema spreads; this may be quite fast and widespread. </a:t>
            </a:r>
          </a:p>
          <a:p>
            <a:pPr marL="0" indent="0">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As water enters white matter it moves extracellularly along fiber tracts and can also affect the gray matter. </a:t>
            </a:r>
          </a:p>
          <a:p>
            <a:pPr>
              <a:defRPr/>
            </a:pPr>
            <a:endParaRPr lang="en-US" sz="2000" dirty="0">
              <a:latin typeface="Tahoma" panose="020B0604030504040204" pitchFamily="34" charset="0"/>
              <a:ea typeface="Tahoma" panose="020B0604030504040204" pitchFamily="34" charset="0"/>
              <a:cs typeface="Tahoma" panose="020B0604030504040204" pitchFamily="34" charset="0"/>
            </a:endParaRPr>
          </a:p>
        </p:txBody>
      </p:sp>
      <p:sp>
        <p:nvSpPr>
          <p:cNvPr id="28675" name="Slide Number Placeholder 3">
            <a:extLst>
              <a:ext uri="{FF2B5EF4-FFF2-40B4-BE49-F238E27FC236}">
                <a16:creationId xmlns:a16="http://schemas.microsoft.com/office/drawing/2014/main" id="{43294B30-4405-9940-B862-33BDB3887F56}"/>
              </a:ext>
            </a:extLst>
          </p:cNvPr>
          <p:cNvSpPr>
            <a:spLocks noGrp="1" noChangeArrowheads="1"/>
          </p:cNvSpPr>
          <p:nvPr>
            <p:ph type="sldNum" sz="quarter" idx="12"/>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400">
                <a:solidFill>
                  <a:schemeClr val="tx1"/>
                </a:solidFill>
                <a:latin typeface="Trebuchet MS" panose="020B0703020202090204" pitchFamily="34" charset="0"/>
                <a:ea typeface="맑은 고딕" panose="020B0503020000020004" pitchFamily="34" charset="-127"/>
              </a:defRPr>
            </a:lvl1pPr>
            <a:lvl2pPr marL="742950" indent="-285750">
              <a:lnSpc>
                <a:spcPct val="90000"/>
              </a:lnSpc>
              <a:spcBef>
                <a:spcPts val="500"/>
              </a:spcBef>
              <a:buFont typeface="Arial" panose="020B0604020202020204" pitchFamily="34" charset="0"/>
              <a:buChar char="•"/>
              <a:defRPr sz="2000">
                <a:solidFill>
                  <a:schemeClr val="tx1"/>
                </a:solidFill>
                <a:latin typeface="Trebuchet MS" panose="020B0703020202090204" pitchFamily="34" charset="0"/>
                <a:ea typeface="맑은 고딕" panose="020B0503020000020004" pitchFamily="34" charset="-127"/>
              </a:defRPr>
            </a:lvl2pPr>
            <a:lvl3pPr marL="1143000" indent="-228600">
              <a:lnSpc>
                <a:spcPct val="90000"/>
              </a:lnSpc>
              <a:spcBef>
                <a:spcPts val="500"/>
              </a:spcBef>
              <a:buFont typeface="Arial" panose="020B0604020202020204" pitchFamily="34" charset="0"/>
              <a:buChar char="•"/>
              <a:defRPr>
                <a:solidFill>
                  <a:schemeClr val="tx1"/>
                </a:solidFill>
                <a:latin typeface="Trebuchet MS" panose="020B0703020202090204" pitchFamily="34" charset="0"/>
                <a:ea typeface="맑은 고딕" panose="020B0503020000020004" pitchFamily="34" charset="-127"/>
              </a:defRPr>
            </a:lvl3pPr>
            <a:lvl4pPr marL="16002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4pPr>
            <a:lvl5pPr marL="2057400" indent="-228600">
              <a:lnSpc>
                <a:spcPct val="90000"/>
              </a:lnSpc>
              <a:spcBef>
                <a:spcPts val="500"/>
              </a:spcBef>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5pPr>
            <a:lvl6pPr marL="25146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6pPr>
            <a:lvl7pPr marL="29718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7pPr>
            <a:lvl8pPr marL="34290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8pPr>
            <a:lvl9pPr marL="3886200" indent="-228600" eaLnBrk="0" fontAlgn="base" hangingPunct="0">
              <a:lnSpc>
                <a:spcPct val="90000"/>
              </a:lnSpc>
              <a:spcBef>
                <a:spcPts val="500"/>
              </a:spcBef>
              <a:spcAft>
                <a:spcPct val="0"/>
              </a:spcAft>
              <a:buFont typeface="Arial" panose="020B0604020202020204" pitchFamily="34" charset="0"/>
              <a:buChar char="•"/>
              <a:defRPr sz="1600">
                <a:solidFill>
                  <a:schemeClr val="tx1"/>
                </a:solidFill>
                <a:latin typeface="Trebuchet MS" panose="020B0703020202090204" pitchFamily="34" charset="0"/>
                <a:ea typeface="맑은 고딕" panose="020B0503020000020004" pitchFamily="34" charset="-127"/>
              </a:defRPr>
            </a:lvl9pPr>
          </a:lstStyle>
          <a:p>
            <a:pPr>
              <a:lnSpc>
                <a:spcPct val="100000"/>
              </a:lnSpc>
              <a:spcBef>
                <a:spcPct val="0"/>
              </a:spcBef>
              <a:buFontTx/>
              <a:buNone/>
            </a:pPr>
            <a:fld id="{23E33F8F-6AAF-CF4A-A20B-86D3AF3EEC10}" type="slidenum">
              <a:rPr lang="en-US" altLang="en-US" sz="1000">
                <a:latin typeface="Arial" panose="020B0604020202020204" pitchFamily="34" charset="0"/>
                <a:ea typeface="굴림" panose="020B0600000101010101" pitchFamily="34" charset="-127"/>
                <a:cs typeface="Arial" panose="020B0604020202020204" pitchFamily="34" charset="0"/>
              </a:rPr>
              <a:pPr>
                <a:lnSpc>
                  <a:spcPct val="100000"/>
                </a:lnSpc>
                <a:spcBef>
                  <a:spcPct val="0"/>
                </a:spcBef>
                <a:buFontTx/>
                <a:buNone/>
              </a:pPr>
              <a:t>6</a:t>
            </a:fld>
            <a:endParaRPr lang="en-US" altLang="en-US" sz="1000">
              <a:latin typeface="Arial" panose="020B0604020202020204" pitchFamily="34" charset="0"/>
              <a:ea typeface="굴림" panose="020B0600000101010101" pitchFamily="34" charset="-127"/>
              <a:cs typeface="Arial" panose="020B0604020202020204" pitchFamily="34" charset="0"/>
            </a:endParaRPr>
          </a:p>
        </p:txBody>
      </p:sp>
    </p:spTree>
    <p:extLst>
      <p:ext uri="{BB962C8B-B14F-4D97-AF65-F5344CB8AC3E}">
        <p14:creationId xmlns:p14="http://schemas.microsoft.com/office/powerpoint/2010/main" val="29631956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1" name="Title 2">
            <a:extLst>
              <a:ext uri="{FF2B5EF4-FFF2-40B4-BE49-F238E27FC236}">
                <a16:creationId xmlns:a16="http://schemas.microsoft.com/office/drawing/2014/main" id="{84E6344A-CB2B-1941-9421-EEF98A6E8C3F}"/>
              </a:ext>
            </a:extLst>
          </p:cNvPr>
          <p:cNvSpPr>
            <a:spLocks noGrp="1" noChangeArrowheads="1"/>
          </p:cNvSpPr>
          <p:nvPr>
            <p:ph type="title"/>
          </p:nvPr>
        </p:nvSpPr>
        <p:spPr>
          <a:xfrm>
            <a:off x="680937" y="752475"/>
            <a:ext cx="8264628" cy="1081088"/>
          </a:xfrm>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pic>
        <p:nvPicPr>
          <p:cNvPr id="30722" name="Picture 3">
            <a:extLst>
              <a:ext uri="{FF2B5EF4-FFF2-40B4-BE49-F238E27FC236}">
                <a16:creationId xmlns:a16="http://schemas.microsoft.com/office/drawing/2014/main" id="{2538BD76-8CA3-2240-A423-D78F40E75209}"/>
              </a:ext>
            </a:extLst>
          </p:cNvPr>
          <p:cNvPicPr>
            <a:picLocks noGrp="1" noChangeAspect="1" noChangeArrowheads="1"/>
          </p:cNvPicPr>
          <p:nvPr>
            <p:ph sz="half" idx="1"/>
          </p:nvPr>
        </p:nvPicPr>
        <p:blipFill>
          <a:blip r:embed="rId2">
            <a:extLst>
              <a:ext uri="{28A0092B-C50C-407E-A947-70E740481C1C}">
                <a14:useLocalDpi xmlns:a14="http://schemas.microsoft.com/office/drawing/2010/main" val="0"/>
              </a:ext>
            </a:extLst>
          </a:blip>
          <a:srcRect/>
          <a:stretch>
            <a:fillRect/>
          </a:stretch>
        </p:blipFill>
        <p:spPr>
          <a:xfrm>
            <a:off x="552843" y="2818086"/>
            <a:ext cx="4814071" cy="3603676"/>
          </a:xfrm>
        </p:spPr>
      </p:pic>
      <p:pic>
        <p:nvPicPr>
          <p:cNvPr id="30723" name="Content Placeholder 3">
            <a:extLst>
              <a:ext uri="{FF2B5EF4-FFF2-40B4-BE49-F238E27FC236}">
                <a16:creationId xmlns:a16="http://schemas.microsoft.com/office/drawing/2014/main" id="{DA03F56E-6B04-B94F-9206-17FD6BFF7824}"/>
              </a:ext>
            </a:extLst>
          </p:cNvPr>
          <p:cNvPicPr>
            <a:picLocks noGrp="1" noChangeAspect="1" noChangeArrowheads="1"/>
          </p:cNvPicPr>
          <p:nvPr>
            <p:ph sz="half" idx="2"/>
          </p:nvPr>
        </p:nvPicPr>
        <p:blipFill>
          <a:blip r:embed="rId3">
            <a:extLst>
              <a:ext uri="{28A0092B-C50C-407E-A947-70E740481C1C}">
                <a14:useLocalDpi xmlns:a14="http://schemas.microsoft.com/office/drawing/2010/main" val="0"/>
              </a:ext>
            </a:extLst>
          </a:blip>
          <a:stretch>
            <a:fillRect/>
          </a:stretch>
        </p:blipFill>
        <p:spPr>
          <a:xfrm>
            <a:off x="6825088" y="2743792"/>
            <a:ext cx="2806700" cy="2717800"/>
          </a:xfrm>
        </p:spPr>
      </p:pic>
      <p:sp>
        <p:nvSpPr>
          <p:cNvPr id="2" name="Left Arrow 1">
            <a:extLst>
              <a:ext uri="{FF2B5EF4-FFF2-40B4-BE49-F238E27FC236}">
                <a16:creationId xmlns:a16="http://schemas.microsoft.com/office/drawing/2014/main" id="{EE3597D6-8748-F341-B4D8-6CE260A407AF}"/>
              </a:ext>
            </a:extLst>
          </p:cNvPr>
          <p:cNvSpPr/>
          <p:nvPr/>
        </p:nvSpPr>
        <p:spPr>
          <a:xfrm rot="19530118">
            <a:off x="8833126" y="5033098"/>
            <a:ext cx="510540" cy="311285"/>
          </a:xfrm>
          <a:prstGeom prst="leftArrow">
            <a:avLst/>
          </a:prstGeom>
          <a:solidFill>
            <a:schemeClr val="tx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CCCFB1BA-4F7D-F44E-9A6F-F2BC4E49A825}"/>
              </a:ext>
            </a:extLst>
          </p:cNvPr>
          <p:cNvSpPr txBox="1"/>
          <p:nvPr/>
        </p:nvSpPr>
        <p:spPr>
          <a:xfrm>
            <a:off x="6096000" y="2008617"/>
            <a:ext cx="4653064" cy="646331"/>
          </a:xfrm>
          <a:prstGeom prst="rect">
            <a:avLst/>
          </a:prstGeom>
          <a:noFill/>
        </p:spPr>
        <p:txBody>
          <a:bodyPr wrap="square" rtlCol="0">
            <a:spAutoFit/>
          </a:bodyPr>
          <a:lstStyle/>
          <a:p>
            <a:pPr algn="ctr"/>
            <a:r>
              <a:rPr lang="en-US" i="1" dirty="0"/>
              <a:t>CT with contrast: Metastatic lesion with surrounding edema (arrow). </a:t>
            </a:r>
          </a:p>
        </p:txBody>
      </p:sp>
      <p:sp>
        <p:nvSpPr>
          <p:cNvPr id="5" name="TextBox 4">
            <a:extLst>
              <a:ext uri="{FF2B5EF4-FFF2-40B4-BE49-F238E27FC236}">
                <a16:creationId xmlns:a16="http://schemas.microsoft.com/office/drawing/2014/main" id="{8C4C052B-2A5A-78A5-4F70-7D21786359E4}"/>
              </a:ext>
            </a:extLst>
          </p:cNvPr>
          <p:cNvSpPr txBox="1"/>
          <p:nvPr/>
        </p:nvSpPr>
        <p:spPr>
          <a:xfrm>
            <a:off x="552843" y="2331782"/>
            <a:ext cx="3569338" cy="369332"/>
          </a:xfrm>
          <a:prstGeom prst="rect">
            <a:avLst/>
          </a:prstGeom>
          <a:noFill/>
        </p:spPr>
        <p:txBody>
          <a:bodyPr wrap="square">
            <a:spAutoFit/>
          </a:bodyPr>
          <a:lstStyle/>
          <a:p>
            <a:pPr marL="0" indent="0">
              <a:buNone/>
              <a:defRPr/>
            </a:pPr>
            <a:r>
              <a:rPr lang="en-US" b="1" i="1" dirty="0">
                <a:latin typeface="Tahoma" panose="020B0604030504040204" pitchFamily="34" charset="0"/>
                <a:ea typeface="Tahoma" panose="020B0604030504040204" pitchFamily="34" charset="0"/>
                <a:cs typeface="Tahoma" panose="020B0604030504040204" pitchFamily="34" charset="0"/>
              </a:rPr>
              <a:t>VASOGENIC EDEMA</a:t>
            </a:r>
          </a:p>
        </p:txBody>
      </p:sp>
    </p:spTree>
    <p:extLst>
      <p:ext uri="{BB962C8B-B14F-4D97-AF65-F5344CB8AC3E}">
        <p14:creationId xmlns:p14="http://schemas.microsoft.com/office/powerpoint/2010/main" val="24206544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745" name="Title 2">
            <a:extLst>
              <a:ext uri="{FF2B5EF4-FFF2-40B4-BE49-F238E27FC236}">
                <a16:creationId xmlns:a16="http://schemas.microsoft.com/office/drawing/2014/main" id="{3BE32650-B9D1-2545-9B21-DC552AD91A16}"/>
              </a:ext>
            </a:extLst>
          </p:cNvPr>
          <p:cNvSpPr>
            <a:spLocks noGrp="1" noChangeArrowheads="1"/>
          </p:cNvSpPr>
          <p:nvPr>
            <p:ph type="title"/>
          </p:nvPr>
        </p:nvSpPr>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ea typeface="맑은 고딕" panose="020B0503020000020004" pitchFamily="34" charset="-127"/>
            </a:endParaRPr>
          </a:p>
        </p:txBody>
      </p:sp>
      <p:sp>
        <p:nvSpPr>
          <p:cNvPr id="31746" name="Content Placeholder 1">
            <a:extLst>
              <a:ext uri="{FF2B5EF4-FFF2-40B4-BE49-F238E27FC236}">
                <a16:creationId xmlns:a16="http://schemas.microsoft.com/office/drawing/2014/main" id="{59A925C8-C718-DE4D-A2FD-996DF561CE51}"/>
              </a:ext>
            </a:extLst>
          </p:cNvPr>
          <p:cNvSpPr>
            <a:spLocks noGrp="1" noChangeArrowheads="1"/>
          </p:cNvSpPr>
          <p:nvPr>
            <p:ph idx="1"/>
          </p:nvPr>
        </p:nvSpPr>
        <p:spPr/>
        <p:txBody>
          <a:bodyPr>
            <a:normAutofit/>
          </a:bodyPr>
          <a:lstStyle/>
          <a:p>
            <a:pPr marL="0" indent="0">
              <a:buNone/>
            </a:pPr>
            <a:r>
              <a:rPr lang="en-US" altLang="en-US" b="1" dirty="0">
                <a:latin typeface="Tahoma" panose="020B0604030504040204" pitchFamily="34" charset="0"/>
                <a:ea typeface="맑은 고딕" panose="020B0503020000020004" pitchFamily="34" charset="-127"/>
                <a:cs typeface="Tahoma" panose="020B0604030504040204" pitchFamily="34" charset="0"/>
              </a:rPr>
              <a:t>CYTOTOXIC EDEMA</a:t>
            </a:r>
          </a:p>
          <a:p>
            <a:pPr marL="0" indent="0">
              <a:buNone/>
            </a:pPr>
            <a:endParaRPr lang="en-US" altLang="en-US" b="1" dirty="0">
              <a:latin typeface="Tahoma" panose="020B0604030504040204" pitchFamily="34" charset="0"/>
              <a:ea typeface="맑은 고딕" panose="020B0503020000020004" pitchFamily="34" charset="-127"/>
              <a:cs typeface="Tahoma" panose="020B0604030504040204" pitchFamily="34" charset="0"/>
            </a:endParaRPr>
          </a:p>
          <a:p>
            <a:pPr marL="0" indent="0">
              <a:buNone/>
            </a:pPr>
            <a:r>
              <a:rPr lang="en-US" altLang="en-US" dirty="0">
                <a:ea typeface="맑은 고딕" panose="020B0503020000020004" pitchFamily="34" charset="-127"/>
              </a:rPr>
              <a:t>In this type of edema; the BBB remains intact. </a:t>
            </a:r>
          </a:p>
          <a:p>
            <a:pPr marL="0" indent="0" eaLnBrk="1" hangingPunct="1">
              <a:buNone/>
            </a:pPr>
            <a:r>
              <a:rPr lang="en-US" altLang="en-US" dirty="0">
                <a:ea typeface="맑은 고딕" panose="020B0503020000020004" pitchFamily="34" charset="-127"/>
              </a:rPr>
              <a:t>This edema is due to the derangement in cellular metabolism resulting in inadequate functioning of the sodium / potassium pump in the glial cell membrane. </a:t>
            </a:r>
          </a:p>
          <a:p>
            <a:pPr marL="0" indent="0" eaLnBrk="1" hangingPunct="1">
              <a:buNone/>
            </a:pPr>
            <a:r>
              <a:rPr lang="en-US" altLang="en-US" dirty="0">
                <a:ea typeface="맑은 고딕" panose="020B0503020000020004" pitchFamily="34" charset="-127"/>
              </a:rPr>
              <a:t>As a result; there is cellular retention of sodium and water. </a:t>
            </a:r>
          </a:p>
          <a:p>
            <a:pPr eaLnBrk="1" hangingPunct="1"/>
            <a:endParaRPr lang="en-US" altLang="en-US" dirty="0">
              <a:ea typeface="맑은 고딕" panose="020B0503020000020004" pitchFamily="34" charset="-127"/>
            </a:endParaRPr>
          </a:p>
        </p:txBody>
      </p:sp>
    </p:spTree>
    <p:extLst>
      <p:ext uri="{BB962C8B-B14F-4D97-AF65-F5344CB8AC3E}">
        <p14:creationId xmlns:p14="http://schemas.microsoft.com/office/powerpoint/2010/main" val="320144232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2769" name="Title 2">
            <a:extLst>
              <a:ext uri="{FF2B5EF4-FFF2-40B4-BE49-F238E27FC236}">
                <a16:creationId xmlns:a16="http://schemas.microsoft.com/office/drawing/2014/main" id="{1A039B0F-AE39-4D40-AC52-E6D4812B0177}"/>
              </a:ext>
            </a:extLst>
          </p:cNvPr>
          <p:cNvSpPr>
            <a:spLocks noGrp="1" noChangeArrowheads="1"/>
          </p:cNvSpPr>
          <p:nvPr>
            <p:ph type="title"/>
          </p:nvPr>
        </p:nvSpPr>
        <p:spPr/>
        <p:txBody>
          <a:bodyPr/>
          <a:lstStyle/>
          <a:p>
            <a:r>
              <a:rPr lang="en-US" altLang="en-US" b="1" i="1" dirty="0">
                <a:latin typeface="Tahoma" panose="020B0604030504040204" pitchFamily="34" charset="0"/>
                <a:ea typeface="Tahoma" panose="020B0604030504040204" pitchFamily="34" charset="0"/>
                <a:cs typeface="Tahoma" panose="020B0604030504040204" pitchFamily="34" charset="0"/>
              </a:rPr>
              <a:t>SECONDARY EVENTS </a:t>
            </a:r>
            <a:endParaRPr lang="en-US" altLang="en-US" b="1" i="1" dirty="0">
              <a:latin typeface="Tahoma" panose="020B0604030504040204" pitchFamily="34" charset="0"/>
              <a:ea typeface="맑은 고딕" panose="020B0503020000020004" pitchFamily="34" charset="-127"/>
              <a:cs typeface="Tahoma" panose="020B0604030504040204" pitchFamily="34" charset="0"/>
            </a:endParaRPr>
          </a:p>
        </p:txBody>
      </p:sp>
      <p:sp>
        <p:nvSpPr>
          <p:cNvPr id="32770" name="Content Placeholder 1">
            <a:extLst>
              <a:ext uri="{FF2B5EF4-FFF2-40B4-BE49-F238E27FC236}">
                <a16:creationId xmlns:a16="http://schemas.microsoft.com/office/drawing/2014/main" id="{5E8A5A06-D4E5-E649-AA0E-69D75427D919}"/>
              </a:ext>
            </a:extLst>
          </p:cNvPr>
          <p:cNvSpPr>
            <a:spLocks noGrp="1" noChangeArrowheads="1"/>
          </p:cNvSpPr>
          <p:nvPr>
            <p:ph idx="1"/>
          </p:nvPr>
        </p:nvSpPr>
        <p:spPr>
          <a:xfrm>
            <a:off x="781879" y="2451653"/>
            <a:ext cx="8786192" cy="3484012"/>
          </a:xfrm>
        </p:spPr>
        <p:txBody>
          <a:bodyPr/>
          <a:lstStyle/>
          <a:p>
            <a:pPr marL="0" indent="0">
              <a:buNone/>
            </a:pPr>
            <a:r>
              <a:rPr lang="en-US" altLang="en-US" dirty="0">
                <a:latin typeface="Tahoma" panose="020B0604030504040204" pitchFamily="34" charset="0"/>
                <a:ea typeface="맑은 고딕" panose="020B0503020000020004" pitchFamily="34" charset="-127"/>
                <a:cs typeface="Tahoma" panose="020B0604030504040204" pitchFamily="34" charset="0"/>
              </a:rPr>
              <a:t>CYTOTOXIC EDEMA</a:t>
            </a:r>
          </a:p>
          <a:p>
            <a:pPr marL="0" indent="0" eaLnBrk="1" hangingPunct="1">
              <a:buNone/>
            </a:pPr>
            <a:endParaRPr lang="en-US" altLang="en-US" sz="2800" dirty="0">
              <a:latin typeface="Tahoma" panose="020B0604030504040204" pitchFamily="34" charset="0"/>
              <a:ea typeface="맑은 고딕" panose="020B0503020000020004" pitchFamily="34" charset="-127"/>
              <a:cs typeface="Tahoma" panose="020B0604030504040204" pitchFamily="34" charset="0"/>
            </a:endParaRPr>
          </a:p>
          <a:p>
            <a:pPr marL="0" indent="0" eaLnBrk="1" hangingPunct="1">
              <a:buNone/>
            </a:pPr>
            <a:r>
              <a:rPr lang="en-US" altLang="en-US" sz="2000" dirty="0">
                <a:latin typeface="Tahoma" panose="020B0604030504040204" pitchFamily="34" charset="0"/>
                <a:ea typeface="맑은 고딕" panose="020B0503020000020004" pitchFamily="34" charset="-127"/>
                <a:cs typeface="Tahoma" panose="020B0604030504040204" pitchFamily="34" charset="0"/>
              </a:rPr>
              <a:t>Cytotoxic edema is seen with various intoxications (dinitrophenol, </a:t>
            </a:r>
            <a:r>
              <a:rPr lang="en-US" altLang="en-US" sz="2000" dirty="0" err="1">
                <a:latin typeface="Tahoma" panose="020B0604030504040204" pitchFamily="34" charset="0"/>
                <a:ea typeface="맑은 고딕" panose="020B0503020000020004" pitchFamily="34" charset="-127"/>
                <a:cs typeface="Tahoma" panose="020B0604030504040204" pitchFamily="34" charset="0"/>
              </a:rPr>
              <a:t>triethylin</a:t>
            </a:r>
            <a:r>
              <a:rPr lang="en-US" altLang="en-US" sz="2000" dirty="0">
                <a:latin typeface="Tahoma" panose="020B0604030504040204" pitchFamily="34" charset="0"/>
                <a:ea typeface="맑은 고딕" panose="020B0503020000020004" pitchFamily="34" charset="-127"/>
                <a:cs typeface="Tahoma" panose="020B0604030504040204" pitchFamily="34" charset="0"/>
              </a:rPr>
              <a:t>, hexachlorophene, isoniazid), in Reye's syndrome, severe hypothermia, early ischemia, encephalopathy, early stroke or hypoxia, cardiac arrest, pseudotumor cerebri, and cerebral toxins.</a:t>
            </a:r>
          </a:p>
          <a:p>
            <a:pPr eaLnBrk="1" hangingPunct="1"/>
            <a:endParaRPr lang="en-US" altLang="en-US" dirty="0">
              <a:ea typeface="맑은 고딕" panose="020B0503020000020004" pitchFamily="34" charset="-127"/>
            </a:endParaRPr>
          </a:p>
          <a:p>
            <a:pPr eaLnBrk="1" hangingPunct="1"/>
            <a:endParaRPr lang="en-US" altLang="en-US" dirty="0">
              <a:ea typeface="맑은 고딕" panose="020B0503020000020004" pitchFamily="34" charset="-127"/>
            </a:endParaRPr>
          </a:p>
        </p:txBody>
      </p:sp>
    </p:spTree>
    <p:extLst>
      <p:ext uri="{BB962C8B-B14F-4D97-AF65-F5344CB8AC3E}">
        <p14:creationId xmlns:p14="http://schemas.microsoft.com/office/powerpoint/2010/main" val="1966543105"/>
      </p:ext>
    </p:extLst>
  </p:cSld>
  <p:clrMapOvr>
    <a:masterClrMapping/>
  </p:clrMapOvr>
</p:sld>
</file>

<file path=ppt/theme/theme1.xml><?xml version="1.0" encoding="utf-8"?>
<a:theme xmlns:a="http://schemas.openxmlformats.org/drawingml/2006/main" name="Office 2013 - 2022 Theme">
  <a:themeElements>
    <a:clrScheme name="Office 2013 - 2022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2013 - 2022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2013 - 2022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2013 - 2022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Office 2013 - 2022 Theme</Template>
  <TotalTime>2324</TotalTime>
  <Words>2195</Words>
  <Application>Microsoft Macintosh PowerPoint</Application>
  <PresentationFormat>Widescreen</PresentationFormat>
  <Paragraphs>504</Paragraphs>
  <Slides>53</Slides>
  <Notes>0</Notes>
  <HiddenSlides>0</HiddenSlides>
  <MMClips>0</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53</vt:i4>
      </vt:variant>
    </vt:vector>
  </HeadingPairs>
  <TitlesOfParts>
    <vt:vector size="64" baseType="lpstr">
      <vt:lpstr>굴림</vt:lpstr>
      <vt:lpstr>맑은 고딕</vt:lpstr>
      <vt:lpstr>Arial</vt:lpstr>
      <vt:lpstr>Calibri</vt:lpstr>
      <vt:lpstr>Calibri Light</vt:lpstr>
      <vt:lpstr>Courier New</vt:lpstr>
      <vt:lpstr>Tahoma</vt:lpstr>
      <vt:lpstr>Tempus Sans ITC</vt:lpstr>
      <vt:lpstr>Trebuchet MS</vt:lpstr>
      <vt:lpstr>Wingdings</vt:lpstr>
      <vt:lpstr>Office 2013 - 2022 Theme</vt:lpstr>
      <vt:lpstr>        HEAD INJURIES (2)</vt:lpstr>
      <vt:lpstr>SECONDARY EVENTS  </vt:lpstr>
      <vt:lpstr> SECONDARY EVENTS  </vt:lpstr>
      <vt:lpstr> SECONDARY EVENTS  </vt:lpstr>
      <vt:lpstr> SECONDARY EVENTS</vt:lpstr>
      <vt:lpstr> SECONDARY EVENTS</vt:lpstr>
      <vt:lpstr>SECONDARY EVENTS </vt:lpstr>
      <vt:lpstr>SECONDARY EVENTS </vt:lpstr>
      <vt:lpstr>SECONDARY EVENTS </vt:lpstr>
      <vt:lpstr>SECONDARY EVENTS </vt:lpstr>
      <vt:lpstr>SECONDARY EVENTS </vt:lpstr>
      <vt:lpstr>SECONDARY EVENTS </vt:lpstr>
      <vt:lpstr>SECONDARY EVENTS </vt:lpstr>
      <vt:lpstr>COMPLICATIONS OF HEAD INJURIES</vt:lpstr>
      <vt:lpstr>EARLY COMPLICATIONS </vt:lpstr>
      <vt:lpstr> </vt:lpstr>
      <vt:lpstr> </vt:lpstr>
      <vt:lpstr> </vt:lpstr>
      <vt:lpstr> </vt:lpstr>
      <vt:lpstr> </vt:lpstr>
      <vt:lpstr> </vt:lpstr>
      <vt:lpstr> </vt:lpstr>
      <vt:lpstr>EARLY COMPLICATIONS </vt:lpstr>
      <vt:lpstr> </vt:lpstr>
      <vt:lpstr> </vt:lpstr>
      <vt:lpstr> </vt:lpstr>
      <vt:lpstr> </vt:lpstr>
      <vt:lpstr> </vt:lpstr>
      <vt:lpstr> EARLY COMPLICATIONS </vt:lpstr>
      <vt:lpstr> </vt:lpstr>
      <vt:lpstr> EARLY COMPLICATIONS </vt:lpstr>
      <vt:lpstr> </vt:lpstr>
      <vt:lpstr>  EARLY COMPLICATIONS  </vt:lpstr>
      <vt:lpstr> </vt:lpstr>
      <vt:lpstr>  EARLY COMPLICATIONS  </vt:lpstr>
      <vt:lpstr> EARLY COMPLICATIONS </vt:lpstr>
      <vt:lpstr> </vt:lpstr>
      <vt:lpstr> </vt:lpstr>
      <vt:lpstr> </vt:lpstr>
      <vt:lpstr> </vt:lpstr>
      <vt:lpstr>EARLY COMPLICATIONS</vt:lpstr>
      <vt:lpstr>LATE COMPLICATIONS </vt:lpstr>
      <vt:lpstr> LATE COMPLICATIONS</vt:lpstr>
      <vt:lpstr>LATE COMPLICATIONS</vt:lpstr>
      <vt:lpstr> LATE COMPLICATIONS</vt:lpstr>
      <vt:lpstr> LATE COMPLICATIONS</vt:lpstr>
      <vt:lpstr>LATE COMPLICATIONS </vt:lpstr>
      <vt:lpstr>PowerPoint Presentation</vt:lpstr>
      <vt:lpstr>LATE COMPLICATIONS </vt:lpstr>
      <vt:lpstr>LATE COMPLICATIONS</vt:lpstr>
      <vt:lpstr>LATE COMPLICATIONS </vt:lpstr>
      <vt:lpstr>LATE COMPLICATIONS </vt:lpstr>
      <vt:lpstr>FURTHER READING</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Mahmoud Abdallat</cp:lastModifiedBy>
  <cp:revision>93</cp:revision>
  <dcterms:created xsi:type="dcterms:W3CDTF">2020-12-01T09:47:47Z</dcterms:created>
  <dcterms:modified xsi:type="dcterms:W3CDTF">2025-10-25T19:43:15Z</dcterms:modified>
</cp:coreProperties>
</file>