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Default Extension="jpg" ContentType="image/jp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60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7895" cy="9143861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 showNarration="1"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 autoAdjust="0"/>
    <p:restoredTop sz="94621" autoAdjust="0"/>
  </p:normalViewPr>
  <p:slideViewPr>
    <p:cSldViewPr>
      <p:cViewPr varScale="1">
        <p:scale>
          <a:sx n="156" d="100"/>
          <a:sy n="156" d="100"/>
        </p:scale>
        <p:origin x="0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/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2009" cy="72009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826941"/>
      </p:ext>
    </p:extLst>
  </p:cSld>
  <p:clrMapOvr>
    <a:masterClrMapping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996484"/>
      </p:ext>
    </p:extLst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419005"/>
      </p:ext>
    </p:extLst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60078"/>
      </p:ext>
    </p:extLst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Text box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21553"/>
      </p:ext>
    </p:extLst>
  </p:cSld>
  <p:clrMapOvr>
    <a:masterClrMapping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106913"/>
      </p:ext>
    </p:extLst>
  </p:cSld>
  <p:clrMapOvr>
    <a:masterClrMapping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664234"/>
      </p:ext>
    </p:extLst>
  </p:cSld>
  <p:clrMapOvr>
    <a:masterClrMapping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524390"/>
      </p:ext>
    </p:extLst>
  </p:cSld>
  <p:clrMapOvr>
    <a:masterClrMapping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366738"/>
      </p:ext>
    </p:extLst>
  </p:cSld>
  <p:clrMapOvr>
    <a:masterClrMapping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79014"/>
      </p:ext>
    </p:extLst>
  </p:cSld>
  <p:clrMapOvr>
    <a:masterClrMapping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545698"/>
      </p:ext>
    </p:extLst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 preserve="1">
  <p:cSld name="自定义版式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"/>
          <p:cNvSpPr>
            <a:spLocks noGrp="1"/>
          </p:cNvSpPr>
          <p:nvPr>
            <p:ph type="dt" idx="10"/>
          </p:nvPr>
        </p:nvSpPr>
        <p:spPr>
          <a:xfrm rot="0">
            <a:off x="457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l"/>
            <a:r>
              <a:rPr lang="en-US" altLang="zh-CN" sz="120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Date/Time</a:t>
            </a:r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8" name="Text box"/>
          <p:cNvSpPr>
            <a:spLocks noGrp="1"/>
          </p:cNvSpPr>
          <p:nvPr>
            <p:ph type="ftr" idx="11"/>
          </p:nvPr>
        </p:nvSpPr>
        <p:spPr>
          <a:xfrm rot="0">
            <a:off x="3124200" y="6356349"/>
            <a:ext cx="2895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9" name="Text box"/>
          <p:cNvSpPr>
            <a:spLocks noGrp="1"/>
          </p:cNvSpPr>
          <p:nvPr>
            <p:ph type="sldNum" idx="12"/>
          </p:nvPr>
        </p:nvSpPr>
        <p:spPr>
          <a:xfrm rot="0">
            <a:off x="6553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&lt;#&gt;</a:t>
            </a:fld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76202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 rot="0">
            <a:off x="457200" y="274638"/>
            <a:ext cx="8229600" cy="11430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 rot="0">
            <a:off x="457200" y="1600200"/>
            <a:ext cx="8229600" cy="452596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idx="2"/>
          </p:nvPr>
        </p:nvSpPr>
        <p:spPr>
          <a:xfrm rot="0">
            <a:off x="457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l"/>
            <a:fld id="{CAD2D6BD-DE1B-4B5F-8B41-2702339687B9}" type="datetime1">
              <a:rPr lang="en-US" altLang="zh-CN" sz="120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4/15/2026</a:t>
            </a:fld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5" name="Text box"/>
          <p:cNvSpPr>
            <a:spLocks noGrp="1"/>
          </p:cNvSpPr>
          <p:nvPr>
            <p:ph type="ftr" idx="3"/>
          </p:nvPr>
        </p:nvSpPr>
        <p:spPr>
          <a:xfrm rot="0">
            <a:off x="3124200" y="6356349"/>
            <a:ext cx="2895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" name="Text box"/>
          <p:cNvSpPr>
            <a:spLocks noGrp="1"/>
          </p:cNvSpPr>
          <p:nvPr>
            <p:ph type="sldNum" idx="4"/>
          </p:nvPr>
        </p:nvSpPr>
        <p:spPr>
          <a:xfrm rot="0">
            <a:off x="6553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&lt;#&gt;</a:t>
            </a:fld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65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5pPr>
      <a:lvl6pPr marL="25146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6pPr>
      <a:lvl7pPr marL="29718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7pPr>
      <a:lvl8pPr marL="34290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8pPr>
      <a:lvl9pPr marL="34290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9pPr>
    </p:body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pimg1.png"/><Relationship Id="rId2" Type="http://schemas.openxmlformats.org/officeDocument/2006/relationships/image" Target="../media/pimg2.png"/><Relationship Id="rId3" Type="http://schemas.openxmlformats.org/officeDocument/2006/relationships/image" Target="../media/pimg3.png"/><Relationship Id="rId4" Type="http://schemas.openxmlformats.org/officeDocument/2006/relationships/image" Target="../media/pimg4.png"/><Relationship Id="rId5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pimg5.png"/><Relationship Id="rId2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pimg6.jpeg"/><Relationship Id="rId2" Type="http://schemas.openxmlformats.org/officeDocument/2006/relationships/image" Target="../media/pimg7.jpeg"/><Relationship Id="rId3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pimg6.jpeg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pimg8.jpeg"/><Relationship Id="rId2" Type="http://schemas.openxmlformats.org/officeDocument/2006/relationships/image" Target="../media/pimg9.jpeg"/><Relationship Id="rId3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pimg10.png"/><Relationship Id="rId2" Type="http://schemas.openxmlformats.org/officeDocument/2006/relationships/image" Target="../media/pimg6.jpeg"/><Relationship Id="rId3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.jpg"/><Relationship Id="rId2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.png"/><Relationship Id="rId2" Type="http://schemas.openxmlformats.org/officeDocument/2006/relationships/image" Target="../media/pimg6.jpeg"/><Relationship Id="rId3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pimg6.jpeg"/><Relationship Id="rId2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.jpeg"/><Relationship Id="rId2" Type="http://schemas.openxmlformats.org/officeDocument/2006/relationships/image" Target="../media/pimg6.jpeg"/><Relationship Id="rId3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pimg6.jpeg"/><Relationship Id="rId2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4.jpg"/><Relationship Id="rId2" Type="http://schemas.openxmlformats.org/officeDocument/2006/relationships/image" Target="../media/pimg6.jpeg"/><Relationship Id="rId3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5.jpg"/><Relationship Id="rId2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.jpg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pimg11.png"/><Relationship Id="rId2" Type="http://schemas.openxmlformats.org/officeDocument/2006/relationships/slideLayout" Target="../slideLayouts/slideLayout12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303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曲线"/>
          <p:cNvSpPr>
            <a:spLocks/>
          </p:cNvSpPr>
          <p:nvPr/>
        </p:nvSpPr>
        <p:spPr>
          <a:xfrm rot="0">
            <a:off x="1422131" y="1076306"/>
            <a:ext cx="6299738" cy="5314683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/>
          </a:blipFill>
          <a:ln cmpd="sng" cap="flat">
            <a:noFill/>
            <a:prstDash val="solid"/>
            <a:miter/>
          </a:ln>
        </p:spPr>
      </p:sp>
      <p:grpSp>
        <p:nvGrpSpPr>
          <p:cNvPr id="12" name="Combination"/>
          <p:cNvGrpSpPr>
            <a:grpSpLocks/>
          </p:cNvGrpSpPr>
          <p:nvPr/>
        </p:nvGrpSpPr>
        <p:grpSpPr>
          <a:xfrm>
            <a:off x="2762618" y="1113092"/>
            <a:ext cx="3987831" cy="457200"/>
            <a:chOff x="2762618" y="1113092"/>
            <a:chExt cx="3987831" cy="457200"/>
          </a:xfrm>
        </p:grpSpPr>
        <p:sp>
          <p:nvSpPr>
            <p:cNvPr id="11" name="曲线"/>
            <p:cNvSpPr>
              <a:spLocks/>
            </p:cNvSpPr>
            <p:nvPr/>
          </p:nvSpPr>
          <p:spPr>
            <a:xfrm rot="0">
              <a:off x="2762618" y="1113092"/>
              <a:ext cx="3987831" cy="4572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/>
              <a:stretch/>
            </a:blipFill>
            <a:ln cmpd="sng" cap="flat">
              <a:noFill/>
              <a:prstDash val="solid"/>
              <a:miter/>
            </a:ln>
          </p:spPr>
        </p:sp>
      </p:grpSp>
      <p:sp>
        <p:nvSpPr>
          <p:cNvPr id="13" name="曲线"/>
          <p:cNvSpPr>
            <a:spLocks/>
          </p:cNvSpPr>
          <p:nvPr/>
        </p:nvSpPr>
        <p:spPr>
          <a:xfrm rot="0">
            <a:off x="2762618" y="1076306"/>
            <a:ext cx="4019969" cy="493986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  <a:ln cmpd="sng" cap="flat">
            <a:noFill/>
            <a:prstDash val="solid"/>
            <a:miter/>
          </a:ln>
        </p:spPr>
      </p:sp>
      <p:sp>
        <p:nvSpPr>
          <p:cNvPr id="14" name="曲线"/>
          <p:cNvSpPr>
            <a:spLocks/>
          </p:cNvSpPr>
          <p:nvPr/>
        </p:nvSpPr>
        <p:spPr>
          <a:xfrm rot="0">
            <a:off x="2279948" y="2092435"/>
            <a:ext cx="4947209" cy="3289894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/>
          </a:blipFill>
          <a:ln cmpd="sng" cap="flat">
            <a:noFill/>
            <a:prstDash val="solid"/>
            <a:miter/>
          </a:ln>
        </p:spPr>
      </p:sp>
      <p:sp>
        <p:nvSpPr>
          <p:cNvPr id="15" name="Rectangles" descr="*#TXT_SIGN#*"/>
          <p:cNvSpPr>
            <a:spLocks/>
          </p:cNvSpPr>
          <p:nvPr/>
        </p:nvSpPr>
        <p:spPr>
          <a:xfrm rot="0">
            <a:off x="244006" y="6050102"/>
            <a:ext cx="3086052" cy="6858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76200" tIns="76200" rIns="76200" bIns="7620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FAC08F"/>
                </a:solidFill>
                <a:latin typeface="Roboto" pitchFamily="0" charset="0"/>
                <a:ea typeface="Roboto" pitchFamily="0" charset="0"/>
                <a:cs typeface="Lucida Sans" pitchFamily="0" charset="0"/>
              </a:rPr>
              <a:t>By</a:t>
            </a:r>
            <a:endParaRPr lang="en-US" altLang="zh-CN" sz="1800" b="0" i="0" u="none" strike="noStrike" kern="1200" cap="none" spc="0" baseline="0">
              <a:solidFill>
                <a:srgbClr val="FAC08F"/>
              </a:solidFill>
              <a:latin typeface="Roboto" pitchFamily="0" charset="0"/>
              <a:ea typeface="Roboto" pitchFamily="0" charset="0"/>
              <a:cs typeface="Lucida Sans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FAC08F"/>
                </a:solidFill>
                <a:latin typeface="Roboto" pitchFamily="0" charset="0"/>
                <a:ea typeface="Roboto" pitchFamily="0" charset="0"/>
                <a:cs typeface="Lucida Sans" pitchFamily="0" charset="0"/>
              </a:rPr>
              <a:t>Tasneem Alremawi </a:t>
            </a:r>
            <a:endParaRPr lang="zh-CN" altLang="en-US" sz="1800" b="0" i="0" u="none" strike="noStrike" kern="1200" cap="none" spc="0" baseline="0">
              <a:solidFill>
                <a:srgbClr val="FAC08F"/>
              </a:solidFill>
              <a:latin typeface="Roboto" pitchFamily="0" charset="0"/>
              <a:ea typeface="Roboto" pitchFamily="0" charset="0"/>
              <a:cs typeface="Lucida Sans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80339"/>
      </p:ext>
    </p:extLst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6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A3D67"/>
            </a:solidFill>
            <a:ln cmpd="sng" cap="sq">
              <a:noFill/>
              <a:prstDash val="lgDash"/>
              <a:miter/>
            </a:ln>
          </p:spPr>
        </p:sp>
      </p:grpSp>
      <p:sp>
        <p:nvSpPr>
          <p:cNvPr id="18" name="曲线"/>
          <p:cNvSpPr>
            <a:spLocks/>
          </p:cNvSpPr>
          <p:nvPr/>
        </p:nvSpPr>
        <p:spPr>
          <a:xfrm rot="-5400000">
            <a:off x="5008299" y="2722299"/>
            <a:ext cx="6858000" cy="1413402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>
              <a:fillRect t="-84816" b="-84256"/>
            </a:stretch>
          </a:blipFill>
          <a:ln cmpd="sng" cap="flat">
            <a:noFill/>
            <a:prstDash val="solid"/>
            <a:miter/>
          </a:ln>
        </p:spPr>
      </p:sp>
      <p:sp>
        <p:nvSpPr>
          <p:cNvPr id="19" name="Rectangles"/>
          <p:cNvSpPr>
            <a:spLocks/>
          </p:cNvSpPr>
          <p:nvPr/>
        </p:nvSpPr>
        <p:spPr>
          <a:xfrm rot="0">
            <a:off x="1820842" y="363506"/>
            <a:ext cx="5502048" cy="948561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74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335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  <a:sym typeface="Nickainley" pitchFamily="0" charset="0"/>
              </a:rPr>
              <a:t>Hallucinogens</a:t>
            </a:r>
            <a:endParaRPr lang="zh-CN" altLang="en-US" sz="5335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sp>
        <p:nvSpPr>
          <p:cNvPr id="20" name="Rectangles"/>
          <p:cNvSpPr>
            <a:spLocks/>
          </p:cNvSpPr>
          <p:nvPr/>
        </p:nvSpPr>
        <p:spPr>
          <a:xfrm rot="0">
            <a:off x="1455774" y="1847973"/>
            <a:ext cx="5955523" cy="307181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1" i="0" u="none" strike="noStrike" kern="1200" cap="none" spc="0" baseline="0">
                <a:solidFill>
                  <a:srgbClr val="76923C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Cannabis (tetrahydrocannabinol) </a:t>
            </a:r>
            <a:endParaRPr lang="en-US" altLang="zh-CN" sz="2700" b="1" i="0" u="none" strike="noStrike" kern="1200" cap="none" spc="0" baseline="0">
              <a:solidFill>
                <a:srgbClr val="76923C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LSD (Lysergic acid diethylamide) 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Psilocybin (mushrooms) 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Mescaline (from amanita muscaria) 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Phencyclidine</a:t>
            </a:r>
            <a:endParaRPr lang="zh-CN" altLang="en-US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157"/>
      </p:ext>
    </p:extLst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Combination"/>
          <p:cNvGrpSpPr>
            <a:grpSpLocks/>
          </p:cNvGrpSpPr>
          <p:nvPr/>
        </p:nvGrpSpPr>
        <p:grpSpPr>
          <a:xfrm>
            <a:off x="-406856" y="-1254100"/>
            <a:ext cx="1140280" cy="9356604"/>
            <a:chOff x="-406856" y="-1254100"/>
            <a:chExt cx="1140280" cy="9356604"/>
          </a:xfrm>
        </p:grpSpPr>
        <p:sp>
          <p:nvSpPr>
            <p:cNvPr id="21" name="曲线"/>
            <p:cNvSpPr>
              <a:spLocks/>
            </p:cNvSpPr>
            <p:nvPr/>
          </p:nvSpPr>
          <p:spPr>
            <a:xfrm rot="0">
              <a:off x="-406856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  <p:sp>
        <p:nvSpPr>
          <p:cNvPr id="23" name="曲线"/>
          <p:cNvSpPr>
            <a:spLocks/>
          </p:cNvSpPr>
          <p:nvPr/>
        </p:nvSpPr>
        <p:spPr>
          <a:xfrm rot="0">
            <a:off x="5832783" y="5204506"/>
            <a:ext cx="3311217" cy="1653494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/>
          </a:blipFill>
          <a:ln cmpd="sng" cap="flat">
            <a:noFill/>
            <a:prstDash val="solid"/>
            <a:miter/>
          </a:ln>
        </p:spPr>
      </p:sp>
      <p:sp>
        <p:nvSpPr>
          <p:cNvPr id="24" name="Rectangles"/>
          <p:cNvSpPr>
            <a:spLocks/>
          </p:cNvSpPr>
          <p:nvPr/>
        </p:nvSpPr>
        <p:spPr>
          <a:xfrm rot="0">
            <a:off x="2455840" y="363464"/>
            <a:ext cx="4823680" cy="119278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9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6708" b="1" i="0" u="none" strike="noStrike" kern="1200" cap="none" spc="0" baseline="0">
                <a:solidFill>
                  <a:srgbClr val="000000"/>
                </a:solidFill>
                <a:latin typeface="Futura Display" pitchFamily="0" charset="0"/>
                <a:ea typeface="Futura Display" pitchFamily="0" charset="0"/>
                <a:cs typeface="Futura Display" pitchFamily="0" charset="0"/>
                <a:sym typeface="Futura Display" pitchFamily="0" charset="0"/>
              </a:rPr>
              <a:t>Cannabis</a:t>
            </a:r>
            <a:endParaRPr lang="zh-CN" altLang="en-US" sz="6708" b="1" i="0" u="none" strike="noStrike" kern="1200" cap="none" spc="0" baseline="0">
              <a:solidFill>
                <a:srgbClr val="000000"/>
              </a:solidFill>
              <a:latin typeface="Futura Display" pitchFamily="0" charset="0"/>
              <a:ea typeface="Futura Display" pitchFamily="0" charset="0"/>
              <a:cs typeface="Futura Display" pitchFamily="0" charset="0"/>
              <a:sym typeface="Futura Display" pitchFamily="0" charset="0"/>
            </a:endParaRPr>
          </a:p>
        </p:txBody>
      </p:sp>
      <p:sp>
        <p:nvSpPr>
          <p:cNvPr id="25" name="Rectangles"/>
          <p:cNvSpPr>
            <a:spLocks/>
          </p:cNvSpPr>
          <p:nvPr/>
        </p:nvSpPr>
        <p:spPr>
          <a:xfrm rot="0">
            <a:off x="1142993" y="1559126"/>
            <a:ext cx="7862439" cy="154647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Source:</a:t>
            </a:r>
            <a:endParaRPr lang="en-US" altLang="zh-CN" sz="29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From the dried leaves &amp; flowers of the indian hemp plant </a:t>
            </a:r>
            <a:r>
              <a:rPr lang="en-US" altLang="zh-CN" sz="2900" b="1" i="0" u="none" strike="noStrike" kern="1200" cap="none" spc="0" baseline="0">
                <a:solidFill>
                  <a:srgbClr val="76923C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cannabis sativa.</a:t>
            </a:r>
            <a:endParaRPr lang="zh-CN" altLang="en-US" sz="2900" b="1" i="0" u="none" strike="noStrike" kern="1200" cap="none" spc="0" baseline="0">
              <a:solidFill>
                <a:srgbClr val="76923C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26" name="Rectangles"/>
          <p:cNvSpPr>
            <a:spLocks/>
          </p:cNvSpPr>
          <p:nvPr/>
        </p:nvSpPr>
        <p:spPr>
          <a:xfrm rot="0">
            <a:off x="1142993" y="3432455"/>
            <a:ext cx="7441433" cy="2647946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1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It </a:t>
            </a: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comes in 2 major forms:</a:t>
            </a:r>
            <a:endParaRPr lang="en-US" altLang="zh-CN" sz="29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1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• Marijuana: leaves/flowers → lower THC</a:t>
            </a:r>
            <a:endParaRPr lang="en-US" altLang="zh-CN" sz="29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1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• Hashish: </a:t>
            </a: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compressed </a:t>
            </a: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resin → higher THC </a:t>
            </a:r>
            <a:endParaRPr lang="en-US" altLang="zh-CN" sz="29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17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9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1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9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Others: hash oil, pipe resin…</a:t>
            </a:r>
            <a:endParaRPr lang="zh-CN" altLang="en-US" sz="29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805597"/>
      </p:ext>
    </p:extLst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Combination"/>
          <p:cNvGrpSpPr>
            <a:grpSpLocks/>
          </p:cNvGrpSpPr>
          <p:nvPr/>
        </p:nvGrpSpPr>
        <p:grpSpPr>
          <a:xfrm>
            <a:off x="-406856" y="-1254100"/>
            <a:ext cx="1140280" cy="9356604"/>
            <a:chOff x="-406856" y="-1254100"/>
            <a:chExt cx="1140280" cy="9356604"/>
          </a:xfrm>
        </p:grpSpPr>
        <p:sp>
          <p:nvSpPr>
            <p:cNvPr id="27" name="曲线"/>
            <p:cNvSpPr>
              <a:spLocks/>
            </p:cNvSpPr>
            <p:nvPr/>
          </p:nvSpPr>
          <p:spPr>
            <a:xfrm rot="0">
              <a:off x="-406856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  <p:sp>
        <p:nvSpPr>
          <p:cNvPr id="29" name="Rectangles"/>
          <p:cNvSpPr>
            <a:spLocks/>
          </p:cNvSpPr>
          <p:nvPr/>
        </p:nvSpPr>
        <p:spPr>
          <a:xfrm rot="0">
            <a:off x="2312967" y="363464"/>
            <a:ext cx="5529508" cy="119278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9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6708" b="1" i="0" u="none" strike="noStrike" kern="1200" cap="none" spc="0" baseline="0">
                <a:solidFill>
                  <a:srgbClr val="000000"/>
                </a:solidFill>
                <a:latin typeface="Futura Display" pitchFamily="0" charset="0"/>
                <a:ea typeface="Futura Display" pitchFamily="0" charset="0"/>
                <a:cs typeface="Futura Display" pitchFamily="0" charset="0"/>
                <a:sym typeface="Futura Display" pitchFamily="0" charset="0"/>
              </a:rPr>
              <a:t>Cannabis</a:t>
            </a:r>
            <a:r>
              <a:rPr lang="en-US" altLang="zh-CN" sz="6708" b="1" i="0" u="none" strike="noStrike" kern="1200" cap="none" spc="0" baseline="0">
                <a:solidFill>
                  <a:srgbClr val="000000"/>
                </a:solidFill>
                <a:latin typeface="Futura Display" pitchFamily="0" charset="0"/>
                <a:ea typeface="Futura Display" pitchFamily="0" charset="0"/>
                <a:cs typeface="Futura Display" pitchFamily="0" charset="0"/>
              </a:rPr>
              <a:t> use</a:t>
            </a:r>
            <a:endParaRPr lang="zh-CN" altLang="en-US" sz="6708" b="1" i="0" u="none" strike="noStrike" kern="1200" cap="none" spc="0" baseline="0">
              <a:solidFill>
                <a:srgbClr val="000000"/>
              </a:solidFill>
              <a:latin typeface="Futura Display" pitchFamily="0" charset="0"/>
              <a:ea typeface="Futura Display" pitchFamily="0" charset="0"/>
              <a:cs typeface="Futura Display" pitchFamily="0" charset="0"/>
              <a:sym typeface="Futura Display" pitchFamily="0" charset="0"/>
            </a:endParaRPr>
          </a:p>
        </p:txBody>
      </p:sp>
      <p:sp>
        <p:nvSpPr>
          <p:cNvPr id="30" name="Rectangles"/>
          <p:cNvSpPr>
            <a:spLocks/>
          </p:cNvSpPr>
          <p:nvPr/>
        </p:nvSpPr>
        <p:spPr>
          <a:xfrm rot="0">
            <a:off x="1142993" y="1559126"/>
            <a:ext cx="7862439" cy="440275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Global Burden: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243 million users (2023)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Most common illicit drug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~42% of substance use disorder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Legal: Canada,Germany, some U.S. states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Medical Use for chronic pain, chemo nausea , MS spasticity</a:t>
            </a: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... </a:t>
            </a:r>
            <a:endParaRPr lang="en-US" altLang="zh-CN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Not first-line,</a:t>
            </a: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c</a:t>
            </a: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ontrolled prescription</a:t>
            </a:r>
            <a:r>
              <a:rPr lang="en-US" altLang="zh-CN" sz="27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.</a:t>
            </a:r>
            <a:endParaRPr lang="zh-CN" altLang="en-US" sz="27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444585"/>
      </p:ext>
    </p:extLst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1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33" name="Rectangles"/>
          <p:cNvSpPr>
            <a:spLocks/>
          </p:cNvSpPr>
          <p:nvPr/>
        </p:nvSpPr>
        <p:spPr>
          <a:xfrm rot="0">
            <a:off x="482212" y="1350773"/>
            <a:ext cx="6209433" cy="453529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1" i="0" u="none" strike="noStrike" kern="1200" cap="none" spc="0" baseline="0">
                <a:solidFill>
                  <a:srgbClr val="303030"/>
                </a:solidFill>
                <a:latin typeface="Inter Bold" pitchFamily="0" charset="0"/>
                <a:ea typeface="Inter Bold" pitchFamily="0" charset="0"/>
                <a:cs typeface="Inter Bold" pitchFamily="0" charset="0"/>
                <a:sym typeface="Inter Bold" pitchFamily="0" charset="0"/>
              </a:rPr>
              <a:t>Inhalation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 (</a:t>
            </a:r>
            <a:r>
              <a:rPr lang="en-US" altLang="zh-CN" sz="2100" b="1" i="0" u="none" strike="noStrike" kern="1200" cap="none" spc="0" baseline="0">
                <a:solidFill>
                  <a:srgbClr val="FF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most common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): 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Small pipes, bongs, paper-wrapped joints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Rapid pulmonary absorption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Onset : few min &amp; lasts 2-3 h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Bioavailability: relatively high 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1" i="0" u="none" strike="noStrike" kern="1200" cap="none" spc="0" baseline="0">
                <a:solidFill>
                  <a:srgbClr val="303030"/>
                </a:solidFill>
                <a:latin typeface="Inter Bold" pitchFamily="0" charset="0"/>
                <a:ea typeface="Inter Bold" pitchFamily="0" charset="0"/>
                <a:cs typeface="Inter Bold" pitchFamily="0" charset="0"/>
                <a:sym typeface="Inter Bold" pitchFamily="0" charset="0"/>
              </a:rPr>
              <a:t>Ingestion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 Bold" pitchFamily="0" charset="0"/>
                <a:ea typeface="Inter Bold" pitchFamily="0" charset="0"/>
                <a:cs typeface="Inter Bold" pitchFamily="0" charset="0"/>
                <a:sym typeface="Inter Bold" pitchFamily="0" charset="0"/>
              </a:rPr>
              <a:t>: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 Bold" pitchFamily="0" charset="0"/>
              <a:ea typeface="Inter Bold" pitchFamily="0" charset="0"/>
              <a:cs typeface="Inter Bold" pitchFamily="0" charset="0"/>
              <a:sym typeface="Inter Bold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Onset: 30 min &amp; lasts 5 – 8 hrs 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Plasma T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1\2 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=18 hr – 4 days 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Bioavailability: low &amp; variable due to first-pass metabolism</a:t>
            </a:r>
            <a:endParaRPr lang="en-US" altLang="zh-CN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4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1" i="0" u="none" strike="noStrike" kern="1200" cap="none" spc="0" baseline="0">
                <a:solidFill>
                  <a:srgbClr val="FF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High lipid-solubility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- </a:t>
            </a: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can be detected after 30 days. </a:t>
            </a:r>
            <a:endParaRPr lang="zh-CN" altLang="en-US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34" name="曲线"/>
          <p:cNvSpPr>
            <a:spLocks/>
          </p:cNvSpPr>
          <p:nvPr/>
        </p:nvSpPr>
        <p:spPr>
          <a:xfrm rot="0">
            <a:off x="6691645" y="1302813"/>
            <a:ext cx="2057450" cy="1734721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>
              <a:fillRect t="-7392" b="-20335"/>
            </a:stretch>
          </a:blipFill>
          <a:ln cmpd="sng" cap="flat">
            <a:noFill/>
            <a:prstDash val="solid"/>
            <a:miter/>
          </a:ln>
        </p:spPr>
      </p:sp>
      <p:sp>
        <p:nvSpPr>
          <p:cNvPr id="35" name="曲线"/>
          <p:cNvSpPr>
            <a:spLocks/>
          </p:cNvSpPr>
          <p:nvPr/>
        </p:nvSpPr>
        <p:spPr>
          <a:xfrm rot="0">
            <a:off x="6691645" y="3636522"/>
            <a:ext cx="2057450" cy="1773282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>
              <a:fillRect l="-14641" r="-14641"/>
            </a:stretch>
          </a:blipFill>
          <a:ln cmpd="sng" cap="flat">
            <a:noFill/>
            <a:prstDash val="solid"/>
            <a:miter/>
          </a:ln>
        </p:spPr>
      </p:sp>
      <p:sp>
        <p:nvSpPr>
          <p:cNvPr id="36" name="Rectangles"/>
          <p:cNvSpPr>
            <a:spLocks/>
          </p:cNvSpPr>
          <p:nvPr/>
        </p:nvSpPr>
        <p:spPr>
          <a:xfrm rot="0">
            <a:off x="2523963" y="672"/>
            <a:ext cx="4089204" cy="1129411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88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6000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  <a:sym typeface="Nickainley" pitchFamily="0" charset="0"/>
              </a:rPr>
              <a:t>Absorption</a:t>
            </a:r>
            <a:endParaRPr lang="zh-CN" altLang="en-US" sz="5152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595925"/>
      </p:ext>
    </p:extLst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s"/>
          <p:cNvSpPr>
            <a:spLocks/>
          </p:cNvSpPr>
          <p:nvPr/>
        </p:nvSpPr>
        <p:spPr>
          <a:xfrm rot="0">
            <a:off x="637498" y="1704674"/>
            <a:ext cx="8410663" cy="275056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30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The term cannabinoid: compounds that can activate  either the cannabinoid receptor</a:t>
            </a:r>
            <a:r>
              <a:rPr lang="en-US" altLang="zh-CN" sz="26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 </a:t>
            </a:r>
            <a:r>
              <a:rPr lang="en-US" altLang="zh-CN" sz="26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1</a:t>
            </a:r>
            <a:r>
              <a:rPr lang="en-US" altLang="zh-CN" sz="2600" b="1" i="0" u="none" strike="noStrike" kern="1200" cap="none" spc="0" baseline="0">
                <a:solidFill>
                  <a:srgbClr val="CC3E3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(CB1) or CB2  </a:t>
            </a: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receptor, or both. 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09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0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50-60 additional substances have been isolated from  cannabis that do not activate the CB1 or CB2 receptors.</a:t>
            </a:r>
            <a:endParaRPr lang="zh-CN" altLang="en-US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38" name="曲线"/>
          <p:cNvSpPr>
            <a:spLocks/>
          </p:cNvSpPr>
          <p:nvPr/>
        </p:nvSpPr>
        <p:spPr>
          <a:xfrm rot="0">
            <a:off x="7379957" y="4868978"/>
            <a:ext cx="1741345" cy="1968744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598" y="0"/>
                </a:lnTo>
                <a:lnTo>
                  <a:pt x="21598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/>
          </a:blipFill>
          <a:ln cmpd="sng" cap="flat">
            <a:noFill/>
            <a:prstDash val="solid"/>
            <a:miter/>
          </a:ln>
        </p:spPr>
      </p:sp>
      <p:sp>
        <p:nvSpPr>
          <p:cNvPr id="39" name="Rectangles"/>
          <p:cNvSpPr>
            <a:spLocks/>
          </p:cNvSpPr>
          <p:nvPr/>
        </p:nvSpPr>
        <p:spPr>
          <a:xfrm rot="0">
            <a:off x="1887806" y="303352"/>
            <a:ext cx="5907643" cy="837691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65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111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  <a:sym typeface="Nickainley" pitchFamily="0" charset="0"/>
              </a:rPr>
              <a:t>Pathophysiology</a:t>
            </a:r>
            <a:endParaRPr lang="zh-CN" altLang="en-US" sz="5111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grpSp>
        <p:nvGrpSpPr>
          <p:cNvPr id="41" name="Combination"/>
          <p:cNvGrpSpPr>
            <a:grpSpLocks/>
          </p:cNvGrpSpPr>
          <p:nvPr/>
        </p:nvGrpSpPr>
        <p:grpSpPr>
          <a:xfrm>
            <a:off x="-616402" y="-1254100"/>
            <a:ext cx="1140280" cy="9356604"/>
            <a:chOff x="-616402" y="-1254100"/>
            <a:chExt cx="1140280" cy="9356604"/>
          </a:xfrm>
        </p:grpSpPr>
        <p:sp>
          <p:nvSpPr>
            <p:cNvPr id="40" name="曲线"/>
            <p:cNvSpPr>
              <a:spLocks/>
            </p:cNvSpPr>
            <p:nvPr/>
          </p:nvSpPr>
          <p:spPr>
            <a:xfrm rot="0">
              <a:off x="-616402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514878672"/>
      </p:ext>
    </p:extLst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s"/>
          <p:cNvSpPr>
            <a:spLocks/>
          </p:cNvSpPr>
          <p:nvPr/>
        </p:nvSpPr>
        <p:spPr>
          <a:xfrm rot="0">
            <a:off x="424895" y="1209855"/>
            <a:ext cx="8294069" cy="252171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Delta-9-tetrahydrocannabinol (</a:t>
            </a:r>
            <a:r>
              <a:rPr lang="en-US" altLang="zh-CN" sz="1862" b="1" i="0" u="none" strike="noStrike" kern="1200" cap="none" spc="0" baseline="0">
                <a:solidFill>
                  <a:srgbClr val="3C952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THC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) is  the major 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psychoactive component of cannabis. THC potently activates the G-protein–coupled cannabinoid  receptor CB1 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(brain) 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and modulates the cannabinoid receptor CB2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 (immune).</a:t>
            </a:r>
            <a:endParaRPr lang="en-US" altLang="zh-CN" sz="1862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62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CB1 receptors are found in the cerebral cortex (especially frontal), basal ganglia, cerebellum, anterior cingulate cortex, and hippocampus (</a:t>
            </a:r>
            <a:r>
              <a:rPr lang="en-US" altLang="zh-CN" sz="1862" b="1" i="0" u="none" strike="noStrike" kern="1200" cap="none" spc="0" baseline="0">
                <a:solidFill>
                  <a:srgbClr val="3C952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limbic</a:t>
            </a:r>
            <a:r>
              <a:rPr lang="en-US" altLang="zh-CN" sz="1862" b="1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 </a:t>
            </a:r>
            <a:r>
              <a:rPr lang="en-US" altLang="zh-CN" sz="1862" b="1" i="0" u="none" strike="noStrike" kern="1200" cap="none" spc="0" baseline="0">
                <a:solidFill>
                  <a:srgbClr val="3C952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system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). 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R</a:t>
            </a:r>
            <a:r>
              <a:rPr lang="en-US" altLang="zh-CN" sz="1862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elatively absent in the brainstem nuclei.  </a:t>
            </a:r>
            <a:endParaRPr lang="zh-CN" altLang="en-US" sz="1862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43" name="Rectangles"/>
          <p:cNvSpPr>
            <a:spLocks/>
          </p:cNvSpPr>
          <p:nvPr/>
        </p:nvSpPr>
        <p:spPr>
          <a:xfrm rot="0">
            <a:off x="3788937" y="236048"/>
            <a:ext cx="3776480" cy="837691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65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711" b="1" i="0" u="none" strike="noStrike" kern="1200" cap="none" spc="0" baseline="0">
                <a:solidFill>
                  <a:srgbClr val="303030"/>
                </a:solidFill>
                <a:latin typeface="Playfair Display" pitchFamily="0" charset="0"/>
                <a:ea typeface="Playfair Display" pitchFamily="0" charset="0"/>
                <a:cs typeface="Playfair Display" pitchFamily="0" charset="0"/>
                <a:sym typeface="Playfair Display" pitchFamily="0" charset="0"/>
              </a:rPr>
              <a:t>THC</a:t>
            </a:r>
            <a:endParaRPr lang="zh-CN" altLang="en-US" sz="4711" b="1" i="0" u="none" strike="noStrike" kern="1200" cap="none" spc="0" baseline="0">
              <a:solidFill>
                <a:srgbClr val="303030"/>
              </a:solidFill>
              <a:latin typeface="Playfair Display" pitchFamily="0" charset="0"/>
              <a:ea typeface="Playfair Display" pitchFamily="0" charset="0"/>
              <a:cs typeface="Playfair Display" pitchFamily="0" charset="0"/>
              <a:sym typeface="Playfair Display" pitchFamily="0" charset="0"/>
            </a:endParaRPr>
          </a:p>
        </p:txBody>
      </p:sp>
      <p:pic>
        <p:nvPicPr>
          <p:cNvPr id="44" name="Images"/>
          <p:cNvPicPr>
            <a:picLocks noChangeAspect="1"/>
          </p:cNvPicPr>
          <p:nvPr/>
        </p:nvPicPr>
        <p:blipFill>
          <a:blip r:embed="rId1" cstate="print"/>
          <a:srcRect t="27319" b="7912" l="7029" r="5391"/>
          <a:stretch>
            <a:fillRect/>
          </a:stretch>
        </p:blipFill>
        <p:spPr>
          <a:xfrm rot="0">
            <a:off x="1115912" y="3932991"/>
            <a:ext cx="6912035" cy="3040546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220396952"/>
      </p:ext>
    </p:extLst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5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47" name="Rectangles"/>
          <p:cNvSpPr>
            <a:spLocks/>
          </p:cNvSpPr>
          <p:nvPr/>
        </p:nvSpPr>
        <p:spPr>
          <a:xfrm rot="0">
            <a:off x="685800" y="790571"/>
            <a:ext cx="7772260" cy="385423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lvl="1" marL="534162" indent="-267081" algn="l">
              <a:lnSpc>
                <a:spcPts val="3465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Stimulation of these receptors causes monoamine and amino acid neurotransmitters (Dopamine) to be released. 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6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lvl="1" marL="534162" indent="-267081" algn="l">
              <a:lnSpc>
                <a:spcPts val="3465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high doses can induce acute psychosis and may precipitate schizophrenia in predisposed individuals. 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6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pic>
        <p:nvPicPr>
          <p:cNvPr id="48" name="Images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5435987" y="4354946"/>
            <a:ext cx="3708009" cy="2502948"/>
          </a:xfrm>
          <a:prstGeom prst="rect"/>
          <a:noFill/>
          <a:ln w="12700" cmpd="sng" cap="flat">
            <a:noFill/>
            <a:prstDash val="solid"/>
            <a:miter/>
          </a:ln>
        </p:spPr>
      </p:pic>
      <p:grpSp>
        <p:nvGrpSpPr>
          <p:cNvPr id="50" name="Combination"/>
          <p:cNvGrpSpPr>
            <a:grpSpLocks/>
          </p:cNvGrpSpPr>
          <p:nvPr/>
        </p:nvGrpSpPr>
        <p:grpSpPr>
          <a:xfrm>
            <a:off x="-454480" y="-1254100"/>
            <a:ext cx="1140280" cy="9356604"/>
            <a:chOff x="-454480" y="-1254100"/>
            <a:chExt cx="1140280" cy="9356604"/>
          </a:xfrm>
        </p:grpSpPr>
        <p:sp>
          <p:nvSpPr>
            <p:cNvPr id="49" name="曲线"/>
            <p:cNvSpPr>
              <a:spLocks/>
            </p:cNvSpPr>
            <p:nvPr/>
          </p:nvSpPr>
          <p:spPr>
            <a:xfrm rot="0">
              <a:off x="-454480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624660751"/>
      </p:ext>
    </p:extLst>
  </p:cSld>
  <p:clrMapOvr>
    <a:masterClrMapping/>
  </p:clrMapOvr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1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53" name="Rectangles"/>
          <p:cNvSpPr>
            <a:spLocks/>
          </p:cNvSpPr>
          <p:nvPr/>
        </p:nvSpPr>
        <p:spPr>
          <a:xfrm rot="0">
            <a:off x="2623035" y="424002"/>
            <a:ext cx="4517190" cy="64008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  <a:sym typeface="Nickainley" pitchFamily="0" charset="0"/>
              </a:rPr>
              <a:t>Manifestations</a:t>
            </a:r>
            <a:endParaRPr lang="zh-CN" altLang="en-US" sz="4800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sp>
        <p:nvSpPr>
          <p:cNvPr id="54" name="Rectangles"/>
          <p:cNvSpPr>
            <a:spLocks/>
          </p:cNvSpPr>
          <p:nvPr/>
        </p:nvSpPr>
        <p:spPr>
          <a:xfrm rot="0">
            <a:off x="809623" y="6068264"/>
            <a:ext cx="2489398" cy="5689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BUT NO LOC</a:t>
            </a:r>
            <a:endParaRPr lang="zh-CN" altLang="en-US" sz="32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55" name="Rectangles"/>
          <p:cNvSpPr>
            <a:spLocks/>
          </p:cNvSpPr>
          <p:nvPr/>
        </p:nvSpPr>
        <p:spPr>
          <a:xfrm rot="0">
            <a:off x="339608" y="4327637"/>
            <a:ext cx="3889542" cy="56895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rgbClr val="76923C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High dose (&gt;15)</a:t>
            </a:r>
            <a:endParaRPr lang="zh-CN" altLang="en-US" sz="3200" b="0" i="0" u="none" strike="noStrike" kern="1200" cap="none" spc="0" baseline="0">
              <a:solidFill>
                <a:srgbClr val="76923C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56" name="Rectangles"/>
          <p:cNvSpPr>
            <a:spLocks/>
          </p:cNvSpPr>
          <p:nvPr/>
        </p:nvSpPr>
        <p:spPr>
          <a:xfrm rot="0">
            <a:off x="358657" y="2745196"/>
            <a:ext cx="5454977" cy="5689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rgbClr val="76923C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Moderate dose (5-7)</a:t>
            </a:r>
            <a:endParaRPr lang="zh-CN" altLang="en-US" sz="3200" b="0" i="0" u="none" strike="noStrike" kern="1200" cap="none" spc="0" baseline="0">
              <a:solidFill>
                <a:srgbClr val="76923C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57" name="Rectangles"/>
          <p:cNvSpPr>
            <a:spLocks/>
          </p:cNvSpPr>
          <p:nvPr/>
        </p:nvSpPr>
        <p:spPr>
          <a:xfrm rot="0">
            <a:off x="359438" y="1064352"/>
            <a:ext cx="4522192" cy="56896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rgbClr val="76923C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Low dose (~ 2mg THC)</a:t>
            </a:r>
            <a:endParaRPr lang="zh-CN" altLang="en-US" sz="3200" b="0" i="0" u="none" strike="noStrike" kern="1200" cap="none" spc="0" baseline="0">
              <a:solidFill>
                <a:srgbClr val="76923C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58" name="Rectangles"/>
          <p:cNvSpPr>
            <a:spLocks/>
          </p:cNvSpPr>
          <p:nvPr/>
        </p:nvSpPr>
        <p:spPr>
          <a:xfrm rot="0">
            <a:off x="2286952" y="1551955"/>
            <a:ext cx="172240" cy="119405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just">
              <a:lnSpc>
                <a:spcPts val="3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51ABB2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    </a:t>
            </a:r>
            <a:endParaRPr lang="zh-CN" altLang="en-US" sz="2400" b="0" i="0" u="none" strike="noStrike" kern="1200" cap="none" spc="0" baseline="0">
              <a:solidFill>
                <a:srgbClr val="51ABB2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59" name="Rectangles"/>
          <p:cNvSpPr>
            <a:spLocks/>
          </p:cNvSpPr>
          <p:nvPr/>
        </p:nvSpPr>
        <p:spPr>
          <a:xfrm rot="0">
            <a:off x="2286952" y="3291849"/>
            <a:ext cx="172240" cy="121881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just">
              <a:lnSpc>
                <a:spcPts val="3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51ABB2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    </a:t>
            </a:r>
            <a:endParaRPr lang="zh-CN" altLang="en-US" sz="2400" b="0" i="0" u="none" strike="noStrike" kern="1200" cap="none" spc="0" baseline="0">
              <a:solidFill>
                <a:srgbClr val="51ABB2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60" name="Rectangles"/>
          <p:cNvSpPr>
            <a:spLocks/>
          </p:cNvSpPr>
          <p:nvPr/>
        </p:nvSpPr>
        <p:spPr>
          <a:xfrm rot="0">
            <a:off x="2286952" y="5031753"/>
            <a:ext cx="172240" cy="121881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just">
              <a:lnSpc>
                <a:spcPts val="3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51ABB2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    </a:t>
            </a:r>
            <a:endParaRPr lang="zh-CN" altLang="en-US" sz="2400" b="0" i="0" u="none" strike="noStrike" kern="1200" cap="none" spc="0" baseline="0">
              <a:solidFill>
                <a:srgbClr val="51ABB2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61" name="Rectangles"/>
          <p:cNvSpPr>
            <a:spLocks/>
          </p:cNvSpPr>
          <p:nvPr/>
        </p:nvSpPr>
        <p:spPr>
          <a:xfrm rot="0">
            <a:off x="809835" y="3232242"/>
            <a:ext cx="3018425" cy="71094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Disturbance in thoughts Ataxia </a:t>
            </a:r>
            <a:endParaRPr lang="zh-CN" altLang="en-US" sz="21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62" name="Rectangles"/>
          <p:cNvSpPr>
            <a:spLocks/>
          </p:cNvSpPr>
          <p:nvPr/>
        </p:nvSpPr>
        <p:spPr>
          <a:xfrm rot="0">
            <a:off x="809961" y="3901621"/>
            <a:ext cx="5226324" cy="42659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short term memory impairment</a:t>
            </a:r>
            <a:endParaRPr lang="zh-CN" altLang="en-US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63" name="Rectangles"/>
          <p:cNvSpPr>
            <a:spLocks/>
          </p:cNvSpPr>
          <p:nvPr/>
        </p:nvSpPr>
        <p:spPr>
          <a:xfrm rot="0">
            <a:off x="809623" y="4916765"/>
            <a:ext cx="5431793" cy="71983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28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26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Paranoia –depersonalization-disorientation Tachycardia-sensory disturbances </a:t>
            </a:r>
            <a:endParaRPr lang="zh-CN" altLang="en-US" sz="2126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64" name="Rectangles"/>
          <p:cNvSpPr>
            <a:spLocks/>
          </p:cNvSpPr>
          <p:nvPr/>
        </p:nvSpPr>
        <p:spPr>
          <a:xfrm rot="0">
            <a:off x="809623" y="5642845"/>
            <a:ext cx="2460360" cy="42659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Decreased libido </a:t>
            </a:r>
            <a:endParaRPr lang="zh-CN" altLang="en-US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65" name="Rectangles"/>
          <p:cNvSpPr>
            <a:spLocks/>
          </p:cNvSpPr>
          <p:nvPr/>
        </p:nvSpPr>
        <p:spPr>
          <a:xfrm rot="0">
            <a:off x="798764" y="1549609"/>
            <a:ext cx="6200699" cy="1058036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26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Relaxation</a:t>
            </a:r>
            <a:endParaRPr lang="en-US" altLang="zh-CN" sz="2126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126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Euphoria (high or stoned) Increased visual ,auditory &amp; gustatory perception</a:t>
            </a:r>
            <a:endParaRPr lang="zh-CN" altLang="en-US" sz="2126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grpSp>
        <p:nvGrpSpPr>
          <p:cNvPr id="67" name="Combination"/>
          <p:cNvGrpSpPr>
            <a:grpSpLocks/>
          </p:cNvGrpSpPr>
          <p:nvPr/>
        </p:nvGrpSpPr>
        <p:grpSpPr>
          <a:xfrm>
            <a:off x="8241712" y="-1368398"/>
            <a:ext cx="1140278" cy="9356604"/>
            <a:chOff x="8241712" y="-1368398"/>
            <a:chExt cx="1140278" cy="9356604"/>
          </a:xfrm>
        </p:grpSpPr>
        <p:sp>
          <p:nvSpPr>
            <p:cNvPr id="66" name="曲线"/>
            <p:cNvSpPr>
              <a:spLocks/>
            </p:cNvSpPr>
            <p:nvPr/>
          </p:nvSpPr>
          <p:spPr>
            <a:xfrm rot="0">
              <a:off x="8241712" y="-1368398"/>
              <a:ext cx="1140278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563516847"/>
      </p:ext>
    </p:extLst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8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70" name="Rectangles"/>
          <p:cNvSpPr>
            <a:spLocks/>
          </p:cNvSpPr>
          <p:nvPr/>
        </p:nvSpPr>
        <p:spPr>
          <a:xfrm rot="0">
            <a:off x="908251" y="1505343"/>
            <a:ext cx="7327359" cy="330288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107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934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 </a:t>
            </a:r>
            <a:r>
              <a:rPr lang="en-US" altLang="zh-CN" sz="2934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Dependence is mainly </a:t>
            </a:r>
            <a:r>
              <a:rPr lang="en-US" altLang="zh-CN" sz="2934" b="1" i="0" u="none" strike="noStrike" kern="1200" cap="none" spc="0" baseline="0">
                <a:solidFill>
                  <a:srgbClr val="FF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psychological</a:t>
            </a:r>
            <a:r>
              <a:rPr lang="en-US" altLang="zh-CN" sz="2934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 (craving, compulsive use).</a:t>
            </a:r>
            <a:endParaRPr lang="en-US" altLang="zh-CN" sz="2934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107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endParaRPr lang="en-US" altLang="zh-CN" sz="2934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107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934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Physical dependence and withdrawal → controversial</a:t>
            </a:r>
            <a:r>
              <a:rPr lang="en-US" altLang="zh-CN" sz="2934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.</a:t>
            </a:r>
            <a:endParaRPr lang="en-US" altLang="zh-CN" sz="2934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107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endParaRPr lang="en-US" altLang="zh-CN" sz="2934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107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endParaRPr lang="zh-CN" altLang="en-US" sz="2934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pic>
        <p:nvPicPr>
          <p:cNvPr id="71" name="Images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2699888" y="5084975"/>
            <a:ext cx="3744082" cy="1773024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72" name="Rectangles"/>
          <p:cNvSpPr>
            <a:spLocks/>
          </p:cNvSpPr>
          <p:nvPr/>
        </p:nvSpPr>
        <p:spPr>
          <a:xfrm rot="0">
            <a:off x="908560" y="538300"/>
            <a:ext cx="7327359" cy="64008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</a:rPr>
              <a:t>Cannabis Dependence</a:t>
            </a:r>
            <a:endParaRPr lang="zh-CN" altLang="en-US" sz="4800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grpSp>
        <p:nvGrpSpPr>
          <p:cNvPr id="74" name="Combination"/>
          <p:cNvGrpSpPr>
            <a:grpSpLocks/>
          </p:cNvGrpSpPr>
          <p:nvPr/>
        </p:nvGrpSpPr>
        <p:grpSpPr>
          <a:xfrm>
            <a:off x="-616402" y="-1254100"/>
            <a:ext cx="1140280" cy="9356604"/>
            <a:chOff x="-616402" y="-1254100"/>
            <a:chExt cx="1140280" cy="9356604"/>
          </a:xfrm>
        </p:grpSpPr>
        <p:sp>
          <p:nvSpPr>
            <p:cNvPr id="73" name="曲线"/>
            <p:cNvSpPr>
              <a:spLocks/>
            </p:cNvSpPr>
            <p:nvPr/>
          </p:nvSpPr>
          <p:spPr>
            <a:xfrm rot="0">
              <a:off x="-616402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102322503"/>
      </p:ext>
    </p:extLst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5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77" name="Rectangles"/>
          <p:cNvSpPr>
            <a:spLocks/>
          </p:cNvSpPr>
          <p:nvPr/>
        </p:nvSpPr>
        <p:spPr>
          <a:xfrm rot="0">
            <a:off x="909819" y="1229549"/>
            <a:ext cx="7902292" cy="547324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Cessation of </a:t>
            </a:r>
            <a:r>
              <a:rPr lang="en-US" altLang="zh-CN" sz="2400" b="1" i="0" u="none" strike="noStrike" kern="1200" cap="none" spc="0" baseline="0">
                <a:solidFill>
                  <a:srgbClr val="CC3E3A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heavy, prolonged </a:t>
            </a: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cannabis use (daily/almost daily for ≥ few months) → withdrawal syndrome.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Within ~</a:t>
            </a:r>
            <a:r>
              <a:rPr lang="en-US" altLang="zh-CN" sz="2400" b="1" i="0" u="none" strike="noStrike" kern="1200" cap="none" spc="0" baseline="0">
                <a:solidFill>
                  <a:srgbClr val="CC3E3A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1 week</a:t>
            </a: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, ≥3 of the following: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Irritability / anger / aggression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Nervousness / anxiety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Sleep disturbance (insomnia, vivid/disturbing dreams)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↓ Appetite or weight loss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Restlessness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Depressed mood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At least one of the following physical symptoms causing significant discomfort: </a:t>
            </a:r>
            <a:endParaRPr lang="en-US" altLang="zh-CN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28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abdominal pain, shakiness/tremors, sweating, fever, chills, or headache. </a:t>
            </a:r>
            <a:endParaRPr lang="zh-CN" altLang="en-US" sz="24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78" name="Rectangles"/>
          <p:cNvSpPr>
            <a:spLocks/>
          </p:cNvSpPr>
          <p:nvPr/>
        </p:nvSpPr>
        <p:spPr>
          <a:xfrm rot="0">
            <a:off x="1708648" y="585925"/>
            <a:ext cx="6895290" cy="64008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</a:rPr>
              <a:t>Cannabis Withdrawal </a:t>
            </a:r>
            <a:endParaRPr lang="zh-CN" altLang="en-US" sz="4800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grpSp>
        <p:nvGrpSpPr>
          <p:cNvPr id="80" name="Combination"/>
          <p:cNvGrpSpPr>
            <a:grpSpLocks/>
          </p:cNvGrpSpPr>
          <p:nvPr/>
        </p:nvGrpSpPr>
        <p:grpSpPr>
          <a:xfrm>
            <a:off x="-616402" y="-1254100"/>
            <a:ext cx="1140280" cy="9356604"/>
            <a:chOff x="-616402" y="-1254100"/>
            <a:chExt cx="1140280" cy="9356604"/>
          </a:xfrm>
        </p:grpSpPr>
        <p:sp>
          <p:nvSpPr>
            <p:cNvPr id="79" name="曲线"/>
            <p:cNvSpPr>
              <a:spLocks/>
            </p:cNvSpPr>
            <p:nvPr/>
          </p:nvSpPr>
          <p:spPr>
            <a:xfrm rot="0">
              <a:off x="-616402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507503439"/>
      </p:ext>
    </p:extLst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1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83" name="Rectangles"/>
          <p:cNvSpPr>
            <a:spLocks/>
          </p:cNvSpPr>
          <p:nvPr/>
        </p:nvSpPr>
        <p:spPr>
          <a:xfrm rot="0">
            <a:off x="2002159" y="672256"/>
            <a:ext cx="5517473" cy="78232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400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  <a:sym typeface="Nickainley" pitchFamily="0" charset="0"/>
              </a:rPr>
              <a:t>Acute poisoning</a:t>
            </a:r>
            <a:endParaRPr lang="zh-CN" altLang="en-US" sz="4400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sp>
        <p:nvSpPr>
          <p:cNvPr id="84" name="Rectangles"/>
          <p:cNvSpPr>
            <a:spLocks/>
          </p:cNvSpPr>
          <p:nvPr/>
        </p:nvSpPr>
        <p:spPr>
          <a:xfrm rot="0">
            <a:off x="884558" y="1796137"/>
            <a:ext cx="6286977" cy="426593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Very rare (after intravenous injection):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Nausea &amp; vomiting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Abdominal pain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Fever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Hypotension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Pulmonary edema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AKI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DIC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Death</a:t>
            </a:r>
            <a:endParaRPr lang="zh-CN" altLang="en-US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pic>
        <p:nvPicPr>
          <p:cNvPr id="85" name="Images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6256306" y="4578731"/>
            <a:ext cx="2888596" cy="2283664"/>
          </a:xfrm>
          <a:prstGeom prst="rect"/>
          <a:noFill/>
          <a:ln w="12700" cmpd="sng" cap="flat">
            <a:noFill/>
            <a:prstDash val="solid"/>
            <a:miter/>
          </a:ln>
        </p:spPr>
      </p:pic>
      <p:grpSp>
        <p:nvGrpSpPr>
          <p:cNvPr id="87" name="Combination"/>
          <p:cNvGrpSpPr>
            <a:grpSpLocks/>
          </p:cNvGrpSpPr>
          <p:nvPr/>
        </p:nvGrpSpPr>
        <p:grpSpPr>
          <a:xfrm>
            <a:off x="-616402" y="-1254100"/>
            <a:ext cx="1140280" cy="9356604"/>
            <a:chOff x="-616402" y="-1254100"/>
            <a:chExt cx="1140280" cy="9356604"/>
          </a:xfrm>
        </p:grpSpPr>
        <p:sp>
          <p:nvSpPr>
            <p:cNvPr id="86" name="曲线"/>
            <p:cNvSpPr>
              <a:spLocks/>
            </p:cNvSpPr>
            <p:nvPr/>
          </p:nvSpPr>
          <p:spPr>
            <a:xfrm rot="0">
              <a:off x="-616402" y="-1254100"/>
              <a:ext cx="1140280" cy="9356604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8000"/>
              </a:blip>
              <a:stretch>
                <a:fillRect l="-463421" r="-463415"/>
              </a:stretch>
            </a:blipFill>
            <a:ln cmpd="sng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873000388"/>
      </p:ext>
    </p:extLst>
  </p:cSld>
  <p:clrMapOvr>
    <a:masterClrMapping/>
  </p:clrMapOvr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s"/>
          <p:cNvSpPr>
            <a:spLocks/>
          </p:cNvSpPr>
          <p:nvPr/>
        </p:nvSpPr>
        <p:spPr>
          <a:xfrm rot="0">
            <a:off x="498484" y="1835391"/>
            <a:ext cx="8146892" cy="400982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Ex. Spice or K2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F</a:t>
            </a: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ull CB1 agonists → extreme toxicity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Routine toxicology screens → usually negative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Much</a:t>
            </a:r>
            <a:r>
              <a:rPr lang="en-US" altLang="zh-CN" sz="2600" b="0" i="0" u="none" strike="noStrike" kern="1200" cap="none" spc="0" baseline="0">
                <a:solidFill>
                  <a:srgbClr val="CC3E3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 </a:t>
            </a:r>
            <a:r>
              <a:rPr lang="en-US" altLang="zh-CN" sz="2600" b="1" i="0" u="none" strike="noStrike" kern="1200" cap="none" spc="0" baseline="0">
                <a:solidFill>
                  <a:srgbClr val="CC3E3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more dangerous</a:t>
            </a: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, c</a:t>
            </a: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an cause: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Seizures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Acute psychosis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Rhabdomyolysis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AKI</a:t>
            </a:r>
            <a:endParaRPr lang="en-US" altLang="zh-CN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●"/>
            </a:pPr>
            <a:r>
              <a:rPr lang="en-US" altLang="zh-CN" sz="2600" b="0" i="0" u="none" strike="noStrike" kern="1200" cap="none" spc="0" baseline="0">
                <a:solidFill>
                  <a:srgbClr val="00000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MI</a:t>
            </a:r>
            <a:endParaRPr lang="zh-CN" altLang="en-US" sz="2600" b="0" i="0" u="none" strike="noStrike" kern="1200" cap="none" spc="0" baseline="0">
              <a:solidFill>
                <a:srgbClr val="00000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pic>
        <p:nvPicPr>
          <p:cNvPr id="89" name="Images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5781666" y="4747105"/>
            <a:ext cx="3402290" cy="2139191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90" name="Rectangles" descr="*#TXT_SIGN#*"/>
          <p:cNvSpPr>
            <a:spLocks/>
          </p:cNvSpPr>
          <p:nvPr/>
        </p:nvSpPr>
        <p:spPr>
          <a:xfrm rot="0">
            <a:off x="453575" y="537822"/>
            <a:ext cx="8244614" cy="876299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76200" tIns="76200" rIns="76200" bIns="7620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1200" cap="none" spc="0" baseline="0">
                <a:solidFill>
                  <a:schemeClr val="tx1"/>
                </a:solidFill>
                <a:latin typeface="Droid Sans" pitchFamily="0" charset="0"/>
                <a:ea typeface="Droid Sans" pitchFamily="0" charset="0"/>
                <a:cs typeface="Lucida Sans" pitchFamily="0" charset="0"/>
              </a:rPr>
              <a:t>Synthetic </a:t>
            </a:r>
            <a:r>
              <a:rPr lang="en-US" altLang="zh-CN" sz="4800" b="1" i="0" u="none" strike="noStrike" kern="1200" cap="none" spc="0" baseline="0">
                <a:solidFill>
                  <a:schemeClr val="tx1"/>
                </a:solidFill>
                <a:latin typeface="Droid Sans" pitchFamily="0" charset="0"/>
                <a:ea typeface="Droid Sans" pitchFamily="0" charset="0"/>
                <a:cs typeface="Lucida Sans" pitchFamily="0" charset="0"/>
              </a:rPr>
              <a:t>Cannabinoids</a:t>
            </a:r>
            <a:r>
              <a:rPr lang="en-US" altLang="zh-CN" sz="4800" b="1" i="0" u="none" strike="noStrike" kern="1200" cap="none" spc="0" baseline="0">
                <a:solidFill>
                  <a:schemeClr val="tx1"/>
                </a:solidFill>
                <a:latin typeface="Droid Sans" pitchFamily="0" charset="0"/>
                <a:ea typeface="Droid Sans" pitchFamily="0" charset="0"/>
                <a:cs typeface="Lucida Sans" pitchFamily="0" charset="0"/>
              </a:rPr>
              <a:t> </a:t>
            </a:r>
            <a:endParaRPr lang="zh-CN" altLang="en-US" sz="4800" b="1" i="0" u="none" strike="noStrike" kern="1200" cap="none" spc="0" baseline="0">
              <a:solidFill>
                <a:schemeClr val="tx1"/>
              </a:solidFill>
              <a:latin typeface="Droid Sans" pitchFamily="0" charset="0"/>
              <a:ea typeface="Droid Sans" pitchFamily="0" charset="0"/>
              <a:cs typeface="Lucida Sans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11036"/>
      </p:ext>
    </p:extLst>
  </p:cSld>
  <p:clrMapOvr>
    <a:masterClrMapping/>
  </p:clrMapOvr>
</p:sld>
</file>

<file path=ppt/slides/slide1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Combination"/>
          <p:cNvGrpSpPr>
            <a:grpSpLocks/>
          </p:cNvGrpSpPr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1" name="曲线"/>
            <p:cNvSpPr>
              <a:spLocks/>
            </p:cNvSpPr>
            <p:nvPr/>
          </p:nvSpPr>
          <p:spPr>
            <a:xfrm rot="0">
              <a:off x="0" y="0"/>
              <a:ext cx="9144000" cy="6858000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21585" y="19"/>
                  </a:moveTo>
                  <a:lnTo>
                    <a:pt x="21585" y="21580"/>
                  </a:lnTo>
                  <a:lnTo>
                    <a:pt x="15" y="21580"/>
                  </a:lnTo>
                  <a:lnTo>
                    <a:pt x="15" y="19"/>
                  </a:lnTo>
                </a:path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03030"/>
            </a:solidFill>
            <a:ln cmpd="sng" cap="flat">
              <a:noFill/>
              <a:prstDash val="solid"/>
              <a:miter/>
            </a:ln>
          </p:spPr>
        </p:sp>
      </p:grpSp>
      <p:sp>
        <p:nvSpPr>
          <p:cNvPr id="93" name="Rectangles"/>
          <p:cNvSpPr>
            <a:spLocks/>
          </p:cNvSpPr>
          <p:nvPr/>
        </p:nvSpPr>
        <p:spPr>
          <a:xfrm rot="0">
            <a:off x="2340051" y="470088"/>
            <a:ext cx="4877159" cy="91973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72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172" b="1" i="0" u="none" strike="noStrike" kern="1200" cap="none" spc="0" baseline="0">
                <a:solidFill>
                  <a:srgbClr val="303030"/>
                </a:solidFill>
                <a:latin typeface="Nickainley" pitchFamily="0" charset="0"/>
                <a:ea typeface="Nickainley" pitchFamily="0" charset="0"/>
                <a:cs typeface="Nickainley" pitchFamily="0" charset="0"/>
                <a:sym typeface="Nickainley" pitchFamily="0" charset="0"/>
              </a:rPr>
              <a:t>Investigations</a:t>
            </a:r>
            <a:endParaRPr lang="zh-CN" altLang="en-US" sz="5172" b="1" i="0" u="none" strike="noStrike" kern="1200" cap="none" spc="0" baseline="0">
              <a:solidFill>
                <a:srgbClr val="303030"/>
              </a:solidFill>
              <a:latin typeface="Nickainley" pitchFamily="0" charset="0"/>
              <a:ea typeface="Nickainley" pitchFamily="0" charset="0"/>
              <a:cs typeface="Nickainley" pitchFamily="0" charset="0"/>
              <a:sym typeface="Nickainley" pitchFamily="0" charset="0"/>
            </a:endParaRPr>
          </a:p>
        </p:txBody>
      </p:sp>
      <p:sp>
        <p:nvSpPr>
          <p:cNvPr id="94" name="Rectangles"/>
          <p:cNvSpPr>
            <a:spLocks/>
          </p:cNvSpPr>
          <p:nvPr/>
        </p:nvSpPr>
        <p:spPr>
          <a:xfrm rot="0">
            <a:off x="320043" y="1837965"/>
            <a:ext cx="8046578" cy="221513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3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1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Urine testing: </a:t>
            </a: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Cannabinoids can be detected in the urine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</a:endParaRPr>
          </a:p>
          <a:p>
            <a:pPr marL="0" indent="0" algn="l">
              <a:lnSpc>
                <a:spcPts val="43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for as many as </a:t>
            </a:r>
            <a:r>
              <a:rPr lang="en-US" altLang="zh-CN" sz="2800" b="1" i="0" u="none" strike="noStrike" kern="1200" cap="none" spc="0" baseline="0">
                <a:solidFill>
                  <a:srgbClr val="CC3E3A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21 days</a:t>
            </a: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after use in </a:t>
            </a: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people </a:t>
            </a: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 </a:t>
            </a:r>
            <a:endParaRPr lang="en-US" altLang="zh-CN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chronically using marijuana</a:t>
            </a: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</a:rPr>
              <a:t> (fat stores)</a:t>
            </a: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.</a:t>
            </a:r>
            <a:endParaRPr lang="zh-CN" altLang="en-US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sp>
        <p:nvSpPr>
          <p:cNvPr id="95" name="Rectangles"/>
          <p:cNvSpPr>
            <a:spLocks/>
          </p:cNvSpPr>
          <p:nvPr/>
        </p:nvSpPr>
        <p:spPr>
          <a:xfrm rot="0">
            <a:off x="320043" y="4493007"/>
            <a:ext cx="8046580" cy="21336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1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Blood testing: </a:t>
            </a:r>
            <a:endParaRPr lang="en-US" altLang="zh-CN" sz="2800" b="1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  <a:p>
            <a:pPr marL="0" indent="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1200" cap="none" spc="0" baseline="0">
                <a:solidFill>
                  <a:srgbClr val="303030"/>
                </a:solidFill>
                <a:latin typeface="Inter" pitchFamily="0" charset="0"/>
                <a:ea typeface="Inter" pitchFamily="0" charset="0"/>
                <a:cs typeface="Inter" pitchFamily="0" charset="0"/>
                <a:sym typeface="Inter" pitchFamily="0" charset="0"/>
              </a:rPr>
              <a:t>measuring the quantitative level of THC can distinguish between recent use and residual excretion.</a:t>
            </a:r>
            <a:endParaRPr lang="zh-CN" altLang="en-US" sz="2800" b="0" i="0" u="none" strike="noStrike" kern="1200" cap="none" spc="0" baseline="0">
              <a:solidFill>
                <a:srgbClr val="303030"/>
              </a:solidFill>
              <a:latin typeface="Inter" pitchFamily="0" charset="0"/>
              <a:ea typeface="Inter" pitchFamily="0" charset="0"/>
              <a:cs typeface="Inter" pitchFamily="0" charset="0"/>
              <a:sym typeface="Inter" pitchFamily="0" charset="0"/>
            </a:endParaRPr>
          </a:p>
        </p:txBody>
      </p:sp>
      <p:pic>
        <p:nvPicPr>
          <p:cNvPr id="96" name="Images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7729175" y="2466937"/>
            <a:ext cx="1410404" cy="1590649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984874348"/>
      </p:ext>
    </p:extLst>
  </p:cSld>
  <p:clrMapOvr>
    <a:masterClrMapping/>
  </p:clrMapOvr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0DF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曲线"/>
          <p:cNvSpPr>
            <a:spLocks/>
          </p:cNvSpPr>
          <p:nvPr/>
        </p:nvSpPr>
        <p:spPr>
          <a:xfrm rot="0">
            <a:off x="2256560" y="1184133"/>
            <a:ext cx="4628189" cy="3811742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/>
          </a:blipFill>
          <a:ln cmpd="sng" cap="flat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739780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Them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</a:theme>
</file>

<file path=docProps/app.xml><?xml version="1.0" encoding="utf-8"?>
<Properties xmlns="http://schemas.openxmlformats.org/officeDocument/2006/extended-properties">
  <Template>Normal.eit</Template>
  <TotalTime>282</TotalTime>
  <Application>Honor_Office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Hallucinogens-Abuse-for-Fifth-year-Med-Stud.pdf</dc:title>
  <cp:lastModifiedBy>HONOR Docs</cp:lastModifiedBy>
  <cp:revision>1</cp:revision>
  <dcterms:created xsi:type="dcterms:W3CDTF">2006-08-16T00:00:00Z</dcterms:created>
  <dcterms:modified xsi:type="dcterms:W3CDTF">2026-04-15T03:41:57Z</dcterms:modified>
</cp:coreProperties>
</file>