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94" r:id="rId7"/>
    <p:sldId id="295" r:id="rId8"/>
    <p:sldId id="261" r:id="rId9"/>
    <p:sldId id="262" r:id="rId10"/>
    <p:sldId id="263" r:id="rId11"/>
    <p:sldId id="264" r:id="rId12"/>
    <p:sldId id="265" r:id="rId13"/>
    <p:sldId id="296" r:id="rId14"/>
    <p:sldId id="266" r:id="rId15"/>
    <p:sldId id="267" r:id="rId16"/>
    <p:sldId id="297" r:id="rId17"/>
    <p:sldId id="268" r:id="rId18"/>
    <p:sldId id="269" r:id="rId19"/>
    <p:sldId id="298" r:id="rId20"/>
    <p:sldId id="270" r:id="rId21"/>
    <p:sldId id="339" r:id="rId22"/>
    <p:sldId id="299" r:id="rId23"/>
    <p:sldId id="309" r:id="rId24"/>
    <p:sldId id="282" r:id="rId25"/>
    <p:sldId id="310" r:id="rId26"/>
    <p:sldId id="283" r:id="rId27"/>
    <p:sldId id="284" r:id="rId28"/>
    <p:sldId id="285" r:id="rId29"/>
    <p:sldId id="286" r:id="rId30"/>
    <p:sldId id="312" r:id="rId31"/>
    <p:sldId id="329" r:id="rId32"/>
    <p:sldId id="287" r:id="rId33"/>
    <p:sldId id="288" r:id="rId34"/>
    <p:sldId id="330" r:id="rId35"/>
    <p:sldId id="331" r:id="rId36"/>
    <p:sldId id="332" r:id="rId37"/>
    <p:sldId id="333" r:id="rId38"/>
    <p:sldId id="289" r:id="rId39"/>
    <p:sldId id="290" r:id="rId40"/>
    <p:sldId id="300" r:id="rId41"/>
    <p:sldId id="271" r:id="rId42"/>
    <p:sldId id="272" r:id="rId43"/>
    <p:sldId id="273" r:id="rId44"/>
    <p:sldId id="276" r:id="rId45"/>
    <p:sldId id="277" r:id="rId46"/>
    <p:sldId id="301" r:id="rId47"/>
    <p:sldId id="302" r:id="rId48"/>
    <p:sldId id="303" r:id="rId49"/>
    <p:sldId id="353" r:id="rId50"/>
    <p:sldId id="354" r:id="rId51"/>
    <p:sldId id="278" r:id="rId52"/>
    <p:sldId id="304" r:id="rId53"/>
    <p:sldId id="279" r:id="rId54"/>
    <p:sldId id="306" r:id="rId55"/>
    <p:sldId id="305" r:id="rId56"/>
    <p:sldId id="307" r:id="rId57"/>
    <p:sldId id="280" r:id="rId58"/>
    <p:sldId id="308" r:id="rId59"/>
    <p:sldId id="334" r:id="rId60"/>
    <p:sldId id="335" r:id="rId61"/>
    <p:sldId id="337" r:id="rId62"/>
    <p:sldId id="291" r:id="rId63"/>
    <p:sldId id="340" r:id="rId64"/>
    <p:sldId id="292" r:id="rId65"/>
    <p:sldId id="336" r:id="rId66"/>
    <p:sldId id="338" r:id="rId67"/>
    <p:sldId id="293" r:id="rId68"/>
    <p:sldId id="341" r:id="rId69"/>
    <p:sldId id="342" r:id="rId70"/>
    <p:sldId id="343" r:id="rId71"/>
    <p:sldId id="344" r:id="rId72"/>
    <p:sldId id="345" r:id="rId73"/>
    <p:sldId id="346" r:id="rId74"/>
    <p:sldId id="347" r:id="rId75"/>
    <p:sldId id="351" r:id="rId76"/>
    <p:sldId id="348" r:id="rId77"/>
    <p:sldId id="352" r:id="rId78"/>
    <p:sldId id="350" r:id="rId7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6" autoAdjust="0"/>
    <p:restoredTop sz="94660"/>
  </p:normalViewPr>
  <p:slideViewPr>
    <p:cSldViewPr snapToGrid="0">
      <p:cViewPr varScale="1">
        <p:scale>
          <a:sx n="73" d="100"/>
          <a:sy n="73" d="100"/>
        </p:scale>
        <p:origin x="405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microsoft.com/office/2016/11/relationships/changesInfo" Target="changesInfos/changesInfo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ohannad abohamad" userId="2b8365589cd72daf" providerId="LiveId" clId="{98681DEA-20FA-4013-BFEE-9FC713FF2718}"/>
    <pc:docChg chg="custSel addSld modSld">
      <pc:chgData name="mohannad abohamad" userId="2b8365589cd72daf" providerId="LiveId" clId="{98681DEA-20FA-4013-BFEE-9FC713FF2718}" dt="2025-10-06T17:36:25.109" v="73" actId="2711"/>
      <pc:docMkLst>
        <pc:docMk/>
      </pc:docMkLst>
      <pc:sldChg chg="addSp delSp modSp new mod">
        <pc:chgData name="mohannad abohamad" userId="2b8365589cd72daf" providerId="LiveId" clId="{98681DEA-20FA-4013-BFEE-9FC713FF2718}" dt="2025-10-06T17:36:14.005" v="72" actId="2711"/>
        <pc:sldMkLst>
          <pc:docMk/>
          <pc:sldMk cId="1704673558" sldId="353"/>
        </pc:sldMkLst>
        <pc:spChg chg="mod">
          <ac:chgData name="mohannad abohamad" userId="2b8365589cd72daf" providerId="LiveId" clId="{98681DEA-20FA-4013-BFEE-9FC713FF2718}" dt="2025-10-06T17:32:16.953" v="41" actId="20577"/>
          <ac:spMkLst>
            <pc:docMk/>
            <pc:sldMk cId="1704673558" sldId="353"/>
            <ac:spMk id="2" creationId="{F6D55465-6F26-4FAE-A55F-DFDA53D29F3C}"/>
          </ac:spMkLst>
        </pc:spChg>
        <pc:spChg chg="mod">
          <ac:chgData name="mohannad abohamad" userId="2b8365589cd72daf" providerId="LiveId" clId="{98681DEA-20FA-4013-BFEE-9FC713FF2718}" dt="2025-10-06T17:36:14.005" v="72" actId="2711"/>
          <ac:spMkLst>
            <pc:docMk/>
            <pc:sldMk cId="1704673558" sldId="353"/>
            <ac:spMk id="3" creationId="{37905F01-70AD-4E49-A933-AA7F4E41108E}"/>
          </ac:spMkLst>
        </pc:spChg>
        <pc:spChg chg="add del mod">
          <ac:chgData name="mohannad abohamad" userId="2b8365589cd72daf" providerId="LiveId" clId="{98681DEA-20FA-4013-BFEE-9FC713FF2718}" dt="2025-10-06T17:34:53.226" v="60"/>
          <ac:spMkLst>
            <pc:docMk/>
            <pc:sldMk cId="1704673558" sldId="353"/>
            <ac:spMk id="4" creationId="{E7884616-C44E-4968-9AA6-A42F91FB7872}"/>
          </ac:spMkLst>
        </pc:spChg>
        <pc:spChg chg="add">
          <ac:chgData name="mohannad abohamad" userId="2b8365589cd72daf" providerId="LiveId" clId="{98681DEA-20FA-4013-BFEE-9FC713FF2718}" dt="2025-10-06T17:34:10.970" v="44"/>
          <ac:spMkLst>
            <pc:docMk/>
            <pc:sldMk cId="1704673558" sldId="353"/>
            <ac:spMk id="5" creationId="{4683335B-A0B1-4C6C-BC13-60A276D21415}"/>
          </ac:spMkLst>
        </pc:spChg>
        <pc:spChg chg="add del mod">
          <ac:chgData name="mohannad abohamad" userId="2b8365589cd72daf" providerId="LiveId" clId="{98681DEA-20FA-4013-BFEE-9FC713FF2718}" dt="2025-10-06T17:35:03.322" v="63"/>
          <ac:spMkLst>
            <pc:docMk/>
            <pc:sldMk cId="1704673558" sldId="353"/>
            <ac:spMk id="6" creationId="{10D09140-088A-4519-BAED-9D1CE1E1E634}"/>
          </ac:spMkLst>
        </pc:spChg>
      </pc:sldChg>
      <pc:sldChg chg="modSp new mod">
        <pc:chgData name="mohannad abohamad" userId="2b8365589cd72daf" providerId="LiveId" clId="{98681DEA-20FA-4013-BFEE-9FC713FF2718}" dt="2025-10-06T17:36:25.109" v="73" actId="2711"/>
        <pc:sldMkLst>
          <pc:docMk/>
          <pc:sldMk cId="1165624898" sldId="354"/>
        </pc:sldMkLst>
        <pc:spChg chg="mod">
          <ac:chgData name="mohannad abohamad" userId="2b8365589cd72daf" providerId="LiveId" clId="{98681DEA-20FA-4013-BFEE-9FC713FF2718}" dt="2025-10-06T17:35:33.088" v="71"/>
          <ac:spMkLst>
            <pc:docMk/>
            <pc:sldMk cId="1165624898" sldId="354"/>
            <ac:spMk id="2" creationId="{E471487B-6DB6-4781-A2E5-3E215B28F912}"/>
          </ac:spMkLst>
        </pc:spChg>
        <pc:spChg chg="mod">
          <ac:chgData name="mohannad abohamad" userId="2b8365589cd72daf" providerId="LiveId" clId="{98681DEA-20FA-4013-BFEE-9FC713FF2718}" dt="2025-10-06T17:36:25.109" v="73" actId="2711"/>
          <ac:spMkLst>
            <pc:docMk/>
            <pc:sldMk cId="1165624898" sldId="354"/>
            <ac:spMk id="3" creationId="{86AFD0D6-3657-4295-A6B1-2ADD4E25D34C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B99C2E-11E4-4CFC-82E2-10DADBB5A0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A3DD6BC-64D8-46FD-8524-F3EA8A8D06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983567-9AF5-49D8-B8B2-B76C487951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BBFF9-CCDE-4A38-AD7F-ACDA9FFED883}" type="datetimeFigureOut">
              <a:rPr lang="en-US" smtClean="0"/>
              <a:t>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2AF84C-0490-4378-8404-78BF81D4BA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DBCD16-3A38-4400-B861-F0A07F1B2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28B4B-C7D0-49BE-9F55-4A9957A9E9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13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20E760-5F18-41F7-B4E0-5FDF27EC3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13C37CC-3201-411D-9CAD-334064468F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8410F1-3421-46AD-BB09-AA720BF8A8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BBFF9-CCDE-4A38-AD7F-ACDA9FFED883}" type="datetimeFigureOut">
              <a:rPr lang="en-US" smtClean="0"/>
              <a:t>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0D1178-8E72-475A-8AB9-7B874C7508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9FE103-2D09-4A70-98C4-6EE0C43CD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28B4B-C7D0-49BE-9F55-4A9957A9E9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437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C2C8FE7-A933-471F-9852-D0E34D9A8A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6CDDA1-ED9F-4CB3-B567-A8C09C6487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48528C-E06D-4301-B92E-C7224F64C4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BBFF9-CCDE-4A38-AD7F-ACDA9FFED883}" type="datetimeFigureOut">
              <a:rPr lang="en-US" smtClean="0"/>
              <a:t>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E3263E-6F58-4679-89A9-C36A6AE765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758CA0-802A-484B-9553-4425B175F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28B4B-C7D0-49BE-9F55-4A9957A9E9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8104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D19168-2A47-40F2-A73C-7D8CFE993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853738-ACDC-4C44-846E-15B76EE77E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6A136E-18D5-4BC3-9664-0E00E3C0BF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BBFF9-CCDE-4A38-AD7F-ACDA9FFED883}" type="datetimeFigureOut">
              <a:rPr lang="en-US" smtClean="0"/>
              <a:t>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E24389-2084-4014-B944-65ABD1642D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1F5760-CE8A-45D1-BC0B-45FDC273E3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28B4B-C7D0-49BE-9F55-4A9957A9E9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075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58E290-C784-4BC5-BFC3-476649DF19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91FE72-7461-4160-982D-6D6760E9A1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5CB06A-5910-462E-9F64-A7E9C94BCC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BBFF9-CCDE-4A38-AD7F-ACDA9FFED883}" type="datetimeFigureOut">
              <a:rPr lang="en-US" smtClean="0"/>
              <a:t>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6FE61C-62EE-42CB-A474-98C214011C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DE66C0-A67A-4768-A026-A4FCFFB97C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28B4B-C7D0-49BE-9F55-4A9957A9E9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1787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85AC14-2241-45AB-8E48-6247922089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DF7553-E9E3-4E9A-BD14-A96CB25BFE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E01E2F-B876-44FD-84BA-4EC958A2A9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2D0D20-9A0F-49A1-B416-13B35ABEB7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BBFF9-CCDE-4A38-AD7F-ACDA9FFED883}" type="datetimeFigureOut">
              <a:rPr lang="en-US" smtClean="0"/>
              <a:t>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F69442-B716-4BE1-BF55-F861F51858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13400D-D614-4153-8831-7D3E637AF5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28B4B-C7D0-49BE-9F55-4A9957A9E9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082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AF5AB8-3A62-4127-A974-1367E3BDDF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BC9F2A-15D5-47D2-A640-3994E3CFFE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C86AE5-F622-4454-A6D0-C662379887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2CC339-9A60-4BFC-9BC6-57E5D56440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899C0B3-CD40-461E-BCD0-321EB6DA6A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BA828B9-068B-407D-80A0-03D0E68415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BBFF9-CCDE-4A38-AD7F-ACDA9FFED883}" type="datetimeFigureOut">
              <a:rPr lang="en-US" smtClean="0"/>
              <a:t>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2199084-74F4-4156-9C3B-702162D3B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5C31084-DAC6-439A-BB0C-019129931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28B4B-C7D0-49BE-9F55-4A9957A9E9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7725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58358A-C457-40E7-9018-90C04DF9D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8D68C40-5AE8-43B8-88C8-3829CB2EAE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BBFF9-CCDE-4A38-AD7F-ACDA9FFED883}" type="datetimeFigureOut">
              <a:rPr lang="en-US" smtClean="0"/>
              <a:t>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8B863A-DCF8-4A16-8F00-CCB96845E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DA78DA8-C9E0-4CD7-BAA5-3310E0BBA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28B4B-C7D0-49BE-9F55-4A9957A9E9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4828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DB2D6AA-4DD3-4752-94A1-8911C6455F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BBFF9-CCDE-4A38-AD7F-ACDA9FFED883}" type="datetimeFigureOut">
              <a:rPr lang="en-US" smtClean="0"/>
              <a:t>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494177A-3387-4791-AED5-D706508FAC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3B7493-65DC-415B-84DD-F3D2AED89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28B4B-C7D0-49BE-9F55-4A9957A9E9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281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B49C6B-7E2E-441D-BB96-E62FE7DC69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AA81B9-D757-428B-9AEE-40C353EC31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813409-92F6-46D7-A508-A8EE90C87A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E50246-D0A9-4C60-90CC-E8E314DC07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BBFF9-CCDE-4A38-AD7F-ACDA9FFED883}" type="datetimeFigureOut">
              <a:rPr lang="en-US" smtClean="0"/>
              <a:t>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D8B522-F68B-4CA1-906B-41B338C9A5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E74596-C1C6-4593-9A5A-303EABC6A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28B4B-C7D0-49BE-9F55-4A9957A9E9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11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15A64-78FB-4910-BD3D-2E1930447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A8CA32C-5D4D-497E-8D6F-16504A0BCD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6D0D1D-D886-4D10-8700-8C37A3A360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2BB8F7-FE97-45A9-9EF0-F8FA7DF71C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BBFF9-CCDE-4A38-AD7F-ACDA9FFED883}" type="datetimeFigureOut">
              <a:rPr lang="en-US" smtClean="0"/>
              <a:t>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F954C0-0FF9-4A19-9918-5A1402504D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E5C635-2EF1-46DA-8DEA-F4247917B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28B4B-C7D0-49BE-9F55-4A9957A9E9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689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4B683F2-55BF-4721-BB50-FBFE6D08DB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A4C510-073D-46EC-8CB2-0A1537674B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BADB85-7158-4F4E-82CE-814DD05DEF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FBBFF9-CCDE-4A38-AD7F-ACDA9FFED883}" type="datetimeFigureOut">
              <a:rPr lang="en-US" smtClean="0"/>
              <a:t>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88C1CC-911F-4BE3-8FB9-0349CB2FA7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25D801-2A39-4857-84A3-16C3231933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B28B4B-C7D0-49BE-9F55-4A9957A9E9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30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E0E44A-0B7A-41C2-8DB9-E4DFB4D361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6000" dirty="0">
                <a:latin typeface="Arial Rounded MT Bold" pitchFamily="34" charset="0"/>
              </a:rPr>
              <a:t>MALE INFERTILITY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D01A4E-2CDF-4071-A86D-82DA5CD9D95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7587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5172DE-7A23-4D6B-B065-383E4935FB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Steroid Hormones – General Features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24319B-4AA1-46CF-AF8B-32F39F9A04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Derived from cholesterol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Secretion limited</a:t>
            </a:r>
            <a:r>
              <a:rPr lang="en-US" dirty="0"/>
              <a:t> by rate of production (not stored)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Lipophilic</a:t>
            </a:r>
            <a:r>
              <a:rPr lang="en-US" dirty="0"/>
              <a:t> → freely diffuse across cell membranes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In plasma: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Mostly bound</a:t>
            </a:r>
            <a:r>
              <a:rPr lang="en-US" dirty="0"/>
              <a:t> to serum proteins (SHBG, albumin)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~2% free fraction</a:t>
            </a:r>
            <a:r>
              <a:rPr lang="en-US" dirty="0"/>
              <a:t> = biologically active component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01420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7BCB92-D2D9-4B8A-B354-610B073AD3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Steroid Hormone Mechanism of Action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2D8825-F907-48DE-854B-BB511A3E27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Free steroids diffuse into cells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Bind </a:t>
            </a:r>
            <a:r>
              <a:rPr lang="en-US" b="1" dirty="0"/>
              <a:t>intracellular receptors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Hormone–receptor complex → </a:t>
            </a:r>
            <a:r>
              <a:rPr lang="en-US" dirty="0" err="1"/>
              <a:t>translocates</a:t>
            </a:r>
            <a:r>
              <a:rPr lang="en-US" dirty="0"/>
              <a:t> to nucleus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Binds </a:t>
            </a:r>
            <a:r>
              <a:rPr lang="en-US" b="1" dirty="0"/>
              <a:t>DNA recognition sites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Regulates </a:t>
            </a:r>
            <a:r>
              <a:rPr lang="en-US" b="1" dirty="0"/>
              <a:t>transcription of target genes</a:t>
            </a:r>
            <a:r>
              <a:rPr lang="en-US" dirty="0"/>
              <a:t> → protein synthesis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Key Steroid Hormones in HPG axis</a:t>
            </a:r>
            <a:r>
              <a:rPr lang="en-US" dirty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Testosterone (T)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Estradiol (E2)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88897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EC81CB-7A01-4EE5-B042-7BE58BC019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Prolactin and Male Fertility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D567FB-58EF-4DB2-BC2A-7988A5607E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Secreted by </a:t>
            </a:r>
            <a:r>
              <a:rPr lang="en-US" b="1" dirty="0"/>
              <a:t>anterior pituitary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Physiologic roles</a:t>
            </a:r>
            <a:r>
              <a:rPr lang="en-US" dirty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Maintenance of libido (normal levels)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Pathologic roles</a:t>
            </a:r>
            <a:r>
              <a:rPr lang="en-US" dirty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Elevated prolactin → disrupts GnRH </a:t>
            </a:r>
            <a:r>
              <a:rPr lang="en-US" dirty="0" err="1"/>
              <a:t>pulsatility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Decreases LH/FSH secretion → infertility, low testosterone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Prolactinoma</a:t>
            </a:r>
            <a:r>
              <a:rPr lang="en-US" dirty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Pituitary adenoma with excess prolactin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Requires evaluation (MRI, endocrine workup)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62935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8697A1-D3AD-4DB1-ACA6-40D27A7881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0B929E-03BD-4CF3-894C-92733038D6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Espace réservé du contenu 3" descr="slide_25.jpg">
            <a:extLst>
              <a:ext uri="{FF2B5EF4-FFF2-40B4-BE49-F238E27FC236}">
                <a16:creationId xmlns:a16="http://schemas.microsoft.com/office/drawing/2014/main" id="{AB9E59BF-95E2-4CF7-98B1-95C3236C865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60120" y="371567"/>
            <a:ext cx="10463349" cy="6023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4578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36946B-CF10-4267-9CEB-A2A844992A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Testicular Functions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1C826D-7771-47B3-93A9-3DF67FB6B2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Dual role</a:t>
            </a:r>
            <a:r>
              <a:rPr lang="en-US" dirty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Endocrine</a:t>
            </a:r>
            <a:r>
              <a:rPr lang="en-US" dirty="0"/>
              <a:t>: steroid hormone production (Leydig cells → testosterone)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Exocrine</a:t>
            </a:r>
            <a:r>
              <a:rPr lang="en-US" dirty="0"/>
              <a:t>: spermatogenesis (Sertoli cells &amp; seminiferous tubules)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Both regulated by the </a:t>
            </a:r>
            <a:r>
              <a:rPr lang="en-US" b="1" dirty="0"/>
              <a:t>HPG axis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36054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68A14F-3B45-4180-9C64-05CEBB3E68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Testosterone Production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7C177D-42C2-4877-BE87-9AA1C3BEFD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Leydig cells</a:t>
            </a:r>
            <a:r>
              <a:rPr lang="en-US" dirty="0"/>
              <a:t> in interstitial compartment → main site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Daily production</a:t>
            </a:r>
            <a:r>
              <a:rPr lang="en-US" dirty="0"/>
              <a:t>: ~5 g/day in adult men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Serum distribution: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~2% free (active)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Majority bound to Sex Hormone binding Globulin (SHBG) and albumin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Factors affecting SHBG</a:t>
            </a:r>
            <a:r>
              <a:rPr lang="en-US" dirty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↑ Estrogens, thyroid hormone → ↓ SHBG → ↑ free 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↑ Androgens, GH, obesity → ↑ SHBG → ↓ free 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Aging → SHBG ↑ with age → ↓ active T fraction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31324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D1BD94-E98D-4137-AC7B-F5FE89E97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B8A7C7-3CDD-40E2-90D6-2CA9BF6425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50AB569-55F9-4314-BE8F-CAE58FBE1B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6974" y="1182189"/>
            <a:ext cx="7636660" cy="4557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5332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6CD003-C655-4E9E-A76C-3E2FBFA2CA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Role of FSH and Sertoli Cells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5961B1-5B0F-4E5A-9721-F77557910C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FSH action</a:t>
            </a:r>
            <a:r>
              <a:rPr lang="en-US" dirty="0"/>
              <a:t>: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binds to Sertoli cells in seminiferous tubules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Stimulates production of proteins required for </a:t>
            </a:r>
            <a:r>
              <a:rPr lang="en-US" b="1" dirty="0"/>
              <a:t>spermatogenesis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Supports </a:t>
            </a:r>
            <a:r>
              <a:rPr lang="en-US" b="1" dirty="0"/>
              <a:t>seminiferous tubule growth</a:t>
            </a:r>
            <a:r>
              <a:rPr lang="en-US" dirty="0"/>
              <a:t> during development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Initiates sperm production at puberty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Maintains sperm production throughout adulthood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03227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A71BA2-8D16-4322-B458-872AB16C4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Spermatogenesis – Overview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CABCFD-CF86-418F-A84A-729C430B8A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Definition</a:t>
            </a:r>
            <a:r>
              <a:rPr lang="en-US" dirty="0"/>
              <a:t>: Complex process transforming primitive stem cells (Spermatogonia) → spermatozoa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Location</a:t>
            </a:r>
            <a:r>
              <a:rPr lang="en-US" dirty="0"/>
              <a:t>: Occurs in </a:t>
            </a:r>
            <a:r>
              <a:rPr lang="en-US" b="1" dirty="0"/>
              <a:t>seminiferous tubules</a:t>
            </a:r>
            <a:r>
              <a:rPr lang="en-US" dirty="0"/>
              <a:t> (80–90% of testicular volume)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Phases</a:t>
            </a:r>
            <a:r>
              <a:rPr lang="en-US" dirty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Mitosis</a:t>
            </a:r>
            <a:r>
              <a:rPr lang="en-US" dirty="0"/>
              <a:t> → renewal of stem cells &amp; production of spermatogonia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Meiosis</a:t>
            </a:r>
            <a:r>
              <a:rPr lang="en-US" dirty="0"/>
              <a:t> → formation of haploid spermatids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14380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DCC34C-2194-4AAA-9729-7AC8559E2A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846466-2B1E-4EE3-9EF8-1516A1EA2F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Espace réservé du contenu 3" descr="hqdefault.jpg">
            <a:extLst>
              <a:ext uri="{FF2B5EF4-FFF2-40B4-BE49-F238E27FC236}">
                <a16:creationId xmlns:a16="http://schemas.microsoft.com/office/drawing/2014/main" id="{2D9AA06E-4D93-4B1B-8F17-CB65DE77D52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19349" y="412115"/>
            <a:ext cx="9144000" cy="5492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2064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92A39E-0DD2-412A-AC43-64D5C79413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Definition of Infertility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902035-711E-4774-876B-E588442503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Failure to conceive after </a:t>
            </a:r>
            <a:r>
              <a:rPr lang="en-US" b="1" dirty="0"/>
              <a:t>12 months of regular, unprotected intercourse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WHO definition is the same (applies to both primary and secondary infertility)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Can be </a:t>
            </a:r>
            <a:r>
              <a:rPr lang="en-US" b="1" dirty="0"/>
              <a:t>male, female, combined, or unexplained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83381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BAC325-51D5-49B0-B1DD-8EDC052EF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Spermiogenesis (Final Maturation Step)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31E796-F911-41A4-84C3-F117B1775B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937" y="1582783"/>
            <a:ext cx="6287589" cy="4351338"/>
          </a:xfrm>
        </p:spPr>
        <p:txBody>
          <a:bodyPr>
            <a:normAutofit fontScale="85000"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Transformation of </a:t>
            </a:r>
            <a:r>
              <a:rPr lang="en-US" b="1" dirty="0"/>
              <a:t>spermatids → spermatozoa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Occurs in the </a:t>
            </a:r>
            <a:r>
              <a:rPr lang="en-US" b="1" dirty="0"/>
              <a:t>basilar compartment</a:t>
            </a:r>
            <a:r>
              <a:rPr lang="en-US" dirty="0"/>
              <a:t> of seminiferous tubules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Key steps</a:t>
            </a:r>
            <a:r>
              <a:rPr lang="en-US" dirty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Acrosome formation (from Golgi)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Flagellum development (from centriole)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Mitochondrial reorganization around midpiece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Nuclear compaction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Cytoplasmic shedding (residual body elimination)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Duration of spermatozoa formation from Spermatogonia : 72 days </a:t>
            </a:r>
          </a:p>
          <a:p>
            <a:endParaRPr lang="en-US" dirty="0"/>
          </a:p>
        </p:txBody>
      </p:sp>
      <p:pic>
        <p:nvPicPr>
          <p:cNvPr id="4" name="Espace réservé du contenu 3" descr="how_to_donate_sperm_sperm_morphology.jpg">
            <a:extLst>
              <a:ext uri="{FF2B5EF4-FFF2-40B4-BE49-F238E27FC236}">
                <a16:creationId xmlns:a16="http://schemas.microsoft.com/office/drawing/2014/main" id="{7D2C7FD0-51BB-4CDB-B345-1F78C17266A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21374" y="1690688"/>
            <a:ext cx="4787300" cy="3792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693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A3E75C-CCEE-4731-9462-4DC3FA1171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C28B9F-20A0-4267-8396-02FA789FA4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undefined">
            <a:extLst>
              <a:ext uri="{FF2B5EF4-FFF2-40B4-BE49-F238E27FC236}">
                <a16:creationId xmlns:a16="http://schemas.microsoft.com/office/drawing/2014/main" id="{2825F876-F068-4ADD-BA54-C7C557D8C8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9754" y="600075"/>
            <a:ext cx="9562011" cy="565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27268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5FE862-1753-422F-972C-7562F5C1CD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1C4A64-A172-4B09-955C-EDC4E26A34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Espace réservé du contenu 4" descr="Picture10.jpg">
            <a:extLst>
              <a:ext uri="{FF2B5EF4-FFF2-40B4-BE49-F238E27FC236}">
                <a16:creationId xmlns:a16="http://schemas.microsoft.com/office/drawing/2014/main" id="{EACC7A58-760D-454E-B36F-12CBE365933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60566" y="1254034"/>
            <a:ext cx="9287691" cy="4922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8004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A58945-70CD-4399-9105-F23D3CCFC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3D120A-71DF-4294-9244-D7D3084390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72017C0-1033-425E-8389-1A825AA07A20}"/>
              </a:ext>
            </a:extLst>
          </p:cNvPr>
          <p:cNvSpPr txBox="1"/>
          <p:nvPr/>
        </p:nvSpPr>
        <p:spPr>
          <a:xfrm>
            <a:off x="3047456" y="2349528"/>
            <a:ext cx="609708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4800" b="1" dirty="0">
                <a:latin typeface="Arial Rounded MT Bold" pitchFamily="34" charset="0"/>
              </a:rPr>
              <a:t>CAUSES OF MALE INFERTILITY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1541265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Classification of Causes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r>
              <a:t>Pretesticular: hypothalamic-pituitary dysfunction</a:t>
            </a:r>
          </a:p>
          <a:p>
            <a:r>
              <a:t>Testicular: intrinsic gonadal defects</a:t>
            </a:r>
          </a:p>
          <a:p>
            <a:r>
              <a:t>Post-testicular: obstruction, ejaculation disorders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068977-9CCC-48F0-B9CE-6226AD8EB8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02BEE9-A1B0-43EC-AA4C-A3BA76CE56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Espace réservé du contenu 3" descr="a03fig02.jpg">
            <a:extLst>
              <a:ext uri="{FF2B5EF4-FFF2-40B4-BE49-F238E27FC236}">
                <a16:creationId xmlns:a16="http://schemas.microsoft.com/office/drawing/2014/main" id="{236CF3D1-4E1D-4BEA-A62B-620E4B21707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06730" y="0"/>
            <a:ext cx="85822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9945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Testicular Causes of Male Infertility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r>
              <a:t>Genetic syndromes: Klinefelter, Noonan, Myotonic dystrophy, Vanishing testis, Sertoli-cell-only, Y chromosome microdeletions</a:t>
            </a:r>
          </a:p>
          <a:p>
            <a:r>
              <a:t>Other causes: cryptorchidism, gonadotoxins, systemic diseases, orchitis, torsion, trauma, varicocele, idiopathic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Klinefelter Syndrome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71345"/>
            <a:ext cx="10515600" cy="4351338"/>
          </a:xfrm>
        </p:spPr>
        <p:txBody>
          <a:bodyPr/>
          <a:lstStyle/>
          <a:p>
            <a:endParaRPr dirty="0"/>
          </a:p>
          <a:p>
            <a:r>
              <a:rPr dirty="0"/>
              <a:t>Most common chromosomal aneuploidy causing azoospermia</a:t>
            </a:r>
          </a:p>
          <a:p>
            <a:r>
              <a:rPr dirty="0"/>
              <a:t>Classic triad: small, firm testes; gynecomastia; azoospermia</a:t>
            </a:r>
          </a:p>
          <a:p>
            <a:r>
              <a:rPr dirty="0"/>
              <a:t>Other features: tall, reduced IQ, obesity, diabetes, ↑ malignancy risk</a:t>
            </a:r>
            <a:r>
              <a:rPr lang="en-US" dirty="0"/>
              <a:t> (extragonadal germ cell tumors, and breast cancer)</a:t>
            </a:r>
            <a:endParaRPr dirty="0"/>
          </a:p>
          <a:p>
            <a:r>
              <a:rPr dirty="0"/>
              <a:t>90% = 47,XXY; 10% = mosaic</a:t>
            </a:r>
            <a:r>
              <a:rPr lang="en-US" dirty="0"/>
              <a:t> (XXY/XY)</a:t>
            </a:r>
            <a:endParaRPr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Noonan Syndrome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dirty="0"/>
          </a:p>
          <a:p>
            <a:r>
              <a:rPr dirty="0"/>
              <a:t>‘Male Turner syndrome’ (46,XY or mosaic)</a:t>
            </a:r>
          </a:p>
          <a:p>
            <a:r>
              <a:rPr dirty="0"/>
              <a:t>Features: webbed neck, short stature, low-set ears, wide-set eyes, cardiac anomalies</a:t>
            </a:r>
          </a:p>
          <a:p>
            <a:r>
              <a:rPr dirty="0"/>
              <a:t>75% have cryptorchidism</a:t>
            </a:r>
            <a:r>
              <a:rPr lang="en-US" dirty="0"/>
              <a:t> at birth</a:t>
            </a:r>
            <a:r>
              <a:rPr dirty="0"/>
              <a:t> → high infertility risk</a:t>
            </a:r>
          </a:p>
          <a:p>
            <a:r>
              <a:rPr dirty="0"/>
              <a:t>Descended testes → fertility </a:t>
            </a:r>
            <a:r>
              <a:rPr lang="en-US" dirty="0"/>
              <a:t>is </a:t>
            </a:r>
            <a:r>
              <a:rPr dirty="0"/>
              <a:t>possible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Drug-Induced Infertility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dirty="0"/>
          </a:p>
          <a:p>
            <a:pPr marL="0" indent="0">
              <a:buNone/>
            </a:pPr>
            <a:r>
              <a:rPr lang="en-US" dirty="0"/>
              <a:t>Gonadotoxic medications </a:t>
            </a:r>
            <a:endParaRPr dirty="0"/>
          </a:p>
          <a:p>
            <a:r>
              <a:rPr dirty="0"/>
              <a:t>Calcium channel blockers, Allopurinol, Cimetidine, Sulfasalazine, Nitrofurantoin</a:t>
            </a:r>
          </a:p>
          <a:p>
            <a:r>
              <a:rPr dirty="0"/>
              <a:t>Valproic acid, Lithium, Spironolactone, Colchicine</a:t>
            </a:r>
          </a:p>
          <a:p>
            <a:r>
              <a:rPr dirty="0"/>
              <a:t>Tricyclic antidepressants, Antipsychotics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92A39E-0DD2-412A-AC43-64D5C79413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Epidemiology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902035-711E-4774-876B-E588442503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Affects approximately </a:t>
            </a:r>
            <a:r>
              <a:rPr lang="en-US" b="1" dirty="0"/>
              <a:t>15% of couples worldwide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Male factor infertility</a:t>
            </a:r>
            <a:r>
              <a:rPr lang="en-US" dirty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Solely responsible in </a:t>
            </a:r>
            <a:r>
              <a:rPr lang="en-US" b="1" dirty="0"/>
              <a:t>~40% of cases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Contributes in an additional </a:t>
            </a:r>
            <a:r>
              <a:rPr lang="en-US" b="1" dirty="0"/>
              <a:t>20%</a:t>
            </a:r>
            <a:r>
              <a:rPr lang="en-US" dirty="0"/>
              <a:t> (combined factor)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Female factors: ~40%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Unexplained infertility: ~10%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739159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err="1"/>
              <a:t>Varicocele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Varicocele</a:t>
            </a:r>
            <a:r>
              <a:rPr lang="en-US" dirty="0"/>
              <a:t> is defined as dilated and incompetent veins within the </a:t>
            </a:r>
            <a:r>
              <a:rPr lang="en-US" dirty="0" err="1"/>
              <a:t>pampiniform</a:t>
            </a:r>
            <a:r>
              <a:rPr lang="en-US" dirty="0"/>
              <a:t> plexus of spermatic cord. </a:t>
            </a:r>
          </a:p>
          <a:p>
            <a:r>
              <a:rPr lang="en-US" dirty="0"/>
              <a:t>Varicocele has been described as </a:t>
            </a:r>
            <a:r>
              <a:rPr lang="en-US" b="1" dirty="0"/>
              <a:t>the most common surgically correctable cause of male subfertility. </a:t>
            </a:r>
          </a:p>
          <a:p>
            <a:r>
              <a:rPr lang="en-US" dirty="0"/>
              <a:t>A left-sided varicocele is found in 15% of healthy young men. In contrast, the incidence of a left varicocele in </a:t>
            </a:r>
            <a:r>
              <a:rPr lang="en-US" dirty="0" err="1"/>
              <a:t>subfertile</a:t>
            </a:r>
            <a:r>
              <a:rPr lang="en-US" dirty="0"/>
              <a:t> men approaches 40%. </a:t>
            </a:r>
          </a:p>
          <a:p>
            <a:endParaRPr lang="en-US" b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9CB43-FF46-48EF-B5FC-982D04ADD679}" type="slidenum">
              <a:rPr lang="fr-FR" smtClean="0"/>
              <a:pPr/>
              <a:t>30</a:t>
            </a:fld>
            <a:endParaRPr lang="fr-FR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err="1"/>
              <a:t>Varicocele</a:t>
            </a:r>
            <a:r>
              <a:rPr lang="fr-FR" b="1" dirty="0"/>
              <a:t> </a:t>
            </a:r>
            <a:r>
              <a:rPr lang="en-US" b="1" dirty="0"/>
              <a:t>–</a:t>
            </a:r>
            <a:r>
              <a:rPr lang="fr-FR" b="1" dirty="0"/>
              <a:t> </a:t>
            </a:r>
            <a:r>
              <a:rPr lang="fr-FR" b="1" dirty="0" err="1"/>
              <a:t>left</a:t>
            </a:r>
            <a:r>
              <a:rPr lang="fr-FR" b="1" dirty="0"/>
              <a:t> </a:t>
            </a:r>
            <a:r>
              <a:rPr lang="fr-FR" b="1" dirty="0" err="1"/>
              <a:t>side</a:t>
            </a:r>
            <a:r>
              <a:rPr lang="fr-FR" b="1" dirty="0"/>
              <a:t> </a:t>
            </a:r>
            <a:r>
              <a:rPr lang="fr-FR" b="1" dirty="0" err="1"/>
              <a:t>predominance</a:t>
            </a:r>
            <a:r>
              <a:rPr lang="fr-FR" b="1" dirty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Several anatomic features contribute to the predominance of left-sided </a:t>
            </a:r>
            <a:r>
              <a:rPr lang="en-US" dirty="0" err="1"/>
              <a:t>varicoceles</a:t>
            </a:r>
            <a:r>
              <a:rPr lang="en-US" dirty="0"/>
              <a:t>. </a:t>
            </a:r>
          </a:p>
          <a:p>
            <a:r>
              <a:rPr lang="en-US" dirty="0"/>
              <a:t>The left internal spermatic vein is longer than the right and it typically joins the left renal vein at a right angle compared with the oblique insertion of the right spermatic vein into the inferior vena cava. </a:t>
            </a:r>
          </a:p>
          <a:p>
            <a:r>
              <a:rPr lang="en-US" dirty="0"/>
              <a:t>As a result of these characteristics, higher venous pressures are transmitted to the left spermatic cord veins and result in retrograde </a:t>
            </a:r>
            <a:r>
              <a:rPr lang="fr-FR" dirty="0"/>
              <a:t>reflux of </a:t>
            </a:r>
            <a:r>
              <a:rPr lang="fr-FR" dirty="0" err="1"/>
              <a:t>blood</a:t>
            </a:r>
            <a:r>
              <a:rPr lang="fr-FR" dirty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9CB43-FF46-48EF-B5FC-982D04ADD679}" type="slidenum">
              <a:rPr lang="fr-FR" smtClean="0"/>
              <a:pPr/>
              <a:t>31</a:t>
            </a:fld>
            <a:endParaRPr lang="fr-FR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Varicocele – Clinical Impact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dirty="0"/>
          </a:p>
          <a:p>
            <a:r>
              <a:rPr dirty="0"/>
              <a:t>Associated with testicular atrophy; correction may reverse in adolescents</a:t>
            </a:r>
          </a:p>
          <a:p>
            <a:r>
              <a:rPr dirty="0"/>
              <a:t>Negatively affects semen quality: concentration, motility, morphology, viscosity</a:t>
            </a:r>
          </a:p>
          <a:p>
            <a:r>
              <a:rPr dirty="0"/>
              <a:t>Most profound effect on </a:t>
            </a:r>
            <a:r>
              <a:rPr b="1" dirty="0"/>
              <a:t>motility</a:t>
            </a:r>
          </a:p>
          <a:p>
            <a:r>
              <a:rPr dirty="0"/>
              <a:t>Most common indication for surgery: semen abnormalities in infertile men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Varicocele – Treatment Options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dirty="0"/>
          </a:p>
          <a:p>
            <a:r>
              <a:rPr dirty="0"/>
              <a:t>Surgical and nonsurgical: open/microsurgical ligation, laparoscopy, embolization</a:t>
            </a:r>
          </a:p>
          <a:p>
            <a:r>
              <a:rPr dirty="0"/>
              <a:t>Goal: eliminate retrograde venous flow</a:t>
            </a:r>
          </a:p>
          <a:p>
            <a:r>
              <a:rPr dirty="0"/>
              <a:t>Complication rates: Open ~1%, Laparoscopy ~4%, Embolization 10–15% (technical failures </a:t>
            </a:r>
            <a:r>
              <a:rPr lang="en-US" dirty="0"/>
              <a:t>is </a:t>
            </a:r>
            <a:r>
              <a:rPr dirty="0"/>
              <a:t>common)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B206D3-A282-423E-8A03-F022FC3DA0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70709"/>
            <a:ext cx="10515600" cy="919979"/>
          </a:xfrm>
        </p:spPr>
        <p:txBody>
          <a:bodyPr>
            <a:normAutofit fontScale="90000"/>
          </a:bodyPr>
          <a:lstStyle/>
          <a:p>
            <a:r>
              <a:rPr lang="en-US" b="1" dirty="0" err="1"/>
              <a:t>epididymo</a:t>
            </a:r>
            <a:r>
              <a:rPr lang="en-US" b="1" dirty="0"/>
              <a:t>-orchitis or Orchitis</a:t>
            </a:r>
            <a:br>
              <a:rPr lang="en-US" dirty="0"/>
            </a:b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8A2E8B-D890-44FA-ABFD-514A07BB67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Bacterial cause</a:t>
            </a:r>
            <a:r>
              <a:rPr lang="en-US" dirty="0"/>
              <a:t>: most commonly </a:t>
            </a:r>
            <a:r>
              <a:rPr lang="en-US" dirty="0" err="1"/>
              <a:t>epididymo</a:t>
            </a:r>
            <a:r>
              <a:rPr lang="en-US" dirty="0"/>
              <a:t>-orchitis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Viral cause</a:t>
            </a:r>
            <a:r>
              <a:rPr lang="en-US" dirty="0"/>
              <a:t>: mumps orchitis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Occurs in ~30% of </a:t>
            </a:r>
            <a:r>
              <a:rPr lang="en-US" dirty="0" err="1"/>
              <a:t>postpubertal</a:t>
            </a:r>
            <a:r>
              <a:rPr lang="en-US" dirty="0"/>
              <a:t> males with mumps parotitis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Sequelae</a:t>
            </a:r>
            <a:r>
              <a:rPr lang="en-US" dirty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Testicular atrophy (common with viral, less with bacterial)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Possible long-term infertility</a:t>
            </a:r>
          </a:p>
        </p:txBody>
      </p:sp>
    </p:spTree>
    <p:extLst>
      <p:ext uri="{BB962C8B-B14F-4D97-AF65-F5344CB8AC3E}">
        <p14:creationId xmlns:p14="http://schemas.microsoft.com/office/powerpoint/2010/main" val="278579460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D54327-C5AC-4641-8EBF-B053EB24ED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Testicular Torsion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C90A42-B670-441D-8613-AE47EE37B5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Twisting of spermatic cord → ischemic injury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Common in </a:t>
            </a:r>
            <a:r>
              <a:rPr lang="en-US" b="1" dirty="0"/>
              <a:t>prepubertal and </a:t>
            </a:r>
            <a:r>
              <a:rPr lang="en-US" b="1" dirty="0" err="1"/>
              <a:t>postpubertal</a:t>
            </a:r>
            <a:r>
              <a:rPr lang="en-US" b="1" dirty="0"/>
              <a:t> boys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Time-sensitive</a:t>
            </a:r>
            <a:r>
              <a:rPr lang="en-US" dirty="0"/>
              <a:t>: salvage possible if corrected &lt;6 hours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May expose immune system to testis antigens → autoimmune infertility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Contralateral “normal” testis may show histologic abnormalities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681277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7F38F6-0013-475A-9E20-6D19F6D93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Testicular Trauma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3A818D-5738-46F1-989F-BCD300AB58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Mechanisms: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Immune response against testicular tissue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Direct parenchymal damage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Testicular fracture (tunica albuginea rupture):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Requires urgent surgical exploration and repair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Minimizes antigen exposure and tissue loss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2071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2B2ED9-0FD1-48BA-892A-68D378154F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Undescended Testis (Cryptorchidism)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9AA0A7-5CDF-4581-A45C-A76A3E25F1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0303" y="1900645"/>
            <a:ext cx="10563497" cy="4276317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Developmental defect → ↑ infertility and ↑ risk of testicular germ cell cancer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152443"/>
                </a:solidFill>
                <a:effectLst/>
              </a:rPr>
              <a:t>The degeneration of germ cells is apparent even after the first year of life 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52443"/>
                </a:solidFill>
              </a:rPr>
              <a:t>Degeneration varies </a:t>
            </a:r>
            <a:r>
              <a:rPr lang="en-US" b="0" i="0" dirty="0">
                <a:solidFill>
                  <a:srgbClr val="152443"/>
                </a:solidFill>
                <a:effectLst/>
              </a:rPr>
              <a:t>depending on the position of the testes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152443"/>
                </a:solidFill>
                <a:effectLst/>
              </a:rPr>
              <a:t> During the second year, the number of germ cells declines further.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Contralateral descended testis also at risk of germ cell abnormalities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Both unilateral and bilateral cases have a risk long-term infertility risk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611851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Idiopathic Male Infertility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dirty="0"/>
          </a:p>
          <a:p>
            <a:r>
              <a:rPr dirty="0"/>
              <a:t>Likely multifactorial: genetic, endocrine, environmental</a:t>
            </a:r>
          </a:p>
          <a:p>
            <a:r>
              <a:rPr dirty="0"/>
              <a:t>Modifiable lifestyle contributors: obesity, smoking, alcohol, stress, sedentary lifestyle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Post-Testicular Causes of Infertility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r>
              <a:t>Epididymal (30–67%): infection, trauma, iatrogenic, congenital</a:t>
            </a:r>
          </a:p>
          <a:p>
            <a:r>
              <a:t>Vas deferens: vasectomy, congenital absence (CAVD)</a:t>
            </a:r>
          </a:p>
          <a:p>
            <a:r>
              <a:t>Ejaculatory ducts: obstruction (cyst, stone, calcification)</a:t>
            </a:r>
          </a:p>
          <a:p>
            <a:r>
              <a:t>Functional: anejaculation, retrograde ejaculation, neurologic dysfunction, coital disorders</a:t>
            </a:r>
          </a:p>
          <a:p>
            <a:r>
              <a:t>Sperm motility disorders: immotile cilia syndrome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200A11-AFF4-4310-9799-3C92D3763F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Classification of Infertility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CF0D9D-5170-4B5C-80CB-9DD1A7FF86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Primary Infertility</a:t>
            </a:r>
            <a:r>
              <a:rPr lang="en-US" dirty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Couple has </a:t>
            </a:r>
            <a:r>
              <a:rPr lang="en-US" b="1" dirty="0"/>
              <a:t>never conceived</a:t>
            </a:r>
            <a:r>
              <a:rPr lang="en-US" dirty="0"/>
              <a:t> despite unprotected intercourse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Secondary Infertility</a:t>
            </a:r>
            <a:r>
              <a:rPr lang="en-US" dirty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Couple previously achieved pregnancy </a:t>
            </a:r>
            <a:r>
              <a:rPr lang="en-US" b="1" dirty="0"/>
              <a:t>at least once</a:t>
            </a:r>
            <a:r>
              <a:rPr lang="en-US" dirty="0"/>
              <a:t> (same or different partner)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Distinction is important for prognosis and management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69188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66D328-BFAF-4797-8776-F5DCE9B631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A61601-9DA1-4478-83DD-A9B6717D2E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2268" y="1825625"/>
            <a:ext cx="8399417" cy="4351338"/>
          </a:xfrm>
        </p:spPr>
        <p:txBody>
          <a:bodyPr/>
          <a:lstStyle/>
          <a:p>
            <a:pPr marL="0" indent="0" algn="ctr">
              <a:buNone/>
            </a:pPr>
            <a:r>
              <a:rPr lang="fr-FR" sz="4400" b="1" dirty="0">
                <a:latin typeface="Arial Rounded MT Bold" pitchFamily="34" charset="0"/>
              </a:rPr>
              <a:t>DIAGNOSIS OF MALE INFERTILITY</a:t>
            </a:r>
            <a:endParaRPr lang="en-US" sz="4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661450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3914B1-D81C-49B7-84AB-3A2875863E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Clinical History in Male Infertility Evaluation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0D26CD-5552-4464-B35E-6A367B0A00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Infertility-specific history</a:t>
            </a:r>
            <a:r>
              <a:rPr lang="en-US" dirty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Duration of infertility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Coital frequency &amp; timing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Prior fertility or treatments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Partner history</a:t>
            </a:r>
            <a:r>
              <a:rPr lang="en-US" dirty="0"/>
              <a:t>: gynecological evaluation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Past medical history</a:t>
            </a:r>
            <a:r>
              <a:rPr lang="en-US" dirty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Childhood illnesses (e.g., mumps orchitis)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Systemic diseases, infections, medications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Prior surgeries/trauma (pelvic, testicular, hernia, prostate)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Lifestyle &amp; environmental factors</a:t>
            </a:r>
            <a:r>
              <a:rPr lang="en-US" dirty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Heat, radiation, toxins, pesticides, solvents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068023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AF8B8C-04EA-48D1-AD0E-36E0C600E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Physical Examination in Male Infertility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10EF12-95B1-4262-BDB6-7C4C3DFB64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General assessment</a:t>
            </a:r>
            <a:r>
              <a:rPr lang="en-US" dirty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Body habitus, virilization, secondary sexual characteristics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Signs of androgen deficiency (gynecomastia, ↓ body hair, small testes)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Scrotal exam</a:t>
            </a:r>
            <a:r>
              <a:rPr lang="en-US" dirty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Testis size and consistency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Epididymis, vas deferens palpation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Presence of varicocele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Any scars or prior surgical changes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Other systems</a:t>
            </a:r>
            <a:r>
              <a:rPr lang="en-US" dirty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Signs of systemic endocrine or genetic disorders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506036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001F57-C9F3-49D3-AFBF-A8E455BCE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Physical Examination in Male Infertility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F4DC76-FE2C-4365-B12B-54DCFAD958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b="1" dirty="0"/>
              <a:t>Examination of the Testis</a:t>
            </a:r>
            <a:endParaRPr lang="en-US" dirty="0"/>
          </a:p>
          <a:p>
            <a:endParaRPr lang="en-US" dirty="0"/>
          </a:p>
          <a:p>
            <a:r>
              <a:rPr lang="en-US" dirty="0"/>
              <a:t>Two principal features should be assessed during clinical examination of the testis: </a:t>
            </a:r>
            <a:r>
              <a:rPr lang="en-US" b="1" dirty="0"/>
              <a:t>size</a:t>
            </a:r>
            <a:r>
              <a:rPr lang="en-US" dirty="0"/>
              <a:t> and </a:t>
            </a:r>
            <a:r>
              <a:rPr lang="en-US" b="1" dirty="0"/>
              <a:t>consistency</a:t>
            </a:r>
            <a:r>
              <a:rPr lang="en-US" dirty="0"/>
              <a:t>.</a:t>
            </a:r>
          </a:p>
          <a:p>
            <a:r>
              <a:rPr lang="en-US" b="1" dirty="0"/>
              <a:t>1. Size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Testicular size is measured by determining the </a:t>
            </a:r>
            <a:r>
              <a:rPr lang="en-US" b="1" dirty="0"/>
              <a:t>longitudinal axis</a:t>
            </a:r>
            <a:r>
              <a:rPr lang="en-US" dirty="0"/>
              <a:t> (length) and </a:t>
            </a:r>
            <a:r>
              <a:rPr lang="en-US" b="1" dirty="0"/>
              <a:t>transverse axis</a:t>
            </a:r>
            <a:r>
              <a:rPr lang="en-US" dirty="0"/>
              <a:t> (width).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Normal reference values in adult males: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Mean testis length:</a:t>
            </a:r>
            <a:r>
              <a:rPr lang="en-US" dirty="0"/>
              <a:t> ~4.6 cm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Mean testis width:</a:t>
            </a:r>
            <a:r>
              <a:rPr lang="en-US" dirty="0"/>
              <a:t> ~2.6 cm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Mean testis volume:</a:t>
            </a:r>
            <a:r>
              <a:rPr lang="en-US" dirty="0"/>
              <a:t> ~18.6 mL (normal range: 15–25 mL)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Measurement can be done clinically using an orchidometer or radiologically by ultrasonography (more accurate).</a:t>
            </a:r>
          </a:p>
          <a:p>
            <a:r>
              <a:rPr lang="en-US" b="1" dirty="0"/>
              <a:t>2. Consistency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Normal testes are </a:t>
            </a:r>
            <a:r>
              <a:rPr lang="en-US" b="1" dirty="0"/>
              <a:t>firm in consistency</a:t>
            </a:r>
            <a:r>
              <a:rPr lang="en-US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A </a:t>
            </a:r>
            <a:r>
              <a:rPr lang="en-US" b="1" dirty="0"/>
              <a:t>soft testis</a:t>
            </a:r>
            <a:r>
              <a:rPr lang="en-US" dirty="0"/>
              <a:t> is considered abnormal and often indicates impaired spermatogenesis or underlying pathology (e.g., partial tubular atrophy, prior orchitis, varicocele, or genetic causes).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29406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Physical Examination in Male Infertility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err="1"/>
              <a:t>Peritesticular</a:t>
            </a:r>
            <a:r>
              <a:rPr lang="en-US" b="1" dirty="0"/>
              <a:t> &amp; Genital Findings</a:t>
            </a:r>
            <a:endParaRPr b="1" dirty="0"/>
          </a:p>
          <a:p>
            <a:r>
              <a:rPr dirty="0"/>
              <a:t>Epididymis: check for irregularities, induration, cysts</a:t>
            </a:r>
          </a:p>
          <a:p>
            <a:r>
              <a:rPr dirty="0"/>
              <a:t>Vas deferens: absence suggests congenital absence (CAVD, ~2% of infertile men)</a:t>
            </a:r>
          </a:p>
          <a:p>
            <a:r>
              <a:rPr dirty="0"/>
              <a:t>Varicocele: dilated pampiniform plexus veins – 'Bag of worms', more evident with Valsalva</a:t>
            </a:r>
          </a:p>
          <a:p>
            <a:r>
              <a:rPr dirty="0"/>
              <a:t>Penile abnormalities: hypospadias, curvature, phimosis → impaired semen delivery</a:t>
            </a:r>
          </a:p>
        </p:txBody>
      </p:sp>
    </p:spTree>
    <p:extLst>
      <p:ext uri="{BB962C8B-B14F-4D97-AF65-F5344CB8AC3E}">
        <p14:creationId xmlns:p14="http://schemas.microsoft.com/office/powerpoint/2010/main" val="275715146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Physical Examination in Male Infertility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Rectal examination</a:t>
            </a:r>
            <a:endParaRPr b="1" dirty="0"/>
          </a:p>
          <a:p>
            <a:endParaRPr lang="en-US" dirty="0"/>
          </a:p>
          <a:p>
            <a:r>
              <a:rPr dirty="0"/>
              <a:t>Prostate: Tender, boggy → prostatitis; Hard nodule → prostate cancer</a:t>
            </a:r>
          </a:p>
          <a:p>
            <a:r>
              <a:rPr dirty="0"/>
              <a:t>Seminal vesicles: enlarged, palpable → ejaculatory duct obstruction (EDO)</a:t>
            </a:r>
          </a:p>
          <a:p>
            <a:r>
              <a:rPr dirty="0"/>
              <a:t>Important for excluding infection, obstruction, malignancy</a:t>
            </a:r>
          </a:p>
        </p:txBody>
      </p:sp>
    </p:spTree>
    <p:extLst>
      <p:ext uri="{BB962C8B-B14F-4D97-AF65-F5344CB8AC3E}">
        <p14:creationId xmlns:p14="http://schemas.microsoft.com/office/powerpoint/2010/main" val="61462951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1603BF-0ED8-49A2-B4DE-FCE4862840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D74BC3-FB96-4C59-AA67-4A8D629E44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451D1E-40B1-4C69-B6D6-1598C5195EE3}"/>
              </a:ext>
            </a:extLst>
          </p:cNvPr>
          <p:cNvSpPr txBox="1"/>
          <p:nvPr/>
        </p:nvSpPr>
        <p:spPr>
          <a:xfrm>
            <a:off x="2924447" y="2192774"/>
            <a:ext cx="609708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6000" b="1" dirty="0">
                <a:latin typeface="Arial Rounded MT Bold" pitchFamily="34" charset="0"/>
              </a:rPr>
              <a:t>LABORATORY TESTING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386649843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43D2B2-F209-4AC2-8CE7-03DF265187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D884E4-FA97-4A36-ACEC-5E4A086134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Espace réservé du contenu 3" descr="THUMBNAIL_Semen Analysis_Table2.JPG">
            <a:extLst>
              <a:ext uri="{FF2B5EF4-FFF2-40B4-BE49-F238E27FC236}">
                <a16:creationId xmlns:a16="http://schemas.microsoft.com/office/drawing/2014/main" id="{EEA2BF04-814A-497E-A18A-C36D7C6791A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95251" y="824623"/>
            <a:ext cx="9144000" cy="5589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42548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B512C9-61F8-419A-9C38-044679588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6223A1-1D5C-4331-B590-4ECDAE8038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5">
            <a:extLst>
              <a:ext uri="{FF2B5EF4-FFF2-40B4-BE49-F238E27FC236}">
                <a16:creationId xmlns:a16="http://schemas.microsoft.com/office/drawing/2014/main" id="{7DEEC603-E1F0-48C0-9B4E-0AD1869E94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4133" y="953589"/>
            <a:ext cx="7920880" cy="5123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1307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D55465-6F26-4FAE-A55F-DFDA53D29F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Terminology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905F01-70AD-4E49-A933-AA7F4E4110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Decreased sperm count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→ </a:t>
            </a:r>
            <a:r>
              <a:rPr kumimoji="0" lang="en-US" altLang="en-US" sz="28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Oligozoospermia</a:t>
            </a:r>
            <a:b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Sperm concentration &lt;16 million/mL or total count &lt;39 million/ejaculate.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Decreased semen volume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→ </a:t>
            </a:r>
            <a:r>
              <a:rPr kumimoji="0" lang="en-US" altLang="en-US" sz="28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Hypospermia</a:t>
            </a:r>
            <a:b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Ejaculate volume &lt;1.4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mL.</a:t>
            </a:r>
            <a:b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Increased semen volume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→ </a:t>
            </a:r>
            <a:r>
              <a:rPr kumimoji="0" lang="en-US" altLang="en-US" sz="28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Hyperspermia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(&gt;6 mL).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Reduced motility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→ </a:t>
            </a:r>
            <a:r>
              <a:rPr kumimoji="0" lang="en-US" altLang="en-US" sz="28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Asthenozoospermia</a:t>
            </a:r>
            <a:b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Total motility &lt;42% or progressive motility &lt;30%.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Abnormal sperm morphology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→ </a:t>
            </a:r>
            <a:r>
              <a:rPr kumimoji="0" lang="en-US" altLang="en-US" sz="28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Teratozoospermia</a:t>
            </a:r>
            <a:b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&lt;4% normal forms by strict (Kruger) criteria.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Increased leukocytes in semen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→ </a:t>
            </a:r>
            <a:r>
              <a:rPr kumimoji="0" lang="en-US" altLang="en-US" sz="28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Leukocytospermia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1×10⁶ peroxidase-positive leukocytes/mL (suggests infection or inflammation).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No sperm in ejaculate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→ </a:t>
            </a:r>
            <a:r>
              <a:rPr kumimoji="0" lang="en-US" altLang="en-US" sz="2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Azoospermia</a:t>
            </a:r>
            <a:b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Complete absence of sperm after centrifugation.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No semen emission 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→ </a:t>
            </a:r>
            <a:r>
              <a:rPr kumimoji="0" lang="en-US" altLang="en-US" sz="2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Aspermia</a:t>
            </a:r>
            <a:b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Absence of ejaculate (may indicate ejaculatory duct obstruction or retrograde ejaculation).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Sperm clumping or antibody reaction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→ </a:t>
            </a:r>
            <a:r>
              <a:rPr kumimoji="0" lang="en-US" altLang="en-US" sz="2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Sperm agglutination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/ </a:t>
            </a:r>
            <a:r>
              <a:rPr kumimoji="0" lang="en-US" altLang="en-US" sz="28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Antisperm</a:t>
            </a:r>
            <a:r>
              <a:rPr kumimoji="0" lang="en-US" altLang="en-US" sz="2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antibodies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.</a:t>
            </a:r>
          </a:p>
          <a:p>
            <a:endParaRPr lang="en-US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4683335B-A0B1-4C6C-BC13-60A276D214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1587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6735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8D9394-618D-4F5F-B604-A478AC3417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Special Infertility Categories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198527-B1B8-4EB2-AE9C-C82C1ADE73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Unexplained  Infertility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Infertility of </a:t>
            </a:r>
            <a:r>
              <a:rPr lang="en-US" b="1" dirty="0"/>
              <a:t>unknown origin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Normal sperm parameters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Female partner evaluation normal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Idiopathic Male Infertility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Infertility with </a:t>
            </a:r>
            <a:r>
              <a:rPr lang="en-US" b="1" dirty="0"/>
              <a:t>abnormal semen analysis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Normal physical exam, endocrine profile, and genetic testing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841422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71487B-6DB6-4781-A2E5-3E215B28F9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Terminology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AFD0D6-3657-4295-A6B1-2ADD4E25D3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Combined Abnormalities: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Oligoasthenozoospermia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→ ↓ count + ↓ motility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Oligoteratozoospermia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→ ↓ count + abnormal morphology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Asthenoteratozoospermia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→ ↓ motility + abnormal morphology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Oligoasthenoteratozoospermia</a:t>
            </a:r>
            <a:r>
              <a:rPr kumimoji="0" lang="en-US" altLang="en-US" sz="2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(OAT syndrome)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→ ↓ count + ↓ motility + ↓ morphology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2489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sz="4800" b="1" dirty="0"/>
              <a:t>Semen Analysis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dirty="0"/>
          </a:p>
          <a:p>
            <a:r>
              <a:rPr dirty="0"/>
              <a:t>Collection: after </a:t>
            </a:r>
            <a:r>
              <a:rPr lang="en-US" dirty="0"/>
              <a:t>72 hours of </a:t>
            </a:r>
            <a:r>
              <a:rPr dirty="0"/>
              <a:t> abstinence</a:t>
            </a:r>
          </a:p>
          <a:p>
            <a:r>
              <a:rPr dirty="0"/>
              <a:t>At least 2 samples</a:t>
            </a:r>
            <a:r>
              <a:rPr lang="en-US" dirty="0"/>
              <a:t> needed </a:t>
            </a:r>
            <a:r>
              <a:rPr dirty="0"/>
              <a:t>,</a:t>
            </a:r>
            <a:r>
              <a:rPr lang="en-US" dirty="0"/>
              <a:t> To establish a baseline of semen quality.</a:t>
            </a:r>
            <a:endParaRPr dirty="0"/>
          </a:p>
          <a:p>
            <a:r>
              <a:rPr dirty="0"/>
              <a:t>Analyze within 1 h</a:t>
            </a:r>
            <a:r>
              <a:rPr lang="en-US" dirty="0"/>
              <a:t>ou</a:t>
            </a:r>
            <a:r>
              <a:rPr dirty="0"/>
              <a:t>r of ejaculation</a:t>
            </a:r>
          </a:p>
          <a:p>
            <a:r>
              <a:rPr dirty="0"/>
              <a:t>Keep at body temperature during transport</a:t>
            </a:r>
          </a:p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1491635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BB3E3D-98B0-488F-9A27-F709C3F030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dirty="0"/>
              <a:t>Semen Analysis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656568-502A-4E44-815B-FA11103D3E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152443"/>
                </a:solidFill>
                <a:effectLst/>
                <a:latin typeface="Roboto" panose="02000000000000000000" pitchFamily="2" charset="0"/>
              </a:rPr>
              <a:t>Semen analysis alone cannot distinguish fertile from infertile men.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959668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Hormonal &amp; Genetic Evaluation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dirty="0"/>
          </a:p>
          <a:p>
            <a:r>
              <a:rPr dirty="0"/>
              <a:t>Hormonal studies: assess FSH, LH, Testosterone, Prolactin, Estradiol</a:t>
            </a:r>
          </a:p>
          <a:p>
            <a:r>
              <a:rPr dirty="0"/>
              <a:t>Identifies endocrine causes of infertility</a:t>
            </a:r>
          </a:p>
        </p:txBody>
      </p:sp>
    </p:spTree>
    <p:extLst>
      <p:ext uri="{BB962C8B-B14F-4D97-AF65-F5344CB8AC3E}">
        <p14:creationId xmlns:p14="http://schemas.microsoft.com/office/powerpoint/2010/main" val="425620058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DE3EAB-0DBF-4751-9FEC-50CDCACCFF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8AD76D-9E65-4F04-9A53-12EEA193AD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Espace réservé du contenu 3" descr="Endocrine+profile+in+infertile+men.jpg">
            <a:extLst>
              <a:ext uri="{FF2B5EF4-FFF2-40B4-BE49-F238E27FC236}">
                <a16:creationId xmlns:a16="http://schemas.microsoft.com/office/drawing/2014/main" id="{FB4CA68A-13DC-4415-8B30-909D8439441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8497" y="365125"/>
            <a:ext cx="9712235" cy="5682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68682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10240-6F52-4967-B6C2-52B232391A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Hormonal &amp; chromosomal Evaluation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F34DBD-E13F-463A-8DA2-AE22C63C0A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Chromosomal analysis (karyotype): severe oligospermia or azoospermia </a:t>
            </a:r>
            <a:r>
              <a:rPr lang="en-US" dirty="0">
                <a:sym typeface="Wingdings" panose="05000000000000000000" pitchFamily="2" charset="2"/>
              </a:rPr>
              <a:t></a:t>
            </a:r>
            <a:r>
              <a:rPr lang="en-US" sz="2800" b="0" i="0" dirty="0">
                <a:solidFill>
                  <a:srgbClr val="152443"/>
                </a:solidFill>
                <a:effectLst/>
              </a:rPr>
              <a:t>indicated in severe </a:t>
            </a:r>
            <a:r>
              <a:rPr lang="en-US" sz="2800" b="0" i="0" dirty="0" err="1">
                <a:solidFill>
                  <a:srgbClr val="152443"/>
                </a:solidFill>
                <a:effectLst/>
              </a:rPr>
              <a:t>oligozoospermia</a:t>
            </a:r>
            <a:r>
              <a:rPr lang="en-US" sz="2800" b="0" i="0" dirty="0">
                <a:solidFill>
                  <a:srgbClr val="152443"/>
                </a:solidFill>
                <a:effectLst/>
              </a:rPr>
              <a:t> (spermatozoa &lt;5 million/mL) or azoospermia</a:t>
            </a:r>
          </a:p>
          <a:p>
            <a:r>
              <a:rPr lang="en-US" dirty="0">
                <a:solidFill>
                  <a:srgbClr val="152443"/>
                </a:solidFill>
              </a:rPr>
              <a:t>Y microdeletion test </a:t>
            </a:r>
            <a:r>
              <a:rPr lang="en-US" sz="2800" dirty="0">
                <a:solidFill>
                  <a:srgbClr val="152443"/>
                </a:solidFill>
                <a:sym typeface="Wingdings" panose="05000000000000000000" pitchFamily="2" charset="2"/>
              </a:rPr>
              <a:t> indicated </a:t>
            </a:r>
            <a:r>
              <a:rPr lang="en-US" b="0" i="0" dirty="0">
                <a:solidFill>
                  <a:srgbClr val="152443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2800" b="0" i="0" dirty="0">
                <a:solidFill>
                  <a:srgbClr val="152443"/>
                </a:solidFill>
                <a:effectLst/>
              </a:rPr>
              <a:t>with sperm concentrations of ≤ 1 million sperm/mL</a:t>
            </a:r>
            <a:endParaRPr lang="en-US" dirty="0"/>
          </a:p>
          <a:p>
            <a:r>
              <a:rPr lang="en-US" dirty="0"/>
              <a:t>2–15% show chromosomal abnormalities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660356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17E5DE-8484-4B88-9233-D2B6269B8C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F39A50-C1D2-44C1-8079-5C2FC1A280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1CD47CE-9F76-4496-8B00-06A2B8A6459C}"/>
              </a:ext>
            </a:extLst>
          </p:cNvPr>
          <p:cNvSpPr txBox="1"/>
          <p:nvPr/>
        </p:nvSpPr>
        <p:spPr>
          <a:xfrm>
            <a:off x="3047456" y="2062302"/>
            <a:ext cx="609708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7200" b="1" dirty="0" err="1">
                <a:latin typeface="Arial Rounded MT Bold" pitchFamily="34" charset="0"/>
              </a:rPr>
              <a:t>Radiologic</a:t>
            </a:r>
            <a:r>
              <a:rPr lang="fr-FR" sz="7200" b="1" dirty="0">
                <a:latin typeface="Arial Rounded MT Bold" pitchFamily="34" charset="0"/>
              </a:rPr>
              <a:t> </a:t>
            </a:r>
            <a:br>
              <a:rPr lang="fr-FR" sz="7200" b="1" dirty="0">
                <a:latin typeface="Arial Rounded MT Bold" pitchFamily="34" charset="0"/>
              </a:rPr>
            </a:br>
            <a:r>
              <a:rPr lang="fr-FR" sz="7200" b="1" dirty="0" err="1">
                <a:latin typeface="Arial Rounded MT Bold" pitchFamily="34" charset="0"/>
              </a:rPr>
              <a:t>Testing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298289118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Scrotal ultrasound</a:t>
            </a:r>
            <a:endParaRPr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1040" y="1322705"/>
            <a:ext cx="10515600" cy="4351338"/>
          </a:xfrm>
        </p:spPr>
        <p:txBody>
          <a:bodyPr/>
          <a:lstStyle/>
          <a:p>
            <a:endParaRPr dirty="0"/>
          </a:p>
          <a:p>
            <a:r>
              <a:rPr lang="en-US" dirty="0"/>
              <a:t>to assess</a:t>
            </a:r>
            <a:r>
              <a:rPr dirty="0"/>
              <a:t> testis, epididymis, scrotal lesions</a:t>
            </a:r>
            <a:r>
              <a:rPr lang="en-US" dirty="0"/>
              <a:t> such as Testicular tumors </a:t>
            </a:r>
            <a:endParaRPr dirty="0"/>
          </a:p>
          <a:p>
            <a:r>
              <a:rPr dirty="0"/>
              <a:t>Doppler US → Varicocele: vein &gt;3 mm, retrograde flow with Valsalva</a:t>
            </a:r>
            <a:r>
              <a:rPr lang="en-US" dirty="0"/>
              <a:t> 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/>
              <a:t>a key radiologic feature of a varicocele.</a:t>
            </a:r>
            <a:endParaRPr dirty="0"/>
          </a:p>
        </p:txBody>
      </p:sp>
      <p:pic>
        <p:nvPicPr>
          <p:cNvPr id="2054" name="Picture 6">
            <a:extLst>
              <a:ext uri="{FF2B5EF4-FFF2-40B4-BE49-F238E27FC236}">
                <a16:creationId xmlns:a16="http://schemas.microsoft.com/office/drawing/2014/main" id="{AFAA9ED3-4617-4AE8-89FC-73F0B343E0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4712" y="3801291"/>
            <a:ext cx="4276725" cy="2903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>
            <a:extLst>
              <a:ext uri="{FF2B5EF4-FFF2-40B4-BE49-F238E27FC236}">
                <a16:creationId xmlns:a16="http://schemas.microsoft.com/office/drawing/2014/main" id="{C3E48660-36DC-40C3-BB5C-D254D68868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0388" y="4127863"/>
            <a:ext cx="4248150" cy="2577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712807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83752A-461A-4B44-86AD-D7E0E80654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Transrectal US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71543D-B2A5-4A58-BE14-B8FA1576FB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prostate, seminal vesicles, ejaculatory ducts</a:t>
            </a:r>
          </a:p>
          <a:p>
            <a:r>
              <a:rPr lang="en-US" dirty="0"/>
              <a:t>Suggestive findings: SV dilation &gt;1.5 cm, ED dilation &gt;2.3 mm, cysts/calcifications , Those findings give high suggestion of obstruction </a:t>
            </a:r>
          </a:p>
          <a:p>
            <a:r>
              <a:rPr lang="en-US" dirty="0"/>
              <a:t>Indicated in low ejaculate volume (&lt;1.5 mL) if not explained by previous evaluation (inadequate sampling of semen , retrograde evaluation and absence of vas deference </a:t>
            </a:r>
          </a:p>
        </p:txBody>
      </p:sp>
      <p:pic>
        <p:nvPicPr>
          <p:cNvPr id="1026" name="Picture 2" descr="Transrectal Ultrasound - Krishna IVF Clinic">
            <a:extLst>
              <a:ext uri="{FF2B5EF4-FFF2-40B4-BE49-F238E27FC236}">
                <a16:creationId xmlns:a16="http://schemas.microsoft.com/office/drawing/2014/main" id="{4C79B4AF-4D85-42B0-BBCF-80BBB65E1A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1141" y="4513217"/>
            <a:ext cx="4173583" cy="2188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786448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BFC1F2-757C-41A2-908F-C36810E578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67CBA4-BAD9-4536-A549-428815D3D3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813915C-0B26-4B42-A89F-489C31812BD8}"/>
              </a:ext>
            </a:extLst>
          </p:cNvPr>
          <p:cNvSpPr txBox="1"/>
          <p:nvPr/>
        </p:nvSpPr>
        <p:spPr>
          <a:xfrm>
            <a:off x="3047456" y="2440968"/>
            <a:ext cx="6097088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6600" b="1" dirty="0">
                <a:latin typeface="Arial Rounded MT Bold" pitchFamily="34" charset="0"/>
              </a:rPr>
              <a:t>SURGICAL TREATMENTS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37012747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AA2E0C-B326-46F7-841D-88BEB48242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481F10-CD94-4768-B6C2-7F1604E328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fr-FR" sz="3600" b="1" dirty="0">
                <a:latin typeface="Arial Rounded MT Bold" pitchFamily="34" charset="0"/>
              </a:rPr>
              <a:t>MALE REPRODUCTIVE PHYSIOLOGY</a:t>
            </a:r>
            <a:endParaRPr lang="en-US" sz="36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362513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93EE0-27DA-4EC0-B458-26D3242C14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Varicocele – Treatment Approaches</a:t>
            </a:r>
            <a:br>
              <a:rPr lang="en-US" b="1" dirty="0"/>
            </a:b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A1CC972-B08A-48F2-805A-281109915E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Goal</a:t>
            </a:r>
            <a:r>
              <a:rPr lang="en-US" dirty="0"/>
              <a:t>: Stop retrograde venous flow in the internal spermatic veins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Modalities</a:t>
            </a:r>
            <a:r>
              <a:rPr lang="en-US" dirty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Open/Microsurgical ligation</a:t>
            </a:r>
            <a:r>
              <a:rPr lang="en-US" dirty="0"/>
              <a:t> (inguinal or subinguinal)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Laparoscopic ligation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Percutaneous embolization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876430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01AB40-7619-49E7-958D-FBFA49124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Varicocele – Outcomes &amp; Complications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1F8E87-8BF2-496A-BEDE-810806CA8E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Efficacy</a:t>
            </a:r>
            <a:r>
              <a:rPr lang="en-US" dirty="0"/>
              <a:t>: improvement in semen quality and fertility outcomes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Complications</a:t>
            </a:r>
            <a:r>
              <a:rPr lang="en-US" dirty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Open/microsurgical: ~1%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Laparoscopic: ~4%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Radiologic occlusion: 10–15%</a:t>
            </a:r>
          </a:p>
          <a:p>
            <a:pPr marL="1143000" lvl="2" indent="-228600">
              <a:buFont typeface="Arial" panose="020B0604020202020204" pitchFamily="34" charset="0"/>
              <a:buChar char="•"/>
            </a:pPr>
            <a:r>
              <a:rPr lang="en-US" dirty="0"/>
              <a:t>Main issue = </a:t>
            </a:r>
            <a:r>
              <a:rPr lang="en-US" b="1" dirty="0"/>
              <a:t>technical failure</a:t>
            </a:r>
            <a:r>
              <a:rPr lang="en-US" dirty="0"/>
              <a:t> (difficulty accessing/occluding spermatic vein)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85062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Vasectomy Reversal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r>
              <a:t>&gt;500,000 vasectomies/year (U.S.); ~6% request reversal</a:t>
            </a:r>
          </a:p>
          <a:p>
            <a:r>
              <a:t>Indications: remarriage, child loss</a:t>
            </a:r>
          </a:p>
          <a:p>
            <a:r>
              <a:t>Techniques: vasovasostomy (single or double-layer), vasoepididymostomy</a:t>
            </a:r>
          </a:p>
          <a:p>
            <a:r>
              <a:t>Success depends on interval, obstruction site, surgeon expertise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87ACD9-020F-4220-9102-994F94D39F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Microsurgical Reconstruction in Obstructive Azoospermia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39819D-82FF-4889-965F-97A7FA77EC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600" b="1" dirty="0"/>
              <a:t>1. Vasovasostomy (VV)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600" b="1" dirty="0"/>
              <a:t>Definition</a:t>
            </a:r>
            <a:r>
              <a:rPr lang="en-US" sz="2600" dirty="0"/>
              <a:t>: Surgical reconnection of the severed vas deferens.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600" b="1" dirty="0"/>
              <a:t>Indication</a:t>
            </a:r>
            <a:r>
              <a:rPr lang="en-US" sz="2600" dirty="0"/>
              <a:t>:</a:t>
            </a:r>
            <a:br>
              <a:rPr lang="en-US" sz="2600" dirty="0"/>
            </a:br>
            <a:r>
              <a:rPr lang="en-US" sz="2600" dirty="0"/>
              <a:t>– Post-vasectomy obstruction</a:t>
            </a:r>
            <a:br>
              <a:rPr lang="en-US" sz="2600" dirty="0"/>
            </a:br>
            <a:r>
              <a:rPr lang="en-US" sz="2600" dirty="0"/>
              <a:t>– Traumatic/iatrogenic vasal obstruction</a:t>
            </a:r>
          </a:p>
          <a:p>
            <a:pPr marL="0" indent="0">
              <a:buNone/>
            </a:pPr>
            <a:r>
              <a:rPr lang="en-US" sz="2600" dirty="0"/>
              <a:t> </a:t>
            </a:r>
          </a:p>
          <a:p>
            <a:pPr marL="0" indent="0">
              <a:buNone/>
            </a:pPr>
            <a:r>
              <a:rPr lang="en-US" sz="2600" b="1" dirty="0"/>
              <a:t>2. Vasoepididymostomy (VE)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600" b="1" dirty="0"/>
              <a:t>Definition</a:t>
            </a:r>
            <a:r>
              <a:rPr lang="en-US" sz="2600" dirty="0"/>
              <a:t>: Anastomosis between vas deferens and epididymal tubule.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600" b="1" dirty="0"/>
              <a:t>Indication</a:t>
            </a:r>
            <a:r>
              <a:rPr lang="en-US" sz="2600" dirty="0"/>
              <a:t>:</a:t>
            </a:r>
            <a:br>
              <a:rPr lang="en-US" sz="2600" dirty="0"/>
            </a:br>
            <a:r>
              <a:rPr lang="en-US" sz="2600" dirty="0"/>
              <a:t>– Epididymal obstruction (e.g., post-infective, congenital, post-surgical).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600" b="1" dirty="0"/>
              <a:t>Done by </a:t>
            </a:r>
            <a:r>
              <a:rPr lang="en-US" sz="2600" dirty="0"/>
              <a:t>Bypasses epididymal blockage, connecting vas to single epididymal tubule.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057680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Sperm Retrieval Techniques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dirty="0"/>
          </a:p>
          <a:p>
            <a:r>
              <a:rPr dirty="0"/>
              <a:t>Epididymal aspiration:</a:t>
            </a:r>
          </a:p>
          <a:p>
            <a:r>
              <a:rPr dirty="0"/>
              <a:t>MESA (microsurgical) – targeted, closed with suture</a:t>
            </a:r>
          </a:p>
          <a:p>
            <a:r>
              <a:rPr dirty="0"/>
              <a:t>PESA (percutaneous) – risk of tubule injury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8EE3BB-1509-4B41-B952-C6BA2262D1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Sperm Retrieval Techniques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EE69C2-46A9-41BC-AB38-CAFC856A3B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Testicular retrieval:</a:t>
            </a:r>
          </a:p>
          <a:p>
            <a:r>
              <a:rPr lang="en-US" dirty="0"/>
              <a:t>TESA (needle)</a:t>
            </a:r>
          </a:p>
          <a:p>
            <a:pPr marL="0" indent="0">
              <a:buNone/>
            </a:pPr>
            <a:r>
              <a:rPr lang="en-US" dirty="0"/>
              <a:t>Indications: spermatogenesis is known or suspected to be normal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TESE (biopsy fragment), Micro-TESE (microscope-assisted)</a:t>
            </a:r>
          </a:p>
          <a:p>
            <a:pPr marL="0" indent="0">
              <a:buNone/>
            </a:pPr>
            <a:r>
              <a:rPr lang="en-US" dirty="0"/>
              <a:t>Indications: </a:t>
            </a:r>
            <a:r>
              <a:rPr lang="en-US" dirty="0" err="1"/>
              <a:t>unreconstructable</a:t>
            </a:r>
            <a:r>
              <a:rPr lang="en-US" dirty="0"/>
              <a:t> blockage in the epididymis, or in cases of severe testis failure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506883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5C561F-C60F-4180-BCE0-1BC69503E1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2894ED-A321-407D-A009-C748243368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Espace réservé du contenu 3" descr="TESA.jpg">
            <a:extLst>
              <a:ext uri="{FF2B5EF4-FFF2-40B4-BE49-F238E27FC236}">
                <a16:creationId xmlns:a16="http://schemas.microsoft.com/office/drawing/2014/main" id="{F73DA6D2-7F0D-4A46-8663-56A40039686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53343" y="826852"/>
            <a:ext cx="7511143" cy="5204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8732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Cryptorchidism &amp; Orchidopexy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dirty="0"/>
          </a:p>
          <a:p>
            <a:r>
              <a:rPr dirty="0"/>
              <a:t>Undescended testis: 0.8% boys at 1 y</a:t>
            </a:r>
            <a:r>
              <a:rPr lang="en-US" dirty="0"/>
              <a:t>ea</a:t>
            </a:r>
            <a:r>
              <a:rPr dirty="0"/>
              <a:t>r</a:t>
            </a:r>
          </a:p>
          <a:p>
            <a:r>
              <a:rPr dirty="0"/>
              <a:t>Associated with infertility </a:t>
            </a:r>
            <a:r>
              <a:rPr lang="en-US" dirty="0"/>
              <a:t>and increase the </a:t>
            </a:r>
            <a:r>
              <a:rPr dirty="0"/>
              <a:t> risk of germ cell tumors</a:t>
            </a:r>
          </a:p>
          <a:p>
            <a:r>
              <a:rPr dirty="0"/>
              <a:t>Early orchidopexy (&lt;2 y</a:t>
            </a:r>
            <a:r>
              <a:rPr lang="en-US" dirty="0"/>
              <a:t>ears</a:t>
            </a:r>
            <a:r>
              <a:rPr dirty="0"/>
              <a:t>) improves spermatogenesis potential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0034DA-3B90-41E9-832A-140BED85D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FCCE35-0FC1-4CD6-8CED-EA72CC04C2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                                     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4400" b="1" dirty="0"/>
              <a:t>                             Case study </a:t>
            </a:r>
          </a:p>
        </p:txBody>
      </p:sp>
    </p:spTree>
    <p:extLst>
      <p:ext uri="{BB962C8B-B14F-4D97-AF65-F5344CB8AC3E}">
        <p14:creationId xmlns:p14="http://schemas.microsoft.com/office/powerpoint/2010/main" val="376842124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29C398-C496-41EE-8B63-0427DF95F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study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068AA0-C824-4AC8-A2A1-30A408A371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Patient: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32-year-old male, married for 2 years, presenting with </a:t>
            </a: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inability to conceive 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despite regular unprotected intercourse.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Partner: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28-year-old, normal gynecologic evaluation and regular cycles.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History: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 history of orchitis, trauma, or surgery.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 erectile or ejaculatory dysfunction.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 chronic medical illness or medication use.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Non-smoker, moderate alcohol use.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Physical Examination: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Normal virilization.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Testes small (10 mL bilaterally), firm consistency.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 palpable varicocele.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Vas deferens palpable bilaterally.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44433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04C4F0-908A-48CB-8237-8B536F6F1E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The </a:t>
            </a:r>
            <a:r>
              <a:rPr lang="fr-FR" b="1" dirty="0" err="1"/>
              <a:t>Hypothalamic</a:t>
            </a:r>
            <a:r>
              <a:rPr lang="fr-FR" b="1" dirty="0"/>
              <a:t>–</a:t>
            </a:r>
            <a:r>
              <a:rPr lang="fr-FR" b="1" dirty="0" err="1"/>
              <a:t>Pituitary-Gonadal</a:t>
            </a:r>
            <a:r>
              <a:rPr lang="fr-FR" b="1" dirty="0"/>
              <a:t> </a:t>
            </a:r>
            <a:r>
              <a:rPr lang="fr-FR" b="1" dirty="0" err="1"/>
              <a:t>pathway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BA1150-7760-4581-AED2-6BD32BD360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Espace réservé du contenu 3" descr="maxresdefault.jpg">
            <a:extLst>
              <a:ext uri="{FF2B5EF4-FFF2-40B4-BE49-F238E27FC236}">
                <a16:creationId xmlns:a16="http://schemas.microsoft.com/office/drawing/2014/main" id="{0E1AB41C-B65D-41DC-AF03-592C1B59D32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40971" y="1736408"/>
            <a:ext cx="9659983" cy="4663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83831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115440-FBE3-4BC3-9ED3-B632BBE104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223324-C967-431D-AA5E-C2883858D0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b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2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What are the possible causes of male infertility in this patient?</a:t>
            </a:r>
            <a:b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2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What initial investigations would you request?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397672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5B4DE9-C0BD-4586-9099-59B6B5A2C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DCA78F-04A4-4AE6-AF50-C19172D426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/>
              <a:t>Investigations and Findings</a:t>
            </a:r>
          </a:p>
          <a:p>
            <a:r>
              <a:rPr lang="en-US" dirty="0"/>
              <a:t> Initial Diagnostic Work-Up</a:t>
            </a:r>
          </a:p>
          <a:p>
            <a:pPr marL="0" indent="0">
              <a:buNone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Semen Analysis (2 samples):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Volume: 2.5 mL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Concentration: 0 sperm/mL (Azoospermia)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pH: 7.6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Hormonal Profile: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FSH: ↑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LH: ↑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Testosterone: ↓ 7 nmol/L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Prolactin: normal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Karyotype:</a:t>
            </a:r>
            <a:r>
              <a:rPr lang="en-US" dirty="0"/>
              <a:t> 47,XXY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Scrotal Ultrasound:</a:t>
            </a:r>
            <a:r>
              <a:rPr lang="en-US" dirty="0"/>
              <a:t> small testes with homogenous echotexture; no varicocele.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1022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365C09-F1C4-47E7-9CD6-86330D946E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6E226D-939A-4929-83FE-638EFA6439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 </a:t>
            </a:r>
            <a:r>
              <a:rPr lang="en-US" i="1" dirty="0"/>
              <a:t>What is the most likely diagnosis?</a:t>
            </a:r>
            <a:br>
              <a:rPr lang="en-US" dirty="0"/>
            </a:br>
            <a:r>
              <a:rPr lang="en-US" i="1" dirty="0"/>
              <a:t>How does the hormonal profile support your diagnosis?</a:t>
            </a:r>
            <a:endParaRPr lang="en-US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br>
              <a:rPr lang="en-US" dirty="0"/>
            </a:br>
            <a:r>
              <a:rPr lang="en-US" dirty="0"/>
              <a:t>→ </a:t>
            </a:r>
            <a:r>
              <a:rPr lang="en-US" i="1" dirty="0"/>
              <a:t>Klinefelter Syndrome (Primary Testicular Failure – non-obstructive azoospermia).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8916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0536B5-969E-4735-AF94-57C5FED429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A7A195B8-425E-4462-BC41-13EB9853DC33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2016136"/>
            <a:ext cx="10652275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Management 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Goals: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Assess fertility potential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Manage hypogonadism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Genetic counseling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Options: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Hormonal therapy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(Testosterone replacement) – for symptoms, not fertility.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2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Assisted Reproductive Techniques (ART):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Micro-TESE (testicular sperm extraction)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with ICSI → may retrieve sperm in 50–60% of cases.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3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Sperm cryopreservation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if sperm retrieved.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4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Genetic counseling: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risk of chromosomal abnormalities in offspring.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5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Psychological and sexual counseling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321796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Case Study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9857" y="1619794"/>
            <a:ext cx="10863943" cy="4983479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sz="3600" b="1" dirty="0">
                <a:latin typeface="Arial" panose="020B0604020202020204" pitchFamily="34" charset="0"/>
                <a:cs typeface="Arial" panose="020B0604020202020204" pitchFamily="34" charset="0"/>
              </a:rPr>
              <a:t>Patient</a:t>
            </a:r>
            <a:r>
              <a:rPr sz="3600" dirty="0">
                <a:latin typeface="Arial" panose="020B0604020202020204" pitchFamily="34" charset="0"/>
                <a:cs typeface="Arial" panose="020B0604020202020204" pitchFamily="34" charset="0"/>
              </a:rPr>
              <a:t>: 35-year-old male, married for 4 years, presenting with primary infertility.</a:t>
            </a:r>
          </a:p>
          <a:p>
            <a:pPr marL="0" indent="0">
              <a:buNone/>
            </a:pPr>
            <a:r>
              <a:rPr sz="3600" b="1" dirty="0">
                <a:latin typeface="Arial" panose="020B0604020202020204" pitchFamily="34" charset="0"/>
                <a:cs typeface="Arial" panose="020B0604020202020204" pitchFamily="34" charset="0"/>
              </a:rPr>
              <a:t>Partner: </a:t>
            </a:r>
            <a:r>
              <a:rPr sz="3600" dirty="0">
                <a:latin typeface="Arial" panose="020B0604020202020204" pitchFamily="34" charset="0"/>
                <a:cs typeface="Arial" panose="020B0604020202020204" pitchFamily="34" charset="0"/>
              </a:rPr>
              <a:t>Normal gynecologic assessment.</a:t>
            </a:r>
          </a:p>
          <a:p>
            <a:r>
              <a:rPr sz="3600" b="1" dirty="0"/>
              <a:t>History:</a:t>
            </a:r>
          </a:p>
          <a:p>
            <a:pPr marL="0" indent="0">
              <a:buNone/>
            </a:pPr>
            <a:r>
              <a:rPr sz="3600" dirty="0"/>
              <a:t>- </a:t>
            </a:r>
            <a:r>
              <a:rPr sz="3600" dirty="0">
                <a:latin typeface="Arial" panose="020B0604020202020204" pitchFamily="34" charset="0"/>
                <a:cs typeface="Arial" panose="020B0604020202020204" pitchFamily="34" charset="0"/>
              </a:rPr>
              <a:t>Normal puberty and sexual function.</a:t>
            </a:r>
          </a:p>
          <a:p>
            <a:pPr marL="0" indent="0">
              <a:buNone/>
            </a:pPr>
            <a:r>
              <a:rPr sz="3600" dirty="0">
                <a:latin typeface="Arial" panose="020B0604020202020204" pitchFamily="34" charset="0"/>
                <a:cs typeface="Arial" panose="020B0604020202020204" pitchFamily="34" charset="0"/>
              </a:rPr>
              <a:t>- No prior orchitis or testicular trauma.</a:t>
            </a:r>
          </a:p>
          <a:p>
            <a:pPr marL="0" indent="0">
              <a:buNone/>
            </a:pPr>
            <a:r>
              <a:rPr sz="3600" dirty="0">
                <a:latin typeface="Arial" panose="020B0604020202020204" pitchFamily="34" charset="0"/>
                <a:cs typeface="Arial" panose="020B0604020202020204" pitchFamily="34" charset="0"/>
              </a:rPr>
              <a:t>- Past bilateral inguinal hernia repair at age 10.</a:t>
            </a:r>
          </a:p>
          <a:p>
            <a:r>
              <a:rPr sz="3600" dirty="0">
                <a:latin typeface="Arial" panose="020B0604020202020204" pitchFamily="34" charset="0"/>
                <a:cs typeface="Arial" panose="020B0604020202020204" pitchFamily="34" charset="0"/>
              </a:rPr>
              <a:t>No history of chronic illness or medications.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sz="3600" dirty="0"/>
          </a:p>
          <a:p>
            <a:r>
              <a:rPr sz="3600" b="1" dirty="0"/>
              <a:t>Physical Examination:</a:t>
            </a:r>
          </a:p>
          <a:p>
            <a:pPr marL="0" indent="0">
              <a:buNone/>
            </a:pPr>
            <a:r>
              <a:rPr sz="3600" dirty="0"/>
              <a:t>- </a:t>
            </a:r>
            <a:r>
              <a:rPr sz="3600" dirty="0">
                <a:latin typeface="Arial" panose="020B0604020202020204" pitchFamily="34" charset="0"/>
                <a:cs typeface="Arial" panose="020B0604020202020204" pitchFamily="34" charset="0"/>
              </a:rPr>
              <a:t>Normal secondary sexual characteristics.</a:t>
            </a:r>
          </a:p>
          <a:p>
            <a:pPr marL="0" indent="0">
              <a:buNone/>
            </a:pPr>
            <a:r>
              <a:rPr sz="3600" dirty="0">
                <a:latin typeface="Arial" panose="020B0604020202020204" pitchFamily="34" charset="0"/>
                <a:cs typeface="Arial" panose="020B0604020202020204" pitchFamily="34" charset="0"/>
              </a:rPr>
              <a:t>- Testicular volume: 20 mL bilaterally (normal, firm).</a:t>
            </a:r>
          </a:p>
          <a:p>
            <a:pPr marL="0" indent="0">
              <a:buNone/>
            </a:pPr>
            <a:r>
              <a:rPr sz="3600" dirty="0">
                <a:latin typeface="Arial" panose="020B0604020202020204" pitchFamily="34" charset="0"/>
                <a:cs typeface="Arial" panose="020B0604020202020204" pitchFamily="34" charset="0"/>
              </a:rPr>
              <a:t>- Vas deferens not palpable bilaterally.</a:t>
            </a:r>
          </a:p>
          <a:p>
            <a:pPr marL="0" indent="0">
              <a:buNone/>
            </a:pPr>
            <a:r>
              <a:rPr sz="36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sz="3600" dirty="0" err="1">
                <a:latin typeface="Arial" panose="020B0604020202020204" pitchFamily="34" charset="0"/>
                <a:cs typeface="Arial" panose="020B0604020202020204" pitchFamily="34" charset="0"/>
              </a:rPr>
              <a:t>Epididymid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3600" dirty="0" err="1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sz="3600" dirty="0">
                <a:latin typeface="Arial" panose="020B0604020202020204" pitchFamily="34" charset="0"/>
                <a:cs typeface="Arial" panose="020B0604020202020204" pitchFamily="34" charset="0"/>
              </a:rPr>
              <a:t> normal.</a:t>
            </a:r>
          </a:p>
          <a:p>
            <a:pPr marL="0" indent="0">
              <a:buNone/>
            </a:pPr>
            <a:r>
              <a:rPr sz="3600" dirty="0">
                <a:latin typeface="Arial" panose="020B0604020202020204" pitchFamily="34" charset="0"/>
                <a:cs typeface="Arial" panose="020B0604020202020204" pitchFamily="34" charset="0"/>
              </a:rPr>
              <a:t>- No varicocele.</a:t>
            </a:r>
          </a:p>
          <a:p>
            <a:endParaRPr dirty="0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B67AF6-C0DD-4D0C-AC06-6CA410075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56DEE3-B2BA-4D3A-A9D1-03A338840B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→ </a:t>
            </a:r>
            <a:r>
              <a:rPr lang="en-US" i="1" dirty="0"/>
              <a:t>What could explain azoospermia with normal testicular size and absent vas deferens?</a:t>
            </a:r>
          </a:p>
          <a:p>
            <a:pPr marL="0" indent="0">
              <a:buNone/>
            </a:pPr>
            <a:r>
              <a:rPr lang="en-US" i="1" dirty="0"/>
              <a:t>→ Which investigations would confirm your suspicion?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2156383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5625"/>
            <a:ext cx="10896600" cy="4351338"/>
          </a:xfrm>
        </p:spPr>
        <p:txBody>
          <a:bodyPr>
            <a:normAutofit fontScale="92500" lnSpcReduction="20000"/>
          </a:bodyPr>
          <a:lstStyle/>
          <a:p>
            <a:r>
              <a:rPr sz="1800" b="1" dirty="0">
                <a:latin typeface="Arial" panose="020B0604020202020204" pitchFamily="34" charset="0"/>
                <a:cs typeface="Arial" panose="020B0604020202020204" pitchFamily="34" charset="0"/>
              </a:rPr>
              <a:t>Semen Analysis (×2):</a:t>
            </a:r>
          </a:p>
          <a:p>
            <a:pPr marL="0" indent="0">
              <a:buNone/>
            </a:pPr>
            <a:r>
              <a:rPr sz="1800" dirty="0">
                <a:latin typeface="Arial" panose="020B0604020202020204" pitchFamily="34" charset="0"/>
                <a:cs typeface="Arial" panose="020B0604020202020204" pitchFamily="34" charset="0"/>
              </a:rPr>
              <a:t>- Volume: 0.9 mL (low)</a:t>
            </a:r>
          </a:p>
          <a:p>
            <a:pPr marL="0" indent="0">
              <a:buNone/>
            </a:pPr>
            <a:r>
              <a:rPr sz="1800" dirty="0">
                <a:latin typeface="Arial" panose="020B0604020202020204" pitchFamily="34" charset="0"/>
                <a:cs typeface="Arial" panose="020B0604020202020204" pitchFamily="34" charset="0"/>
              </a:rPr>
              <a:t>- pH: 7.8</a:t>
            </a:r>
          </a:p>
          <a:p>
            <a:pPr marL="0" indent="0">
              <a:buNone/>
            </a:pPr>
            <a:r>
              <a:rPr sz="1800" dirty="0">
                <a:latin typeface="Arial" panose="020B0604020202020204" pitchFamily="34" charset="0"/>
                <a:cs typeface="Arial" panose="020B0604020202020204" pitchFamily="34" charset="0"/>
              </a:rPr>
              <a:t>- Azoospermia confirmed</a:t>
            </a:r>
          </a:p>
          <a:p>
            <a:pPr marL="0" indent="0">
              <a:buNone/>
            </a:pPr>
            <a:r>
              <a:rPr sz="1800" dirty="0">
                <a:latin typeface="Arial" panose="020B0604020202020204" pitchFamily="34" charset="0"/>
                <a:cs typeface="Arial" panose="020B0604020202020204" pitchFamily="34" charset="0"/>
              </a:rPr>
              <a:t>- Fructose test: Negative</a:t>
            </a:r>
          </a:p>
          <a:p>
            <a:endParaRPr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sz="1800" b="1" dirty="0">
                <a:latin typeface="Arial" panose="020B0604020202020204" pitchFamily="34" charset="0"/>
                <a:cs typeface="Arial" panose="020B0604020202020204" pitchFamily="34" charset="0"/>
              </a:rPr>
              <a:t>Hormonal Profile:</a:t>
            </a:r>
          </a:p>
          <a:p>
            <a:pPr marL="0" indent="0">
              <a:buNone/>
            </a:pPr>
            <a:r>
              <a:rPr sz="1800" dirty="0">
                <a:latin typeface="Arial" panose="020B0604020202020204" pitchFamily="34" charset="0"/>
                <a:cs typeface="Arial" panose="020B0604020202020204" pitchFamily="34" charset="0"/>
              </a:rPr>
              <a:t>- FSH: (normal)</a:t>
            </a:r>
          </a:p>
          <a:p>
            <a:pPr marL="0" indent="0">
              <a:buNone/>
            </a:pPr>
            <a:r>
              <a:rPr sz="1800" dirty="0">
                <a:latin typeface="Arial" panose="020B0604020202020204" pitchFamily="34" charset="0"/>
                <a:cs typeface="Arial" panose="020B0604020202020204" pitchFamily="34" charset="0"/>
              </a:rPr>
              <a:t>- LH:  (normal)</a:t>
            </a:r>
          </a:p>
          <a:p>
            <a:pPr marL="0" indent="0">
              <a:buNone/>
            </a:pPr>
            <a:r>
              <a:rPr sz="1800" dirty="0">
                <a:latin typeface="Arial" panose="020B0604020202020204" pitchFamily="34" charset="0"/>
                <a:cs typeface="Arial" panose="020B0604020202020204" pitchFamily="34" charset="0"/>
              </a:rPr>
              <a:t>- Testosterone: (normal)</a:t>
            </a:r>
          </a:p>
          <a:p>
            <a:endParaRPr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sz="1800" dirty="0">
                <a:latin typeface="Arial" panose="020B0604020202020204" pitchFamily="34" charset="0"/>
                <a:cs typeface="Arial" panose="020B0604020202020204" pitchFamily="34" charset="0"/>
              </a:rPr>
              <a:t>Scrotal Ultrasound: Normal testicular parenchyma</a:t>
            </a:r>
          </a:p>
          <a:p>
            <a:r>
              <a:rPr sz="1800" dirty="0">
                <a:latin typeface="Arial" panose="020B0604020202020204" pitchFamily="34" charset="0"/>
                <a:cs typeface="Arial" panose="020B0604020202020204" pitchFamily="34" charset="0"/>
              </a:rPr>
              <a:t>TRUS: Dilated seminal vesicles and ejaculatory ducts</a:t>
            </a:r>
          </a:p>
          <a:p>
            <a:r>
              <a:rPr sz="1800" dirty="0">
                <a:latin typeface="Arial" panose="020B0604020202020204" pitchFamily="34" charset="0"/>
                <a:cs typeface="Arial" panose="020B0604020202020204" pitchFamily="34" charset="0"/>
              </a:rPr>
              <a:t>Genetic test: CFTR gene mutation detected</a:t>
            </a:r>
          </a:p>
          <a:p>
            <a:endParaRPr sz="1200" dirty="0"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5771C9-BC74-48B2-B15A-8746748685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B617F0-815E-4E03-BA34-03F07B11A0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→ What is the likely diagnosis?</a:t>
            </a:r>
          </a:p>
          <a:p>
            <a:pPr marL="0" indent="0">
              <a:buNone/>
            </a:pPr>
            <a:r>
              <a:rPr lang="en-US" dirty="0"/>
              <a:t>→ Which findings help distinguish this from non-obstructive azoospermia?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18590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Management aim </a:t>
            </a:r>
            <a:r>
              <a:rPr dirty="0"/>
              <a:t>: Achieve conception using available sperm and correct any surgically reversible obstruction.</a:t>
            </a:r>
          </a:p>
          <a:p>
            <a:endParaRPr dirty="0"/>
          </a:p>
          <a:p>
            <a:r>
              <a:rPr dirty="0"/>
              <a:t>Options:</a:t>
            </a:r>
          </a:p>
          <a:p>
            <a:pPr marL="0" indent="0">
              <a:buNone/>
            </a:pPr>
            <a:r>
              <a:rPr dirty="0"/>
              <a:t>- Genetic counseling – mandatory (CFTR mutation implications).</a:t>
            </a:r>
          </a:p>
          <a:p>
            <a:pPr marL="0" indent="0">
              <a:buNone/>
            </a:pPr>
            <a:r>
              <a:rPr dirty="0"/>
              <a:t>- Surgical correction (if acquired obstruction): Vasovasostomy or Vasoepididymostomy.</a:t>
            </a:r>
          </a:p>
          <a:p>
            <a:pPr marL="0" indent="0">
              <a:buNone/>
            </a:pPr>
            <a:r>
              <a:rPr dirty="0"/>
              <a:t>- Sperm retrieval for ART: PESA/MESA (epididymal) or TESA/TESE (testicular).</a:t>
            </a:r>
          </a:p>
          <a:p>
            <a:pPr marL="0" indent="0">
              <a:buNone/>
            </a:pPr>
            <a:r>
              <a:rPr dirty="0"/>
              <a:t>- ART: ICSI using retrieved sperm</a:t>
            </a:r>
          </a:p>
          <a:p>
            <a:pPr marL="0" indent="0">
              <a:buNone/>
            </a:pPr>
            <a:r>
              <a:rPr dirty="0"/>
              <a:t>- Partner genetic screening for CFTR mutations before ART.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46274F-9436-4010-88EA-6A0F46D1D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Hormonal Regulation of Male Reproduction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5C0A9A-2F23-41C9-8E20-D64D91D52D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987143" cy="4351338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Hypothalamic-Pituitary-Gonadal (HPG) Axis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Hypothalamus: </a:t>
            </a:r>
            <a:r>
              <a:rPr lang="en-US" b="1" dirty="0"/>
              <a:t>GnRH release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Pituitary: </a:t>
            </a:r>
            <a:r>
              <a:rPr lang="en-US" b="1" dirty="0"/>
              <a:t>LH, FSH secretion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Testis: Testosterone &amp; spermatogenesis regulation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Hormonal Communication</a:t>
            </a:r>
            <a:r>
              <a:rPr lang="en-US" dirty="0"/>
              <a:t> requires both </a:t>
            </a:r>
            <a:r>
              <a:rPr lang="en-US" b="1" dirty="0"/>
              <a:t>peptide</a:t>
            </a:r>
            <a:r>
              <a:rPr lang="en-US" dirty="0"/>
              <a:t> and </a:t>
            </a:r>
            <a:r>
              <a:rPr lang="en-US" b="1" dirty="0"/>
              <a:t>steroid hormones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Receptor binding</a:t>
            </a:r>
            <a:r>
              <a:rPr lang="en-US" dirty="0"/>
              <a:t>: location-specific (cell surface vs intracellular)</a:t>
            </a:r>
          </a:p>
          <a:p>
            <a:endParaRPr lang="en-US" dirty="0"/>
          </a:p>
        </p:txBody>
      </p:sp>
      <p:pic>
        <p:nvPicPr>
          <p:cNvPr id="4" name="Image 3" descr="mcan18_c044f001.png">
            <a:extLst>
              <a:ext uri="{FF2B5EF4-FFF2-40B4-BE49-F238E27FC236}">
                <a16:creationId xmlns:a16="http://schemas.microsoft.com/office/drawing/2014/main" id="{DACC484A-4A6C-4A31-BCD2-44AEBFD3996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06501" y="1580604"/>
            <a:ext cx="4332505" cy="4709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5118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3437C0-B1A8-4714-8FEA-4FF6B1A4D3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Peptide Hormones in Male Reproduction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0200E5-DB62-4041-B7AE-82EBC0CDD9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Characteristics</a:t>
            </a:r>
            <a:r>
              <a:rPr lang="en-US" dirty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Small secretory proteins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Bind </a:t>
            </a:r>
            <a:r>
              <a:rPr lang="en-US" b="1" dirty="0"/>
              <a:t>cell surface receptors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Activate </a:t>
            </a:r>
            <a:r>
              <a:rPr lang="en-US" b="1" dirty="0"/>
              <a:t>second-messenger pathways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Intracellular effect</a:t>
            </a:r>
            <a:r>
              <a:rPr lang="en-US" dirty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Phosphorylation of proteins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Altered cell function &amp; gene expression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Key Peptide Hormones</a:t>
            </a:r>
            <a:r>
              <a:rPr lang="en-US" dirty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Luteinizing Hormone (LH)</a:t>
            </a:r>
            <a:r>
              <a:rPr lang="en-US" dirty="0"/>
              <a:t>: acts on Leydig cells → testosterone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Follicle-Stimulating Hormone (FSH)</a:t>
            </a:r>
            <a:r>
              <a:rPr lang="en-US" dirty="0"/>
              <a:t>: acts on Sertoli cells → spermatogenesis support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64310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2346</TotalTime>
  <Words>3030</Words>
  <Application>Microsoft Office PowerPoint</Application>
  <PresentationFormat>Widescreen</PresentationFormat>
  <Paragraphs>431</Paragraphs>
  <Slides>78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78</vt:i4>
      </vt:variant>
    </vt:vector>
  </HeadingPairs>
  <TitlesOfParts>
    <vt:vector size="84" baseType="lpstr">
      <vt:lpstr>Arial</vt:lpstr>
      <vt:lpstr>Arial Rounded MT Bold</vt:lpstr>
      <vt:lpstr>Calibri</vt:lpstr>
      <vt:lpstr>Calibri Light</vt:lpstr>
      <vt:lpstr>Roboto</vt:lpstr>
      <vt:lpstr>Office Theme</vt:lpstr>
      <vt:lpstr>MALE INFERTILITY</vt:lpstr>
      <vt:lpstr>Definition of Infertility </vt:lpstr>
      <vt:lpstr>Epidemiology </vt:lpstr>
      <vt:lpstr>Classification of Infertility </vt:lpstr>
      <vt:lpstr>Special Infertility Categories </vt:lpstr>
      <vt:lpstr>PowerPoint Presentation</vt:lpstr>
      <vt:lpstr>The Hypothalamic–Pituitary-Gonadal pathway</vt:lpstr>
      <vt:lpstr>Hormonal Regulation of Male Reproduction </vt:lpstr>
      <vt:lpstr>Peptide Hormones in Male Reproduction </vt:lpstr>
      <vt:lpstr>Steroid Hormones – General Features </vt:lpstr>
      <vt:lpstr>Steroid Hormone Mechanism of Action </vt:lpstr>
      <vt:lpstr>Prolactin and Male Fertility </vt:lpstr>
      <vt:lpstr>PowerPoint Presentation</vt:lpstr>
      <vt:lpstr>Testicular Functions </vt:lpstr>
      <vt:lpstr>Testosterone Production </vt:lpstr>
      <vt:lpstr>PowerPoint Presentation</vt:lpstr>
      <vt:lpstr>Role of FSH and Sertoli Cells </vt:lpstr>
      <vt:lpstr>Spermatogenesis – Overview </vt:lpstr>
      <vt:lpstr>PowerPoint Presentation</vt:lpstr>
      <vt:lpstr>Spermiogenesis (Final Maturation Step) </vt:lpstr>
      <vt:lpstr>PowerPoint Presentation</vt:lpstr>
      <vt:lpstr>PowerPoint Presentation</vt:lpstr>
      <vt:lpstr>PowerPoint Presentation</vt:lpstr>
      <vt:lpstr>Classification of Causes</vt:lpstr>
      <vt:lpstr>PowerPoint Presentation</vt:lpstr>
      <vt:lpstr>Testicular Causes of Male Infertility</vt:lpstr>
      <vt:lpstr>Klinefelter Syndrome</vt:lpstr>
      <vt:lpstr>Noonan Syndrome</vt:lpstr>
      <vt:lpstr>Drug-Induced Infertility</vt:lpstr>
      <vt:lpstr>Varicocele</vt:lpstr>
      <vt:lpstr>Varicocele – left side predominance </vt:lpstr>
      <vt:lpstr>Varicocele – Clinical Impact</vt:lpstr>
      <vt:lpstr>Varicocele – Treatment Options</vt:lpstr>
      <vt:lpstr>epididymo-orchitis or Orchitis  </vt:lpstr>
      <vt:lpstr>Testicular Torsion </vt:lpstr>
      <vt:lpstr>Testicular Trauma </vt:lpstr>
      <vt:lpstr>Undescended Testis (Cryptorchidism) </vt:lpstr>
      <vt:lpstr>Idiopathic Male Infertility</vt:lpstr>
      <vt:lpstr>Post-Testicular Causes of Infertility</vt:lpstr>
      <vt:lpstr>PowerPoint Presentation</vt:lpstr>
      <vt:lpstr>Clinical History in Male Infertility Evaluation </vt:lpstr>
      <vt:lpstr>Physical Examination in Male Infertility </vt:lpstr>
      <vt:lpstr>Physical Examination in Male Infertility </vt:lpstr>
      <vt:lpstr>Physical Examination in Male Infertility</vt:lpstr>
      <vt:lpstr>Physical Examination in Male Infertility</vt:lpstr>
      <vt:lpstr>PowerPoint Presentation</vt:lpstr>
      <vt:lpstr>PowerPoint Presentation</vt:lpstr>
      <vt:lpstr>PowerPoint Presentation</vt:lpstr>
      <vt:lpstr>Terminology</vt:lpstr>
      <vt:lpstr>Terminology</vt:lpstr>
      <vt:lpstr>Semen Analysis</vt:lpstr>
      <vt:lpstr>Semen Analysis</vt:lpstr>
      <vt:lpstr>Hormonal &amp; Genetic Evaluation</vt:lpstr>
      <vt:lpstr>PowerPoint Presentation</vt:lpstr>
      <vt:lpstr>Hormonal &amp; chromosomal Evaluation</vt:lpstr>
      <vt:lpstr>PowerPoint Presentation</vt:lpstr>
      <vt:lpstr>Scrotal ultrasound</vt:lpstr>
      <vt:lpstr>Transrectal US </vt:lpstr>
      <vt:lpstr>PowerPoint Presentation</vt:lpstr>
      <vt:lpstr>Varicocele – Treatment Approaches </vt:lpstr>
      <vt:lpstr>Varicocele – Outcomes &amp; Complications </vt:lpstr>
      <vt:lpstr>Vasectomy Reversal</vt:lpstr>
      <vt:lpstr>Microsurgical Reconstruction in Obstructive Azoospermia</vt:lpstr>
      <vt:lpstr>Sperm Retrieval Techniques</vt:lpstr>
      <vt:lpstr>Sperm Retrieval Techniques</vt:lpstr>
      <vt:lpstr>PowerPoint Presentation</vt:lpstr>
      <vt:lpstr>Cryptorchidism &amp; Orchidopexy</vt:lpstr>
      <vt:lpstr>PowerPoint Presentation</vt:lpstr>
      <vt:lpstr>Case study </vt:lpstr>
      <vt:lpstr>PowerPoint Presentation</vt:lpstr>
      <vt:lpstr>PowerPoint Presentation</vt:lpstr>
      <vt:lpstr>PowerPoint Presentation</vt:lpstr>
      <vt:lpstr>PowerPoint Presentation</vt:lpstr>
      <vt:lpstr>Case Study 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mohannad abohamad</dc:creator>
  <cp:lastModifiedBy>mohannad abohamad</cp:lastModifiedBy>
  <cp:revision>23</cp:revision>
  <dcterms:created xsi:type="dcterms:W3CDTF">2025-09-29T14:11:19Z</dcterms:created>
  <dcterms:modified xsi:type="dcterms:W3CDTF">2025-10-06T17:37:30Z</dcterms:modified>
</cp:coreProperties>
</file>