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Times New Roman" charset="1" panose="02030502070405020303"/>
      <p:regular r:id="rId23"/>
    </p:embeddedFont>
    <p:embeddedFont>
      <p:font typeface="Times New Roman Bold" charset="1" panose="02030802070405020303"/>
      <p:regular r:id="rId30"/>
    </p:embeddedFont>
    <p:embeddedFont>
      <p:font typeface="Times New Roman Bold Italics" charset="1" panose="02030802070405090303"/>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notesMasters/notesMaster1.xml" Type="http://schemas.openxmlformats.org/officeDocument/2006/relationships/notesMaster"/><Relationship Id="rId25" Target="theme/theme2.xml" Type="http://schemas.openxmlformats.org/officeDocument/2006/relationships/theme"/><Relationship Id="rId26" Target="notesSlides/notesSlide1.xml" Type="http://schemas.openxmlformats.org/officeDocument/2006/relationships/notesSlide"/><Relationship Id="rId27" Target="notesSlides/notesSlide2.xml" Type="http://schemas.openxmlformats.org/officeDocument/2006/relationships/notesSlide"/><Relationship Id="rId28" Target="notesSlides/notesSlide3.xml" Type="http://schemas.openxmlformats.org/officeDocument/2006/relationships/notesSlide"/><Relationship Id="rId29" Target="notesSlides/notesSlide4.xml" Type="http://schemas.openxmlformats.org/officeDocument/2006/relationships/notesSlide"/><Relationship Id="rId3" Target="viewProps.xml" Type="http://schemas.openxmlformats.org/officeDocument/2006/relationships/viewProps"/><Relationship Id="rId30" Target="fonts/font30.fntdata" Type="http://schemas.openxmlformats.org/officeDocument/2006/relationships/font"/><Relationship Id="rId31" Target="notesSlides/notesSlide5.xml" Type="http://schemas.openxmlformats.org/officeDocument/2006/relationships/notesSlide"/><Relationship Id="rId32" Target="notesSlides/notesSlide6.xml" Type="http://schemas.openxmlformats.org/officeDocument/2006/relationships/notesSlide"/><Relationship Id="rId33" Target="fonts/font33.fntdata" Type="http://schemas.openxmlformats.org/officeDocument/2006/relationships/font"/><Relationship Id="rId34" Target="notesSlides/notesSlide7.xml" Type="http://schemas.openxmlformats.org/officeDocument/2006/relationships/notesSlide"/><Relationship Id="rId35" Target="notesSlides/notesSlide8.xml" Type="http://schemas.openxmlformats.org/officeDocument/2006/relationships/notesSlide"/><Relationship Id="rId36" Target="notesSlides/notesSlide9.xml" Type="http://schemas.openxmlformats.org/officeDocument/2006/relationships/notesSlide"/><Relationship Id="rId37" Target="notesSlides/notesSlide10.xml" Type="http://schemas.openxmlformats.org/officeDocument/2006/relationships/notesSlide"/><Relationship Id="rId38" Target="notesSlides/notesSlide11.xml" Type="http://schemas.openxmlformats.org/officeDocument/2006/relationships/notesSlide"/><Relationship Id="rId39" Target="notesSlides/notesSlide12.xml" Type="http://schemas.openxmlformats.org/officeDocument/2006/relationships/notesSlide"/><Relationship Id="rId4" Target="theme/theme1.xml" Type="http://schemas.openxmlformats.org/officeDocument/2006/relationships/theme"/><Relationship Id="rId40" Target="notesSlides/notesSlide13.xml" Type="http://schemas.openxmlformats.org/officeDocument/2006/relationships/notesSlide"/><Relationship Id="rId41" Target="notesSlides/notesSlide14.xml" Type="http://schemas.openxmlformats.org/officeDocument/2006/relationships/notesSlide"/><Relationship Id="rId42" Target="notesSlides/notesSlide15.xml" Type="http://schemas.openxmlformats.org/officeDocument/2006/relationships/notesSlide"/><Relationship Id="rId43" Target="notesSlides/notesSlide16.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Basic revision before we start: </a:t>
            </a:r>
          </a:p>
          <a:p>
            <a:r>
              <a:rPr lang="en-US"/>
              <a:t/>
            </a:r>
          </a:p>
          <a:p>
            <a:r>
              <a:rPr lang="en-US"/>
              <a:t>Cause:  the disease or injury that causes death</a:t>
            </a:r>
          </a:p>
          <a:p>
            <a:r>
              <a:rPr lang="en-US"/>
              <a:t/>
            </a:r>
          </a:p>
          <a:p>
            <a:r>
              <a:rPr lang="en-US"/>
              <a:t>Manner: natural vs unnatural (suicide, accidental, homicide)</a:t>
            </a:r>
          </a:p>
          <a:p>
            <a:r>
              <a:rPr lang="en-US"/>
              <a:t/>
            </a:r>
          </a:p>
          <a:p>
            <a:r>
              <a:rPr lang="en-US"/>
              <a:t/>
            </a:r>
          </a:p>
          <a:p>
            <a:r>
              <a:rPr lang="en-US"/>
              <a:t>Mechanism: the physiological derangement that causes death (e.g., “exsanguination” due to an axe wound)</a:t>
            </a:r>
          </a:p>
          <a:p>
            <a:r>
              <a:rPr lang="en-US"/>
              <a:t/>
            </a:r>
          </a:p>
          <a:p>
            <a:r>
              <a:rPr lang="en-US"/>
              <a:t>Mode: the abnormal physiological state in an individual at the time of death (eg, asphyxia)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Cause: Hanging Ligature strangulation </a:t>
            </a:r>
          </a:p>
          <a:p>
            <a:r>
              <a:rPr lang="en-US"/>
              <a:t/>
            </a:r>
          </a:p>
          <a:p>
            <a:r>
              <a:rPr lang="en-US"/>
              <a:t>Manner: Suicide</a:t>
            </a:r>
          </a:p>
          <a:p>
            <a:r>
              <a:rPr lang="en-US"/>
              <a:t/>
            </a:r>
          </a:p>
          <a:p>
            <a:r>
              <a:rPr lang="en-US"/>
              <a:t/>
            </a:r>
          </a:p>
          <a:p>
            <a:r>
              <a:rPr lang="en-US"/>
              <a:t>Mechanism: Cerebral Hypoxia due to neck compression, vascular compromise...</a:t>
            </a:r>
          </a:p>
          <a:p>
            <a:r>
              <a:rPr lang="en-US"/>
              <a:t/>
            </a:r>
          </a:p>
          <a:p>
            <a:r>
              <a:rPr lang="en-US"/>
              <a:t/>
            </a:r>
          </a:p>
          <a:p>
            <a:r>
              <a:rPr lang="en-US"/>
              <a:t>Mode: Asphyxia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all of these cases, asphyxia is the MODE of death!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 is a generic term that indicates a condition resulting from an interference with respiration due to the lack of oxygen in the air or the blood, a failure of cells to utilize oxygen, or a failure of the body to eliminate carbon dioxide</a:t>
            </a:r>
          </a:p>
          <a:p>
            <a:r>
              <a:rPr lang="en-US"/>
              <a:t/>
            </a:r>
          </a:p>
          <a:p>
            <a:r>
              <a:rPr lang="en-US"/>
              <a:t>- Body does not receive or utilize an adequate amount of oxygen</a:t>
            </a:r>
          </a:p>
          <a:p>
            <a:r>
              <a:rPr lang="en-US"/>
              <a:t/>
            </a:r>
          </a:p>
          <a:p>
            <a:r>
              <a:rPr lang="en-US"/>
              <a:t>- Impairment of oxygen and carbon dioxide exchange</a:t>
            </a:r>
          </a:p>
          <a:p>
            <a:r>
              <a:rPr lang="en-US"/>
              <a:t/>
            </a:r>
          </a:p>
          <a:p>
            <a:r>
              <a:rPr lang="en-US"/>
              <a:t>- Loss of consciousness and death result from progressive hypoxia/anoxia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usual relevance of asphyxia in a forensic context is in mechanical asphyxia, rather than some of the internal conditions mentioned above, which are more likely to arise as a result of natural disease or toxic conditions. (So only the first 4 points)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the most relevant classification of asphyxia. As in the second part of the lecure, we will be discussing mechanical causes only.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components will vary between hanging and suffocation, for example. </a:t>
            </a:r>
          </a:p>
          <a:p>
            <a:r>
              <a:rPr lang="en-US"/>
              <a:t>The box shoes asphyxia phases in the living person, not important.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The last one is considered forensic mythology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Small pin-point collections of blood lying in the skin, the sclera or conjunctivae, and under thoracic serous membranes such as the pleura or pericardium</a:t>
            </a:r>
          </a:p>
          <a:p>
            <a:r>
              <a:rPr lang="en-US"/>
              <a:t/>
            </a:r>
          </a:p>
          <a:p>
            <a:r>
              <a:rPr lang="en-US"/>
              <a:t>These are caused by an acute rise in venous pressure that in turn causes overdistension and rupture of thin-walled peripheral venules, especially in lax tissues, such as the eyelid, and in unsupported serous membranes, such as the pleura and epicardium.</a:t>
            </a:r>
          </a:p>
          <a:p>
            <a:r>
              <a:rPr lang="en-US"/>
              <a:t/>
            </a:r>
          </a:p>
          <a:p>
            <a:r>
              <a:rPr lang="en-US"/>
              <a:t>Found most often in the face and eyes of victims of compression of the neck or fixation of the chest.</a:t>
            </a:r>
          </a:p>
          <a:p>
            <a:r>
              <a:rPr lang="en-US"/>
              <a:t/>
            </a:r>
          </a:p>
          <a:p>
            <a:r>
              <a:rPr lang="en-US"/>
              <a:t>THE MORE petechial hemorrhages present, THE MORE FORCE USED.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Congestion is often associated with tissue swelling if the</a:t>
            </a:r>
          </a:p>
          <a:p>
            <a:r>
              <a:rPr lang="en-US"/>
              <a:t>venous obstruction continues. </a:t>
            </a:r>
          </a:p>
          <a:p>
            <a:r>
              <a:rPr lang="en-US"/>
              <a:t/>
            </a:r>
          </a:p>
          <a:p>
            <a:r>
              <a:rPr lang="en-US"/>
              <a:t>The oedema is the result of</a:t>
            </a:r>
          </a:p>
          <a:p>
            <a:r>
              <a:rPr lang="en-US"/>
              <a:t>rapid transudation through capillary and venule walls, again mainly a function of back pressure in the venous system.</a:t>
            </a:r>
          </a:p>
          <a:p>
            <a:r>
              <a:rPr lang="en-US"/>
              <a:t/>
            </a:r>
          </a:p>
          <a:p>
            <a:r>
              <a:rPr lang="en-US"/>
              <a:t/>
            </a:r>
          </a:p>
          <a:p>
            <a:r>
              <a:rPr lang="en-US"/>
              <a:t>Tissue fluid also escapes rapidly into the brain in strangulation that continues for even a few minutes, though here, the well-known effect of hypoxia might be an added factor.</a:t>
            </a:r>
          </a:p>
          <a:p>
            <a:r>
              <a:rPr lang="en-US"/>
              <a:t>Pulmonary oedema, causing excess fluid to enter the alveoli, is often found in hypoxic deaths.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the common forensic event of constriction of the</a:t>
            </a:r>
          </a:p>
          <a:p>
            <a:r>
              <a:rPr lang="en-US"/>
              <a:t>neck, cyanosis almost invariably follows congestion of the</a:t>
            </a:r>
          </a:p>
          <a:p>
            <a:r>
              <a:rPr lang="en-US"/>
              <a:t>face, as venous blood containing much reduced haemoglobin after perfusing the head and neck is dammed back and</a:t>
            </a:r>
          </a:p>
          <a:p>
            <a:r>
              <a:rPr lang="en-US"/>
              <a:t>becomes more blue as the blood accumulates. </a:t>
            </a:r>
          </a:p>
          <a:p>
            <a:r>
              <a:rPr lang="en-US"/>
              <a:t/>
            </a:r>
          </a:p>
          <a:p>
            <a:r>
              <a:rPr lang="en-US"/>
              <a:t/>
            </a:r>
          </a:p>
          <a:p>
            <a:r>
              <a:rPr lang="en-US"/>
              <a:t>If and when</a:t>
            </a:r>
          </a:p>
          <a:p>
            <a:r>
              <a:rPr lang="en-US"/>
              <a:t>the airway becomes blocked, then impaired oxygenation in</a:t>
            </a:r>
          </a:p>
          <a:p>
            <a:r>
              <a:rPr lang="en-US"/>
              <a:t>the lungs leads to a diminution in the oxygen content of</a:t>
            </a:r>
          </a:p>
          <a:p>
            <a:r>
              <a:rPr lang="en-US"/>
              <a:t>arterial blood. This will lead to a darkening of all organs</a:t>
            </a:r>
          </a:p>
          <a:p>
            <a:r>
              <a:rPr lang="en-US"/>
              <a:t>and tissues, and will accentuate the cyanosis of the face</a:t>
            </a:r>
          </a:p>
          <a:p>
            <a:r>
              <a:rPr lang="en-US"/>
              <a:t/>
            </a:r>
          </a:p>
          <a:p>
            <a:r>
              <a:rPr lang="en-US"/>
              <a:t/>
            </a:r>
          </a:p>
          <a:p>
            <a:r>
              <a:rPr lang="en-US"/>
              <a:t>Descriptions of an abnormal fluidity of the blood seen at</a:t>
            </a:r>
          </a:p>
          <a:p>
            <a:r>
              <a:rPr lang="en-US"/>
              <a:t>autopsy in asphyxial deaths are part of forensic mythology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Repeat overview, with some more specific local signs such as imprint abrasion in ligature strangulation to the right, vs scratch marks and six penny signs in manual strangulation to the left.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Overview of mechanisms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Revisiting this case to use it for a Mini-OSCE style question.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ANS: Imprint or pressure abrasion, asphyxia, petechial hemorrhage, cyanosis, and congestion.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4.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8.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0000" r="0" b="-10000"/>
            </a:stretch>
          </a:blipFill>
        </p:spPr>
      </p:sp>
      <p:grpSp>
        <p:nvGrpSpPr>
          <p:cNvPr name="Group 3" id="3"/>
          <p:cNvGrpSpPr/>
          <p:nvPr/>
        </p:nvGrpSpPr>
        <p:grpSpPr>
          <a:xfrm rot="0">
            <a:off x="0" y="0"/>
            <a:ext cx="18288000" cy="10287000"/>
            <a:chOff x="0" y="0"/>
            <a:chExt cx="24384000" cy="13716000"/>
          </a:xfrm>
        </p:grpSpPr>
        <p:sp>
          <p:nvSpPr>
            <p:cNvPr name="Freeform 4" id="4"/>
            <p:cNvSpPr/>
            <p:nvPr/>
          </p:nvSpPr>
          <p:spPr>
            <a:xfrm flipH="false" flipV="false" rot="0">
              <a:off x="0" y="0"/>
              <a:ext cx="24384000" cy="13716000"/>
            </a:xfrm>
            <a:custGeom>
              <a:avLst/>
              <a:gdLst/>
              <a:ahLst/>
              <a:cxnLst/>
              <a:rect r="r" b="b" t="t" l="l"/>
              <a:pathLst>
                <a:path h="13716000" w="24384000">
                  <a:moveTo>
                    <a:pt x="609600" y="533400"/>
                  </a:moveTo>
                  <a:lnTo>
                    <a:pt x="609600" y="13182600"/>
                  </a:lnTo>
                  <a:lnTo>
                    <a:pt x="23774400" y="13182600"/>
                  </a:lnTo>
                  <a:lnTo>
                    <a:pt x="23774400" y="533400"/>
                  </a:lnTo>
                  <a:close/>
                  <a:moveTo>
                    <a:pt x="0" y="0"/>
                  </a:moveTo>
                  <a:lnTo>
                    <a:pt x="24384000" y="0"/>
                  </a:lnTo>
                  <a:lnTo>
                    <a:pt x="24384000" y="13716000"/>
                  </a:lnTo>
                  <a:lnTo>
                    <a:pt x="0" y="13716000"/>
                  </a:lnTo>
                  <a:close/>
                </a:path>
              </a:pathLst>
            </a:custGeom>
            <a:solidFill>
              <a:srgbClr val="C7DBE1"/>
            </a:solidFill>
          </p:spPr>
        </p:sp>
      </p:grpSp>
      <p:grpSp>
        <p:nvGrpSpPr>
          <p:cNvPr name="Group 5" id="5"/>
          <p:cNvGrpSpPr/>
          <p:nvPr/>
        </p:nvGrpSpPr>
        <p:grpSpPr>
          <a:xfrm rot="0">
            <a:off x="8836820" y="8442333"/>
            <a:ext cx="614362" cy="132453"/>
            <a:chOff x="0" y="0"/>
            <a:chExt cx="819150" cy="176604"/>
          </a:xfrm>
        </p:grpSpPr>
        <p:sp>
          <p:nvSpPr>
            <p:cNvPr name="Freeform 6" id="6"/>
            <p:cNvSpPr/>
            <p:nvPr/>
          </p:nvSpPr>
          <p:spPr>
            <a:xfrm flipH="false" flipV="false" rot="0">
              <a:off x="0" y="0"/>
              <a:ext cx="819150" cy="176657"/>
            </a:xfrm>
            <a:custGeom>
              <a:avLst/>
              <a:gdLst/>
              <a:ahLst/>
              <a:cxnLst/>
              <a:rect r="r" b="b" t="t" l="l"/>
              <a:pathLst>
                <a:path h="176657" w="819150">
                  <a:moveTo>
                    <a:pt x="0" y="0"/>
                  </a:moveTo>
                  <a:lnTo>
                    <a:pt x="819150" y="0"/>
                  </a:lnTo>
                  <a:lnTo>
                    <a:pt x="819150" y="176657"/>
                  </a:lnTo>
                  <a:lnTo>
                    <a:pt x="0" y="176657"/>
                  </a:lnTo>
                  <a:close/>
                </a:path>
              </a:pathLst>
            </a:custGeom>
            <a:solidFill>
              <a:srgbClr val="96D3ED"/>
            </a:solidFill>
          </p:spPr>
        </p:sp>
      </p:grpSp>
      <p:grpSp>
        <p:nvGrpSpPr>
          <p:cNvPr name="Group 7" id="7"/>
          <p:cNvGrpSpPr/>
          <p:nvPr/>
        </p:nvGrpSpPr>
        <p:grpSpPr>
          <a:xfrm rot="0">
            <a:off x="892820" y="785350"/>
            <a:ext cx="6858000" cy="2977515"/>
            <a:chOff x="0" y="0"/>
            <a:chExt cx="9144000" cy="3970020"/>
          </a:xfrm>
        </p:grpSpPr>
        <p:sp>
          <p:nvSpPr>
            <p:cNvPr name="Freeform 8" id="8"/>
            <p:cNvSpPr/>
            <p:nvPr/>
          </p:nvSpPr>
          <p:spPr>
            <a:xfrm flipH="false" flipV="false" rot="0">
              <a:off x="0" y="0"/>
              <a:ext cx="9144000" cy="3970020"/>
            </a:xfrm>
            <a:custGeom>
              <a:avLst/>
              <a:gdLst/>
              <a:ahLst/>
              <a:cxnLst/>
              <a:rect r="r" b="b" t="t" l="l"/>
              <a:pathLst>
                <a:path h="3970020" w="9144000">
                  <a:moveTo>
                    <a:pt x="0" y="0"/>
                  </a:moveTo>
                  <a:lnTo>
                    <a:pt x="9144000" y="0"/>
                  </a:lnTo>
                  <a:lnTo>
                    <a:pt x="9144000" y="3970020"/>
                  </a:lnTo>
                  <a:lnTo>
                    <a:pt x="0" y="3970020"/>
                  </a:lnTo>
                  <a:close/>
                </a:path>
              </a:pathLst>
            </a:custGeom>
            <a:solidFill>
              <a:srgbClr val="000000">
                <a:alpha val="0"/>
              </a:srgbClr>
            </a:solidFill>
          </p:spPr>
        </p:sp>
        <p:sp>
          <p:nvSpPr>
            <p:cNvPr name="TextBox 9" id="9"/>
            <p:cNvSpPr txBox="true"/>
            <p:nvPr/>
          </p:nvSpPr>
          <p:spPr>
            <a:xfrm>
              <a:off x="0" y="-76200"/>
              <a:ext cx="9144000" cy="4046220"/>
            </a:xfrm>
            <a:prstGeom prst="rect">
              <a:avLst/>
            </a:prstGeom>
          </p:spPr>
          <p:txBody>
            <a:bodyPr anchor="ctr" rtlCol="false" tIns="0" lIns="0" bIns="0" rIns="0"/>
            <a:lstStyle/>
            <a:p>
              <a:pPr algn="l">
                <a:lnSpc>
                  <a:spcPts val="9720"/>
                </a:lnSpc>
              </a:pPr>
              <a:r>
                <a:rPr lang="en-US" sz="9000" spc="450">
                  <a:solidFill>
                    <a:srgbClr val="000000"/>
                  </a:solidFill>
                  <a:latin typeface="Times New Roman"/>
                  <a:ea typeface="Times New Roman"/>
                  <a:cs typeface="Times New Roman"/>
                  <a:sym typeface="Times New Roman"/>
                </a:rPr>
                <a:t>Breathless Clues</a:t>
              </a:r>
            </a:p>
          </p:txBody>
        </p:sp>
      </p:grpSp>
      <p:sp>
        <p:nvSpPr>
          <p:cNvPr name="TextBox 10" id="10"/>
          <p:cNvSpPr txBox="true"/>
          <p:nvPr/>
        </p:nvSpPr>
        <p:spPr>
          <a:xfrm rot="0">
            <a:off x="10729660" y="7485623"/>
            <a:ext cx="6305312" cy="1425702"/>
          </a:xfrm>
          <a:prstGeom prst="rect">
            <a:avLst/>
          </a:prstGeom>
        </p:spPr>
        <p:txBody>
          <a:bodyPr anchor="t" rtlCol="false" tIns="0" lIns="0" bIns="0" rIns="0">
            <a:spAutoFit/>
          </a:bodyPr>
          <a:lstStyle/>
          <a:p>
            <a:pPr algn="r">
              <a:lnSpc>
                <a:spcPts val="5184"/>
              </a:lnSpc>
              <a:spcBef>
                <a:spcPct val="0"/>
              </a:spcBef>
            </a:pPr>
            <a:r>
              <a:rPr lang="en-US" sz="4800" spc="446">
                <a:solidFill>
                  <a:srgbClr val="000000"/>
                </a:solidFill>
                <a:latin typeface="Times New Roman"/>
                <a:ea typeface="Times New Roman"/>
                <a:cs typeface="Times New Roman"/>
                <a:sym typeface="Times New Roman"/>
              </a:rPr>
              <a:t>The F</a:t>
            </a:r>
            <a:r>
              <a:rPr lang="en-US" sz="4800" spc="446">
                <a:solidFill>
                  <a:srgbClr val="000000"/>
                </a:solidFill>
                <a:latin typeface="Times New Roman"/>
                <a:ea typeface="Times New Roman"/>
                <a:cs typeface="Times New Roman"/>
                <a:sym typeface="Times New Roman"/>
              </a:rPr>
              <a:t>orensics </a:t>
            </a:r>
          </a:p>
          <a:p>
            <a:pPr algn="r">
              <a:lnSpc>
                <a:spcPts val="5184"/>
              </a:lnSpc>
              <a:spcBef>
                <a:spcPct val="0"/>
              </a:spcBef>
            </a:pPr>
            <a:r>
              <a:rPr lang="en-US" sz="4800" spc="450">
                <a:solidFill>
                  <a:srgbClr val="000000"/>
                </a:solidFill>
                <a:latin typeface="Times New Roman"/>
                <a:ea typeface="Times New Roman"/>
                <a:cs typeface="Times New Roman"/>
                <a:sym typeface="Times New Roman"/>
              </a:rPr>
              <a:t>of Violent Asphyxia</a:t>
            </a:r>
          </a:p>
        </p:txBody>
      </p:sp>
      <p:sp>
        <p:nvSpPr>
          <p:cNvPr name="TextBox 11" id="11"/>
          <p:cNvSpPr txBox="true"/>
          <p:nvPr/>
        </p:nvSpPr>
        <p:spPr>
          <a:xfrm rot="0">
            <a:off x="10890901" y="8896350"/>
            <a:ext cx="6144071" cy="647700"/>
          </a:xfrm>
          <a:prstGeom prst="rect">
            <a:avLst/>
          </a:prstGeom>
        </p:spPr>
        <p:txBody>
          <a:bodyPr anchor="t" rtlCol="false" tIns="0" lIns="0" bIns="0" rIns="0">
            <a:spAutoFit/>
          </a:bodyPr>
          <a:lstStyle/>
          <a:p>
            <a:pPr algn="ctr">
              <a:lnSpc>
                <a:spcPts val="4525"/>
              </a:lnSpc>
              <a:spcBef>
                <a:spcPct val="0"/>
              </a:spcBef>
            </a:pPr>
            <a:r>
              <a:rPr lang="en-US" sz="3771">
                <a:solidFill>
                  <a:srgbClr val="000000"/>
                </a:solidFill>
                <a:latin typeface="Times New Roman"/>
                <a:ea typeface="Times New Roman"/>
                <a:cs typeface="Times New Roman"/>
                <a:sym typeface="Times New Roman"/>
              </a:rPr>
              <a:t>Make sure to check the notes!!</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12344400"/>
                  </a:lnTo>
                  <a:lnTo>
                    <a:pt x="20233532" y="12344400"/>
                  </a:lnTo>
                  <a:lnTo>
                    <a:pt x="20233532" y="1371600"/>
                  </a:lnTo>
                  <a:lnTo>
                    <a:pt x="0" y="1371600"/>
                  </a:lnTo>
                  <a:close/>
                </a:path>
              </a:pathLst>
            </a:custGeom>
            <a:solidFill>
              <a:srgbClr val="C7DBE1"/>
            </a:solidFill>
          </p:spPr>
        </p:sp>
      </p:grpSp>
      <p:sp>
        <p:nvSpPr>
          <p:cNvPr name="AutoShape 4" id="4"/>
          <p:cNvSpPr/>
          <p:nvPr/>
        </p:nvSpPr>
        <p:spPr>
          <a:xfrm>
            <a:off x="95906" y="1301851"/>
            <a:ext cx="750570" cy="133350"/>
          </a:xfrm>
          <a:prstGeom prst="line">
            <a:avLst/>
          </a:prstGeom>
          <a:ln cap="rnd" w="66675">
            <a:solidFill>
              <a:srgbClr val="96D3ED"/>
            </a:solidFill>
            <a:prstDash val="solid"/>
            <a:headEnd type="none" len="sm" w="sm"/>
            <a:tailEnd type="none" len="sm" w="sm"/>
          </a:ln>
        </p:spPr>
      </p:sp>
      <p:grpSp>
        <p:nvGrpSpPr>
          <p:cNvPr name="Group 5" id="5"/>
          <p:cNvGrpSpPr/>
          <p:nvPr/>
        </p:nvGrpSpPr>
        <p:grpSpPr>
          <a:xfrm rot="0">
            <a:off x="1028700" y="1028700"/>
            <a:ext cx="13704052" cy="1697222"/>
            <a:chOff x="0" y="0"/>
            <a:chExt cx="18272069" cy="2262962"/>
          </a:xfrm>
        </p:grpSpPr>
        <p:sp>
          <p:nvSpPr>
            <p:cNvPr name="Freeform 6" id="6"/>
            <p:cNvSpPr/>
            <p:nvPr/>
          </p:nvSpPr>
          <p:spPr>
            <a:xfrm flipH="false" flipV="false" rot="0">
              <a:off x="0" y="0"/>
              <a:ext cx="18272069" cy="2262962"/>
            </a:xfrm>
            <a:custGeom>
              <a:avLst/>
              <a:gdLst/>
              <a:ahLst/>
              <a:cxnLst/>
              <a:rect r="r" b="b" t="t" l="l"/>
              <a:pathLst>
                <a:path h="2262962" w="18272069">
                  <a:moveTo>
                    <a:pt x="0" y="0"/>
                  </a:moveTo>
                  <a:lnTo>
                    <a:pt x="18272069" y="0"/>
                  </a:lnTo>
                  <a:lnTo>
                    <a:pt x="18272069" y="2262962"/>
                  </a:lnTo>
                  <a:lnTo>
                    <a:pt x="0" y="2262962"/>
                  </a:lnTo>
                  <a:close/>
                </a:path>
              </a:pathLst>
            </a:custGeom>
            <a:solidFill>
              <a:srgbClr val="000000">
                <a:alpha val="0"/>
              </a:srgbClr>
            </a:solidFill>
          </p:spPr>
        </p:sp>
        <p:sp>
          <p:nvSpPr>
            <p:cNvPr name="TextBox 7" id="7"/>
            <p:cNvSpPr txBox="true"/>
            <p:nvPr/>
          </p:nvSpPr>
          <p:spPr>
            <a:xfrm>
              <a:off x="0" y="-47625"/>
              <a:ext cx="18272069" cy="2310587"/>
            </a:xfrm>
            <a:prstGeom prst="rect">
              <a:avLst/>
            </a:prstGeom>
          </p:spPr>
          <p:txBody>
            <a:bodyPr anchor="b" rtlCol="false" tIns="0" lIns="0" bIns="0" rIns="0"/>
            <a:lstStyle/>
            <a:p>
              <a:pPr algn="l">
                <a:lnSpc>
                  <a:spcPts val="5940"/>
                </a:lnSpc>
              </a:pPr>
              <a:r>
                <a:rPr lang="en-US" sz="5500" spc="412">
                  <a:solidFill>
                    <a:srgbClr val="000000"/>
                  </a:solidFill>
                  <a:latin typeface="Times New Roman"/>
                  <a:ea typeface="Times New Roman"/>
                  <a:cs typeface="Times New Roman"/>
                  <a:sym typeface="Times New Roman"/>
                </a:rPr>
                <a:t>Circumstances Surrounding Death</a:t>
              </a:r>
            </a:p>
          </p:txBody>
        </p:sp>
      </p:grpSp>
      <p:sp>
        <p:nvSpPr>
          <p:cNvPr name="TextBox 8" id="8"/>
          <p:cNvSpPr txBox="true"/>
          <p:nvPr/>
        </p:nvSpPr>
        <p:spPr>
          <a:xfrm rot="0">
            <a:off x="846476" y="3333750"/>
            <a:ext cx="10621500" cy="3505200"/>
          </a:xfrm>
          <a:prstGeom prst="rect">
            <a:avLst/>
          </a:prstGeom>
        </p:spPr>
        <p:txBody>
          <a:bodyPr anchor="t" rtlCol="false" tIns="0" lIns="0" bIns="0" rIns="0">
            <a:spAutoFit/>
          </a:bodyPr>
          <a:lstStyle/>
          <a:p>
            <a:pPr algn="l" marL="1202700" indent="-601350" lvl="1">
              <a:lnSpc>
                <a:spcPts val="6684"/>
              </a:lnSpc>
              <a:buFont typeface="Arial"/>
              <a:buChar char="•"/>
            </a:pPr>
            <a:r>
              <a:rPr lang="en-US" sz="5570">
                <a:solidFill>
                  <a:srgbClr val="000000"/>
                </a:solidFill>
                <a:latin typeface="Times New Roman"/>
                <a:ea typeface="Times New Roman"/>
                <a:cs typeface="Times New Roman"/>
                <a:sym typeface="Times New Roman"/>
              </a:rPr>
              <a:t>Cause</a:t>
            </a:r>
          </a:p>
          <a:p>
            <a:pPr algn="l" marL="1202700" indent="-601350" lvl="1">
              <a:lnSpc>
                <a:spcPts val="6684"/>
              </a:lnSpc>
              <a:buFont typeface="Arial"/>
              <a:buChar char="•"/>
            </a:pPr>
            <a:r>
              <a:rPr lang="en-US" sz="5570">
                <a:solidFill>
                  <a:srgbClr val="000000"/>
                </a:solidFill>
                <a:latin typeface="Times New Roman"/>
                <a:ea typeface="Times New Roman"/>
                <a:cs typeface="Times New Roman"/>
                <a:sym typeface="Times New Roman"/>
              </a:rPr>
              <a:t>Manner</a:t>
            </a:r>
          </a:p>
          <a:p>
            <a:pPr algn="l" marL="1202700" indent="-601350" lvl="1">
              <a:lnSpc>
                <a:spcPts val="6684"/>
              </a:lnSpc>
              <a:buFont typeface="Arial"/>
              <a:buChar char="•"/>
            </a:pPr>
            <a:r>
              <a:rPr lang="en-US" sz="5570">
                <a:solidFill>
                  <a:srgbClr val="000000"/>
                </a:solidFill>
                <a:latin typeface="Times New Roman"/>
                <a:ea typeface="Times New Roman"/>
                <a:cs typeface="Times New Roman"/>
                <a:sym typeface="Times New Roman"/>
              </a:rPr>
              <a:t>Mechanism </a:t>
            </a:r>
          </a:p>
          <a:p>
            <a:pPr algn="l" marL="1202700" indent="-601350" lvl="1">
              <a:lnSpc>
                <a:spcPts val="6684"/>
              </a:lnSpc>
              <a:buFont typeface="Arial"/>
              <a:buChar char="•"/>
            </a:pPr>
            <a:r>
              <a:rPr lang="en-US" sz="5570">
                <a:solidFill>
                  <a:srgbClr val="000000"/>
                </a:solidFill>
                <a:latin typeface="Times New Roman"/>
                <a:ea typeface="Times New Roman"/>
                <a:cs typeface="Times New Roman"/>
                <a:sym typeface="Times New Roman"/>
              </a:rPr>
              <a:t>Mode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781439" y="0"/>
            <a:ext cx="10506561" cy="10287000"/>
            <a:chOff x="0" y="0"/>
            <a:chExt cx="14008748" cy="13716000"/>
          </a:xfrm>
        </p:grpSpPr>
        <p:sp>
          <p:nvSpPr>
            <p:cNvPr name="Freeform 3" id="3"/>
            <p:cNvSpPr/>
            <p:nvPr/>
          </p:nvSpPr>
          <p:spPr>
            <a:xfrm flipH="false" flipV="false" rot="0">
              <a:off x="0" y="0"/>
              <a:ext cx="14008748" cy="13716000"/>
            </a:xfrm>
            <a:custGeom>
              <a:avLst/>
              <a:gdLst/>
              <a:ahLst/>
              <a:cxnLst/>
              <a:rect r="r" b="b" t="t" l="l"/>
              <a:pathLst>
                <a:path h="13716000" w="14008748">
                  <a:moveTo>
                    <a:pt x="0" y="0"/>
                  </a:moveTo>
                  <a:lnTo>
                    <a:pt x="14008748" y="0"/>
                  </a:lnTo>
                  <a:lnTo>
                    <a:pt x="14008748" y="13716000"/>
                  </a:lnTo>
                  <a:lnTo>
                    <a:pt x="0" y="13716000"/>
                  </a:lnTo>
                  <a:close/>
                </a:path>
              </a:pathLst>
            </a:custGeom>
            <a:solidFill>
              <a:srgbClr val="EAF6FB"/>
            </a:solidFill>
          </p:spPr>
        </p:sp>
      </p:grpSp>
      <p:sp>
        <p:nvSpPr>
          <p:cNvPr name="AutoShape 4" id="4"/>
          <p:cNvSpPr/>
          <p:nvPr/>
        </p:nvSpPr>
        <p:spPr>
          <a:xfrm>
            <a:off x="1051583" y="1123461"/>
            <a:ext cx="554376" cy="523264"/>
          </a:xfrm>
          <a:prstGeom prst="line">
            <a:avLst/>
          </a:prstGeom>
          <a:ln cap="rnd" w="66675">
            <a:solidFill>
              <a:srgbClr val="96D3ED"/>
            </a:solidFill>
            <a:prstDash val="solid"/>
            <a:headEnd type="none" len="sm" w="sm"/>
            <a:tailEnd type="none" len="sm" w="sm"/>
          </a:ln>
        </p:spPr>
      </p:sp>
      <p:sp>
        <p:nvSpPr>
          <p:cNvPr name="Freeform 5" id="5"/>
          <p:cNvSpPr/>
          <p:nvPr/>
        </p:nvSpPr>
        <p:spPr>
          <a:xfrm flipH="false" flipV="false" rot="0">
            <a:off x="1028700" y="2383331"/>
            <a:ext cx="6065264" cy="5520338"/>
          </a:xfrm>
          <a:custGeom>
            <a:avLst/>
            <a:gdLst/>
            <a:ahLst/>
            <a:cxnLst/>
            <a:rect r="r" b="b" t="t" l="l"/>
            <a:pathLst>
              <a:path h="5520338" w="6065264">
                <a:moveTo>
                  <a:pt x="0" y="0"/>
                </a:moveTo>
                <a:lnTo>
                  <a:pt x="6065264" y="0"/>
                </a:lnTo>
                <a:lnTo>
                  <a:pt x="6065264" y="5520338"/>
                </a:lnTo>
                <a:lnTo>
                  <a:pt x="0" y="5520338"/>
                </a:lnTo>
                <a:lnTo>
                  <a:pt x="0" y="0"/>
                </a:lnTo>
                <a:close/>
              </a:path>
            </a:pathLst>
          </a:custGeom>
          <a:blipFill>
            <a:blip r:embed="rId3"/>
            <a:stretch>
              <a:fillRect l="0" t="0" r="0" b="0"/>
            </a:stretch>
          </a:blipFill>
        </p:spPr>
      </p:sp>
      <p:sp>
        <p:nvSpPr>
          <p:cNvPr name="TextBox 6" id="6"/>
          <p:cNvSpPr txBox="true"/>
          <p:nvPr/>
        </p:nvSpPr>
        <p:spPr>
          <a:xfrm rot="0">
            <a:off x="8951055" y="994442"/>
            <a:ext cx="8308245" cy="8263858"/>
          </a:xfrm>
          <a:prstGeom prst="rect">
            <a:avLst/>
          </a:prstGeom>
        </p:spPr>
        <p:txBody>
          <a:bodyPr anchor="t" rtlCol="false" tIns="0" lIns="0" bIns="0" rIns="0">
            <a:spAutoFit/>
          </a:bodyPr>
          <a:lstStyle/>
          <a:p>
            <a:pPr algn="l">
              <a:lnSpc>
                <a:spcPts val="5857"/>
              </a:lnSpc>
            </a:pPr>
            <a:r>
              <a:rPr lang="en-US" sz="4881">
                <a:solidFill>
                  <a:srgbClr val="000000"/>
                </a:solidFill>
                <a:latin typeface="Times New Roman"/>
                <a:ea typeface="Times New Roman"/>
                <a:cs typeface="Times New Roman"/>
                <a:sym typeface="Times New Roman"/>
              </a:rPr>
              <a:t>A 45-year-old man was found deceased in his living room, suspended from a ceiling beam using a rope. </a:t>
            </a:r>
          </a:p>
          <a:p>
            <a:pPr algn="l">
              <a:lnSpc>
                <a:spcPts val="5857"/>
              </a:lnSpc>
            </a:pPr>
          </a:p>
          <a:p>
            <a:pPr algn="l">
              <a:lnSpc>
                <a:spcPts val="5857"/>
              </a:lnSpc>
            </a:pPr>
            <a:r>
              <a:rPr lang="en-US" sz="4881">
                <a:solidFill>
                  <a:srgbClr val="000000"/>
                </a:solidFill>
                <a:latin typeface="Times New Roman"/>
                <a:ea typeface="Times New Roman"/>
                <a:cs typeface="Times New Roman"/>
                <a:sym typeface="Times New Roman"/>
              </a:rPr>
              <a:t>A suicide note was present.</a:t>
            </a:r>
          </a:p>
          <a:p>
            <a:pPr algn="l">
              <a:lnSpc>
                <a:spcPts val="5857"/>
              </a:lnSpc>
            </a:pPr>
            <a:r>
              <a:rPr lang="en-US" sz="4881">
                <a:solidFill>
                  <a:srgbClr val="000000"/>
                </a:solidFill>
                <a:latin typeface="Times New Roman"/>
                <a:ea typeface="Times New Roman"/>
                <a:cs typeface="Times New Roman"/>
                <a:sym typeface="Times New Roman"/>
              </a:rPr>
              <a:t> </a:t>
            </a:r>
          </a:p>
          <a:p>
            <a:pPr algn="l">
              <a:lnSpc>
                <a:spcPts val="5857"/>
              </a:lnSpc>
            </a:pPr>
            <a:r>
              <a:rPr lang="en-US" sz="4881">
                <a:solidFill>
                  <a:srgbClr val="000000"/>
                </a:solidFill>
                <a:latin typeface="Times New Roman"/>
                <a:ea typeface="Times New Roman"/>
                <a:cs typeface="Times New Roman"/>
                <a:sym typeface="Times New Roman"/>
              </a:rPr>
              <a:t>Autopsy showed an oblique ligature mark below the thyroid, conjunctival petechiae, and neck muscle hemorrhage.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AF6FB"/>
            </a:solidFill>
          </p:spPr>
        </p:sp>
      </p:grpSp>
      <p:sp>
        <p:nvSpPr>
          <p:cNvPr name="Freeform 4" id="4"/>
          <p:cNvSpPr/>
          <p:nvPr/>
        </p:nvSpPr>
        <p:spPr>
          <a:xfrm flipH="false" flipV="false" rot="0">
            <a:off x="3590405" y="378515"/>
            <a:ext cx="11107191" cy="9529970"/>
          </a:xfrm>
          <a:custGeom>
            <a:avLst/>
            <a:gdLst/>
            <a:ahLst/>
            <a:cxnLst/>
            <a:rect r="r" b="b" t="t" l="l"/>
            <a:pathLst>
              <a:path h="9529970" w="11107191">
                <a:moveTo>
                  <a:pt x="0" y="0"/>
                </a:moveTo>
                <a:lnTo>
                  <a:pt x="11107190" y="0"/>
                </a:lnTo>
                <a:lnTo>
                  <a:pt x="11107190" y="9529970"/>
                </a:lnTo>
                <a:lnTo>
                  <a:pt x="0" y="9529970"/>
                </a:lnTo>
                <a:lnTo>
                  <a:pt x="0" y="0"/>
                </a:lnTo>
                <a:close/>
              </a:path>
            </a:pathLst>
          </a:custGeom>
          <a:blipFill>
            <a:blip r:embed="rId3"/>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a:off x="1034532" y="1061523"/>
            <a:ext cx="750570" cy="133350"/>
          </a:xfrm>
          <a:prstGeom prst="line">
            <a:avLst/>
          </a:prstGeom>
          <a:ln cap="rnd" w="66675">
            <a:solidFill>
              <a:srgbClr val="96D3ED"/>
            </a:solidFill>
            <a:prstDash val="solid"/>
            <a:headEnd type="none" len="sm" w="sm"/>
            <a:tailEnd type="none" len="sm" w="sm"/>
          </a:ln>
        </p:spPr>
      </p:sp>
      <p:grpSp>
        <p:nvGrpSpPr>
          <p:cNvPr name="Group 3" id="3"/>
          <p:cNvGrpSpPr/>
          <p:nvPr/>
        </p:nvGrpSpPr>
        <p:grpSpPr>
          <a:xfrm rot="0">
            <a:off x="1785102" y="1194873"/>
            <a:ext cx="14732932" cy="1045463"/>
            <a:chOff x="0" y="0"/>
            <a:chExt cx="19643910" cy="1393951"/>
          </a:xfrm>
        </p:grpSpPr>
        <p:sp>
          <p:nvSpPr>
            <p:cNvPr name="Freeform 4" id="4"/>
            <p:cNvSpPr/>
            <p:nvPr/>
          </p:nvSpPr>
          <p:spPr>
            <a:xfrm flipH="false" flipV="false" rot="0">
              <a:off x="0" y="0"/>
              <a:ext cx="19643909" cy="1393951"/>
            </a:xfrm>
            <a:custGeom>
              <a:avLst/>
              <a:gdLst/>
              <a:ahLst/>
              <a:cxnLst/>
              <a:rect r="r" b="b" t="t" l="l"/>
              <a:pathLst>
                <a:path h="1393951" w="19643909">
                  <a:moveTo>
                    <a:pt x="0" y="0"/>
                  </a:moveTo>
                  <a:lnTo>
                    <a:pt x="19643909" y="0"/>
                  </a:lnTo>
                  <a:lnTo>
                    <a:pt x="19643909" y="1393951"/>
                  </a:lnTo>
                  <a:lnTo>
                    <a:pt x="0" y="1393951"/>
                  </a:lnTo>
                  <a:close/>
                </a:path>
              </a:pathLst>
            </a:custGeom>
            <a:solidFill>
              <a:srgbClr val="000000">
                <a:alpha val="0"/>
              </a:srgbClr>
            </a:solidFill>
          </p:spPr>
        </p:sp>
        <p:sp>
          <p:nvSpPr>
            <p:cNvPr name="TextBox 5" id="5"/>
            <p:cNvSpPr txBox="true"/>
            <p:nvPr/>
          </p:nvSpPr>
          <p:spPr>
            <a:xfrm>
              <a:off x="0" y="-47625"/>
              <a:ext cx="19643910" cy="1441576"/>
            </a:xfrm>
            <a:prstGeom prst="rect">
              <a:avLst/>
            </a:prstGeom>
          </p:spPr>
          <p:txBody>
            <a:bodyPr anchor="b" rtlCol="false" tIns="0" lIns="0" bIns="0" rIns="0"/>
            <a:lstStyle/>
            <a:p>
              <a:pPr algn="l">
                <a:lnSpc>
                  <a:spcPts val="5831"/>
                </a:lnSpc>
              </a:pPr>
              <a:r>
                <a:rPr lang="en-US" sz="5399" spc="506">
                  <a:solidFill>
                    <a:srgbClr val="000000"/>
                  </a:solidFill>
                  <a:latin typeface="Times New Roman"/>
                  <a:ea typeface="Times New Roman"/>
                  <a:cs typeface="Times New Roman"/>
                  <a:sym typeface="Times New Roman"/>
                </a:rPr>
                <a:t>Asphyxia: Etymology Vs Convention</a:t>
              </a:r>
            </a:p>
          </p:txBody>
        </p:sp>
      </p:grpSp>
      <p:grpSp>
        <p:nvGrpSpPr>
          <p:cNvPr name="Group 6" id="6"/>
          <p:cNvGrpSpPr/>
          <p:nvPr/>
        </p:nvGrpSpPr>
        <p:grpSpPr>
          <a:xfrm rot="0">
            <a:off x="9453133" y="2779804"/>
            <a:ext cx="7806167" cy="5969422"/>
            <a:chOff x="0" y="0"/>
            <a:chExt cx="9326880" cy="7132320"/>
          </a:xfrm>
        </p:grpSpPr>
        <p:sp>
          <p:nvSpPr>
            <p:cNvPr name="Freeform 7" id="7"/>
            <p:cNvSpPr/>
            <p:nvPr/>
          </p:nvSpPr>
          <p:spPr>
            <a:xfrm flipH="false" flipV="false" rot="0">
              <a:off x="0" y="0"/>
              <a:ext cx="9326880" cy="7132320"/>
            </a:xfrm>
            <a:custGeom>
              <a:avLst/>
              <a:gdLst/>
              <a:ahLst/>
              <a:cxnLst/>
              <a:rect r="r" b="b" t="t" l="l"/>
              <a:pathLst>
                <a:path h="7132320" w="9326880">
                  <a:moveTo>
                    <a:pt x="0" y="0"/>
                  </a:moveTo>
                  <a:lnTo>
                    <a:pt x="9326880" y="0"/>
                  </a:lnTo>
                  <a:lnTo>
                    <a:pt x="9326880" y="7132320"/>
                  </a:lnTo>
                  <a:lnTo>
                    <a:pt x="0" y="7132320"/>
                  </a:lnTo>
                  <a:close/>
                </a:path>
              </a:pathLst>
            </a:custGeom>
            <a:solidFill>
              <a:srgbClr val="EAF6FB"/>
            </a:solidFill>
          </p:spPr>
        </p:sp>
        <p:sp>
          <p:nvSpPr>
            <p:cNvPr name="TextBox 8" id="8"/>
            <p:cNvSpPr txBox="true"/>
            <p:nvPr/>
          </p:nvSpPr>
          <p:spPr>
            <a:xfrm>
              <a:off x="0" y="-28575"/>
              <a:ext cx="9326880" cy="7160895"/>
            </a:xfrm>
            <a:prstGeom prst="rect">
              <a:avLst/>
            </a:prstGeom>
          </p:spPr>
          <p:txBody>
            <a:bodyPr anchor="t" rtlCol="false" tIns="56690" lIns="56690" bIns="56690" rIns="56690"/>
            <a:lstStyle/>
            <a:p>
              <a:pPr algn="l">
                <a:lnSpc>
                  <a:spcPts val="3618"/>
                </a:lnSpc>
              </a:pPr>
              <a:r>
                <a:rPr lang="en-US" sz="3350">
                  <a:solidFill>
                    <a:srgbClr val="000000"/>
                  </a:solidFill>
                  <a:latin typeface="Times New Roman"/>
                  <a:ea typeface="Times New Roman"/>
                  <a:cs typeface="Times New Roman"/>
                  <a:sym typeface="Times New Roman"/>
                </a:rPr>
                <a:t>Conventionally</a:t>
              </a:r>
              <a:r>
                <a:rPr lang="en-US" sz="3350">
                  <a:solidFill>
                    <a:srgbClr val="000000"/>
                  </a:solidFill>
                  <a:latin typeface="Times New Roman"/>
                  <a:ea typeface="Times New Roman"/>
                  <a:cs typeface="Times New Roman"/>
                  <a:sym typeface="Times New Roman"/>
                </a:rPr>
                <a:t>: </a:t>
              </a:r>
            </a:p>
            <a:p>
              <a:pPr algn="l">
                <a:lnSpc>
                  <a:spcPts val="3618"/>
                </a:lnSpc>
              </a:pPr>
            </a:p>
            <a:p>
              <a:pPr algn="l">
                <a:lnSpc>
                  <a:spcPts val="3618"/>
                </a:lnSpc>
              </a:pPr>
              <a:r>
                <a:rPr lang="en-US" sz="3350">
                  <a:solidFill>
                    <a:srgbClr val="000000"/>
                  </a:solidFill>
                  <a:latin typeface="Times New Roman"/>
                  <a:ea typeface="Times New Roman"/>
                  <a:cs typeface="Times New Roman"/>
                  <a:sym typeface="Times New Roman"/>
                </a:rPr>
                <a:t>Asphyxia means </a:t>
              </a:r>
              <a:r>
                <a:rPr lang="en-US" sz="3350" b="true">
                  <a:solidFill>
                    <a:srgbClr val="000000"/>
                  </a:solidFill>
                  <a:latin typeface="Times New Roman Bold"/>
                  <a:ea typeface="Times New Roman Bold"/>
                  <a:cs typeface="Times New Roman Bold"/>
                  <a:sym typeface="Times New Roman Bold"/>
                </a:rPr>
                <a:t>"lack of oxygen."</a:t>
              </a:r>
            </a:p>
            <a:p>
              <a:pPr algn="l">
                <a:lnSpc>
                  <a:spcPts val="3618"/>
                </a:lnSpc>
              </a:pPr>
            </a:p>
            <a:p>
              <a:pPr algn="l" marL="723266" indent="-361633" lvl="1">
                <a:lnSpc>
                  <a:spcPts val="3618"/>
                </a:lnSpc>
                <a:buFont typeface="Arial"/>
                <a:buChar char="•"/>
              </a:pPr>
              <a:r>
                <a:rPr lang="en-US" sz="3350">
                  <a:solidFill>
                    <a:srgbClr val="000000"/>
                  </a:solidFill>
                  <a:latin typeface="Times New Roman"/>
                  <a:ea typeface="Times New Roman"/>
                  <a:cs typeface="Times New Roman"/>
                  <a:sym typeface="Times New Roman"/>
                </a:rPr>
                <a:t>Broadly referring to any process that impairs oxygen delivery to tissues.</a:t>
              </a:r>
            </a:p>
            <a:p>
              <a:pPr algn="l">
                <a:lnSpc>
                  <a:spcPts val="3618"/>
                </a:lnSpc>
              </a:pPr>
            </a:p>
            <a:p>
              <a:pPr algn="l">
                <a:lnSpc>
                  <a:spcPts val="3618"/>
                </a:lnSpc>
              </a:pPr>
            </a:p>
            <a:p>
              <a:pPr algn="l">
                <a:lnSpc>
                  <a:spcPts val="3618"/>
                </a:lnSpc>
              </a:pPr>
            </a:p>
          </p:txBody>
        </p:sp>
      </p:grpSp>
      <p:grpSp>
        <p:nvGrpSpPr>
          <p:cNvPr name="Group 9" id="9"/>
          <p:cNvGrpSpPr/>
          <p:nvPr/>
        </p:nvGrpSpPr>
        <p:grpSpPr>
          <a:xfrm rot="0">
            <a:off x="1034532" y="2779804"/>
            <a:ext cx="7806167" cy="5969422"/>
            <a:chOff x="0" y="0"/>
            <a:chExt cx="9326880" cy="7132320"/>
          </a:xfrm>
        </p:grpSpPr>
        <p:sp>
          <p:nvSpPr>
            <p:cNvPr name="Freeform 10" id="10"/>
            <p:cNvSpPr/>
            <p:nvPr/>
          </p:nvSpPr>
          <p:spPr>
            <a:xfrm flipH="false" flipV="false" rot="0">
              <a:off x="0" y="0"/>
              <a:ext cx="9326880" cy="7132320"/>
            </a:xfrm>
            <a:custGeom>
              <a:avLst/>
              <a:gdLst/>
              <a:ahLst/>
              <a:cxnLst/>
              <a:rect r="r" b="b" t="t" l="l"/>
              <a:pathLst>
                <a:path h="7132320" w="9326880">
                  <a:moveTo>
                    <a:pt x="0" y="0"/>
                  </a:moveTo>
                  <a:lnTo>
                    <a:pt x="9326880" y="0"/>
                  </a:lnTo>
                  <a:lnTo>
                    <a:pt x="9326880" y="7132320"/>
                  </a:lnTo>
                  <a:lnTo>
                    <a:pt x="0" y="7132320"/>
                  </a:lnTo>
                  <a:close/>
                </a:path>
              </a:pathLst>
            </a:custGeom>
            <a:solidFill>
              <a:srgbClr val="EAF6FB"/>
            </a:solidFill>
          </p:spPr>
        </p:sp>
        <p:sp>
          <p:nvSpPr>
            <p:cNvPr name="TextBox 11" id="11"/>
            <p:cNvSpPr txBox="true"/>
            <p:nvPr/>
          </p:nvSpPr>
          <p:spPr>
            <a:xfrm>
              <a:off x="0" y="0"/>
              <a:ext cx="9326880" cy="7132320"/>
            </a:xfrm>
            <a:prstGeom prst="rect">
              <a:avLst/>
            </a:prstGeom>
          </p:spPr>
          <p:txBody>
            <a:bodyPr anchor="t" rtlCol="false" tIns="56690" lIns="56690" bIns="56690" rIns="56690"/>
            <a:lstStyle/>
            <a:p>
              <a:pPr algn="l">
                <a:lnSpc>
                  <a:spcPts val="3254"/>
                </a:lnSpc>
              </a:pPr>
              <a:r>
                <a:rPr lang="en-US" sz="3347">
                  <a:solidFill>
                    <a:srgbClr val="000000"/>
                  </a:solidFill>
                  <a:latin typeface="Times New Roman"/>
                  <a:ea typeface="Times New Roman"/>
                  <a:cs typeface="Times New Roman"/>
                  <a:sym typeface="Times New Roman"/>
                </a:rPr>
                <a:t>Etymologically: </a:t>
              </a:r>
            </a:p>
            <a:p>
              <a:pPr algn="l">
                <a:lnSpc>
                  <a:spcPts val="3254"/>
                </a:lnSpc>
              </a:pPr>
            </a:p>
            <a:p>
              <a:pPr algn="l">
                <a:lnSpc>
                  <a:spcPts val="3254"/>
                </a:lnSpc>
              </a:pPr>
              <a:r>
                <a:rPr lang="en-US" sz="3347">
                  <a:solidFill>
                    <a:srgbClr val="000000"/>
                  </a:solidFill>
                  <a:latin typeface="Times New Roman"/>
                  <a:ea typeface="Times New Roman"/>
                  <a:cs typeface="Times New Roman"/>
                  <a:sym typeface="Times New Roman"/>
                </a:rPr>
                <a:t> Asphyxia means </a:t>
              </a:r>
              <a:r>
                <a:rPr lang="en-US" sz="3347" b="true">
                  <a:solidFill>
                    <a:srgbClr val="000000"/>
                  </a:solidFill>
                  <a:latin typeface="Times New Roman Bold"/>
                  <a:ea typeface="Times New Roman Bold"/>
                  <a:cs typeface="Times New Roman Bold"/>
                  <a:sym typeface="Times New Roman Bold"/>
                </a:rPr>
                <a:t>"absence of pulsation."</a:t>
              </a:r>
            </a:p>
            <a:p>
              <a:pPr algn="l">
                <a:lnSpc>
                  <a:spcPts val="3254"/>
                </a:lnSpc>
              </a:pPr>
            </a:p>
            <a:p>
              <a:pPr algn="l" marL="722793" indent="-361396" lvl="1">
                <a:lnSpc>
                  <a:spcPts val="3254"/>
                </a:lnSpc>
                <a:buFont typeface="Arial"/>
                <a:buChar char="•"/>
              </a:pPr>
              <a:r>
                <a:rPr lang="en-US" sz="3347">
                  <a:solidFill>
                    <a:srgbClr val="000000"/>
                  </a:solidFill>
                  <a:latin typeface="Times New Roman"/>
                  <a:ea typeface="Times New Roman"/>
                  <a:cs typeface="Times New Roman"/>
                  <a:sym typeface="Times New Roman"/>
                </a:rPr>
                <a:t> (from Greek a- = "without" + sphyxis = "pulse")</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C7DBE1"/>
        </a:solidFill>
      </p:bgPr>
    </p:bg>
    <p:spTree>
      <p:nvGrpSpPr>
        <p:cNvPr id="1" name=""/>
        <p:cNvGrpSpPr/>
        <p:nvPr/>
      </p:nvGrpSpPr>
      <p:grpSpPr>
        <a:xfrm>
          <a:off x="0" y="0"/>
          <a:ext cx="0" cy="0"/>
          <a:chOff x="0" y="0"/>
          <a:chExt cx="0" cy="0"/>
        </a:xfrm>
      </p:grpSpPr>
      <p:grpSp>
        <p:nvGrpSpPr>
          <p:cNvPr name="Group 2" id="2"/>
          <p:cNvGrpSpPr/>
          <p:nvPr/>
        </p:nvGrpSpPr>
        <p:grpSpPr>
          <a:xfrm rot="0">
            <a:off x="9144000" y="0"/>
            <a:ext cx="8525702" cy="10287000"/>
            <a:chOff x="0" y="0"/>
            <a:chExt cx="11367603" cy="13716000"/>
          </a:xfrm>
        </p:grpSpPr>
        <p:sp>
          <p:nvSpPr>
            <p:cNvPr name="Freeform 3" id="3"/>
            <p:cNvSpPr/>
            <p:nvPr/>
          </p:nvSpPr>
          <p:spPr>
            <a:xfrm flipH="false" flipV="false" rot="0">
              <a:off x="0" y="0"/>
              <a:ext cx="11367602" cy="13716000"/>
            </a:xfrm>
            <a:custGeom>
              <a:avLst/>
              <a:gdLst/>
              <a:ahLst/>
              <a:cxnLst/>
              <a:rect r="r" b="b" t="t" l="l"/>
              <a:pathLst>
                <a:path h="13716000" w="11367602">
                  <a:moveTo>
                    <a:pt x="0" y="0"/>
                  </a:moveTo>
                  <a:lnTo>
                    <a:pt x="11367602" y="0"/>
                  </a:lnTo>
                  <a:lnTo>
                    <a:pt x="11367602" y="13716000"/>
                  </a:lnTo>
                  <a:lnTo>
                    <a:pt x="0" y="13716000"/>
                  </a:lnTo>
                  <a:close/>
                </a:path>
              </a:pathLst>
            </a:custGeom>
            <a:solidFill>
              <a:srgbClr val="FFFFFF"/>
            </a:solidFill>
          </p:spPr>
        </p:sp>
      </p:grpSp>
      <p:sp>
        <p:nvSpPr>
          <p:cNvPr name="AutoShape 4" id="4"/>
          <p:cNvSpPr/>
          <p:nvPr/>
        </p:nvSpPr>
        <p:spPr>
          <a:xfrm rot="604459">
            <a:off x="1875120" y="9139239"/>
            <a:ext cx="762324" cy="0"/>
          </a:xfrm>
          <a:prstGeom prst="line">
            <a:avLst/>
          </a:prstGeom>
          <a:ln cap="rnd" w="66675">
            <a:solidFill>
              <a:srgbClr val="96D3ED"/>
            </a:solidFill>
            <a:prstDash val="solid"/>
            <a:headEnd type="none" len="sm" w="sm"/>
            <a:tailEnd type="none" len="sm" w="sm"/>
          </a:ln>
        </p:spPr>
      </p:sp>
      <p:grpSp>
        <p:nvGrpSpPr>
          <p:cNvPr name="Group 5" id="5"/>
          <p:cNvGrpSpPr/>
          <p:nvPr/>
        </p:nvGrpSpPr>
        <p:grpSpPr>
          <a:xfrm rot="0">
            <a:off x="9692008" y="1028700"/>
            <a:ext cx="6764404" cy="1112520"/>
            <a:chOff x="0" y="0"/>
            <a:chExt cx="9019205" cy="1483360"/>
          </a:xfrm>
        </p:grpSpPr>
        <p:sp>
          <p:nvSpPr>
            <p:cNvPr name="Freeform 6" id="6"/>
            <p:cNvSpPr/>
            <p:nvPr/>
          </p:nvSpPr>
          <p:spPr>
            <a:xfrm flipH="false" flipV="false" rot="0">
              <a:off x="0" y="0"/>
              <a:ext cx="9019205" cy="1483360"/>
            </a:xfrm>
            <a:custGeom>
              <a:avLst/>
              <a:gdLst/>
              <a:ahLst/>
              <a:cxnLst/>
              <a:rect r="r" b="b" t="t" l="l"/>
              <a:pathLst>
                <a:path h="1483360" w="9019205">
                  <a:moveTo>
                    <a:pt x="0" y="0"/>
                  </a:moveTo>
                  <a:lnTo>
                    <a:pt x="9019205" y="0"/>
                  </a:lnTo>
                  <a:lnTo>
                    <a:pt x="9019205" y="1483360"/>
                  </a:lnTo>
                  <a:lnTo>
                    <a:pt x="0" y="1483360"/>
                  </a:lnTo>
                  <a:close/>
                </a:path>
              </a:pathLst>
            </a:custGeom>
            <a:solidFill>
              <a:srgbClr val="000000">
                <a:alpha val="0"/>
              </a:srgbClr>
            </a:solidFill>
          </p:spPr>
        </p:sp>
        <p:sp>
          <p:nvSpPr>
            <p:cNvPr name="TextBox 7" id="7"/>
            <p:cNvSpPr txBox="true"/>
            <p:nvPr/>
          </p:nvSpPr>
          <p:spPr>
            <a:xfrm>
              <a:off x="0" y="-38100"/>
              <a:ext cx="9019205" cy="1521460"/>
            </a:xfrm>
            <a:prstGeom prst="rect">
              <a:avLst/>
            </a:prstGeom>
          </p:spPr>
          <p:txBody>
            <a:bodyPr anchor="b" rtlCol="false" tIns="0" lIns="0" bIns="0" rIns="0"/>
            <a:lstStyle/>
            <a:p>
              <a:pPr algn="l">
                <a:lnSpc>
                  <a:spcPts val="5399"/>
                </a:lnSpc>
              </a:pPr>
              <a:r>
                <a:rPr lang="en-US" sz="4999" spc="468">
                  <a:solidFill>
                    <a:srgbClr val="000000"/>
                  </a:solidFill>
                  <a:latin typeface="Times New Roman"/>
                  <a:ea typeface="Times New Roman"/>
                  <a:cs typeface="Times New Roman"/>
                  <a:sym typeface="Times New Roman"/>
                </a:rPr>
                <a:t>‘Level’ of Asphyxia</a:t>
              </a:r>
            </a:p>
          </p:txBody>
        </p:sp>
      </p:grpSp>
      <p:sp>
        <p:nvSpPr>
          <p:cNvPr name="Freeform 8" id="8"/>
          <p:cNvSpPr/>
          <p:nvPr/>
        </p:nvSpPr>
        <p:spPr>
          <a:xfrm flipH="false" flipV="false" rot="0">
            <a:off x="1628359" y="1028700"/>
            <a:ext cx="6952337" cy="8365382"/>
          </a:xfrm>
          <a:custGeom>
            <a:avLst/>
            <a:gdLst/>
            <a:ahLst/>
            <a:cxnLst/>
            <a:rect r="r" b="b" t="t" l="l"/>
            <a:pathLst>
              <a:path h="8365382" w="6952337">
                <a:moveTo>
                  <a:pt x="0" y="0"/>
                </a:moveTo>
                <a:lnTo>
                  <a:pt x="6952337" y="0"/>
                </a:lnTo>
                <a:lnTo>
                  <a:pt x="6952337" y="8365382"/>
                </a:lnTo>
                <a:lnTo>
                  <a:pt x="0" y="8365382"/>
                </a:lnTo>
                <a:lnTo>
                  <a:pt x="0" y="0"/>
                </a:lnTo>
                <a:close/>
              </a:path>
            </a:pathLst>
          </a:custGeom>
          <a:blipFill>
            <a:blip r:embed="rId3"/>
            <a:stretch>
              <a:fillRect l="0" t="-2887" r="-2232" b="0"/>
            </a:stretch>
          </a:blipFill>
        </p:spPr>
      </p:sp>
      <p:sp>
        <p:nvSpPr>
          <p:cNvPr name="TextBox 9" id="9"/>
          <p:cNvSpPr txBox="true"/>
          <p:nvPr/>
        </p:nvSpPr>
        <p:spPr>
          <a:xfrm rot="0">
            <a:off x="9293294" y="2729695"/>
            <a:ext cx="9167608" cy="4741884"/>
          </a:xfrm>
          <a:prstGeom prst="rect">
            <a:avLst/>
          </a:prstGeom>
        </p:spPr>
        <p:txBody>
          <a:bodyPr anchor="t" rtlCol="false" tIns="0" lIns="0" bIns="0" rIns="0">
            <a:spAutoFit/>
          </a:bodyPr>
          <a:lstStyle/>
          <a:p>
            <a:pPr algn="l" marL="942318" indent="-471159" lvl="1">
              <a:lnSpc>
                <a:spcPts val="5237"/>
              </a:lnSpc>
              <a:buFont typeface="Arial"/>
              <a:buChar char="•"/>
            </a:pPr>
            <a:r>
              <a:rPr lang="en-US" sz="4364">
                <a:solidFill>
                  <a:srgbClr val="000000"/>
                </a:solidFill>
                <a:latin typeface="Times New Roman"/>
                <a:ea typeface="Times New Roman"/>
                <a:cs typeface="Times New Roman"/>
                <a:sym typeface="Times New Roman"/>
              </a:rPr>
              <a:t>external atmosphere</a:t>
            </a:r>
          </a:p>
          <a:p>
            <a:pPr algn="l" marL="942318" indent="-471159" lvl="1">
              <a:lnSpc>
                <a:spcPts val="5237"/>
              </a:lnSpc>
              <a:buFont typeface="Arial"/>
              <a:buChar char="•"/>
            </a:pPr>
            <a:r>
              <a:rPr lang="en-US" sz="4364">
                <a:solidFill>
                  <a:srgbClr val="000000"/>
                </a:solidFill>
                <a:latin typeface="Times New Roman"/>
                <a:ea typeface="Times New Roman"/>
                <a:cs typeface="Times New Roman"/>
                <a:sym typeface="Times New Roman"/>
              </a:rPr>
              <a:t>external obstruction</a:t>
            </a:r>
          </a:p>
          <a:p>
            <a:pPr algn="l" marL="942318" indent="-471159" lvl="1">
              <a:lnSpc>
                <a:spcPts val="5237"/>
              </a:lnSpc>
              <a:buFont typeface="Arial"/>
              <a:buChar char="•"/>
            </a:pPr>
            <a:r>
              <a:rPr lang="en-US" sz="4364">
                <a:solidFill>
                  <a:srgbClr val="000000"/>
                </a:solidFill>
                <a:latin typeface="Times New Roman"/>
                <a:ea typeface="Times New Roman"/>
                <a:cs typeface="Times New Roman"/>
                <a:sym typeface="Times New Roman"/>
              </a:rPr>
              <a:t>internal obstruction</a:t>
            </a:r>
          </a:p>
          <a:p>
            <a:pPr algn="l" marL="942318" indent="-471159" lvl="1">
              <a:lnSpc>
                <a:spcPts val="5237"/>
              </a:lnSpc>
              <a:buFont typeface="Arial"/>
              <a:buChar char="•"/>
            </a:pPr>
            <a:r>
              <a:rPr lang="en-US" sz="4364">
                <a:solidFill>
                  <a:srgbClr val="000000"/>
                </a:solidFill>
                <a:latin typeface="Times New Roman"/>
                <a:ea typeface="Times New Roman"/>
                <a:cs typeface="Times New Roman"/>
                <a:sym typeface="Times New Roman"/>
              </a:rPr>
              <a:t>thoracic restriction</a:t>
            </a:r>
          </a:p>
          <a:p>
            <a:pPr algn="l" marL="942318" indent="-471159" lvl="1">
              <a:lnSpc>
                <a:spcPts val="5237"/>
              </a:lnSpc>
              <a:buFont typeface="Arial"/>
              <a:buChar char="•"/>
            </a:pPr>
            <a:r>
              <a:rPr lang="en-US" sz="4364">
                <a:solidFill>
                  <a:srgbClr val="000000"/>
                </a:solidFill>
                <a:latin typeface="Times New Roman"/>
                <a:ea typeface="Times New Roman"/>
                <a:cs typeface="Times New Roman"/>
                <a:sym typeface="Times New Roman"/>
              </a:rPr>
              <a:t>lung pathology</a:t>
            </a:r>
          </a:p>
          <a:p>
            <a:pPr algn="l" marL="942318" indent="-471159" lvl="1">
              <a:lnSpc>
                <a:spcPts val="5237"/>
              </a:lnSpc>
              <a:buFont typeface="Arial"/>
              <a:buChar char="•"/>
            </a:pPr>
            <a:r>
              <a:rPr lang="en-US" sz="4364">
                <a:solidFill>
                  <a:srgbClr val="000000"/>
                </a:solidFill>
                <a:latin typeface="Times New Roman"/>
                <a:ea typeface="Times New Roman"/>
                <a:cs typeface="Times New Roman"/>
                <a:sym typeface="Times New Roman"/>
              </a:rPr>
              <a:t>cardiac dysfunction</a:t>
            </a:r>
          </a:p>
          <a:p>
            <a:pPr algn="l" marL="942318" indent="-471159" lvl="1">
              <a:lnSpc>
                <a:spcPts val="5237"/>
              </a:lnSpc>
              <a:buFont typeface="Arial"/>
              <a:buChar char="•"/>
            </a:pPr>
            <a:r>
              <a:rPr lang="en-US" sz="4364">
                <a:solidFill>
                  <a:srgbClr val="000000"/>
                </a:solidFill>
                <a:latin typeface="Times New Roman"/>
                <a:ea typeface="Times New Roman"/>
                <a:cs typeface="Times New Roman"/>
                <a:sym typeface="Times New Roman"/>
              </a:rPr>
              <a:t>O2 use inability </a:t>
            </a: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12344400"/>
                  </a:lnTo>
                  <a:lnTo>
                    <a:pt x="20233532" y="12344400"/>
                  </a:lnTo>
                  <a:lnTo>
                    <a:pt x="20233532" y="1371600"/>
                  </a:lnTo>
                  <a:lnTo>
                    <a:pt x="0" y="1371600"/>
                  </a:lnTo>
                  <a:close/>
                </a:path>
              </a:pathLst>
            </a:custGeom>
            <a:solidFill>
              <a:srgbClr val="C7DBE1"/>
            </a:solidFill>
          </p:spPr>
        </p:sp>
      </p:grpSp>
      <p:sp>
        <p:nvSpPr>
          <p:cNvPr name="AutoShape 4" id="4"/>
          <p:cNvSpPr/>
          <p:nvPr/>
        </p:nvSpPr>
        <p:spPr>
          <a:xfrm>
            <a:off x="90075" y="1592847"/>
            <a:ext cx="750570" cy="133350"/>
          </a:xfrm>
          <a:prstGeom prst="line">
            <a:avLst/>
          </a:prstGeom>
          <a:ln cap="rnd" w="66675">
            <a:solidFill>
              <a:srgbClr val="96D3ED"/>
            </a:solidFill>
            <a:prstDash val="solid"/>
            <a:headEnd type="none" len="sm" w="sm"/>
            <a:tailEnd type="none" len="sm" w="sm"/>
          </a:ln>
        </p:spPr>
      </p:sp>
      <p:grpSp>
        <p:nvGrpSpPr>
          <p:cNvPr name="Group 5" id="5"/>
          <p:cNvGrpSpPr/>
          <p:nvPr/>
        </p:nvGrpSpPr>
        <p:grpSpPr>
          <a:xfrm rot="0">
            <a:off x="1028700" y="1028700"/>
            <a:ext cx="11793809" cy="1460642"/>
            <a:chOff x="0" y="0"/>
            <a:chExt cx="18272069" cy="2262962"/>
          </a:xfrm>
        </p:grpSpPr>
        <p:sp>
          <p:nvSpPr>
            <p:cNvPr name="Freeform 6" id="6"/>
            <p:cNvSpPr/>
            <p:nvPr/>
          </p:nvSpPr>
          <p:spPr>
            <a:xfrm flipH="false" flipV="false" rot="0">
              <a:off x="0" y="0"/>
              <a:ext cx="18272069" cy="2262962"/>
            </a:xfrm>
            <a:custGeom>
              <a:avLst/>
              <a:gdLst/>
              <a:ahLst/>
              <a:cxnLst/>
              <a:rect r="r" b="b" t="t" l="l"/>
              <a:pathLst>
                <a:path h="2262962" w="18272069">
                  <a:moveTo>
                    <a:pt x="0" y="0"/>
                  </a:moveTo>
                  <a:lnTo>
                    <a:pt x="18272069" y="0"/>
                  </a:lnTo>
                  <a:lnTo>
                    <a:pt x="18272069" y="2262962"/>
                  </a:lnTo>
                  <a:lnTo>
                    <a:pt x="0" y="2262962"/>
                  </a:lnTo>
                  <a:close/>
                </a:path>
              </a:pathLst>
            </a:custGeom>
            <a:solidFill>
              <a:srgbClr val="000000">
                <a:alpha val="0"/>
              </a:srgbClr>
            </a:solidFill>
          </p:spPr>
        </p:sp>
        <p:sp>
          <p:nvSpPr>
            <p:cNvPr name="TextBox 7" id="7"/>
            <p:cNvSpPr txBox="true"/>
            <p:nvPr/>
          </p:nvSpPr>
          <p:spPr>
            <a:xfrm>
              <a:off x="0" y="-47625"/>
              <a:ext cx="18272069" cy="2310587"/>
            </a:xfrm>
            <a:prstGeom prst="rect">
              <a:avLst/>
            </a:prstGeom>
          </p:spPr>
          <p:txBody>
            <a:bodyPr anchor="b" rtlCol="false" tIns="0" lIns="0" bIns="0" rIns="0"/>
            <a:lstStyle/>
            <a:p>
              <a:pPr algn="l">
                <a:lnSpc>
                  <a:spcPts val="5940"/>
                </a:lnSpc>
              </a:pPr>
              <a:r>
                <a:rPr lang="en-US" sz="5500" spc="412">
                  <a:solidFill>
                    <a:srgbClr val="000000"/>
                  </a:solidFill>
                  <a:latin typeface="Times New Roman"/>
                  <a:ea typeface="Times New Roman"/>
                  <a:cs typeface="Times New Roman"/>
                  <a:sym typeface="Times New Roman"/>
                </a:rPr>
                <a:t>Classification of asphyxia</a:t>
              </a:r>
            </a:p>
          </p:txBody>
        </p:sp>
      </p:grpSp>
      <p:sp>
        <p:nvSpPr>
          <p:cNvPr name="TextBox 8" id="8"/>
          <p:cNvSpPr txBox="true"/>
          <p:nvPr/>
        </p:nvSpPr>
        <p:spPr>
          <a:xfrm rot="0">
            <a:off x="1028700" y="2731261"/>
            <a:ext cx="8115300" cy="5457825"/>
          </a:xfrm>
          <a:prstGeom prst="rect">
            <a:avLst/>
          </a:prstGeom>
        </p:spPr>
        <p:txBody>
          <a:bodyPr anchor="t" rtlCol="false" tIns="0" lIns="0" bIns="0" rIns="0">
            <a:spAutoFit/>
          </a:bodyPr>
          <a:lstStyle/>
          <a:p>
            <a:pPr algn="l" marL="922113" indent="-461056" lvl="1">
              <a:lnSpc>
                <a:spcPts val="5125"/>
              </a:lnSpc>
              <a:buFont typeface="Arial"/>
              <a:buChar char="•"/>
            </a:pPr>
            <a:r>
              <a:rPr lang="en-US" b="true" sz="4271" i="true" u="sng">
                <a:solidFill>
                  <a:srgbClr val="004AAD"/>
                </a:solidFill>
                <a:latin typeface="Times New Roman Bold Italics"/>
                <a:ea typeface="Times New Roman Bold Italics"/>
                <a:cs typeface="Times New Roman Bold Italics"/>
                <a:sym typeface="Times New Roman Bold Italics"/>
              </a:rPr>
              <a:t>Mechanical</a:t>
            </a:r>
          </a:p>
          <a:p>
            <a:pPr algn="l" marL="1628331" indent="-542777" lvl="2">
              <a:lnSpc>
                <a:spcPts val="4525"/>
              </a:lnSpc>
              <a:buFont typeface="Arial"/>
              <a:buChar char="⚬"/>
            </a:pPr>
            <a:r>
              <a:rPr lang="en-US" sz="3771">
                <a:solidFill>
                  <a:srgbClr val="000000"/>
                </a:solidFill>
                <a:latin typeface="Times New Roman"/>
                <a:ea typeface="Times New Roman"/>
                <a:cs typeface="Times New Roman"/>
                <a:sym typeface="Times New Roman"/>
              </a:rPr>
              <a:t>Strangulation</a:t>
            </a:r>
          </a:p>
          <a:p>
            <a:pPr algn="l" marL="1628331" indent="-542777" lvl="2">
              <a:lnSpc>
                <a:spcPts val="4525"/>
              </a:lnSpc>
              <a:buFont typeface="Arial"/>
              <a:buChar char="⚬"/>
            </a:pPr>
            <a:r>
              <a:rPr lang="en-US" sz="3771">
                <a:solidFill>
                  <a:srgbClr val="000000"/>
                </a:solidFill>
                <a:latin typeface="Times New Roman"/>
                <a:ea typeface="Times New Roman"/>
                <a:cs typeface="Times New Roman"/>
                <a:sym typeface="Times New Roman"/>
              </a:rPr>
              <a:t>Hanging</a:t>
            </a:r>
          </a:p>
          <a:p>
            <a:pPr algn="l" marL="1628331" indent="-542777" lvl="2">
              <a:lnSpc>
                <a:spcPts val="4525"/>
              </a:lnSpc>
              <a:buFont typeface="Arial"/>
              <a:buChar char="⚬"/>
            </a:pPr>
            <a:r>
              <a:rPr lang="en-US" sz="3771">
                <a:solidFill>
                  <a:srgbClr val="000000"/>
                </a:solidFill>
                <a:latin typeface="Times New Roman"/>
                <a:ea typeface="Times New Roman"/>
                <a:cs typeface="Times New Roman"/>
                <a:sym typeface="Times New Roman"/>
              </a:rPr>
              <a:t>Choking</a:t>
            </a:r>
          </a:p>
          <a:p>
            <a:pPr algn="l" marL="1628331" indent="-542777" lvl="2">
              <a:lnSpc>
                <a:spcPts val="4525"/>
              </a:lnSpc>
              <a:buFont typeface="Arial"/>
              <a:buChar char="⚬"/>
            </a:pPr>
            <a:r>
              <a:rPr lang="en-US" sz="3771">
                <a:solidFill>
                  <a:srgbClr val="000000"/>
                </a:solidFill>
                <a:latin typeface="Times New Roman"/>
                <a:ea typeface="Times New Roman"/>
                <a:cs typeface="Times New Roman"/>
                <a:sym typeface="Times New Roman"/>
              </a:rPr>
              <a:t>Smothering</a:t>
            </a:r>
          </a:p>
          <a:p>
            <a:pPr algn="l" marL="922113" indent="-461056" lvl="1">
              <a:lnSpc>
                <a:spcPts val="5125"/>
              </a:lnSpc>
              <a:buFont typeface="Arial"/>
              <a:buChar char="•"/>
            </a:pPr>
            <a:r>
              <a:rPr lang="en-US" sz="4271">
                <a:solidFill>
                  <a:srgbClr val="000000"/>
                </a:solidFill>
                <a:latin typeface="Times New Roman"/>
                <a:ea typeface="Times New Roman"/>
                <a:cs typeface="Times New Roman"/>
                <a:sym typeface="Times New Roman"/>
              </a:rPr>
              <a:t>Non-Mechanical</a:t>
            </a:r>
          </a:p>
          <a:p>
            <a:pPr algn="l" marL="1627887" indent="-542629" lvl="2">
              <a:lnSpc>
                <a:spcPts val="4524"/>
              </a:lnSpc>
              <a:buFont typeface="Arial"/>
              <a:buChar char="⚬"/>
            </a:pPr>
            <a:r>
              <a:rPr lang="en-US" sz="3770">
                <a:solidFill>
                  <a:srgbClr val="000000"/>
                </a:solidFill>
                <a:latin typeface="Times New Roman"/>
                <a:ea typeface="Times New Roman"/>
                <a:cs typeface="Times New Roman"/>
                <a:sym typeface="Times New Roman"/>
              </a:rPr>
              <a:t>CO/ CN poisoning</a:t>
            </a:r>
          </a:p>
          <a:p>
            <a:pPr algn="l" marL="922113" indent="-461056" lvl="1">
              <a:lnSpc>
                <a:spcPts val="5125"/>
              </a:lnSpc>
              <a:buFont typeface="Arial"/>
              <a:buChar char="•"/>
            </a:pPr>
            <a:r>
              <a:rPr lang="en-US" sz="4271">
                <a:solidFill>
                  <a:srgbClr val="000000"/>
                </a:solidFill>
                <a:latin typeface="Times New Roman"/>
                <a:ea typeface="Times New Roman"/>
                <a:cs typeface="Times New Roman"/>
                <a:sym typeface="Times New Roman"/>
              </a:rPr>
              <a:t>Misc. </a:t>
            </a:r>
          </a:p>
          <a:p>
            <a:pPr algn="l" marL="1627887" indent="-542629" lvl="2">
              <a:lnSpc>
                <a:spcPts val="4524"/>
              </a:lnSpc>
              <a:buFont typeface="Arial"/>
              <a:buChar char="⚬"/>
            </a:pPr>
            <a:r>
              <a:rPr lang="en-US" sz="3770">
                <a:solidFill>
                  <a:srgbClr val="000000"/>
                </a:solidFill>
                <a:latin typeface="Times New Roman"/>
                <a:ea typeface="Times New Roman"/>
                <a:cs typeface="Times New Roman"/>
                <a:sym typeface="Times New Roman"/>
              </a:rPr>
              <a:t>Drowning</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436918" y="0"/>
            <a:ext cx="17387488" cy="10287000"/>
            <a:chOff x="0" y="0"/>
            <a:chExt cx="23183317" cy="13716000"/>
          </a:xfrm>
        </p:grpSpPr>
        <p:sp>
          <p:nvSpPr>
            <p:cNvPr name="Freeform 3" id="3"/>
            <p:cNvSpPr/>
            <p:nvPr/>
          </p:nvSpPr>
          <p:spPr>
            <a:xfrm flipH="false" flipV="false" rot="0">
              <a:off x="0" y="0"/>
              <a:ext cx="23183318" cy="13716000"/>
            </a:xfrm>
            <a:custGeom>
              <a:avLst/>
              <a:gdLst/>
              <a:ahLst/>
              <a:cxnLst/>
              <a:rect r="r" b="b" t="t" l="l"/>
              <a:pathLst>
                <a:path h="13716000" w="23183318">
                  <a:moveTo>
                    <a:pt x="0" y="0"/>
                  </a:moveTo>
                  <a:lnTo>
                    <a:pt x="23183318" y="0"/>
                  </a:lnTo>
                  <a:lnTo>
                    <a:pt x="23183318" y="13716000"/>
                  </a:lnTo>
                  <a:lnTo>
                    <a:pt x="0" y="13716000"/>
                  </a:lnTo>
                  <a:close/>
                </a:path>
              </a:pathLst>
            </a:custGeom>
            <a:solidFill>
              <a:srgbClr val="EAF6FB"/>
            </a:solidFill>
          </p:spPr>
        </p:sp>
      </p:grpSp>
      <p:sp>
        <p:nvSpPr>
          <p:cNvPr name="Freeform 4" id="4"/>
          <p:cNvSpPr/>
          <p:nvPr/>
        </p:nvSpPr>
        <p:spPr>
          <a:xfrm flipH="false" flipV="false" rot="0">
            <a:off x="7061387" y="2727211"/>
            <a:ext cx="10822382" cy="3653859"/>
          </a:xfrm>
          <a:custGeom>
            <a:avLst/>
            <a:gdLst/>
            <a:ahLst/>
            <a:cxnLst/>
            <a:rect r="r" b="b" t="t" l="l"/>
            <a:pathLst>
              <a:path h="3653859" w="10822382">
                <a:moveTo>
                  <a:pt x="0" y="0"/>
                </a:moveTo>
                <a:lnTo>
                  <a:pt x="10822381" y="0"/>
                </a:lnTo>
                <a:lnTo>
                  <a:pt x="10822381" y="3653859"/>
                </a:lnTo>
                <a:lnTo>
                  <a:pt x="0" y="3653859"/>
                </a:lnTo>
                <a:lnTo>
                  <a:pt x="0" y="0"/>
                </a:lnTo>
                <a:close/>
              </a:path>
            </a:pathLst>
          </a:custGeom>
          <a:blipFill>
            <a:blip r:embed="rId3"/>
            <a:stretch>
              <a:fillRect l="0" t="0" r="0" b="0"/>
            </a:stretch>
          </a:blipFill>
        </p:spPr>
      </p:sp>
      <p:sp>
        <p:nvSpPr>
          <p:cNvPr name="Freeform 5" id="5"/>
          <p:cNvSpPr/>
          <p:nvPr/>
        </p:nvSpPr>
        <p:spPr>
          <a:xfrm flipH="false" flipV="false" rot="0">
            <a:off x="351297" y="1731660"/>
            <a:ext cx="5582929" cy="5644962"/>
          </a:xfrm>
          <a:custGeom>
            <a:avLst/>
            <a:gdLst/>
            <a:ahLst/>
            <a:cxnLst/>
            <a:rect r="r" b="b" t="t" l="l"/>
            <a:pathLst>
              <a:path h="5644962" w="5582929">
                <a:moveTo>
                  <a:pt x="0" y="0"/>
                </a:moveTo>
                <a:lnTo>
                  <a:pt x="5582930" y="0"/>
                </a:lnTo>
                <a:lnTo>
                  <a:pt x="5582930" y="5644962"/>
                </a:lnTo>
                <a:lnTo>
                  <a:pt x="0" y="5644962"/>
                </a:lnTo>
                <a:lnTo>
                  <a:pt x="0" y="0"/>
                </a:lnTo>
                <a:close/>
              </a:path>
            </a:pathLst>
          </a:custGeom>
          <a:blipFill>
            <a:blip r:embed="rId4"/>
            <a:stretch>
              <a:fillRect l="0" t="0" r="0" b="0"/>
            </a:stretch>
          </a:blipFill>
        </p:spPr>
      </p:sp>
      <p:sp>
        <p:nvSpPr>
          <p:cNvPr name="TextBox 6" id="6"/>
          <p:cNvSpPr txBox="true"/>
          <p:nvPr/>
        </p:nvSpPr>
        <p:spPr>
          <a:xfrm rot="0">
            <a:off x="1239474" y="381000"/>
            <a:ext cx="3806577" cy="647700"/>
          </a:xfrm>
          <a:prstGeom prst="rect">
            <a:avLst/>
          </a:prstGeom>
        </p:spPr>
        <p:txBody>
          <a:bodyPr anchor="t" rtlCol="false" tIns="0" lIns="0" bIns="0" rIns="0">
            <a:spAutoFit/>
          </a:bodyPr>
          <a:lstStyle/>
          <a:p>
            <a:pPr algn="ctr">
              <a:lnSpc>
                <a:spcPts val="4525"/>
              </a:lnSpc>
              <a:spcBef>
                <a:spcPct val="0"/>
              </a:spcBef>
            </a:pPr>
            <a:r>
              <a:rPr lang="en-US" sz="3771">
                <a:solidFill>
                  <a:srgbClr val="000000"/>
                </a:solidFill>
                <a:latin typeface="Times New Roman"/>
                <a:ea typeface="Times New Roman"/>
                <a:cs typeface="Times New Roman"/>
                <a:sym typeface="Times New Roman"/>
              </a:rPr>
              <a:t>Basic Terminology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604459">
            <a:off x="1870548" y="1205865"/>
            <a:ext cx="762324" cy="0"/>
          </a:xfrm>
          <a:prstGeom prst="line">
            <a:avLst/>
          </a:prstGeom>
          <a:ln cap="rnd" w="66675">
            <a:solidFill>
              <a:srgbClr val="96D3ED"/>
            </a:solidFill>
            <a:prstDash val="solid"/>
            <a:headEnd type="none" len="sm" w="sm"/>
            <a:tailEnd type="none" len="sm" w="sm"/>
          </a:ln>
        </p:spPr>
      </p:sp>
      <p:grpSp>
        <p:nvGrpSpPr>
          <p:cNvPr name="Group 3" id="3"/>
          <p:cNvGrpSpPr/>
          <p:nvPr/>
        </p:nvGrpSpPr>
        <p:grpSpPr>
          <a:xfrm rot="0">
            <a:off x="1667589" y="3566160"/>
            <a:ext cx="6995160" cy="6183630"/>
            <a:chOff x="0" y="0"/>
            <a:chExt cx="9326880" cy="8244840"/>
          </a:xfrm>
        </p:grpSpPr>
        <p:sp>
          <p:nvSpPr>
            <p:cNvPr name="Freeform 4" id="4"/>
            <p:cNvSpPr/>
            <p:nvPr/>
          </p:nvSpPr>
          <p:spPr>
            <a:xfrm flipH="false" flipV="false" rot="0">
              <a:off x="0" y="0"/>
              <a:ext cx="9326880" cy="8244839"/>
            </a:xfrm>
            <a:custGeom>
              <a:avLst/>
              <a:gdLst/>
              <a:ahLst/>
              <a:cxnLst/>
              <a:rect r="r" b="b" t="t" l="l"/>
              <a:pathLst>
                <a:path h="8244839" w="9326880">
                  <a:moveTo>
                    <a:pt x="0" y="0"/>
                  </a:moveTo>
                  <a:lnTo>
                    <a:pt x="9326880" y="0"/>
                  </a:lnTo>
                  <a:lnTo>
                    <a:pt x="9326880" y="8244839"/>
                  </a:lnTo>
                  <a:lnTo>
                    <a:pt x="0" y="8244839"/>
                  </a:lnTo>
                  <a:close/>
                </a:path>
              </a:pathLst>
            </a:custGeom>
            <a:solidFill>
              <a:srgbClr val="EAF6FB"/>
            </a:solidFill>
          </p:spPr>
        </p:sp>
        <p:sp>
          <p:nvSpPr>
            <p:cNvPr name="TextBox 5" id="5"/>
            <p:cNvSpPr txBox="true"/>
            <p:nvPr/>
          </p:nvSpPr>
          <p:spPr>
            <a:xfrm>
              <a:off x="0" y="-28575"/>
              <a:ext cx="9326880" cy="8273415"/>
            </a:xfrm>
            <a:prstGeom prst="rect">
              <a:avLst/>
            </a:prstGeom>
          </p:spPr>
          <p:txBody>
            <a:bodyPr anchor="t" rtlCol="false" tIns="50800" lIns="50800" bIns="50800" rIns="50800"/>
            <a:lstStyle/>
            <a:p>
              <a:pPr algn="l">
                <a:lnSpc>
                  <a:spcPts val="3240"/>
                </a:lnSpc>
              </a:pPr>
              <a:r>
                <a:rPr lang="en-US" sz="3000">
                  <a:solidFill>
                    <a:srgbClr val="000000"/>
                  </a:solidFill>
                  <a:latin typeface="Times New Roman"/>
                  <a:ea typeface="Times New Roman"/>
                  <a:cs typeface="Times New Roman"/>
                  <a:sym typeface="Times New Roman"/>
                </a:rPr>
                <a:t>Impairment of 3 components; single or combined</a:t>
              </a:r>
            </a:p>
            <a:p>
              <a:pPr algn="l">
                <a:lnSpc>
                  <a:spcPts val="3240"/>
                </a:lnSpc>
              </a:pPr>
            </a:p>
            <a:p>
              <a:pPr algn="l" marL="755647" indent="-377824" lvl="1">
                <a:lnSpc>
                  <a:spcPts val="3779"/>
                </a:lnSpc>
                <a:buFont typeface="Arial"/>
                <a:buChar char="•"/>
              </a:pPr>
              <a:r>
                <a:rPr lang="en-US" sz="3499">
                  <a:solidFill>
                    <a:srgbClr val="000000"/>
                  </a:solidFill>
                  <a:latin typeface="Times New Roman"/>
                  <a:ea typeface="Times New Roman"/>
                  <a:cs typeface="Times New Roman"/>
                  <a:sym typeface="Times New Roman"/>
                </a:rPr>
                <a:t>Respiratory </a:t>
              </a:r>
            </a:p>
            <a:p>
              <a:pPr algn="l" marL="1295400" indent="-431800" lvl="2">
                <a:lnSpc>
                  <a:spcPts val="3240"/>
                </a:lnSpc>
                <a:buFont typeface="Arial"/>
                <a:buChar char="⚬"/>
              </a:pPr>
              <a:r>
                <a:rPr lang="en-US" sz="3000">
                  <a:solidFill>
                    <a:srgbClr val="000000"/>
                  </a:solidFill>
                  <a:latin typeface="Times New Roman"/>
                  <a:ea typeface="Times New Roman"/>
                  <a:cs typeface="Times New Roman"/>
                  <a:sym typeface="Times New Roman"/>
                </a:rPr>
                <a:t>obstruction of the airways or impairment of respiration.</a:t>
              </a:r>
            </a:p>
            <a:p>
              <a:pPr algn="l">
                <a:lnSpc>
                  <a:spcPts val="3240"/>
                </a:lnSpc>
              </a:pPr>
            </a:p>
            <a:p>
              <a:pPr algn="l" marL="755647" indent="-377824" lvl="1">
                <a:lnSpc>
                  <a:spcPts val="3779"/>
                </a:lnSpc>
                <a:buFont typeface="Arial"/>
                <a:buChar char="•"/>
              </a:pPr>
              <a:r>
                <a:rPr lang="en-US" sz="3499">
                  <a:solidFill>
                    <a:srgbClr val="000000"/>
                  </a:solidFill>
                  <a:latin typeface="Times New Roman"/>
                  <a:ea typeface="Times New Roman"/>
                  <a:cs typeface="Times New Roman"/>
                  <a:sym typeface="Times New Roman"/>
                </a:rPr>
                <a:t>Vascular</a:t>
              </a:r>
            </a:p>
            <a:p>
              <a:pPr algn="l" marL="1295400" indent="-431800" lvl="2">
                <a:lnSpc>
                  <a:spcPts val="3240"/>
                </a:lnSpc>
                <a:buFont typeface="Arial"/>
                <a:buChar char="⚬"/>
              </a:pPr>
              <a:r>
                <a:rPr lang="en-US" sz="3000">
                  <a:solidFill>
                    <a:srgbClr val="000000"/>
                  </a:solidFill>
                  <a:latin typeface="Times New Roman"/>
                  <a:ea typeface="Times New Roman"/>
                  <a:cs typeface="Times New Roman"/>
                  <a:sym typeface="Times New Roman"/>
                </a:rPr>
                <a:t>compression of the neck vessels.</a:t>
              </a:r>
            </a:p>
            <a:p>
              <a:pPr algn="l">
                <a:lnSpc>
                  <a:spcPts val="3240"/>
                </a:lnSpc>
              </a:pPr>
            </a:p>
            <a:p>
              <a:pPr algn="l">
                <a:lnSpc>
                  <a:spcPts val="3240"/>
                </a:lnSpc>
              </a:pPr>
            </a:p>
            <a:p>
              <a:pPr algn="l" marL="755647" indent="-377824" lvl="1">
                <a:lnSpc>
                  <a:spcPts val="3779"/>
                </a:lnSpc>
                <a:buFont typeface="Arial"/>
                <a:buChar char="•"/>
              </a:pPr>
              <a:r>
                <a:rPr lang="en-US" sz="3499">
                  <a:solidFill>
                    <a:srgbClr val="000000"/>
                  </a:solidFill>
                  <a:latin typeface="Times New Roman"/>
                  <a:ea typeface="Times New Roman"/>
                  <a:cs typeface="Times New Roman"/>
                  <a:sym typeface="Times New Roman"/>
                </a:rPr>
                <a:t>Nervous:</a:t>
              </a:r>
            </a:p>
            <a:p>
              <a:pPr algn="l" marL="1295400" indent="-431800" lvl="2">
                <a:lnSpc>
                  <a:spcPts val="3240"/>
                </a:lnSpc>
                <a:buFont typeface="Arial"/>
                <a:buChar char="⚬"/>
              </a:pPr>
              <a:r>
                <a:rPr lang="en-US" sz="3000">
                  <a:solidFill>
                    <a:srgbClr val="000000"/>
                  </a:solidFill>
                  <a:latin typeface="Times New Roman"/>
                  <a:ea typeface="Times New Roman"/>
                  <a:cs typeface="Times New Roman"/>
                  <a:sym typeface="Times New Roman"/>
                </a:rPr>
                <a:t>compression/stimulation of specific reflex areas of the neck</a:t>
              </a:r>
            </a:p>
          </p:txBody>
        </p:sp>
      </p:grpSp>
      <p:grpSp>
        <p:nvGrpSpPr>
          <p:cNvPr name="Group 6" id="6"/>
          <p:cNvGrpSpPr/>
          <p:nvPr/>
        </p:nvGrpSpPr>
        <p:grpSpPr>
          <a:xfrm rot="0">
            <a:off x="9464040" y="3566160"/>
            <a:ext cx="7005104" cy="6183630"/>
            <a:chOff x="0" y="0"/>
            <a:chExt cx="9326880" cy="8233137"/>
          </a:xfrm>
        </p:grpSpPr>
        <p:sp>
          <p:nvSpPr>
            <p:cNvPr name="Freeform 7" id="7"/>
            <p:cNvSpPr/>
            <p:nvPr/>
          </p:nvSpPr>
          <p:spPr>
            <a:xfrm flipH="false" flipV="false" rot="0">
              <a:off x="0" y="0"/>
              <a:ext cx="9326880" cy="8233136"/>
            </a:xfrm>
            <a:custGeom>
              <a:avLst/>
              <a:gdLst/>
              <a:ahLst/>
              <a:cxnLst/>
              <a:rect r="r" b="b" t="t" l="l"/>
              <a:pathLst>
                <a:path h="8233136" w="9326880">
                  <a:moveTo>
                    <a:pt x="0" y="0"/>
                  </a:moveTo>
                  <a:lnTo>
                    <a:pt x="9326880" y="0"/>
                  </a:lnTo>
                  <a:lnTo>
                    <a:pt x="9326880" y="8233136"/>
                  </a:lnTo>
                  <a:lnTo>
                    <a:pt x="0" y="8233136"/>
                  </a:lnTo>
                  <a:close/>
                </a:path>
              </a:pathLst>
            </a:custGeom>
            <a:solidFill>
              <a:srgbClr val="EAF6FB"/>
            </a:solidFill>
          </p:spPr>
        </p:sp>
        <p:sp>
          <p:nvSpPr>
            <p:cNvPr name="TextBox 8" id="8"/>
            <p:cNvSpPr txBox="true"/>
            <p:nvPr/>
          </p:nvSpPr>
          <p:spPr>
            <a:xfrm>
              <a:off x="0" y="-28575"/>
              <a:ext cx="9326880" cy="8261712"/>
            </a:xfrm>
            <a:prstGeom prst="rect">
              <a:avLst/>
            </a:prstGeom>
          </p:spPr>
          <p:txBody>
            <a:bodyPr anchor="t" rtlCol="false" tIns="50872" lIns="50872" bIns="50872" rIns="50872"/>
            <a:lstStyle/>
            <a:p>
              <a:pPr algn="l">
                <a:lnSpc>
                  <a:spcPts val="3244"/>
                </a:lnSpc>
              </a:pPr>
              <a:r>
                <a:rPr lang="en-US" sz="3004">
                  <a:solidFill>
                    <a:srgbClr val="000000"/>
                  </a:solidFill>
                  <a:latin typeface="Times New Roman"/>
                  <a:ea typeface="Times New Roman"/>
                  <a:cs typeface="Times New Roman"/>
                  <a:sym typeface="Times New Roman"/>
                </a:rPr>
                <a:t> </a:t>
              </a:r>
            </a:p>
          </p:txBody>
        </p:sp>
      </p:grpSp>
      <p:sp>
        <p:nvSpPr>
          <p:cNvPr name="AutoShape 9" id="9"/>
          <p:cNvSpPr/>
          <p:nvPr/>
        </p:nvSpPr>
        <p:spPr>
          <a:xfrm>
            <a:off x="8668581" y="1139704"/>
            <a:ext cx="750570" cy="133350"/>
          </a:xfrm>
          <a:prstGeom prst="line">
            <a:avLst/>
          </a:prstGeom>
          <a:ln cap="rnd" w="66675">
            <a:solidFill>
              <a:srgbClr val="96D3ED"/>
            </a:solidFill>
            <a:prstDash val="solid"/>
            <a:headEnd type="none" len="sm" w="sm"/>
            <a:tailEnd type="none" len="sm" w="sm"/>
          </a:ln>
        </p:spPr>
      </p:sp>
      <p:sp>
        <p:nvSpPr>
          <p:cNvPr name="Freeform 10" id="10"/>
          <p:cNvSpPr/>
          <p:nvPr/>
        </p:nvSpPr>
        <p:spPr>
          <a:xfrm flipH="false" flipV="false" rot="0">
            <a:off x="9508715" y="4373790"/>
            <a:ext cx="6915753" cy="4568369"/>
          </a:xfrm>
          <a:custGeom>
            <a:avLst/>
            <a:gdLst/>
            <a:ahLst/>
            <a:cxnLst/>
            <a:rect r="r" b="b" t="t" l="l"/>
            <a:pathLst>
              <a:path h="4568369" w="6915753">
                <a:moveTo>
                  <a:pt x="0" y="0"/>
                </a:moveTo>
                <a:lnTo>
                  <a:pt x="6915753" y="0"/>
                </a:lnTo>
                <a:lnTo>
                  <a:pt x="6915753" y="4568370"/>
                </a:lnTo>
                <a:lnTo>
                  <a:pt x="0" y="4568370"/>
                </a:lnTo>
                <a:lnTo>
                  <a:pt x="0" y="0"/>
                </a:lnTo>
                <a:close/>
              </a:path>
            </a:pathLst>
          </a:custGeom>
          <a:blipFill>
            <a:blip r:embed="rId3"/>
            <a:stretch>
              <a:fillRect l="0" t="0" r="0" b="0"/>
            </a:stretch>
          </a:blipFill>
        </p:spPr>
      </p:sp>
      <p:sp>
        <p:nvSpPr>
          <p:cNvPr name="TextBox 11" id="11"/>
          <p:cNvSpPr txBox="true"/>
          <p:nvPr/>
        </p:nvSpPr>
        <p:spPr>
          <a:xfrm rot="0">
            <a:off x="1920240" y="1607820"/>
            <a:ext cx="6995160" cy="1425702"/>
          </a:xfrm>
          <a:prstGeom prst="rect">
            <a:avLst/>
          </a:prstGeom>
        </p:spPr>
        <p:txBody>
          <a:bodyPr anchor="t" rtlCol="false" tIns="0" lIns="0" bIns="0" rIns="0">
            <a:spAutoFit/>
          </a:bodyPr>
          <a:lstStyle/>
          <a:p>
            <a:pPr algn="l">
              <a:lnSpc>
                <a:spcPts val="5184"/>
              </a:lnSpc>
            </a:pPr>
            <a:r>
              <a:rPr lang="en-US" sz="4800" spc="450">
                <a:solidFill>
                  <a:srgbClr val="000000"/>
                </a:solidFill>
                <a:latin typeface="Times New Roman"/>
                <a:ea typeface="Times New Roman"/>
                <a:cs typeface="Times New Roman"/>
                <a:sym typeface="Times New Roman"/>
              </a:rPr>
              <a:t>Pathophysiology of Asphyxia</a:t>
            </a:r>
          </a:p>
        </p:txBody>
      </p:sp>
      <p:sp>
        <p:nvSpPr>
          <p:cNvPr name="TextBox 12" id="12"/>
          <p:cNvSpPr txBox="true"/>
          <p:nvPr/>
        </p:nvSpPr>
        <p:spPr>
          <a:xfrm rot="0">
            <a:off x="9464040" y="1482090"/>
            <a:ext cx="7392729" cy="1425702"/>
          </a:xfrm>
          <a:prstGeom prst="rect">
            <a:avLst/>
          </a:prstGeom>
        </p:spPr>
        <p:txBody>
          <a:bodyPr anchor="t" rtlCol="false" tIns="0" lIns="0" bIns="0" rIns="0">
            <a:spAutoFit/>
          </a:bodyPr>
          <a:lstStyle/>
          <a:p>
            <a:pPr algn="l">
              <a:lnSpc>
                <a:spcPts val="5184"/>
              </a:lnSpc>
            </a:pPr>
            <a:r>
              <a:rPr lang="en-US" sz="4800" spc="446">
                <a:solidFill>
                  <a:srgbClr val="000000"/>
                </a:solidFill>
                <a:latin typeface="Times New Roman"/>
                <a:ea typeface="Times New Roman"/>
                <a:cs typeface="Times New Roman"/>
                <a:sym typeface="Times New Roman"/>
              </a:rPr>
              <a:t>P</a:t>
            </a:r>
            <a:r>
              <a:rPr lang="en-US" sz="4800" spc="446">
                <a:solidFill>
                  <a:srgbClr val="000000"/>
                </a:solidFill>
                <a:latin typeface="Times New Roman"/>
                <a:ea typeface="Times New Roman"/>
                <a:cs typeface="Times New Roman"/>
                <a:sym typeface="Times New Roman"/>
              </a:rPr>
              <a:t>hases and signs of</a:t>
            </a:r>
          </a:p>
          <a:p>
            <a:pPr algn="l">
              <a:lnSpc>
                <a:spcPts val="5184"/>
              </a:lnSpc>
            </a:pPr>
            <a:r>
              <a:rPr lang="en-US" sz="4800" spc="450">
                <a:solidFill>
                  <a:srgbClr val="000000"/>
                </a:solidFill>
                <a:latin typeface="Times New Roman"/>
                <a:ea typeface="Times New Roman"/>
                <a:cs typeface="Times New Roman"/>
                <a:sym typeface="Times New Roman"/>
              </a:rPr>
              <a:t>A</a:t>
            </a:r>
            <a:r>
              <a:rPr lang="en-US" sz="4800" spc="450">
                <a:solidFill>
                  <a:srgbClr val="000000"/>
                </a:solidFill>
                <a:latin typeface="Times New Roman"/>
                <a:ea typeface="Times New Roman"/>
                <a:cs typeface="Times New Roman"/>
                <a:sym typeface="Times New Roman"/>
              </a:rPr>
              <a:t>sphyxia</a:t>
            </a: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a:off x="2110595" y="1061523"/>
            <a:ext cx="750570" cy="133350"/>
          </a:xfrm>
          <a:prstGeom prst="line">
            <a:avLst/>
          </a:prstGeom>
          <a:ln cap="rnd" w="66675">
            <a:solidFill>
              <a:srgbClr val="96D3ED"/>
            </a:solidFill>
            <a:prstDash val="solid"/>
            <a:headEnd type="none" len="sm" w="sm"/>
            <a:tailEnd type="none" len="sm" w="sm"/>
          </a:ln>
        </p:spPr>
      </p:sp>
      <p:sp>
        <p:nvSpPr>
          <p:cNvPr name="TextBox 3" id="3"/>
          <p:cNvSpPr txBox="true"/>
          <p:nvPr/>
        </p:nvSpPr>
        <p:spPr>
          <a:xfrm rot="0">
            <a:off x="2154410" y="1496816"/>
            <a:ext cx="11218068" cy="768477"/>
          </a:xfrm>
          <a:prstGeom prst="rect">
            <a:avLst/>
          </a:prstGeom>
        </p:spPr>
        <p:txBody>
          <a:bodyPr anchor="t" rtlCol="false" tIns="0" lIns="0" bIns="0" rIns="0">
            <a:spAutoFit/>
          </a:bodyPr>
          <a:lstStyle/>
          <a:p>
            <a:pPr algn="l">
              <a:lnSpc>
                <a:spcPts val="5184"/>
              </a:lnSpc>
            </a:pPr>
            <a:r>
              <a:rPr lang="en-US" sz="4800" spc="450">
                <a:solidFill>
                  <a:srgbClr val="000000"/>
                </a:solidFill>
                <a:latin typeface="Times New Roman"/>
                <a:ea typeface="Times New Roman"/>
                <a:cs typeface="Times New Roman"/>
                <a:sym typeface="Times New Roman"/>
              </a:rPr>
              <a:t>‘</a:t>
            </a:r>
            <a:r>
              <a:rPr lang="en-US" b="true" sz="4800" i="true" spc="450" u="sng">
                <a:solidFill>
                  <a:srgbClr val="000000"/>
                </a:solidFill>
                <a:latin typeface="Times New Roman Bold Italics"/>
                <a:ea typeface="Times New Roman Bold Italics"/>
                <a:cs typeface="Times New Roman Bold Italics"/>
                <a:sym typeface="Times New Roman Bold Italics"/>
              </a:rPr>
              <a:t>CLASSIC</a:t>
            </a:r>
            <a:r>
              <a:rPr lang="en-US" sz="4800" spc="450">
                <a:solidFill>
                  <a:srgbClr val="000000"/>
                </a:solidFill>
                <a:latin typeface="Times New Roman"/>
                <a:ea typeface="Times New Roman"/>
                <a:cs typeface="Times New Roman"/>
                <a:sym typeface="Times New Roman"/>
              </a:rPr>
              <a:t>’ SIGNS OF ASPHYXIA</a:t>
            </a:r>
          </a:p>
        </p:txBody>
      </p:sp>
      <p:sp>
        <p:nvSpPr>
          <p:cNvPr name="TextBox 4" id="4"/>
          <p:cNvSpPr txBox="true"/>
          <p:nvPr/>
        </p:nvSpPr>
        <p:spPr>
          <a:xfrm rot="0">
            <a:off x="2154410" y="8102726"/>
            <a:ext cx="11406582" cy="1155574"/>
          </a:xfrm>
          <a:prstGeom prst="rect">
            <a:avLst/>
          </a:prstGeom>
        </p:spPr>
        <p:txBody>
          <a:bodyPr anchor="t" rtlCol="false" tIns="0" lIns="0" bIns="0" rIns="0">
            <a:spAutoFit/>
          </a:bodyPr>
          <a:lstStyle/>
          <a:p>
            <a:pPr algn="l">
              <a:lnSpc>
                <a:spcPts val="2808"/>
              </a:lnSpc>
              <a:spcBef>
                <a:spcPct val="0"/>
              </a:spcBef>
            </a:pPr>
            <a:r>
              <a:rPr lang="en-US" sz="2600" spc="241">
                <a:solidFill>
                  <a:srgbClr val="000000"/>
                </a:solidFill>
                <a:latin typeface="Times New Roman"/>
                <a:ea typeface="Times New Roman"/>
                <a:cs typeface="Times New Roman"/>
                <a:sym typeface="Times New Roman"/>
              </a:rPr>
              <a:t>**N</a:t>
            </a:r>
            <a:r>
              <a:rPr lang="en-US" sz="2600" spc="241">
                <a:solidFill>
                  <a:srgbClr val="000000"/>
                </a:solidFill>
                <a:latin typeface="Times New Roman"/>
                <a:ea typeface="Times New Roman"/>
                <a:cs typeface="Times New Roman"/>
                <a:sym typeface="Times New Roman"/>
              </a:rPr>
              <a:t>onspecific, may support the diagnosis in the context of a thorough medicolegal investigation.</a:t>
            </a:r>
          </a:p>
          <a:p>
            <a:pPr algn="l">
              <a:lnSpc>
                <a:spcPts val="3024"/>
              </a:lnSpc>
              <a:spcBef>
                <a:spcPct val="0"/>
              </a:spcBef>
            </a:pPr>
          </a:p>
        </p:txBody>
      </p:sp>
      <p:grpSp>
        <p:nvGrpSpPr>
          <p:cNvPr name="Group 5" id="5"/>
          <p:cNvGrpSpPr/>
          <p:nvPr/>
        </p:nvGrpSpPr>
        <p:grpSpPr>
          <a:xfrm rot="-5400000">
            <a:off x="9339419" y="4329738"/>
            <a:ext cx="14363886" cy="5349240"/>
            <a:chOff x="0" y="0"/>
            <a:chExt cx="19151848" cy="7132320"/>
          </a:xfrm>
        </p:grpSpPr>
        <p:sp>
          <p:nvSpPr>
            <p:cNvPr name="Freeform 6" id="6"/>
            <p:cNvSpPr/>
            <p:nvPr/>
          </p:nvSpPr>
          <p:spPr>
            <a:xfrm flipH="false" flipV="false" rot="0">
              <a:off x="0" y="0"/>
              <a:ext cx="19151848" cy="7132320"/>
            </a:xfrm>
            <a:custGeom>
              <a:avLst/>
              <a:gdLst/>
              <a:ahLst/>
              <a:cxnLst/>
              <a:rect r="r" b="b" t="t" l="l"/>
              <a:pathLst>
                <a:path h="7132320" w="19151848">
                  <a:moveTo>
                    <a:pt x="0" y="0"/>
                  </a:moveTo>
                  <a:lnTo>
                    <a:pt x="19151848" y="0"/>
                  </a:lnTo>
                  <a:lnTo>
                    <a:pt x="19151848" y="7132320"/>
                  </a:lnTo>
                  <a:lnTo>
                    <a:pt x="0" y="7132320"/>
                  </a:lnTo>
                  <a:close/>
                </a:path>
              </a:pathLst>
            </a:custGeom>
            <a:solidFill>
              <a:srgbClr val="EAF6FB"/>
            </a:solidFill>
          </p:spPr>
        </p:sp>
        <p:sp>
          <p:nvSpPr>
            <p:cNvPr name="TextBox 7" id="7"/>
            <p:cNvSpPr txBox="true"/>
            <p:nvPr/>
          </p:nvSpPr>
          <p:spPr>
            <a:xfrm>
              <a:off x="0" y="-28575"/>
              <a:ext cx="19151848" cy="7160895"/>
            </a:xfrm>
            <a:prstGeom prst="rect">
              <a:avLst/>
            </a:prstGeom>
          </p:spPr>
          <p:txBody>
            <a:bodyPr anchor="t" rtlCol="false" tIns="50800" lIns="50800" bIns="50800" rIns="50800"/>
            <a:lstStyle/>
            <a:p>
              <a:pPr algn="l">
                <a:lnSpc>
                  <a:spcPts val="3240"/>
                </a:lnSpc>
              </a:pPr>
            </a:p>
          </p:txBody>
        </p:sp>
      </p:grpSp>
      <p:grpSp>
        <p:nvGrpSpPr>
          <p:cNvPr name="Group 8" id="8"/>
          <p:cNvGrpSpPr/>
          <p:nvPr/>
        </p:nvGrpSpPr>
        <p:grpSpPr>
          <a:xfrm rot="-5400000">
            <a:off x="-7989925" y="4000405"/>
            <a:ext cx="14363886" cy="5349240"/>
            <a:chOff x="0" y="0"/>
            <a:chExt cx="19151848" cy="7132320"/>
          </a:xfrm>
        </p:grpSpPr>
        <p:sp>
          <p:nvSpPr>
            <p:cNvPr name="Freeform 9" id="9"/>
            <p:cNvSpPr/>
            <p:nvPr/>
          </p:nvSpPr>
          <p:spPr>
            <a:xfrm flipH="false" flipV="false" rot="0">
              <a:off x="0" y="0"/>
              <a:ext cx="19151848" cy="7132320"/>
            </a:xfrm>
            <a:custGeom>
              <a:avLst/>
              <a:gdLst/>
              <a:ahLst/>
              <a:cxnLst/>
              <a:rect r="r" b="b" t="t" l="l"/>
              <a:pathLst>
                <a:path h="7132320" w="19151848">
                  <a:moveTo>
                    <a:pt x="0" y="0"/>
                  </a:moveTo>
                  <a:lnTo>
                    <a:pt x="19151848" y="0"/>
                  </a:lnTo>
                  <a:lnTo>
                    <a:pt x="19151848" y="7132320"/>
                  </a:lnTo>
                  <a:lnTo>
                    <a:pt x="0" y="7132320"/>
                  </a:lnTo>
                  <a:close/>
                </a:path>
              </a:pathLst>
            </a:custGeom>
            <a:solidFill>
              <a:srgbClr val="EAF6FB"/>
            </a:solidFill>
          </p:spPr>
        </p:sp>
        <p:sp>
          <p:nvSpPr>
            <p:cNvPr name="TextBox 10" id="10"/>
            <p:cNvSpPr txBox="true"/>
            <p:nvPr/>
          </p:nvSpPr>
          <p:spPr>
            <a:xfrm>
              <a:off x="0" y="-28575"/>
              <a:ext cx="19151848" cy="7160895"/>
            </a:xfrm>
            <a:prstGeom prst="rect">
              <a:avLst/>
            </a:prstGeom>
          </p:spPr>
          <p:txBody>
            <a:bodyPr anchor="t" rtlCol="false" tIns="50800" lIns="50800" bIns="50800" rIns="50800"/>
            <a:lstStyle/>
            <a:p>
              <a:pPr algn="l">
                <a:lnSpc>
                  <a:spcPts val="3240"/>
                </a:lnSpc>
              </a:pPr>
            </a:p>
          </p:txBody>
        </p:sp>
      </p:grpSp>
      <p:sp>
        <p:nvSpPr>
          <p:cNvPr name="TextBox 11" id="11"/>
          <p:cNvSpPr txBox="true"/>
          <p:nvPr/>
        </p:nvSpPr>
        <p:spPr>
          <a:xfrm rot="0">
            <a:off x="2154410" y="2826258"/>
            <a:ext cx="9759547" cy="4596384"/>
          </a:xfrm>
          <a:prstGeom prst="rect">
            <a:avLst/>
          </a:prstGeom>
        </p:spPr>
        <p:txBody>
          <a:bodyPr anchor="t" rtlCol="false" tIns="0" lIns="0" bIns="0" rIns="0">
            <a:spAutoFit/>
          </a:bodyPr>
          <a:lstStyle/>
          <a:p>
            <a:pPr algn="l" marL="885194" indent="-442597" lvl="1">
              <a:lnSpc>
                <a:spcPts val="4428"/>
              </a:lnSpc>
              <a:buFont typeface="Arial"/>
              <a:buChar char="•"/>
            </a:pPr>
            <a:r>
              <a:rPr lang="en-US" sz="4100" spc="381">
                <a:solidFill>
                  <a:srgbClr val="000000"/>
                </a:solidFill>
                <a:latin typeface="Times New Roman"/>
                <a:ea typeface="Times New Roman"/>
                <a:cs typeface="Times New Roman"/>
                <a:sym typeface="Times New Roman"/>
              </a:rPr>
              <a:t>Petechial hemorrhages</a:t>
            </a:r>
          </a:p>
          <a:p>
            <a:pPr algn="l">
              <a:lnSpc>
                <a:spcPts val="4428"/>
              </a:lnSpc>
            </a:pPr>
          </a:p>
          <a:p>
            <a:pPr algn="l" marL="885194" indent="-442597" lvl="1">
              <a:lnSpc>
                <a:spcPts val="4428"/>
              </a:lnSpc>
              <a:buFont typeface="Arial"/>
              <a:buChar char="•"/>
            </a:pPr>
            <a:r>
              <a:rPr lang="en-US" sz="4100" spc="381">
                <a:solidFill>
                  <a:srgbClr val="000000"/>
                </a:solidFill>
                <a:latin typeface="Times New Roman"/>
                <a:ea typeface="Times New Roman"/>
                <a:cs typeface="Times New Roman"/>
                <a:sym typeface="Times New Roman"/>
              </a:rPr>
              <a:t>Congestion and edema</a:t>
            </a:r>
          </a:p>
          <a:p>
            <a:pPr algn="l">
              <a:lnSpc>
                <a:spcPts val="4428"/>
              </a:lnSpc>
            </a:pPr>
          </a:p>
          <a:p>
            <a:pPr algn="l" marL="885194" indent="-442597" lvl="1">
              <a:lnSpc>
                <a:spcPts val="4428"/>
              </a:lnSpc>
              <a:buFont typeface="Arial"/>
              <a:buChar char="•"/>
            </a:pPr>
            <a:r>
              <a:rPr lang="en-US" sz="4100" spc="381">
                <a:solidFill>
                  <a:srgbClr val="000000"/>
                </a:solidFill>
                <a:latin typeface="Times New Roman"/>
                <a:ea typeface="Times New Roman"/>
                <a:cs typeface="Times New Roman"/>
                <a:sym typeface="Times New Roman"/>
              </a:rPr>
              <a:t>Cyanosis</a:t>
            </a:r>
          </a:p>
          <a:p>
            <a:pPr algn="l">
              <a:lnSpc>
                <a:spcPts val="4428"/>
              </a:lnSpc>
            </a:pPr>
          </a:p>
          <a:p>
            <a:pPr algn="l" marL="885194" indent="-442597" lvl="1">
              <a:lnSpc>
                <a:spcPts val="4428"/>
              </a:lnSpc>
              <a:spcBef>
                <a:spcPct val="0"/>
              </a:spcBef>
              <a:buFont typeface="Arial"/>
              <a:buChar char="•"/>
            </a:pPr>
            <a:r>
              <a:rPr lang="en-US" sz="4100" spc="384">
                <a:solidFill>
                  <a:srgbClr val="000000"/>
                </a:solidFill>
                <a:latin typeface="Times New Roman"/>
                <a:ea typeface="Times New Roman"/>
                <a:cs typeface="Times New Roman"/>
                <a:sym typeface="Times New Roman"/>
              </a:rPr>
              <a:t>‘Right heart congestion and abnormal fluidity of the blood’</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C7DBE1"/>
        </a:solidFill>
      </p:bgPr>
    </p:bg>
    <p:spTree>
      <p:nvGrpSpPr>
        <p:cNvPr id="1" name=""/>
        <p:cNvGrpSpPr/>
        <p:nvPr/>
      </p:nvGrpSpPr>
      <p:grpSpPr>
        <a:xfrm>
          <a:off x="0" y="0"/>
          <a:ext cx="0" cy="0"/>
          <a:chOff x="0" y="0"/>
          <a:chExt cx="0" cy="0"/>
        </a:xfrm>
      </p:grpSpPr>
      <p:sp>
        <p:nvSpPr>
          <p:cNvPr name="AutoShape 2" id="2"/>
          <p:cNvSpPr/>
          <p:nvPr/>
        </p:nvSpPr>
        <p:spPr>
          <a:xfrm rot="604459">
            <a:off x="1875120" y="9139239"/>
            <a:ext cx="762324" cy="0"/>
          </a:xfrm>
          <a:prstGeom prst="line">
            <a:avLst/>
          </a:prstGeom>
          <a:ln cap="rnd" w="66675">
            <a:solidFill>
              <a:srgbClr val="96D3ED"/>
            </a:solidFill>
            <a:prstDash val="solid"/>
            <a:headEnd type="none" len="sm" w="sm"/>
            <a:tailEnd type="none" len="sm" w="sm"/>
          </a:ln>
        </p:spPr>
      </p:sp>
      <p:grpSp>
        <p:nvGrpSpPr>
          <p:cNvPr name="Group 3" id="3"/>
          <p:cNvGrpSpPr/>
          <p:nvPr/>
        </p:nvGrpSpPr>
        <p:grpSpPr>
          <a:xfrm rot="0">
            <a:off x="5702512" y="-342900"/>
            <a:ext cx="14732932" cy="1371600"/>
            <a:chOff x="0" y="0"/>
            <a:chExt cx="19643910" cy="1828800"/>
          </a:xfrm>
        </p:grpSpPr>
        <p:sp>
          <p:nvSpPr>
            <p:cNvPr name="Freeform 4" id="4"/>
            <p:cNvSpPr/>
            <p:nvPr/>
          </p:nvSpPr>
          <p:spPr>
            <a:xfrm flipH="false" flipV="false" rot="0">
              <a:off x="0" y="0"/>
              <a:ext cx="19643909" cy="1828800"/>
            </a:xfrm>
            <a:custGeom>
              <a:avLst/>
              <a:gdLst/>
              <a:ahLst/>
              <a:cxnLst/>
              <a:rect r="r" b="b" t="t" l="l"/>
              <a:pathLst>
                <a:path h="1828800" w="19643909">
                  <a:moveTo>
                    <a:pt x="0" y="0"/>
                  </a:moveTo>
                  <a:lnTo>
                    <a:pt x="19643909" y="0"/>
                  </a:lnTo>
                  <a:lnTo>
                    <a:pt x="19643909" y="1828800"/>
                  </a:lnTo>
                  <a:lnTo>
                    <a:pt x="0" y="1828800"/>
                  </a:lnTo>
                  <a:close/>
                </a:path>
              </a:pathLst>
            </a:custGeom>
            <a:solidFill>
              <a:srgbClr val="000000">
                <a:alpha val="0"/>
              </a:srgbClr>
            </a:solidFill>
          </p:spPr>
        </p:sp>
        <p:sp>
          <p:nvSpPr>
            <p:cNvPr name="TextBox 5" id="5"/>
            <p:cNvSpPr txBox="true"/>
            <p:nvPr/>
          </p:nvSpPr>
          <p:spPr>
            <a:xfrm>
              <a:off x="0" y="-38100"/>
              <a:ext cx="19643910" cy="1866900"/>
            </a:xfrm>
            <a:prstGeom prst="rect">
              <a:avLst/>
            </a:prstGeom>
          </p:spPr>
          <p:txBody>
            <a:bodyPr anchor="b" rtlCol="false" tIns="0" lIns="0" bIns="0" rIns="0"/>
            <a:lstStyle/>
            <a:p>
              <a:pPr algn="l">
                <a:lnSpc>
                  <a:spcPts val="5184"/>
                </a:lnSpc>
              </a:pPr>
              <a:r>
                <a:rPr lang="en-US" sz="4800" spc="450">
                  <a:solidFill>
                    <a:srgbClr val="000000"/>
                  </a:solidFill>
                  <a:latin typeface="Times New Roman"/>
                  <a:ea typeface="Times New Roman"/>
                  <a:cs typeface="Times New Roman"/>
                  <a:sym typeface="Times New Roman"/>
                </a:rPr>
                <a:t>Petechial Hemorrhages </a:t>
              </a:r>
            </a:p>
          </p:txBody>
        </p:sp>
      </p:grpSp>
      <p:sp>
        <p:nvSpPr>
          <p:cNvPr name="Freeform 6" id="6"/>
          <p:cNvSpPr/>
          <p:nvPr/>
        </p:nvSpPr>
        <p:spPr>
          <a:xfrm flipH="false" flipV="false" rot="0">
            <a:off x="1770301" y="1198875"/>
            <a:ext cx="6446498" cy="4622619"/>
          </a:xfrm>
          <a:custGeom>
            <a:avLst/>
            <a:gdLst/>
            <a:ahLst/>
            <a:cxnLst/>
            <a:rect r="r" b="b" t="t" l="l"/>
            <a:pathLst>
              <a:path h="4622619" w="6446498">
                <a:moveTo>
                  <a:pt x="0" y="0"/>
                </a:moveTo>
                <a:lnTo>
                  <a:pt x="6446497" y="0"/>
                </a:lnTo>
                <a:lnTo>
                  <a:pt x="6446497" y="4622619"/>
                </a:lnTo>
                <a:lnTo>
                  <a:pt x="0" y="4622619"/>
                </a:lnTo>
                <a:lnTo>
                  <a:pt x="0" y="0"/>
                </a:lnTo>
                <a:close/>
              </a:path>
            </a:pathLst>
          </a:custGeom>
          <a:blipFill>
            <a:blip r:embed="rId3"/>
            <a:stretch>
              <a:fillRect l="-566" t="-4008" r="-566" b="0"/>
            </a:stretch>
          </a:blipFill>
        </p:spPr>
      </p:sp>
      <p:sp>
        <p:nvSpPr>
          <p:cNvPr name="Freeform 7" id="7"/>
          <p:cNvSpPr/>
          <p:nvPr/>
        </p:nvSpPr>
        <p:spPr>
          <a:xfrm flipH="false" flipV="false" rot="0">
            <a:off x="1776322" y="5143500"/>
            <a:ext cx="6440476" cy="4827130"/>
          </a:xfrm>
          <a:custGeom>
            <a:avLst/>
            <a:gdLst/>
            <a:ahLst/>
            <a:cxnLst/>
            <a:rect r="r" b="b" t="t" l="l"/>
            <a:pathLst>
              <a:path h="4827130" w="6440476">
                <a:moveTo>
                  <a:pt x="0" y="0"/>
                </a:moveTo>
                <a:lnTo>
                  <a:pt x="6440476" y="0"/>
                </a:lnTo>
                <a:lnTo>
                  <a:pt x="6440476" y="4827130"/>
                </a:lnTo>
                <a:lnTo>
                  <a:pt x="0" y="4827130"/>
                </a:lnTo>
                <a:lnTo>
                  <a:pt x="0" y="0"/>
                </a:lnTo>
                <a:close/>
              </a:path>
            </a:pathLst>
          </a:custGeom>
          <a:blipFill>
            <a:blip r:embed="rId4"/>
            <a:stretch>
              <a:fillRect l="0" t="0" r="0" b="0"/>
            </a:stretch>
          </a:blipFill>
        </p:spPr>
      </p:sp>
      <p:sp>
        <p:nvSpPr>
          <p:cNvPr name="Freeform 8" id="8"/>
          <p:cNvSpPr/>
          <p:nvPr/>
        </p:nvSpPr>
        <p:spPr>
          <a:xfrm flipH="false" flipV="false" rot="5400000">
            <a:off x="10536649" y="474263"/>
            <a:ext cx="4682402" cy="6012060"/>
          </a:xfrm>
          <a:custGeom>
            <a:avLst/>
            <a:gdLst/>
            <a:ahLst/>
            <a:cxnLst/>
            <a:rect r="r" b="b" t="t" l="l"/>
            <a:pathLst>
              <a:path h="6012060" w="4682402">
                <a:moveTo>
                  <a:pt x="0" y="0"/>
                </a:moveTo>
                <a:lnTo>
                  <a:pt x="4682402" y="0"/>
                </a:lnTo>
                <a:lnTo>
                  <a:pt x="4682402" y="6012060"/>
                </a:lnTo>
                <a:lnTo>
                  <a:pt x="0" y="6012060"/>
                </a:lnTo>
                <a:lnTo>
                  <a:pt x="0" y="0"/>
                </a:lnTo>
                <a:close/>
              </a:path>
            </a:pathLst>
          </a:custGeom>
          <a:blipFill>
            <a:blip r:embed="rId5"/>
            <a:stretch>
              <a:fillRect l="-949" t="-1170" r="0" b="-4786"/>
            </a:stretch>
          </a:blipFill>
        </p:spPr>
      </p:sp>
      <p:sp>
        <p:nvSpPr>
          <p:cNvPr name="Freeform 9" id="9"/>
          <p:cNvSpPr/>
          <p:nvPr/>
        </p:nvSpPr>
        <p:spPr>
          <a:xfrm flipH="false" flipV="false" rot="0">
            <a:off x="9871820" y="5543126"/>
            <a:ext cx="6012060" cy="4467799"/>
          </a:xfrm>
          <a:custGeom>
            <a:avLst/>
            <a:gdLst/>
            <a:ahLst/>
            <a:cxnLst/>
            <a:rect r="r" b="b" t="t" l="l"/>
            <a:pathLst>
              <a:path h="4467799" w="6012060">
                <a:moveTo>
                  <a:pt x="0" y="0"/>
                </a:moveTo>
                <a:lnTo>
                  <a:pt x="6012060" y="0"/>
                </a:lnTo>
                <a:lnTo>
                  <a:pt x="6012060" y="4467799"/>
                </a:lnTo>
                <a:lnTo>
                  <a:pt x="0" y="4467799"/>
                </a:lnTo>
                <a:lnTo>
                  <a:pt x="0" y="0"/>
                </a:lnTo>
                <a:close/>
              </a:path>
            </a:pathLst>
          </a:custGeom>
          <a:blipFill>
            <a:blip r:embed="rId6"/>
            <a:stretch>
              <a:fillRect l="0" t="0" r="-5048" b="-1242"/>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AF6FB"/>
        </a:solidFill>
      </p:bgPr>
    </p:bg>
    <p:spTree>
      <p:nvGrpSpPr>
        <p:cNvPr id="1" name=""/>
        <p:cNvGrpSpPr/>
        <p:nvPr/>
      </p:nvGrpSpPr>
      <p:grpSpPr>
        <a:xfrm>
          <a:off x="0" y="0"/>
          <a:ext cx="0" cy="0"/>
          <a:chOff x="0" y="0"/>
          <a:chExt cx="0" cy="0"/>
        </a:xfrm>
      </p:grpSpPr>
      <p:sp>
        <p:nvSpPr>
          <p:cNvPr name="AutoShape 2" id="2"/>
          <p:cNvSpPr/>
          <p:nvPr/>
        </p:nvSpPr>
        <p:spPr>
          <a:xfrm>
            <a:off x="653415" y="895295"/>
            <a:ext cx="750570" cy="133350"/>
          </a:xfrm>
          <a:prstGeom prst="line">
            <a:avLst/>
          </a:prstGeom>
          <a:ln cap="rnd" w="66675">
            <a:solidFill>
              <a:srgbClr val="96D3ED"/>
            </a:solidFill>
            <a:prstDash val="solid"/>
            <a:headEnd type="none" len="sm" w="sm"/>
            <a:tailEnd type="none" len="sm" w="sm"/>
          </a:ln>
        </p:spPr>
      </p:sp>
      <p:sp>
        <p:nvSpPr>
          <p:cNvPr name="Freeform 3" id="3"/>
          <p:cNvSpPr/>
          <p:nvPr/>
        </p:nvSpPr>
        <p:spPr>
          <a:xfrm flipH="false" flipV="false" rot="0">
            <a:off x="1795083" y="2892490"/>
            <a:ext cx="7021959" cy="4747640"/>
          </a:xfrm>
          <a:custGeom>
            <a:avLst/>
            <a:gdLst/>
            <a:ahLst/>
            <a:cxnLst/>
            <a:rect r="r" b="b" t="t" l="l"/>
            <a:pathLst>
              <a:path h="4747640" w="7021959">
                <a:moveTo>
                  <a:pt x="0" y="0"/>
                </a:moveTo>
                <a:lnTo>
                  <a:pt x="7021959" y="0"/>
                </a:lnTo>
                <a:lnTo>
                  <a:pt x="7021959" y="4747641"/>
                </a:lnTo>
                <a:lnTo>
                  <a:pt x="0" y="4747641"/>
                </a:lnTo>
                <a:lnTo>
                  <a:pt x="0" y="0"/>
                </a:lnTo>
                <a:close/>
              </a:path>
            </a:pathLst>
          </a:custGeom>
          <a:blipFill>
            <a:blip r:embed="rId3"/>
            <a:stretch>
              <a:fillRect l="0" t="0" r="0" b="0"/>
            </a:stretch>
          </a:blipFill>
        </p:spPr>
      </p:sp>
      <p:sp>
        <p:nvSpPr>
          <p:cNvPr name="Freeform 4" id="4"/>
          <p:cNvSpPr/>
          <p:nvPr/>
        </p:nvSpPr>
        <p:spPr>
          <a:xfrm flipH="false" flipV="false" rot="0">
            <a:off x="9911204" y="2961097"/>
            <a:ext cx="6286701" cy="4679034"/>
          </a:xfrm>
          <a:custGeom>
            <a:avLst/>
            <a:gdLst/>
            <a:ahLst/>
            <a:cxnLst/>
            <a:rect r="r" b="b" t="t" l="l"/>
            <a:pathLst>
              <a:path h="4679034" w="6286701">
                <a:moveTo>
                  <a:pt x="0" y="0"/>
                </a:moveTo>
                <a:lnTo>
                  <a:pt x="6286701" y="0"/>
                </a:lnTo>
                <a:lnTo>
                  <a:pt x="6286701" y="4679034"/>
                </a:lnTo>
                <a:lnTo>
                  <a:pt x="0" y="4679034"/>
                </a:lnTo>
                <a:lnTo>
                  <a:pt x="0" y="0"/>
                </a:lnTo>
                <a:close/>
              </a:path>
            </a:pathLst>
          </a:custGeom>
          <a:blipFill>
            <a:blip r:embed="rId4"/>
            <a:stretch>
              <a:fillRect l="0" t="0" r="0" b="0"/>
            </a:stretch>
          </a:blipFill>
        </p:spPr>
      </p:sp>
      <p:sp>
        <p:nvSpPr>
          <p:cNvPr name="TextBox 5" id="5"/>
          <p:cNvSpPr txBox="true"/>
          <p:nvPr/>
        </p:nvSpPr>
        <p:spPr>
          <a:xfrm rot="0">
            <a:off x="1795083" y="857195"/>
            <a:ext cx="8936645" cy="790575"/>
          </a:xfrm>
          <a:prstGeom prst="rect">
            <a:avLst/>
          </a:prstGeom>
        </p:spPr>
        <p:txBody>
          <a:bodyPr anchor="t" rtlCol="false" tIns="0" lIns="0" bIns="0" rIns="0">
            <a:spAutoFit/>
          </a:bodyPr>
          <a:lstStyle/>
          <a:p>
            <a:pPr algn="l">
              <a:lnSpc>
                <a:spcPts val="5399"/>
              </a:lnSpc>
            </a:pPr>
            <a:r>
              <a:rPr lang="en-US" sz="4999" spc="468">
                <a:solidFill>
                  <a:srgbClr val="000000"/>
                </a:solidFill>
                <a:latin typeface="Times New Roman"/>
                <a:ea typeface="Times New Roman"/>
                <a:cs typeface="Times New Roman"/>
                <a:sym typeface="Times New Roman"/>
              </a:rPr>
              <a:t>Congestion and Edema</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C7DBE1"/>
        </a:solidFill>
      </p:bgPr>
    </p:bg>
    <p:spTree>
      <p:nvGrpSpPr>
        <p:cNvPr id="1" name=""/>
        <p:cNvGrpSpPr/>
        <p:nvPr/>
      </p:nvGrpSpPr>
      <p:grpSpPr>
        <a:xfrm>
          <a:off x="0" y="0"/>
          <a:ext cx="0" cy="0"/>
          <a:chOff x="0" y="0"/>
          <a:chExt cx="0" cy="0"/>
        </a:xfrm>
      </p:grpSpPr>
      <p:grpSp>
        <p:nvGrpSpPr>
          <p:cNvPr name="Group 2" id="2"/>
          <p:cNvGrpSpPr/>
          <p:nvPr/>
        </p:nvGrpSpPr>
        <p:grpSpPr>
          <a:xfrm rot="0">
            <a:off x="11753385" y="0"/>
            <a:ext cx="6534615" cy="10287000"/>
            <a:chOff x="0" y="0"/>
            <a:chExt cx="8712820" cy="13716000"/>
          </a:xfrm>
        </p:grpSpPr>
        <p:sp>
          <p:nvSpPr>
            <p:cNvPr name="Freeform 3" id="3"/>
            <p:cNvSpPr/>
            <p:nvPr/>
          </p:nvSpPr>
          <p:spPr>
            <a:xfrm flipH="false" flipV="false" rot="0">
              <a:off x="0" y="0"/>
              <a:ext cx="8712819" cy="13716000"/>
            </a:xfrm>
            <a:custGeom>
              <a:avLst/>
              <a:gdLst/>
              <a:ahLst/>
              <a:cxnLst/>
              <a:rect r="r" b="b" t="t" l="l"/>
              <a:pathLst>
                <a:path h="13716000" w="8712819">
                  <a:moveTo>
                    <a:pt x="0" y="0"/>
                  </a:moveTo>
                  <a:lnTo>
                    <a:pt x="8712819" y="0"/>
                  </a:lnTo>
                  <a:lnTo>
                    <a:pt x="8712819" y="13716000"/>
                  </a:lnTo>
                  <a:lnTo>
                    <a:pt x="0" y="13716000"/>
                  </a:lnTo>
                  <a:close/>
                </a:path>
              </a:pathLst>
            </a:custGeom>
            <a:solidFill>
              <a:srgbClr val="EAF6FB"/>
            </a:solidFill>
          </p:spPr>
        </p:sp>
      </p:grpSp>
      <p:sp>
        <p:nvSpPr>
          <p:cNvPr name="AutoShape 4" id="4"/>
          <p:cNvSpPr/>
          <p:nvPr/>
        </p:nvSpPr>
        <p:spPr>
          <a:xfrm rot="604459">
            <a:off x="1875120" y="9139239"/>
            <a:ext cx="762324" cy="0"/>
          </a:xfrm>
          <a:prstGeom prst="line">
            <a:avLst/>
          </a:prstGeom>
          <a:ln cap="rnd" w="66675">
            <a:solidFill>
              <a:srgbClr val="96D3ED"/>
            </a:solidFill>
            <a:prstDash val="solid"/>
            <a:headEnd type="none" len="sm" w="sm"/>
            <a:tailEnd type="none" len="sm" w="sm"/>
          </a:ln>
        </p:spPr>
      </p:sp>
      <p:grpSp>
        <p:nvGrpSpPr>
          <p:cNvPr name="Group 5" id="5"/>
          <p:cNvGrpSpPr/>
          <p:nvPr/>
        </p:nvGrpSpPr>
        <p:grpSpPr>
          <a:xfrm rot="0">
            <a:off x="12419704" y="1028700"/>
            <a:ext cx="5201977" cy="1199523"/>
            <a:chOff x="0" y="0"/>
            <a:chExt cx="6935970" cy="1599364"/>
          </a:xfrm>
        </p:grpSpPr>
        <p:sp>
          <p:nvSpPr>
            <p:cNvPr name="Freeform 6" id="6"/>
            <p:cNvSpPr/>
            <p:nvPr/>
          </p:nvSpPr>
          <p:spPr>
            <a:xfrm flipH="false" flipV="false" rot="0">
              <a:off x="0" y="0"/>
              <a:ext cx="6935970" cy="1599364"/>
            </a:xfrm>
            <a:custGeom>
              <a:avLst/>
              <a:gdLst/>
              <a:ahLst/>
              <a:cxnLst/>
              <a:rect r="r" b="b" t="t" l="l"/>
              <a:pathLst>
                <a:path h="1599364" w="6935970">
                  <a:moveTo>
                    <a:pt x="0" y="0"/>
                  </a:moveTo>
                  <a:lnTo>
                    <a:pt x="6935970" y="0"/>
                  </a:lnTo>
                  <a:lnTo>
                    <a:pt x="6935970" y="1599364"/>
                  </a:lnTo>
                  <a:lnTo>
                    <a:pt x="0" y="1599364"/>
                  </a:lnTo>
                  <a:close/>
                </a:path>
              </a:pathLst>
            </a:custGeom>
            <a:solidFill>
              <a:srgbClr val="000000">
                <a:alpha val="0"/>
              </a:srgbClr>
            </a:solidFill>
          </p:spPr>
        </p:sp>
        <p:sp>
          <p:nvSpPr>
            <p:cNvPr name="TextBox 7" id="7"/>
            <p:cNvSpPr txBox="true"/>
            <p:nvPr/>
          </p:nvSpPr>
          <p:spPr>
            <a:xfrm>
              <a:off x="0" y="-38100"/>
              <a:ext cx="6935970" cy="1637464"/>
            </a:xfrm>
            <a:prstGeom prst="rect">
              <a:avLst/>
            </a:prstGeom>
          </p:spPr>
          <p:txBody>
            <a:bodyPr anchor="b" rtlCol="false" tIns="0" lIns="0" bIns="0" rIns="0"/>
            <a:lstStyle/>
            <a:p>
              <a:pPr algn="l">
                <a:lnSpc>
                  <a:spcPts val="5184"/>
                </a:lnSpc>
              </a:pPr>
              <a:r>
                <a:rPr lang="en-US" sz="4800" spc="450">
                  <a:solidFill>
                    <a:srgbClr val="000000"/>
                  </a:solidFill>
                  <a:latin typeface="Times New Roman"/>
                  <a:ea typeface="Times New Roman"/>
                  <a:cs typeface="Times New Roman"/>
                  <a:sym typeface="Times New Roman"/>
                </a:rPr>
                <a:t>Cyanosis</a:t>
              </a:r>
            </a:p>
          </p:txBody>
        </p:sp>
      </p:grpSp>
      <p:sp>
        <p:nvSpPr>
          <p:cNvPr name="Freeform 8" id="8"/>
          <p:cNvSpPr/>
          <p:nvPr/>
        </p:nvSpPr>
        <p:spPr>
          <a:xfrm flipH="false" flipV="false" rot="0">
            <a:off x="-283876" y="727835"/>
            <a:ext cx="6709684" cy="4154084"/>
          </a:xfrm>
          <a:custGeom>
            <a:avLst/>
            <a:gdLst/>
            <a:ahLst/>
            <a:cxnLst/>
            <a:rect r="r" b="b" t="t" l="l"/>
            <a:pathLst>
              <a:path h="4154084" w="6709684">
                <a:moveTo>
                  <a:pt x="0" y="0"/>
                </a:moveTo>
                <a:lnTo>
                  <a:pt x="6709684" y="0"/>
                </a:lnTo>
                <a:lnTo>
                  <a:pt x="6709684" y="4154083"/>
                </a:lnTo>
                <a:lnTo>
                  <a:pt x="0" y="4154083"/>
                </a:lnTo>
                <a:lnTo>
                  <a:pt x="0" y="0"/>
                </a:lnTo>
                <a:close/>
              </a:path>
            </a:pathLst>
          </a:custGeom>
          <a:blipFill>
            <a:blip r:embed="rId3"/>
            <a:stretch>
              <a:fillRect l="0" t="0" r="0" b="0"/>
            </a:stretch>
          </a:blipFill>
        </p:spPr>
      </p:sp>
      <p:sp>
        <p:nvSpPr>
          <p:cNvPr name="Freeform 9" id="9"/>
          <p:cNvSpPr/>
          <p:nvPr/>
        </p:nvSpPr>
        <p:spPr>
          <a:xfrm flipH="false" flipV="false" rot="0">
            <a:off x="3408103" y="4752962"/>
            <a:ext cx="4836279" cy="5053152"/>
          </a:xfrm>
          <a:custGeom>
            <a:avLst/>
            <a:gdLst/>
            <a:ahLst/>
            <a:cxnLst/>
            <a:rect r="r" b="b" t="t" l="l"/>
            <a:pathLst>
              <a:path h="5053152" w="4836279">
                <a:moveTo>
                  <a:pt x="0" y="0"/>
                </a:moveTo>
                <a:lnTo>
                  <a:pt x="4836279" y="0"/>
                </a:lnTo>
                <a:lnTo>
                  <a:pt x="4836279" y="5053152"/>
                </a:lnTo>
                <a:lnTo>
                  <a:pt x="0" y="5053152"/>
                </a:lnTo>
                <a:lnTo>
                  <a:pt x="0" y="0"/>
                </a:lnTo>
                <a:close/>
              </a:path>
            </a:pathLst>
          </a:custGeom>
          <a:blipFill>
            <a:blip r:embed="rId4"/>
            <a:stretch>
              <a:fillRect l="0" t="0" r="0" b="0"/>
            </a:stretch>
          </a:blipFill>
        </p:spPr>
      </p:sp>
      <p:sp>
        <p:nvSpPr>
          <p:cNvPr name="Freeform 10" id="10"/>
          <p:cNvSpPr/>
          <p:nvPr/>
        </p:nvSpPr>
        <p:spPr>
          <a:xfrm flipH="false" flipV="false" rot="0">
            <a:off x="5826243" y="727835"/>
            <a:ext cx="5630896" cy="4025127"/>
          </a:xfrm>
          <a:custGeom>
            <a:avLst/>
            <a:gdLst/>
            <a:ahLst/>
            <a:cxnLst/>
            <a:rect r="r" b="b" t="t" l="l"/>
            <a:pathLst>
              <a:path h="4025127" w="5630896">
                <a:moveTo>
                  <a:pt x="0" y="0"/>
                </a:moveTo>
                <a:lnTo>
                  <a:pt x="5630896" y="0"/>
                </a:lnTo>
                <a:lnTo>
                  <a:pt x="5630896" y="4025127"/>
                </a:lnTo>
                <a:lnTo>
                  <a:pt x="0" y="4025127"/>
                </a:lnTo>
                <a:lnTo>
                  <a:pt x="0" y="0"/>
                </a:lnTo>
                <a:close/>
              </a:path>
            </a:pathLst>
          </a:custGeom>
          <a:blipFill>
            <a:blip r:embed="rId5"/>
            <a:stretch>
              <a:fillRect l="0" t="0" r="0" b="0"/>
            </a:stretch>
          </a:blipFill>
        </p:spPr>
      </p:sp>
      <p:sp>
        <p:nvSpPr>
          <p:cNvPr name="TextBox 11" id="11"/>
          <p:cNvSpPr txBox="true"/>
          <p:nvPr/>
        </p:nvSpPr>
        <p:spPr>
          <a:xfrm rot="0">
            <a:off x="11635558" y="2884796"/>
            <a:ext cx="6538324" cy="3724275"/>
          </a:xfrm>
          <a:prstGeom prst="rect">
            <a:avLst/>
          </a:prstGeom>
        </p:spPr>
        <p:txBody>
          <a:bodyPr anchor="t" rtlCol="false" tIns="0" lIns="0" bIns="0" rIns="0">
            <a:spAutoFit/>
          </a:bodyPr>
          <a:lstStyle/>
          <a:p>
            <a:pPr algn="l" marL="647700" indent="-323850" lvl="1">
              <a:lnSpc>
                <a:spcPts val="3600"/>
              </a:lnSpc>
              <a:buFont typeface="Arial"/>
              <a:buChar char="•"/>
            </a:pPr>
            <a:r>
              <a:rPr lang="en-US" sz="3000">
                <a:solidFill>
                  <a:srgbClr val="000000"/>
                </a:solidFill>
                <a:latin typeface="Times New Roman"/>
                <a:ea typeface="Times New Roman"/>
                <a:cs typeface="Times New Roman"/>
                <a:sym typeface="Times New Roman"/>
              </a:rPr>
              <a:t>Depends on the absolute amount of reduced hemoglobin in the arterial blood.</a:t>
            </a:r>
          </a:p>
          <a:p>
            <a:pPr algn="l">
              <a:lnSpc>
                <a:spcPts val="3600"/>
              </a:lnSpc>
            </a:pPr>
          </a:p>
          <a:p>
            <a:pPr algn="l" marL="647700" indent="-323850" lvl="1">
              <a:lnSpc>
                <a:spcPts val="3600"/>
              </a:lnSpc>
              <a:buFont typeface="Arial"/>
              <a:buChar char="•"/>
            </a:pPr>
            <a:r>
              <a:rPr lang="en-US" sz="3000">
                <a:solidFill>
                  <a:srgbClr val="000000"/>
                </a:solidFill>
                <a:latin typeface="Times New Roman"/>
                <a:ea typeface="Times New Roman"/>
                <a:cs typeface="Times New Roman"/>
                <a:sym typeface="Times New Roman"/>
              </a:rPr>
              <a:t>In neck compression: on the face as a result of jugular veins obstruction, which prevents adequate venous return from the cerebral circulation.</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AF6FB"/>
            </a:solidFill>
          </p:spPr>
        </p:sp>
      </p:grpSp>
      <p:sp>
        <p:nvSpPr>
          <p:cNvPr name="Freeform 4" id="4"/>
          <p:cNvSpPr/>
          <p:nvPr/>
        </p:nvSpPr>
        <p:spPr>
          <a:xfrm flipH="false" flipV="false" rot="0">
            <a:off x="5193802" y="241629"/>
            <a:ext cx="7900396" cy="9803742"/>
          </a:xfrm>
          <a:custGeom>
            <a:avLst/>
            <a:gdLst/>
            <a:ahLst/>
            <a:cxnLst/>
            <a:rect r="r" b="b" t="t" l="l"/>
            <a:pathLst>
              <a:path h="9803742" w="7900396">
                <a:moveTo>
                  <a:pt x="0" y="0"/>
                </a:moveTo>
                <a:lnTo>
                  <a:pt x="7900396" y="0"/>
                </a:lnTo>
                <a:lnTo>
                  <a:pt x="7900396" y="9803742"/>
                </a:lnTo>
                <a:lnTo>
                  <a:pt x="0" y="9803742"/>
                </a:lnTo>
                <a:lnTo>
                  <a:pt x="0" y="0"/>
                </a:lnTo>
                <a:close/>
              </a:path>
            </a:pathLst>
          </a:custGeom>
          <a:blipFill>
            <a:blip r:embed="rId3"/>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AF6FB"/>
            </a:solidFill>
          </p:spPr>
        </p:sp>
      </p:grpSp>
      <p:sp>
        <p:nvSpPr>
          <p:cNvPr name="Freeform 4" id="4"/>
          <p:cNvSpPr/>
          <p:nvPr/>
        </p:nvSpPr>
        <p:spPr>
          <a:xfrm flipH="false" flipV="false" rot="0">
            <a:off x="4033154" y="1277160"/>
            <a:ext cx="10221692" cy="7732680"/>
          </a:xfrm>
          <a:custGeom>
            <a:avLst/>
            <a:gdLst/>
            <a:ahLst/>
            <a:cxnLst/>
            <a:rect r="r" b="b" t="t" l="l"/>
            <a:pathLst>
              <a:path h="7732680" w="10221692">
                <a:moveTo>
                  <a:pt x="0" y="0"/>
                </a:moveTo>
                <a:lnTo>
                  <a:pt x="10221692" y="0"/>
                </a:lnTo>
                <a:lnTo>
                  <a:pt x="10221692" y="7732680"/>
                </a:lnTo>
                <a:lnTo>
                  <a:pt x="0" y="7732680"/>
                </a:lnTo>
                <a:lnTo>
                  <a:pt x="0" y="0"/>
                </a:lnTo>
                <a:close/>
              </a:path>
            </a:pathLst>
          </a:custGeom>
          <a:blipFill>
            <a:blip r:embed="rId3"/>
            <a:stretch>
              <a:fillRect l="-3473"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781439" y="0"/>
            <a:ext cx="10506561" cy="10287000"/>
            <a:chOff x="0" y="0"/>
            <a:chExt cx="14008748" cy="13716000"/>
          </a:xfrm>
        </p:grpSpPr>
        <p:sp>
          <p:nvSpPr>
            <p:cNvPr name="Freeform 3" id="3"/>
            <p:cNvSpPr/>
            <p:nvPr/>
          </p:nvSpPr>
          <p:spPr>
            <a:xfrm flipH="false" flipV="false" rot="0">
              <a:off x="0" y="0"/>
              <a:ext cx="14008748" cy="13716000"/>
            </a:xfrm>
            <a:custGeom>
              <a:avLst/>
              <a:gdLst/>
              <a:ahLst/>
              <a:cxnLst/>
              <a:rect r="r" b="b" t="t" l="l"/>
              <a:pathLst>
                <a:path h="13716000" w="14008748">
                  <a:moveTo>
                    <a:pt x="0" y="0"/>
                  </a:moveTo>
                  <a:lnTo>
                    <a:pt x="14008748" y="0"/>
                  </a:lnTo>
                  <a:lnTo>
                    <a:pt x="14008748" y="13716000"/>
                  </a:lnTo>
                  <a:lnTo>
                    <a:pt x="0" y="13716000"/>
                  </a:lnTo>
                  <a:close/>
                </a:path>
              </a:pathLst>
            </a:custGeom>
            <a:solidFill>
              <a:srgbClr val="EAF6FB"/>
            </a:solidFill>
          </p:spPr>
        </p:sp>
      </p:grpSp>
      <p:sp>
        <p:nvSpPr>
          <p:cNvPr name="AutoShape 4" id="4"/>
          <p:cNvSpPr/>
          <p:nvPr/>
        </p:nvSpPr>
        <p:spPr>
          <a:xfrm>
            <a:off x="1051583" y="1123461"/>
            <a:ext cx="554376" cy="523264"/>
          </a:xfrm>
          <a:prstGeom prst="line">
            <a:avLst/>
          </a:prstGeom>
          <a:ln cap="rnd" w="66675">
            <a:solidFill>
              <a:srgbClr val="96D3ED"/>
            </a:solidFill>
            <a:prstDash val="solid"/>
            <a:headEnd type="none" len="sm" w="sm"/>
            <a:tailEnd type="none" len="sm" w="sm"/>
          </a:ln>
        </p:spPr>
      </p:sp>
      <p:sp>
        <p:nvSpPr>
          <p:cNvPr name="Freeform 5" id="5"/>
          <p:cNvSpPr/>
          <p:nvPr/>
        </p:nvSpPr>
        <p:spPr>
          <a:xfrm flipH="false" flipV="false" rot="0">
            <a:off x="1028700" y="2383331"/>
            <a:ext cx="6065264" cy="5520338"/>
          </a:xfrm>
          <a:custGeom>
            <a:avLst/>
            <a:gdLst/>
            <a:ahLst/>
            <a:cxnLst/>
            <a:rect r="r" b="b" t="t" l="l"/>
            <a:pathLst>
              <a:path h="5520338" w="6065264">
                <a:moveTo>
                  <a:pt x="0" y="0"/>
                </a:moveTo>
                <a:lnTo>
                  <a:pt x="6065264" y="0"/>
                </a:lnTo>
                <a:lnTo>
                  <a:pt x="6065264" y="5520338"/>
                </a:lnTo>
                <a:lnTo>
                  <a:pt x="0" y="5520338"/>
                </a:lnTo>
                <a:lnTo>
                  <a:pt x="0" y="0"/>
                </a:lnTo>
                <a:close/>
              </a:path>
            </a:pathLst>
          </a:custGeom>
          <a:blipFill>
            <a:blip r:embed="rId3"/>
            <a:stretch>
              <a:fillRect l="0" t="0" r="0" b="0"/>
            </a:stretch>
          </a:blipFill>
        </p:spPr>
      </p:sp>
      <p:sp>
        <p:nvSpPr>
          <p:cNvPr name="TextBox 6" id="6"/>
          <p:cNvSpPr txBox="true"/>
          <p:nvPr/>
        </p:nvSpPr>
        <p:spPr>
          <a:xfrm rot="0">
            <a:off x="8951055" y="994442"/>
            <a:ext cx="8308245" cy="8263858"/>
          </a:xfrm>
          <a:prstGeom prst="rect">
            <a:avLst/>
          </a:prstGeom>
        </p:spPr>
        <p:txBody>
          <a:bodyPr anchor="t" rtlCol="false" tIns="0" lIns="0" bIns="0" rIns="0">
            <a:spAutoFit/>
          </a:bodyPr>
          <a:lstStyle/>
          <a:p>
            <a:pPr algn="l">
              <a:lnSpc>
                <a:spcPts val="5857"/>
              </a:lnSpc>
            </a:pPr>
            <a:r>
              <a:rPr lang="en-US" sz="4881">
                <a:solidFill>
                  <a:srgbClr val="000000"/>
                </a:solidFill>
                <a:latin typeface="Times New Roman"/>
                <a:ea typeface="Times New Roman"/>
                <a:cs typeface="Times New Roman"/>
                <a:sym typeface="Times New Roman"/>
              </a:rPr>
              <a:t>A 45-year-old man was found deceased in his living room, suspended from a ceiling beam using a rope. </a:t>
            </a:r>
          </a:p>
          <a:p>
            <a:pPr algn="l">
              <a:lnSpc>
                <a:spcPts val="5857"/>
              </a:lnSpc>
            </a:pPr>
          </a:p>
          <a:p>
            <a:pPr algn="l">
              <a:lnSpc>
                <a:spcPts val="5857"/>
              </a:lnSpc>
            </a:pPr>
            <a:r>
              <a:rPr lang="en-US" sz="4881">
                <a:solidFill>
                  <a:srgbClr val="000000"/>
                </a:solidFill>
                <a:latin typeface="Times New Roman"/>
                <a:ea typeface="Times New Roman"/>
                <a:cs typeface="Times New Roman"/>
                <a:sym typeface="Times New Roman"/>
              </a:rPr>
              <a:t>A suicide note was present.</a:t>
            </a:r>
          </a:p>
          <a:p>
            <a:pPr algn="l">
              <a:lnSpc>
                <a:spcPts val="5857"/>
              </a:lnSpc>
            </a:pPr>
            <a:r>
              <a:rPr lang="en-US" sz="4881">
                <a:solidFill>
                  <a:srgbClr val="000000"/>
                </a:solidFill>
                <a:latin typeface="Times New Roman"/>
                <a:ea typeface="Times New Roman"/>
                <a:cs typeface="Times New Roman"/>
                <a:sym typeface="Times New Roman"/>
              </a:rPr>
              <a:t> </a:t>
            </a:r>
          </a:p>
          <a:p>
            <a:pPr algn="l">
              <a:lnSpc>
                <a:spcPts val="5857"/>
              </a:lnSpc>
            </a:pPr>
            <a:r>
              <a:rPr lang="en-US" sz="4881">
                <a:solidFill>
                  <a:srgbClr val="000000"/>
                </a:solidFill>
                <a:latin typeface="Times New Roman"/>
                <a:ea typeface="Times New Roman"/>
                <a:cs typeface="Times New Roman"/>
                <a:sym typeface="Times New Roman"/>
              </a:rPr>
              <a:t>Autopsy showed an oblique ligature mark below the thyroid, conjunctival petechiae, and neck muscle hemorrhage.</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781439" y="0"/>
            <a:ext cx="10506561" cy="10287000"/>
            <a:chOff x="0" y="0"/>
            <a:chExt cx="14008748" cy="13716000"/>
          </a:xfrm>
        </p:grpSpPr>
        <p:sp>
          <p:nvSpPr>
            <p:cNvPr name="Freeform 3" id="3"/>
            <p:cNvSpPr/>
            <p:nvPr/>
          </p:nvSpPr>
          <p:spPr>
            <a:xfrm flipH="false" flipV="false" rot="0">
              <a:off x="0" y="0"/>
              <a:ext cx="14008748" cy="13716000"/>
            </a:xfrm>
            <a:custGeom>
              <a:avLst/>
              <a:gdLst/>
              <a:ahLst/>
              <a:cxnLst/>
              <a:rect r="r" b="b" t="t" l="l"/>
              <a:pathLst>
                <a:path h="13716000" w="14008748">
                  <a:moveTo>
                    <a:pt x="0" y="0"/>
                  </a:moveTo>
                  <a:lnTo>
                    <a:pt x="14008748" y="0"/>
                  </a:lnTo>
                  <a:lnTo>
                    <a:pt x="14008748" y="13716000"/>
                  </a:lnTo>
                  <a:lnTo>
                    <a:pt x="0" y="13716000"/>
                  </a:lnTo>
                  <a:close/>
                </a:path>
              </a:pathLst>
            </a:custGeom>
            <a:solidFill>
              <a:srgbClr val="EAF6FB"/>
            </a:solidFill>
          </p:spPr>
        </p:sp>
      </p:grpSp>
      <p:sp>
        <p:nvSpPr>
          <p:cNvPr name="AutoShape 4" id="4"/>
          <p:cNvSpPr/>
          <p:nvPr/>
        </p:nvSpPr>
        <p:spPr>
          <a:xfrm>
            <a:off x="1051583" y="1123461"/>
            <a:ext cx="554376" cy="523264"/>
          </a:xfrm>
          <a:prstGeom prst="line">
            <a:avLst/>
          </a:prstGeom>
          <a:ln cap="rnd" w="66675">
            <a:solidFill>
              <a:srgbClr val="96D3ED"/>
            </a:solidFill>
            <a:prstDash val="solid"/>
            <a:headEnd type="none" len="sm" w="sm"/>
            <a:tailEnd type="none" len="sm" w="sm"/>
          </a:ln>
        </p:spPr>
      </p:sp>
      <p:sp>
        <p:nvSpPr>
          <p:cNvPr name="Freeform 5" id="5"/>
          <p:cNvSpPr/>
          <p:nvPr/>
        </p:nvSpPr>
        <p:spPr>
          <a:xfrm flipH="false" flipV="false" rot="0">
            <a:off x="1028700" y="1994395"/>
            <a:ext cx="5975561" cy="5834320"/>
          </a:xfrm>
          <a:custGeom>
            <a:avLst/>
            <a:gdLst/>
            <a:ahLst/>
            <a:cxnLst/>
            <a:rect r="r" b="b" t="t" l="l"/>
            <a:pathLst>
              <a:path h="5834320" w="5975561">
                <a:moveTo>
                  <a:pt x="0" y="0"/>
                </a:moveTo>
                <a:lnTo>
                  <a:pt x="5975561" y="0"/>
                </a:lnTo>
                <a:lnTo>
                  <a:pt x="5975561" y="5834320"/>
                </a:lnTo>
                <a:lnTo>
                  <a:pt x="0" y="5834320"/>
                </a:lnTo>
                <a:lnTo>
                  <a:pt x="0" y="0"/>
                </a:lnTo>
                <a:close/>
              </a:path>
            </a:pathLst>
          </a:custGeom>
          <a:blipFill>
            <a:blip r:embed="rId3"/>
            <a:stretch>
              <a:fillRect l="0" t="0" r="0" b="0"/>
            </a:stretch>
          </a:blipFill>
        </p:spPr>
      </p:sp>
      <p:sp>
        <p:nvSpPr>
          <p:cNvPr name="TextBox 6" id="6"/>
          <p:cNvSpPr txBox="true"/>
          <p:nvPr/>
        </p:nvSpPr>
        <p:spPr>
          <a:xfrm rot="0">
            <a:off x="7781439" y="2768536"/>
            <a:ext cx="10506561" cy="4711827"/>
          </a:xfrm>
          <a:prstGeom prst="rect">
            <a:avLst/>
          </a:prstGeom>
        </p:spPr>
        <p:txBody>
          <a:bodyPr anchor="t" rtlCol="false" tIns="0" lIns="0" bIns="0" rIns="0">
            <a:spAutoFit/>
          </a:bodyPr>
          <a:lstStyle/>
          <a:p>
            <a:pPr algn="l" marL="1036320" indent="-518160" lvl="1">
              <a:lnSpc>
                <a:spcPts val="5184"/>
              </a:lnSpc>
              <a:buFont typeface="Arial"/>
              <a:buChar char="•"/>
            </a:pPr>
            <a:r>
              <a:rPr lang="en-US" sz="4800" spc="446">
                <a:solidFill>
                  <a:srgbClr val="000000"/>
                </a:solidFill>
                <a:latin typeface="Times New Roman"/>
                <a:ea typeface="Times New Roman"/>
                <a:cs typeface="Times New Roman"/>
                <a:sym typeface="Times New Roman"/>
              </a:rPr>
              <a:t>What are these deep furrowed marks called?</a:t>
            </a:r>
          </a:p>
          <a:p>
            <a:pPr algn="l">
              <a:lnSpc>
                <a:spcPts val="5184"/>
              </a:lnSpc>
            </a:pPr>
          </a:p>
          <a:p>
            <a:pPr algn="l" marL="1036320" indent="-518160" lvl="1">
              <a:lnSpc>
                <a:spcPts val="5184"/>
              </a:lnSpc>
              <a:buFont typeface="Arial"/>
              <a:buChar char="•"/>
            </a:pPr>
            <a:r>
              <a:rPr lang="en-US" sz="4800" spc="446">
                <a:solidFill>
                  <a:srgbClr val="000000"/>
                </a:solidFill>
                <a:latin typeface="Times New Roman"/>
                <a:ea typeface="Times New Roman"/>
                <a:cs typeface="Times New Roman"/>
                <a:sym typeface="Times New Roman"/>
              </a:rPr>
              <a:t>What is the mode of death?</a:t>
            </a:r>
          </a:p>
          <a:p>
            <a:pPr algn="l">
              <a:lnSpc>
                <a:spcPts val="5184"/>
              </a:lnSpc>
            </a:pPr>
          </a:p>
          <a:p>
            <a:pPr algn="l" marL="1036320" indent="-518160" lvl="1">
              <a:lnSpc>
                <a:spcPts val="5184"/>
              </a:lnSpc>
              <a:spcBef>
                <a:spcPct val="0"/>
              </a:spcBef>
              <a:buFont typeface="Arial"/>
              <a:buChar char="•"/>
            </a:pPr>
            <a:r>
              <a:rPr lang="en-US" sz="4800" spc="450">
                <a:solidFill>
                  <a:srgbClr val="000000"/>
                </a:solidFill>
                <a:latin typeface="Times New Roman"/>
                <a:ea typeface="Times New Roman"/>
                <a:cs typeface="Times New Roman"/>
                <a:sym typeface="Times New Roman"/>
              </a:rPr>
              <a:t>Name 2 classical changes associated with this case?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DAGuYSUiHKc</dc:identifier>
  <dcterms:modified xsi:type="dcterms:W3CDTF">2011-08-01T06:04:30Z</dcterms:modified>
  <cp:revision>1</cp:revision>
  <dc:title>Presentation (7).pptx</dc:title>
</cp:coreProperties>
</file>