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96" r:id="rId3"/>
    <p:sldId id="394" r:id="rId4"/>
    <p:sldId id="393" r:id="rId5"/>
    <p:sldId id="257" r:id="rId6"/>
    <p:sldId id="395" r:id="rId7"/>
    <p:sldId id="258" r:id="rId8"/>
    <p:sldId id="386" r:id="rId9"/>
    <p:sldId id="382" r:id="rId10"/>
    <p:sldId id="385" r:id="rId11"/>
    <p:sldId id="384" r:id="rId12"/>
    <p:sldId id="383" r:id="rId13"/>
    <p:sldId id="387" r:id="rId14"/>
    <p:sldId id="313" r:id="rId15"/>
    <p:sldId id="280" r:id="rId16"/>
    <p:sldId id="322" r:id="rId17"/>
    <p:sldId id="319" r:id="rId18"/>
    <p:sldId id="321" r:id="rId19"/>
    <p:sldId id="299" r:id="rId20"/>
    <p:sldId id="302" r:id="rId21"/>
    <p:sldId id="260" r:id="rId22"/>
    <p:sldId id="276" r:id="rId23"/>
    <p:sldId id="261" r:id="rId24"/>
    <p:sldId id="388" r:id="rId25"/>
    <p:sldId id="262" r:id="rId26"/>
    <p:sldId id="285" r:id="rId27"/>
    <p:sldId id="401" r:id="rId28"/>
    <p:sldId id="300" r:id="rId29"/>
    <p:sldId id="264" r:id="rId30"/>
    <p:sldId id="391" r:id="rId31"/>
    <p:sldId id="266" r:id="rId32"/>
    <p:sldId id="267" r:id="rId33"/>
    <p:sldId id="273" r:id="rId34"/>
    <p:sldId id="274" r:id="rId35"/>
    <p:sldId id="316" r:id="rId36"/>
    <p:sldId id="304" r:id="rId37"/>
    <p:sldId id="320" r:id="rId38"/>
    <p:sldId id="306" r:id="rId39"/>
    <p:sldId id="305" r:id="rId40"/>
    <p:sldId id="307" r:id="rId41"/>
    <p:sldId id="357" r:id="rId42"/>
    <p:sldId id="308" r:id="rId43"/>
    <p:sldId id="309" r:id="rId44"/>
    <p:sldId id="398" r:id="rId45"/>
    <p:sldId id="399" r:id="rId46"/>
    <p:sldId id="310" r:id="rId47"/>
    <p:sldId id="376" r:id="rId48"/>
    <p:sldId id="278" r:id="rId49"/>
    <p:sldId id="282" r:id="rId50"/>
    <p:sldId id="283" r:id="rId51"/>
    <p:sldId id="402" r:id="rId52"/>
    <p:sldId id="284" r:id="rId53"/>
    <p:sldId id="389" r:id="rId54"/>
    <p:sldId id="268" r:id="rId55"/>
    <p:sldId id="272" r:id="rId56"/>
    <p:sldId id="314" r:id="rId57"/>
    <p:sldId id="323" r:id="rId58"/>
    <p:sldId id="338" r:id="rId59"/>
    <p:sldId id="326" r:id="rId60"/>
    <p:sldId id="332" r:id="rId61"/>
    <p:sldId id="349" r:id="rId62"/>
    <p:sldId id="342" r:id="rId63"/>
    <p:sldId id="390" r:id="rId64"/>
    <p:sldId id="356" r:id="rId65"/>
    <p:sldId id="355" r:id="rId66"/>
    <p:sldId id="362" r:id="rId67"/>
    <p:sldId id="351" r:id="rId68"/>
    <p:sldId id="359" r:id="rId69"/>
    <p:sldId id="397" r:id="rId70"/>
    <p:sldId id="360"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slide" Target="slides/slide7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D81100E-F706-4CA1-A838-13237AD97335}" type="datetimeFigureOut">
              <a:rPr lang="en-US" smtClean="0"/>
              <a:t>7/7/2025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2FEBAD-C93E-4EDB-9A2F-06C033F2D744}" type="slidenum">
              <a:rPr lang="en-US" smtClean="0"/>
              <a:t>‹#›</a:t>
            </a:fld>
            <a:endParaRPr lang="en-US"/>
          </a:p>
        </p:txBody>
      </p:sp>
    </p:spTree>
    <p:extLst>
      <p:ext uri="{BB962C8B-B14F-4D97-AF65-F5344CB8AC3E}">
        <p14:creationId xmlns:p14="http://schemas.microsoft.com/office/powerpoint/2010/main" val="2537973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81100E-F706-4CA1-A838-13237AD97335}" type="datetimeFigureOut">
              <a:rPr lang="en-US" smtClean="0"/>
              <a:t>7/7/2025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2FEBAD-C93E-4EDB-9A2F-06C033F2D744}" type="slidenum">
              <a:rPr lang="en-US" smtClean="0"/>
              <a:t>‹#›</a:t>
            </a:fld>
            <a:endParaRPr lang="en-US"/>
          </a:p>
        </p:txBody>
      </p:sp>
    </p:spTree>
    <p:extLst>
      <p:ext uri="{BB962C8B-B14F-4D97-AF65-F5344CB8AC3E}">
        <p14:creationId xmlns:p14="http://schemas.microsoft.com/office/powerpoint/2010/main" val="3628236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D81100E-F706-4CA1-A838-13237AD97335}" type="datetimeFigureOut">
              <a:rPr lang="en-US" smtClean="0"/>
              <a:t>7/7/2025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2FEBAD-C93E-4EDB-9A2F-06C033F2D744}" type="slidenum">
              <a:rPr lang="en-US" smtClean="0"/>
              <a:t>‹#›</a:t>
            </a:fld>
            <a:endParaRPr lang="en-US"/>
          </a:p>
        </p:txBody>
      </p:sp>
    </p:spTree>
    <p:extLst>
      <p:ext uri="{BB962C8B-B14F-4D97-AF65-F5344CB8AC3E}">
        <p14:creationId xmlns:p14="http://schemas.microsoft.com/office/powerpoint/2010/main" val="2007956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D81100E-F706-4CA1-A838-13237AD97335}" type="datetimeFigureOut">
              <a:rPr lang="en-US" smtClean="0"/>
              <a:t>7/7/2025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2FEBAD-C93E-4EDB-9A2F-06C033F2D744}" type="slidenum">
              <a:rPr lang="en-US" smtClean="0"/>
              <a:t>‹#›</a:t>
            </a:fld>
            <a:endParaRPr lang="en-US"/>
          </a:p>
        </p:txBody>
      </p:sp>
    </p:spTree>
    <p:extLst>
      <p:ext uri="{BB962C8B-B14F-4D97-AF65-F5344CB8AC3E}">
        <p14:creationId xmlns:p14="http://schemas.microsoft.com/office/powerpoint/2010/main" val="2672385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D81100E-F706-4CA1-A838-13237AD97335}" type="datetimeFigureOut">
              <a:rPr lang="en-US" smtClean="0"/>
              <a:t>7/7/2025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2FEBAD-C93E-4EDB-9A2F-06C033F2D744}" type="slidenum">
              <a:rPr lang="en-US" smtClean="0"/>
              <a:t>‹#›</a:t>
            </a:fld>
            <a:endParaRPr lang="en-US"/>
          </a:p>
        </p:txBody>
      </p:sp>
    </p:spTree>
    <p:extLst>
      <p:ext uri="{BB962C8B-B14F-4D97-AF65-F5344CB8AC3E}">
        <p14:creationId xmlns:p14="http://schemas.microsoft.com/office/powerpoint/2010/main" val="4061807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D81100E-F706-4CA1-A838-13237AD97335}" type="datetimeFigureOut">
              <a:rPr lang="en-US" smtClean="0"/>
              <a:t>7/7/2025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2FEBAD-C93E-4EDB-9A2F-06C033F2D744}" type="slidenum">
              <a:rPr lang="en-US" smtClean="0"/>
              <a:t>‹#›</a:t>
            </a:fld>
            <a:endParaRPr lang="en-US"/>
          </a:p>
        </p:txBody>
      </p:sp>
    </p:spTree>
    <p:extLst>
      <p:ext uri="{BB962C8B-B14F-4D97-AF65-F5344CB8AC3E}">
        <p14:creationId xmlns:p14="http://schemas.microsoft.com/office/powerpoint/2010/main" val="3357394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81100E-F706-4CA1-A838-13237AD97335}" type="datetimeFigureOut">
              <a:rPr lang="en-US" smtClean="0"/>
              <a:t>7/7/2025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2FEBAD-C93E-4EDB-9A2F-06C033F2D744}" type="slidenum">
              <a:rPr lang="en-US" smtClean="0"/>
              <a:t>‹#›</a:t>
            </a:fld>
            <a:endParaRPr lang="en-US"/>
          </a:p>
        </p:txBody>
      </p:sp>
    </p:spTree>
    <p:extLst>
      <p:ext uri="{BB962C8B-B14F-4D97-AF65-F5344CB8AC3E}">
        <p14:creationId xmlns:p14="http://schemas.microsoft.com/office/powerpoint/2010/main" val="1176982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D81100E-F706-4CA1-A838-13237AD97335}" type="datetimeFigureOut">
              <a:rPr lang="en-US" smtClean="0"/>
              <a:t>7/7/2025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2FEBAD-C93E-4EDB-9A2F-06C033F2D744}" type="slidenum">
              <a:rPr lang="en-US" smtClean="0"/>
              <a:t>‹#›</a:t>
            </a:fld>
            <a:endParaRPr lang="en-US"/>
          </a:p>
        </p:txBody>
      </p:sp>
    </p:spTree>
    <p:extLst>
      <p:ext uri="{BB962C8B-B14F-4D97-AF65-F5344CB8AC3E}">
        <p14:creationId xmlns:p14="http://schemas.microsoft.com/office/powerpoint/2010/main" val="1459750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D81100E-F706-4CA1-A838-13237AD97335}" type="datetimeFigureOut">
              <a:rPr lang="en-US" smtClean="0"/>
              <a:t>7/7/2025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2FEBAD-C93E-4EDB-9A2F-06C033F2D744}" type="slidenum">
              <a:rPr lang="en-US" smtClean="0"/>
              <a:t>‹#›</a:t>
            </a:fld>
            <a:endParaRPr lang="en-US"/>
          </a:p>
        </p:txBody>
      </p:sp>
    </p:spTree>
    <p:extLst>
      <p:ext uri="{BB962C8B-B14F-4D97-AF65-F5344CB8AC3E}">
        <p14:creationId xmlns:p14="http://schemas.microsoft.com/office/powerpoint/2010/main" val="737146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81100E-F706-4CA1-A838-13237AD97335}" type="datetimeFigureOut">
              <a:rPr lang="en-US" smtClean="0"/>
              <a:t>7/7/2025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2FEBAD-C93E-4EDB-9A2F-06C033F2D744}" type="slidenum">
              <a:rPr lang="en-US" smtClean="0"/>
              <a:t>‹#›</a:t>
            </a:fld>
            <a:endParaRPr lang="en-US"/>
          </a:p>
        </p:txBody>
      </p:sp>
    </p:spTree>
    <p:extLst>
      <p:ext uri="{BB962C8B-B14F-4D97-AF65-F5344CB8AC3E}">
        <p14:creationId xmlns:p14="http://schemas.microsoft.com/office/powerpoint/2010/main" val="631803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81100E-F706-4CA1-A838-13237AD97335}" type="datetimeFigureOut">
              <a:rPr lang="en-US" smtClean="0"/>
              <a:t>7/7/2025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2FEBAD-C93E-4EDB-9A2F-06C033F2D744}" type="slidenum">
              <a:rPr lang="en-US" smtClean="0"/>
              <a:t>‹#›</a:t>
            </a:fld>
            <a:endParaRPr lang="en-US"/>
          </a:p>
        </p:txBody>
      </p:sp>
    </p:spTree>
    <p:extLst>
      <p:ext uri="{BB962C8B-B14F-4D97-AF65-F5344CB8AC3E}">
        <p14:creationId xmlns:p14="http://schemas.microsoft.com/office/powerpoint/2010/main" val="2265578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81100E-F706-4CA1-A838-13237AD97335}" type="datetimeFigureOut">
              <a:rPr lang="en-US" smtClean="0"/>
              <a:t>7/7/2025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2FEBAD-C93E-4EDB-9A2F-06C033F2D744}" type="slidenum">
              <a:rPr lang="en-US" smtClean="0"/>
              <a:t>‹#›</a:t>
            </a:fld>
            <a:endParaRPr lang="en-US"/>
          </a:p>
        </p:txBody>
      </p:sp>
    </p:spTree>
    <p:extLst>
      <p:ext uri="{BB962C8B-B14F-4D97-AF65-F5344CB8AC3E}">
        <p14:creationId xmlns:p14="http://schemas.microsoft.com/office/powerpoint/2010/main" val="210442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25121"/>
            <a:ext cx="9144000" cy="2418080"/>
          </a:xfrm>
        </p:spPr>
        <p:txBody>
          <a:bodyPr/>
          <a:lstStyle/>
          <a:p>
            <a:r>
              <a:rPr lang="en-US" b="1" dirty="0">
                <a:solidFill>
                  <a:srgbClr val="FF0000"/>
                </a:solidFill>
                <a:latin typeface="Times New Roman" panose="02020603050405020304" pitchFamily="18" charset="0"/>
                <a:cs typeface="Times New Roman" panose="02020603050405020304" pitchFamily="18" charset="0"/>
              </a:rPr>
              <a:t>Labor &amp; Intrapartum Maternal Monitoring</a:t>
            </a:r>
            <a:endParaRPr lang="en-US" dirty="0"/>
          </a:p>
        </p:txBody>
      </p:sp>
      <p:sp>
        <p:nvSpPr>
          <p:cNvPr id="3" name="Subtitle 2"/>
          <p:cNvSpPr>
            <a:spLocks noGrp="1"/>
          </p:cNvSpPr>
          <p:nvPr>
            <p:ph type="subTitle" idx="1"/>
          </p:nvPr>
        </p:nvSpPr>
        <p:spPr>
          <a:xfrm>
            <a:off x="1524000" y="3429000"/>
            <a:ext cx="9144000" cy="3317240"/>
          </a:xfrm>
        </p:spPr>
        <p:txBody>
          <a:bodyPr/>
          <a:lstStyle/>
          <a:p>
            <a:r>
              <a:rPr lang="en-US" sz="4000" b="1" dirty="0">
                <a:latin typeface="Times New Roman" panose="02020603050405020304" pitchFamily="18" charset="0"/>
                <a:cs typeface="Times New Roman" panose="02020603050405020304" pitchFamily="18" charset="0"/>
              </a:rPr>
              <a:t>Dr </a:t>
            </a:r>
            <a:r>
              <a:rPr lang="en-US" sz="4000" b="1" dirty="0" err="1">
                <a:latin typeface="Times New Roman" panose="02020603050405020304" pitchFamily="18" charset="0"/>
                <a:cs typeface="Times New Roman" panose="02020603050405020304" pitchFamily="18" charset="0"/>
              </a:rPr>
              <a:t>Amal</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Barakat</a:t>
            </a:r>
            <a:endParaRPr lang="en-US" sz="4000" b="1" dirty="0">
              <a:latin typeface="Times New Roman" panose="02020603050405020304" pitchFamily="18" charset="0"/>
              <a:cs typeface="Times New Roman" panose="02020603050405020304" pitchFamily="18" charset="0"/>
            </a:endParaRPr>
          </a:p>
          <a:p>
            <a:r>
              <a:rPr lang="en-US" sz="4000" b="1" dirty="0">
                <a:latin typeface="Times New Roman" panose="02020603050405020304" pitchFamily="18" charset="0"/>
                <a:cs typeface="Times New Roman" panose="02020603050405020304" pitchFamily="18" charset="0"/>
              </a:rPr>
              <a:t>5</a:t>
            </a:r>
            <a:r>
              <a:rPr lang="en-US" sz="4000" b="1" baseline="30000" dirty="0">
                <a:latin typeface="Times New Roman" panose="02020603050405020304" pitchFamily="18" charset="0"/>
                <a:cs typeface="Times New Roman" panose="02020603050405020304" pitchFamily="18" charset="0"/>
              </a:rPr>
              <a:t>th</a:t>
            </a:r>
            <a:r>
              <a:rPr lang="en-US" sz="4000" b="1" dirty="0">
                <a:latin typeface="Times New Roman" panose="02020603050405020304" pitchFamily="18" charset="0"/>
                <a:cs typeface="Times New Roman" panose="02020603050405020304" pitchFamily="18" charset="0"/>
              </a:rPr>
              <a:t> Year Medical Students</a:t>
            </a:r>
          </a:p>
          <a:p>
            <a:r>
              <a:rPr lang="en-US" sz="4000" b="1" dirty="0">
                <a:latin typeface="Times New Roman" panose="02020603050405020304" pitchFamily="18" charset="0"/>
                <a:cs typeface="Times New Roman" panose="02020603050405020304" pitchFamily="18" charset="0"/>
              </a:rPr>
              <a:t>Jordan University</a:t>
            </a:r>
          </a:p>
          <a:p>
            <a:r>
              <a:rPr lang="en-US" sz="4000" b="1" dirty="0">
                <a:latin typeface="Times New Roman" panose="02020603050405020304" pitchFamily="18" charset="0"/>
                <a:cs typeface="Times New Roman" panose="02020603050405020304" pitchFamily="18" charset="0"/>
              </a:rPr>
              <a:t>July/2025</a:t>
            </a:r>
          </a:p>
          <a:p>
            <a:endParaRPr lang="en-US" dirty="0"/>
          </a:p>
        </p:txBody>
      </p:sp>
    </p:spTree>
    <p:extLst>
      <p:ext uri="{BB962C8B-B14F-4D97-AF65-F5344CB8AC3E}">
        <p14:creationId xmlns:p14="http://schemas.microsoft.com/office/powerpoint/2010/main" val="159580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5C119-CA2F-27A5-06EC-F060529DF49B}"/>
              </a:ext>
            </a:extLst>
          </p:cNvPr>
          <p:cNvSpPr>
            <a:spLocks noGrp="1"/>
          </p:cNvSpPr>
          <p:nvPr>
            <p:ph type="title"/>
          </p:nvPr>
        </p:nvSpPr>
        <p:spPr>
          <a:xfrm>
            <a:off x="838200" y="71121"/>
            <a:ext cx="10515600" cy="1463039"/>
          </a:xfrm>
        </p:spPr>
        <p:txBody>
          <a:bodyPr/>
          <a:lstStyle/>
          <a:p>
            <a:pPr algn="ctr"/>
            <a:r>
              <a:rPr lang="en-US" dirty="0"/>
              <a:t>	</a:t>
            </a:r>
            <a:r>
              <a:rPr lang="en-US" sz="6000" b="1" dirty="0">
                <a:solidFill>
                  <a:srgbClr val="FF0000"/>
                </a:solidFill>
                <a:latin typeface="Times New Roman" panose="02020603050405020304" pitchFamily="18" charset="0"/>
                <a:cs typeface="Times New Roman" panose="02020603050405020304" pitchFamily="18" charset="0"/>
              </a:rPr>
              <a:t>OBJECTIVES</a:t>
            </a:r>
          </a:p>
        </p:txBody>
      </p:sp>
      <p:sp>
        <p:nvSpPr>
          <p:cNvPr id="3" name="Content Placeholder 2">
            <a:extLst>
              <a:ext uri="{FF2B5EF4-FFF2-40B4-BE49-F238E27FC236}">
                <a16:creationId xmlns:a16="http://schemas.microsoft.com/office/drawing/2014/main" id="{797A6907-CC01-B9FF-75F3-93B53B1E3FC2}"/>
              </a:ext>
            </a:extLst>
          </p:cNvPr>
          <p:cNvSpPr>
            <a:spLocks noGrp="1"/>
          </p:cNvSpPr>
          <p:nvPr>
            <p:ph idx="1"/>
          </p:nvPr>
        </p:nvSpPr>
        <p:spPr>
          <a:xfrm>
            <a:off x="838200" y="1534160"/>
            <a:ext cx="10515600" cy="5181600"/>
          </a:xfrm>
        </p:spPr>
        <p:txBody>
          <a:bodyPr>
            <a:normAutofit fontScale="77500" lnSpcReduction="20000"/>
          </a:bodyPr>
          <a:lstStyle/>
          <a:p>
            <a:endParaRPr lang="en-US" sz="2900" b="0" i="0" u="none" strike="noStrike" baseline="0" dirty="0">
              <a:latin typeface="Times New Roman" panose="02020603050405020304" pitchFamily="18" charset="0"/>
              <a:cs typeface="Times New Roman" panose="02020603050405020304" pitchFamily="18" charset="0"/>
            </a:endParaRPr>
          </a:p>
          <a:p>
            <a:r>
              <a:rPr lang="en-US" sz="3300" b="0" i="0" u="none" strike="noStrike" baseline="0" dirty="0">
                <a:solidFill>
                  <a:srgbClr val="000000"/>
                </a:solidFill>
                <a:latin typeface="Times New Roman" panose="02020603050405020304" pitchFamily="18" charset="0"/>
                <a:cs typeface="Times New Roman" panose="02020603050405020304" pitchFamily="18" charset="0"/>
              </a:rPr>
              <a:t>1. Revise the anatomy of female pelvis </a:t>
            </a:r>
          </a:p>
          <a:p>
            <a:r>
              <a:rPr lang="en-US" sz="3300" b="0" i="0" u="none" strike="noStrike" baseline="0" dirty="0">
                <a:solidFill>
                  <a:srgbClr val="000000"/>
                </a:solidFill>
                <a:latin typeface="Times New Roman" panose="02020603050405020304" pitchFamily="18" charset="0"/>
                <a:cs typeface="Times New Roman" panose="02020603050405020304" pitchFamily="18" charset="0"/>
              </a:rPr>
              <a:t>2. Identify different types of female pelvic cavity </a:t>
            </a:r>
          </a:p>
          <a:p>
            <a:r>
              <a:rPr lang="en-US" sz="3300" dirty="0">
                <a:solidFill>
                  <a:srgbClr val="000000"/>
                </a:solidFill>
                <a:latin typeface="Times New Roman" panose="02020603050405020304" pitchFamily="18" charset="0"/>
                <a:cs typeface="Times New Roman" panose="02020603050405020304" pitchFamily="18" charset="0"/>
              </a:rPr>
              <a:t>3. Define True Labor &amp; False Labor</a:t>
            </a:r>
            <a:endParaRPr lang="en-US" sz="3300" b="0" i="0" u="none" strike="noStrike" baseline="0" dirty="0">
              <a:solidFill>
                <a:srgbClr val="000000"/>
              </a:solidFill>
              <a:latin typeface="Times New Roman" panose="02020603050405020304" pitchFamily="18" charset="0"/>
              <a:cs typeface="Times New Roman" panose="02020603050405020304" pitchFamily="18" charset="0"/>
            </a:endParaRPr>
          </a:p>
          <a:p>
            <a:r>
              <a:rPr lang="en-US" sz="3300" dirty="0">
                <a:solidFill>
                  <a:srgbClr val="000000"/>
                </a:solidFill>
                <a:latin typeface="Times New Roman" panose="02020603050405020304" pitchFamily="18" charset="0"/>
                <a:cs typeface="Times New Roman" panose="02020603050405020304" pitchFamily="18" charset="0"/>
              </a:rPr>
              <a:t>4.</a:t>
            </a:r>
            <a:r>
              <a:rPr lang="en-US" sz="3300" b="0" i="0" u="none" strike="noStrike" baseline="0" dirty="0">
                <a:solidFill>
                  <a:srgbClr val="000000"/>
                </a:solidFill>
                <a:latin typeface="Times New Roman" panose="02020603050405020304" pitchFamily="18" charset="0"/>
                <a:cs typeface="Times New Roman" panose="02020603050405020304" pitchFamily="18" charset="0"/>
              </a:rPr>
              <a:t> Identify mechanism of labor in first and second stage of labor	</a:t>
            </a:r>
          </a:p>
          <a:p>
            <a:r>
              <a:rPr lang="en-US" sz="3300" b="0" i="0" u="none" strike="noStrike" baseline="0" dirty="0">
                <a:solidFill>
                  <a:srgbClr val="000000"/>
                </a:solidFill>
                <a:latin typeface="Times New Roman" panose="02020603050405020304" pitchFamily="18" charset="0"/>
                <a:cs typeface="Times New Roman" panose="02020603050405020304" pitchFamily="18" charset="0"/>
              </a:rPr>
              <a:t>5. Define the four stages of labor </a:t>
            </a:r>
          </a:p>
          <a:p>
            <a:r>
              <a:rPr lang="en-US" sz="3300" dirty="0">
                <a:solidFill>
                  <a:srgbClr val="000000"/>
                </a:solidFill>
                <a:latin typeface="Times New Roman" panose="02020603050405020304" pitchFamily="18" charset="0"/>
                <a:cs typeface="Times New Roman" panose="02020603050405020304" pitchFamily="18" charset="0"/>
              </a:rPr>
              <a:t>6.</a:t>
            </a:r>
            <a:r>
              <a:rPr lang="en-US" sz="3300" b="0" i="0" u="none" strike="noStrike" baseline="0" dirty="0">
                <a:solidFill>
                  <a:srgbClr val="000000"/>
                </a:solidFill>
                <a:latin typeface="Times New Roman" panose="02020603050405020304" pitchFamily="18" charset="0"/>
                <a:cs typeface="Times New Roman" panose="02020603050405020304" pitchFamily="18" charset="0"/>
              </a:rPr>
              <a:t> Describe the management of each stage of labor </a:t>
            </a:r>
          </a:p>
          <a:p>
            <a:r>
              <a:rPr lang="en-US" sz="3300" dirty="0">
                <a:solidFill>
                  <a:srgbClr val="000000"/>
                </a:solidFill>
                <a:latin typeface="Times New Roman" panose="02020603050405020304" pitchFamily="18" charset="0"/>
                <a:cs typeface="Times New Roman" panose="02020603050405020304" pitchFamily="18" charset="0"/>
              </a:rPr>
              <a:t>7.</a:t>
            </a:r>
            <a:r>
              <a:rPr lang="en-US" sz="3300" b="0" i="0" u="none" strike="noStrike" baseline="0" dirty="0">
                <a:solidFill>
                  <a:srgbClr val="000000"/>
                </a:solidFill>
                <a:latin typeface="Times New Roman" panose="02020603050405020304" pitchFamily="18" charset="0"/>
                <a:cs typeface="Times New Roman" panose="02020603050405020304" pitchFamily="18" charset="0"/>
              </a:rPr>
              <a:t> Describe the methods used to assess the progress of labor </a:t>
            </a:r>
          </a:p>
          <a:p>
            <a:r>
              <a:rPr lang="en-US" sz="3300" dirty="0">
                <a:solidFill>
                  <a:srgbClr val="000000"/>
                </a:solidFill>
                <a:latin typeface="Times New Roman" panose="02020603050405020304" pitchFamily="18" charset="0"/>
                <a:cs typeface="Times New Roman" panose="02020603050405020304" pitchFamily="18" charset="0"/>
              </a:rPr>
              <a:t>8</a:t>
            </a:r>
            <a:r>
              <a:rPr lang="en-US" sz="3300" b="0" i="0" u="none" strike="noStrike" baseline="0" dirty="0">
                <a:solidFill>
                  <a:srgbClr val="000000"/>
                </a:solidFill>
                <a:latin typeface="Times New Roman" panose="02020603050405020304" pitchFamily="18" charset="0"/>
                <a:cs typeface="Times New Roman" panose="02020603050405020304" pitchFamily="18" charset="0"/>
              </a:rPr>
              <a:t>. Discuss the available methods for Augmentation &amp; </a:t>
            </a:r>
            <a:r>
              <a:rPr lang="en-US" sz="3300" dirty="0">
                <a:solidFill>
                  <a:srgbClr val="000000"/>
                </a:solidFill>
                <a:latin typeface="Times New Roman" panose="02020603050405020304" pitchFamily="18" charset="0"/>
                <a:cs typeface="Times New Roman" panose="02020603050405020304" pitchFamily="18" charset="0"/>
              </a:rPr>
              <a:t>I</a:t>
            </a:r>
            <a:r>
              <a:rPr lang="en-US" sz="3300" b="0" i="0" u="none" strike="noStrike" baseline="0" dirty="0">
                <a:solidFill>
                  <a:srgbClr val="000000"/>
                </a:solidFill>
                <a:latin typeface="Times New Roman" panose="02020603050405020304" pitchFamily="18" charset="0"/>
                <a:cs typeface="Times New Roman" panose="02020603050405020304" pitchFamily="18" charset="0"/>
              </a:rPr>
              <a:t>nduction of labor and their complications.	</a:t>
            </a:r>
          </a:p>
          <a:p>
            <a:r>
              <a:rPr lang="en-US" sz="3300" dirty="0">
                <a:solidFill>
                  <a:srgbClr val="000000"/>
                </a:solidFill>
                <a:latin typeface="Times New Roman" panose="02020603050405020304" pitchFamily="18" charset="0"/>
                <a:cs typeface="Times New Roman" panose="02020603050405020304" pitchFamily="18" charset="0"/>
              </a:rPr>
              <a:t>9. </a:t>
            </a:r>
            <a:r>
              <a:rPr lang="en-US" sz="3300" b="0" i="0" u="none" strike="noStrike" baseline="0" dirty="0">
                <a:solidFill>
                  <a:srgbClr val="000000"/>
                </a:solidFill>
                <a:latin typeface="Times New Roman" panose="02020603050405020304" pitchFamily="18" charset="0"/>
                <a:cs typeface="Times New Roman" panose="02020603050405020304" pitchFamily="18" charset="0"/>
              </a:rPr>
              <a:t>Describe the active management of the third stage of labor </a:t>
            </a:r>
          </a:p>
          <a:p>
            <a:r>
              <a:rPr lang="en-US" sz="3300" dirty="0">
                <a:solidFill>
                  <a:srgbClr val="000000"/>
                </a:solidFill>
                <a:latin typeface="Times New Roman" panose="02020603050405020304" pitchFamily="18" charset="0"/>
                <a:cs typeface="Times New Roman" panose="02020603050405020304" pitchFamily="18" charset="0"/>
              </a:rPr>
              <a:t>10.</a:t>
            </a:r>
            <a:r>
              <a:rPr lang="en-US" sz="3300" b="0" i="0" u="none" strike="noStrike" baseline="0" dirty="0">
                <a:solidFill>
                  <a:srgbClr val="000000"/>
                </a:solidFill>
                <a:latin typeface="Times New Roman" panose="02020603050405020304" pitchFamily="18" charset="0"/>
                <a:cs typeface="Times New Roman" panose="02020603050405020304" pitchFamily="18" charset="0"/>
              </a:rPr>
              <a:t> Interpret labor </a:t>
            </a:r>
            <a:r>
              <a:rPr lang="en-US" sz="3300" b="0" i="0" u="none" strike="noStrike" baseline="0" dirty="0" err="1">
                <a:solidFill>
                  <a:srgbClr val="000000"/>
                </a:solidFill>
                <a:latin typeface="Times New Roman" panose="02020603050405020304" pitchFamily="18" charset="0"/>
                <a:cs typeface="Times New Roman" panose="02020603050405020304" pitchFamily="18" charset="0"/>
              </a:rPr>
              <a:t>partogram</a:t>
            </a:r>
            <a:r>
              <a:rPr lang="en-US" sz="3300" b="0" i="0" u="none" strike="noStrike" baseline="0" dirty="0">
                <a:solidFill>
                  <a:srgbClr val="000000"/>
                </a:solidFill>
                <a:latin typeface="Times New Roman" panose="02020603050405020304" pitchFamily="18" charset="0"/>
                <a:cs typeface="Times New Roman" panose="02020603050405020304" pitchFamily="18" charset="0"/>
              </a:rPr>
              <a:t> </a:t>
            </a:r>
          </a:p>
          <a:p>
            <a:pPr marL="0" indent="0">
              <a:buNone/>
            </a:pPr>
            <a:r>
              <a:rPr lang="en-US" sz="2900" b="0" i="0" u="none" strike="noStrike" baseline="0" dirty="0">
                <a:solidFill>
                  <a:srgbClr val="000000"/>
                </a:solidFill>
                <a:latin typeface="Times New Roman" panose="02020603050405020304" pitchFamily="18" charset="0"/>
                <a:cs typeface="Times New Roman" panose="02020603050405020304" pitchFamily="18" charset="0"/>
              </a:rPr>
              <a:t>	</a:t>
            </a:r>
          </a:p>
          <a:p>
            <a:endParaRPr lang="en-US" sz="2000" dirty="0"/>
          </a:p>
        </p:txBody>
      </p:sp>
    </p:spTree>
    <p:extLst>
      <p:ext uri="{BB962C8B-B14F-4D97-AF65-F5344CB8AC3E}">
        <p14:creationId xmlns:p14="http://schemas.microsoft.com/office/powerpoint/2010/main" val="3113711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22404-C26F-DAC0-B2CF-FC274341C90E}"/>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The start of the journey</a:t>
            </a:r>
          </a:p>
        </p:txBody>
      </p:sp>
      <p:pic>
        <p:nvPicPr>
          <p:cNvPr id="4" name="Content Placeholder 4">
            <a:extLst>
              <a:ext uri="{FF2B5EF4-FFF2-40B4-BE49-F238E27FC236}">
                <a16:creationId xmlns:a16="http://schemas.microsoft.com/office/drawing/2014/main" id="{99663121-B541-FDC2-5C43-039801BD5904}"/>
              </a:ext>
            </a:extLst>
          </p:cNvPr>
          <p:cNvPicPr>
            <a:picLocks noGrp="1" noChangeAspect="1"/>
          </p:cNvPicPr>
          <p:nvPr>
            <p:ph idx="1"/>
          </p:nvPr>
        </p:nvPicPr>
        <p:blipFill>
          <a:blip r:embed="rId2"/>
          <a:stretch>
            <a:fillRect/>
          </a:stretch>
        </p:blipFill>
        <p:spPr>
          <a:xfrm>
            <a:off x="2912094" y="1825625"/>
            <a:ext cx="6367811" cy="4351338"/>
          </a:xfrm>
          <a:prstGeom prst="rect">
            <a:avLst/>
          </a:prstGeom>
        </p:spPr>
      </p:pic>
    </p:spTree>
    <p:extLst>
      <p:ext uri="{BB962C8B-B14F-4D97-AF65-F5344CB8AC3E}">
        <p14:creationId xmlns:p14="http://schemas.microsoft.com/office/powerpoint/2010/main" val="3657150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4FBC6-E664-6F1B-7DF6-EB262081E52B}"/>
              </a:ext>
            </a:extLst>
          </p:cNvPr>
          <p:cNvSpPr>
            <a:spLocks noGrp="1"/>
          </p:cNvSpPr>
          <p:nvPr>
            <p:ph type="title"/>
          </p:nvPr>
        </p:nvSpPr>
        <p:spPr>
          <a:xfrm>
            <a:off x="838200" y="365125"/>
            <a:ext cx="10515600" cy="2083435"/>
          </a:xfrm>
        </p:spPr>
        <p:txBody>
          <a:bodyPr>
            <a:normAutofit/>
          </a:bodyPr>
          <a:lstStyle/>
          <a:p>
            <a:pPr marL="228600" marR="0" lvl="0" indent="-228600" algn="ctr" defTabSz="914400" rtl="0" eaLnBrk="1" fontAlgn="auto" latinLnBrk="0" hangingPunct="1">
              <a:lnSpc>
                <a:spcPct val="90000"/>
              </a:lnSpc>
              <a:spcBef>
                <a:spcPts val="1000"/>
              </a:spcBef>
              <a:spcAft>
                <a:spcPts val="0"/>
              </a:spcAft>
              <a:tabLst/>
              <a:defRPr/>
            </a:pPr>
            <a:r>
              <a:rPr kumimoji="0" lang="ar-JO" sz="3600" b="1" i="0" u="none" strike="noStrike" kern="1200" cap="none" spc="0" normalizeH="0" baseline="0" noProof="0" dirty="0">
                <a:ln>
                  <a:noFill/>
                </a:ln>
                <a:solidFill>
                  <a:srgbClr val="00008B"/>
                </a:solidFill>
                <a:effectLst/>
                <a:highlight>
                  <a:srgbClr val="FFFFFF"/>
                </a:highlight>
                <a:uLnTx/>
                <a:uFillTx/>
                <a:latin typeface="Noto Sans JP"/>
                <a:ea typeface="+mn-ea"/>
                <a:cs typeface="Arial" panose="020B0604020202020204" pitchFamily="34" charset="0"/>
              </a:rPr>
              <a:t>﴿</a:t>
            </a:r>
            <a:r>
              <a:rPr kumimoji="0" lang="ar-JO" sz="2800" b="1" i="0" u="none" strike="noStrike" kern="1200" cap="none" spc="0" normalizeH="0" baseline="0" noProof="0" dirty="0">
                <a:ln>
                  <a:noFill/>
                </a:ln>
                <a:solidFill>
                  <a:srgbClr val="00008B"/>
                </a:solidFill>
                <a:effectLst/>
                <a:highlight>
                  <a:srgbClr val="FFFFFF"/>
                </a:highlight>
                <a:uLnTx/>
                <a:uFillTx/>
                <a:latin typeface="Noto Sans JP"/>
                <a:ea typeface="+mn-ea"/>
                <a:cs typeface="Arial" panose="020B0604020202020204" pitchFamily="34" charset="0"/>
              </a:rPr>
              <a:t>وَلَقَدْ خَلَقْنَا الْإِنْسَانَ مِنْ سُلَالَةٍ مِنْ طِينٍ (12) ثُمَّ جَعَلْنَاهُ نُطْفَةً فِي قَرَارٍ مَكِينٍ (13) ثُمَّ خَلَقْنَا النُّطْفَةَ عَلَقَةً فَخَلَقْنَا الْعَلَقَةَ مُضْغَةً فَخَلَقْنَا الْمُضْغَةَ عِظَاماً فَكَسَوْنَا الْعِظَامَ لَحْماً ثُمَّ أَنْشَأْنَاهُ خَلْقاً آخَرَ فَتَبَارَكَ اللَّهُ أَحْسَنُ الْخَالِقِينَ (14)﴾</a:t>
            </a:r>
            <a:b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br>
            <a:endParaRPr lang="en-US" dirty="0"/>
          </a:p>
        </p:txBody>
      </p:sp>
      <p:pic>
        <p:nvPicPr>
          <p:cNvPr id="4" name="Content Placeholder 3">
            <a:extLst>
              <a:ext uri="{FF2B5EF4-FFF2-40B4-BE49-F238E27FC236}">
                <a16:creationId xmlns:a16="http://schemas.microsoft.com/office/drawing/2014/main" id="{606979B0-6E11-44EE-4298-50D43CCC48B5}"/>
              </a:ext>
            </a:extLst>
          </p:cNvPr>
          <p:cNvPicPr>
            <a:picLocks noGrp="1" noChangeAspect="1"/>
          </p:cNvPicPr>
          <p:nvPr>
            <p:ph idx="1"/>
          </p:nvPr>
        </p:nvPicPr>
        <p:blipFill>
          <a:blip r:embed="rId2"/>
          <a:stretch>
            <a:fillRect/>
          </a:stretch>
        </p:blipFill>
        <p:spPr>
          <a:xfrm>
            <a:off x="4155264" y="2784475"/>
            <a:ext cx="3881471" cy="3810000"/>
          </a:xfrm>
          <a:prstGeom prst="rect">
            <a:avLst/>
          </a:prstGeom>
        </p:spPr>
      </p:pic>
    </p:spTree>
    <p:extLst>
      <p:ext uri="{BB962C8B-B14F-4D97-AF65-F5344CB8AC3E}">
        <p14:creationId xmlns:p14="http://schemas.microsoft.com/office/powerpoint/2010/main" val="3125678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Labor</a:t>
            </a:r>
            <a:endParaRPr lang="en-US" sz="6000" b="1" dirty="0"/>
          </a:p>
        </p:txBody>
      </p:sp>
      <p:sp>
        <p:nvSpPr>
          <p:cNvPr id="3" name="Content Placeholder 2"/>
          <p:cNvSpPr>
            <a:spLocks noGrp="1"/>
          </p:cNvSpPr>
          <p:nvPr>
            <p:ph idx="1"/>
          </p:nvPr>
        </p:nvSpPr>
        <p:spPr>
          <a:xfrm>
            <a:off x="838200" y="1825624"/>
            <a:ext cx="10515600" cy="4869815"/>
          </a:xfrm>
        </p:spPr>
        <p:txBody>
          <a:bodyPr>
            <a:normAutofit lnSpcReduction="10000"/>
          </a:bodyPr>
          <a:lstStyle/>
          <a:p>
            <a:r>
              <a:rPr lang="en-US" sz="4800" b="1" dirty="0">
                <a:latin typeface="Times New Roman" panose="02020603050405020304" pitchFamily="18" charset="0"/>
                <a:cs typeface="Times New Roman" panose="02020603050405020304" pitchFamily="18" charset="0"/>
              </a:rPr>
              <a:t>True Labor pain </a:t>
            </a:r>
            <a:r>
              <a:rPr lang="en-US" sz="4800" dirty="0">
                <a:latin typeface="Times New Roman" panose="02020603050405020304" pitchFamily="18" charset="0"/>
                <a:cs typeface="Times New Roman" panose="02020603050405020304" pitchFamily="18" charset="0"/>
              </a:rPr>
              <a:t>is defined as regular, rhythmic, progressive and painful uterine contractions that cause progressive dilation and effacement (thinning and shortening) of the cervix and subsequent expulsion of the fetus, and are not relieved by rest, hydration, or pain medications. </a:t>
            </a:r>
          </a:p>
          <a:p>
            <a:pPr marL="0" indent="0">
              <a:buNone/>
            </a:pPr>
            <a:endParaRPr lang="en-US" dirty="0"/>
          </a:p>
        </p:txBody>
      </p:sp>
    </p:spTree>
    <p:extLst>
      <p:ext uri="{BB962C8B-B14F-4D97-AF65-F5344CB8AC3E}">
        <p14:creationId xmlns:p14="http://schemas.microsoft.com/office/powerpoint/2010/main" val="2020434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A95EE-E32B-DDAD-7748-EA1D74B56BAF}"/>
              </a:ext>
            </a:extLst>
          </p:cNvPr>
          <p:cNvSpPr>
            <a:spLocks noGrp="1"/>
          </p:cNvSpPr>
          <p:nvPr>
            <p:ph type="title"/>
          </p:nvPr>
        </p:nvSpPr>
        <p:spPr/>
        <p:txBody>
          <a:bodyPr/>
          <a:lstStyle/>
          <a:p>
            <a:pPr algn="ctr"/>
            <a:r>
              <a:rPr lang="en-US" i="0" dirty="0">
                <a:solidFill>
                  <a:srgbClr val="FF0000"/>
                </a:solidFill>
                <a:effectLst/>
                <a:latin typeface="Times New Roman" panose="02020603050405020304" pitchFamily="18" charset="0"/>
              </a:rPr>
              <a:t>Braxton-Hicks contractions (False labor pain)</a:t>
            </a:r>
            <a:endParaRPr lang="en-US" dirty="0">
              <a:solidFill>
                <a:srgbClr val="FF0000"/>
              </a:solidFill>
            </a:endParaRPr>
          </a:p>
        </p:txBody>
      </p:sp>
      <p:sp>
        <p:nvSpPr>
          <p:cNvPr id="3" name="Content Placeholder 2">
            <a:extLst>
              <a:ext uri="{FF2B5EF4-FFF2-40B4-BE49-F238E27FC236}">
                <a16:creationId xmlns:a16="http://schemas.microsoft.com/office/drawing/2014/main" id="{068E2EB2-AF33-CD5E-F0D9-0D955962BF77}"/>
              </a:ext>
            </a:extLst>
          </p:cNvPr>
          <p:cNvSpPr>
            <a:spLocks noGrp="1"/>
          </p:cNvSpPr>
          <p:nvPr>
            <p:ph idx="1"/>
          </p:nvPr>
        </p:nvSpPr>
        <p:spPr>
          <a:xfrm>
            <a:off x="838200" y="1825624"/>
            <a:ext cx="10515600" cy="4910455"/>
          </a:xfrm>
        </p:spPr>
        <p:txBody>
          <a:bodyPr>
            <a:normAutofit lnSpcReduction="10000"/>
          </a:bodyPr>
          <a:lstStyle/>
          <a:p>
            <a:r>
              <a:rPr lang="en-US" b="0" i="0" dirty="0">
                <a:solidFill>
                  <a:srgbClr val="000000"/>
                </a:solidFill>
                <a:effectLst/>
                <a:latin typeface="Times New Roman" panose="02020603050405020304" pitchFamily="18" charset="0"/>
              </a:rPr>
              <a:t>Braxton Hicks contractions are irregular in duration and intensity, occur infrequently, are unpredictable and non-rhythmic, and are more uncomfortable than painful. </a:t>
            </a:r>
          </a:p>
          <a:p>
            <a:r>
              <a:rPr lang="en-US" b="0" i="0" dirty="0">
                <a:solidFill>
                  <a:srgbClr val="000000"/>
                </a:solidFill>
                <a:effectLst/>
                <a:latin typeface="Times New Roman" panose="02020603050405020304" pitchFamily="18" charset="0"/>
              </a:rPr>
              <a:t>Unlike true labor contractions, Braxton Hicks contractions do not increase in frequency, duration, or intensity.</a:t>
            </a:r>
          </a:p>
          <a:p>
            <a:r>
              <a:rPr lang="en-US" b="0" i="0" dirty="0">
                <a:solidFill>
                  <a:srgbClr val="000000"/>
                </a:solidFill>
                <a:effectLst/>
                <a:latin typeface="Times New Roman" panose="02020603050405020304" pitchFamily="18" charset="0"/>
              </a:rPr>
              <a:t> Women often mistake Braxton Hicks contractions for true labor. </a:t>
            </a:r>
            <a:r>
              <a:rPr lang="en-US" dirty="0">
                <a:solidFill>
                  <a:srgbClr val="000000"/>
                </a:solidFill>
                <a:latin typeface="Times New Roman" panose="02020603050405020304" pitchFamily="18" charset="0"/>
              </a:rPr>
              <a:t>T</a:t>
            </a:r>
            <a:r>
              <a:rPr lang="en-US" b="0" i="0" dirty="0">
                <a:solidFill>
                  <a:srgbClr val="000000"/>
                </a:solidFill>
                <a:effectLst/>
                <a:latin typeface="Times New Roman" panose="02020603050405020304" pitchFamily="18" charset="0"/>
              </a:rPr>
              <a:t>hey often seek care and undergo unnecessary evaluation for these contractions.</a:t>
            </a:r>
          </a:p>
          <a:p>
            <a:r>
              <a:rPr lang="en-US" b="0" i="0" dirty="0">
                <a:solidFill>
                  <a:srgbClr val="000000"/>
                </a:solidFill>
                <a:effectLst/>
                <a:latin typeface="Times New Roman" panose="02020603050405020304" pitchFamily="18" charset="0"/>
              </a:rPr>
              <a:t>There is no medical treatment for Braxton Hicks contractions.</a:t>
            </a:r>
          </a:p>
          <a:p>
            <a:r>
              <a:rPr lang="en-US" b="0" i="0" dirty="0">
                <a:solidFill>
                  <a:srgbClr val="000000"/>
                </a:solidFill>
                <a:effectLst/>
                <a:latin typeface="Times New Roman" panose="02020603050405020304" pitchFamily="18" charset="0"/>
              </a:rPr>
              <a:t> Changing position or activity level, take a warm bath, get a massage, read a book, listen to music, or take a nap &amp; drinking water to rehydrate may help.</a:t>
            </a:r>
          </a:p>
          <a:p>
            <a:endParaRPr lang="en-US"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905906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Stages of Labor</a:t>
            </a:r>
            <a:endParaRPr lang="en-US" sz="6000" b="1" dirty="0"/>
          </a:p>
        </p:txBody>
      </p:sp>
      <p:sp>
        <p:nvSpPr>
          <p:cNvPr id="3" name="Content Placeholder 2"/>
          <p:cNvSpPr>
            <a:spLocks noGrp="1"/>
          </p:cNvSpPr>
          <p:nvPr>
            <p:ph idx="1"/>
          </p:nvPr>
        </p:nvSpPr>
        <p:spPr/>
        <p:txBody>
          <a:bodyPr/>
          <a:lstStyle/>
          <a:p>
            <a:r>
              <a:rPr lang="en-US" sz="4000" b="1" u="sng" dirty="0">
                <a:solidFill>
                  <a:srgbClr val="7030A0"/>
                </a:solidFill>
                <a:latin typeface="Times New Roman" panose="02020603050405020304" pitchFamily="18" charset="0"/>
                <a:cs typeface="Times New Roman" panose="02020603050405020304" pitchFamily="18" charset="0"/>
              </a:rPr>
              <a:t>The First stage of Labor</a:t>
            </a:r>
          </a:p>
          <a:p>
            <a:r>
              <a:rPr lang="en-US" sz="4000" b="1" dirty="0">
                <a:latin typeface="Times New Roman" panose="02020603050405020304" pitchFamily="18" charset="0"/>
                <a:cs typeface="Times New Roman" panose="02020603050405020304" pitchFamily="18" charset="0"/>
              </a:rPr>
              <a:t>1- Latent</a:t>
            </a:r>
          </a:p>
          <a:p>
            <a:r>
              <a:rPr lang="en-US" sz="4000" b="1" dirty="0">
                <a:latin typeface="Times New Roman" panose="02020603050405020304" pitchFamily="18" charset="0"/>
                <a:cs typeface="Times New Roman" panose="02020603050405020304" pitchFamily="18" charset="0"/>
              </a:rPr>
              <a:t>2-Active (Established)</a:t>
            </a:r>
          </a:p>
          <a:p>
            <a:r>
              <a:rPr lang="en-US" sz="4000" b="1" u="sng" dirty="0">
                <a:solidFill>
                  <a:srgbClr val="7030A0"/>
                </a:solidFill>
                <a:latin typeface="Times New Roman" panose="02020603050405020304" pitchFamily="18" charset="0"/>
                <a:cs typeface="Times New Roman" panose="02020603050405020304" pitchFamily="18" charset="0"/>
              </a:rPr>
              <a:t>The Second stage of labor</a:t>
            </a:r>
          </a:p>
          <a:p>
            <a:r>
              <a:rPr lang="en-US" sz="4000" b="1" u="sng" dirty="0">
                <a:solidFill>
                  <a:srgbClr val="7030A0"/>
                </a:solidFill>
                <a:latin typeface="Times New Roman" panose="02020603050405020304" pitchFamily="18" charset="0"/>
                <a:cs typeface="Times New Roman" panose="02020603050405020304" pitchFamily="18" charset="0"/>
              </a:rPr>
              <a:t>The Third stage of labor</a:t>
            </a:r>
          </a:p>
          <a:p>
            <a:r>
              <a:rPr lang="en-US" sz="4000" b="1" u="sng" dirty="0">
                <a:solidFill>
                  <a:srgbClr val="7030A0"/>
                </a:solidFill>
                <a:latin typeface="Times New Roman" panose="02020603050405020304" pitchFamily="18" charset="0"/>
                <a:cs typeface="Times New Roman" panose="02020603050405020304" pitchFamily="18" charset="0"/>
              </a:rPr>
              <a:t>The Fourth stage of labor</a:t>
            </a:r>
          </a:p>
          <a:p>
            <a:endParaRPr lang="en-US" dirty="0"/>
          </a:p>
        </p:txBody>
      </p:sp>
    </p:spTree>
    <p:extLst>
      <p:ext uri="{BB962C8B-B14F-4D97-AF65-F5344CB8AC3E}">
        <p14:creationId xmlns:p14="http://schemas.microsoft.com/office/powerpoint/2010/main" val="1142319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C8150-5522-E52A-18F7-5CC3A1DEB0EA}"/>
              </a:ext>
            </a:extLst>
          </p:cNvPr>
          <p:cNvSpPr>
            <a:spLocks noGrp="1"/>
          </p:cNvSpPr>
          <p:nvPr>
            <p:ph type="title"/>
          </p:nvPr>
        </p:nvSpPr>
        <p:spPr/>
        <p:txBody>
          <a:bodyPr/>
          <a:lstStyle/>
          <a:p>
            <a:pPr algn="ctr"/>
            <a:r>
              <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Anatomy of the female pelvis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290C71B-E85F-103F-1110-27CDCF2DE4DD}"/>
              </a:ext>
            </a:extLst>
          </p:cNvPr>
          <p:cNvSpPr>
            <a:spLocks noGrp="1"/>
          </p:cNvSpPr>
          <p:nvPr>
            <p:ph idx="1"/>
          </p:nvPr>
        </p:nvSpPr>
        <p:spPr>
          <a:xfrm>
            <a:off x="838200" y="1825624"/>
            <a:ext cx="10515600" cy="4859655"/>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4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The Female Bony Pelvis</a:t>
            </a:r>
            <a:endParaRPr kumimoji="0" lang="en-US" sz="4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800" b="0" i="0" u="none" strike="noStrike" kern="1200" cap="none" spc="0" normalizeH="0" baseline="0" noProof="0" dirty="0">
                <a:ln>
                  <a:noFill/>
                </a:ln>
                <a:solidFill>
                  <a:srgbClr val="0070C0"/>
                </a:solidFill>
                <a:effectLst/>
                <a:uLnTx/>
                <a:uFillTx/>
                <a:latin typeface="Times New Roman" panose="02020603050405020304" pitchFamily="18" charset="0"/>
                <a:cs typeface="Times New Roman" panose="02020603050405020304" pitchFamily="18" charset="0"/>
              </a:rPr>
              <a:t>The Pelvic inlet(The Brim)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800" b="0" i="0" u="none" strike="noStrike" kern="1200" cap="none" spc="0" normalizeH="0" baseline="0" noProof="0" dirty="0">
                <a:ln>
                  <a:noFill/>
                </a:ln>
                <a:solidFill>
                  <a:srgbClr val="0070C0"/>
                </a:solidFill>
                <a:effectLst/>
                <a:uLnTx/>
                <a:uFillTx/>
                <a:latin typeface="Times New Roman" panose="02020603050405020304" pitchFamily="18" charset="0"/>
                <a:cs typeface="Times New Roman" panose="02020603050405020304" pitchFamily="18" charset="0"/>
              </a:rPr>
              <a:t>The </a:t>
            </a:r>
            <a:r>
              <a:rPr kumimoji="0" lang="en-US" sz="4800" b="0" i="0" u="none" strike="noStrike" kern="1200" cap="none" spc="0" normalizeH="0" baseline="0" noProof="0" dirty="0" err="1">
                <a:ln>
                  <a:noFill/>
                </a:ln>
                <a:solidFill>
                  <a:srgbClr val="0070C0"/>
                </a:solidFill>
                <a:effectLst/>
                <a:uLnTx/>
                <a:uFillTx/>
                <a:latin typeface="Times New Roman" panose="02020603050405020304" pitchFamily="18" charset="0"/>
                <a:cs typeface="Times New Roman" panose="02020603050405020304" pitchFamily="18" charset="0"/>
              </a:rPr>
              <a:t>Midpelvis</a:t>
            </a:r>
            <a:r>
              <a:rPr kumimoji="0" lang="en-US" sz="4800" b="0" i="0" u="none" strike="noStrike" kern="1200" cap="none" spc="0" normalizeH="0" baseline="0" noProof="0" dirty="0">
                <a:ln>
                  <a:noFill/>
                </a:ln>
                <a:solidFill>
                  <a:srgbClr val="0070C0"/>
                </a:solidFill>
                <a:effectLst/>
                <a:uLnTx/>
                <a:uFillTx/>
                <a:latin typeface="Times New Roman" panose="02020603050405020304" pitchFamily="18" charset="0"/>
                <a:cs typeface="Times New Roman" panose="02020603050405020304" pitchFamily="18" charset="0"/>
              </a:rPr>
              <a:t> (The </a:t>
            </a:r>
            <a:r>
              <a:rPr kumimoji="0" lang="en-US" sz="4800" b="0" i="0" u="none" strike="noStrike" kern="1200" cap="none" spc="0" normalizeH="0" baseline="0" noProof="0" dirty="0" err="1">
                <a:ln>
                  <a:noFill/>
                </a:ln>
                <a:solidFill>
                  <a:srgbClr val="0070C0"/>
                </a:solidFill>
                <a:effectLst/>
                <a:uLnTx/>
                <a:uFillTx/>
                <a:latin typeface="Times New Roman" panose="02020603050405020304" pitchFamily="18" charset="0"/>
                <a:cs typeface="Times New Roman" panose="02020603050405020304" pitchFamily="18" charset="0"/>
              </a:rPr>
              <a:t>Midcavity</a:t>
            </a:r>
            <a:r>
              <a:rPr kumimoji="0" lang="en-US" sz="4800" b="0" i="0" u="none" strike="noStrike" kern="1200" cap="none" spc="0" normalizeH="0" baseline="0" noProof="0" dirty="0">
                <a:ln>
                  <a:noFill/>
                </a:ln>
                <a:solidFill>
                  <a:srgbClr val="0070C0"/>
                </a:solidFill>
                <a:effectLst/>
                <a:uLnTx/>
                <a:uFillTx/>
                <a:latin typeface="Times New Roman" panose="02020603050405020304" pitchFamily="18" charset="0"/>
                <a:cs typeface="Times New Roman" panose="02020603050405020304" pitchFamily="18" charset="0"/>
              </a:rPr>
              <a:t>)</a:t>
            </a:r>
            <a:endParaRPr kumimoji="0" lang="ar-JO" sz="4800" b="0" i="0" u="none" strike="noStrike" kern="1200" cap="none" spc="0" normalizeH="0" baseline="0" noProof="0" dirty="0">
              <a:ln>
                <a:noFill/>
              </a:ln>
              <a:solidFill>
                <a:srgbClr val="0070C0"/>
              </a:solidFill>
              <a:effectLst/>
              <a:uLnTx/>
              <a:uFillTx/>
              <a:latin typeface="Times New Roman" panose="02020603050405020304" pitchFamily="18"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800" b="0" i="0" u="none" strike="noStrike" kern="1200" cap="none" spc="0" normalizeH="0" baseline="0" noProof="0" dirty="0">
                <a:ln>
                  <a:noFill/>
                </a:ln>
                <a:solidFill>
                  <a:srgbClr val="0070C0"/>
                </a:solidFill>
                <a:effectLst/>
                <a:uLnTx/>
                <a:uFillTx/>
                <a:latin typeface="Times New Roman" panose="02020603050405020304" pitchFamily="18" charset="0"/>
                <a:cs typeface="Times New Roman" panose="02020603050405020304" pitchFamily="18" charset="0"/>
              </a:rPr>
              <a:t>The Pelvic outlet</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4800" b="1"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The Pelvic Floor</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4800" b="1"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The Perineum</a:t>
            </a:r>
            <a:endParaRPr kumimoji="0" lang="en-US" sz="48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378564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9ECBC-B0B5-0F03-F5BF-C4D91097B4FB}"/>
              </a:ext>
            </a:extLst>
          </p:cNvPr>
          <p:cNvSpPr>
            <a:spLocks noGrp="1"/>
          </p:cNvSpPr>
          <p:nvPr>
            <p:ph type="title"/>
          </p:nvPr>
        </p:nvSpPr>
        <p:spPr/>
        <p:txBody>
          <a:bodyPr/>
          <a:lstStyle/>
          <a:p>
            <a:pPr algn="ctr"/>
            <a:r>
              <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The Female Bony Pelvis</a:t>
            </a:r>
            <a:endParaRPr lang="en-US" dirty="0">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EE130627-2031-2314-FF6B-B207BD378024}"/>
              </a:ext>
            </a:extLst>
          </p:cNvPr>
          <p:cNvPicPr>
            <a:picLocks noGrp="1" noChangeAspect="1"/>
          </p:cNvPicPr>
          <p:nvPr>
            <p:ph idx="1"/>
          </p:nvPr>
        </p:nvPicPr>
        <p:blipFill>
          <a:blip r:embed="rId2"/>
          <a:stretch>
            <a:fillRect/>
          </a:stretch>
        </p:blipFill>
        <p:spPr>
          <a:xfrm>
            <a:off x="2572206" y="1830930"/>
            <a:ext cx="7047587" cy="4340728"/>
          </a:xfrm>
          <a:prstGeom prst="rect">
            <a:avLst/>
          </a:prstGeom>
        </p:spPr>
      </p:pic>
    </p:spTree>
    <p:extLst>
      <p:ext uri="{BB962C8B-B14F-4D97-AF65-F5344CB8AC3E}">
        <p14:creationId xmlns:p14="http://schemas.microsoft.com/office/powerpoint/2010/main" val="273529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16A4B-4A62-E140-0196-4CD27FF71787}"/>
              </a:ext>
            </a:extLst>
          </p:cNvPr>
          <p:cNvSpPr>
            <a:spLocks noGrp="1"/>
          </p:cNvSpPr>
          <p:nvPr>
            <p:ph type="title"/>
          </p:nvPr>
        </p:nvSpPr>
        <p:spPr/>
        <p:txBody>
          <a:bodyPr/>
          <a:lstStyle/>
          <a:p>
            <a:pPr algn="ctr"/>
            <a:r>
              <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Shapes of the pelvis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D0F0FA0-46ED-8EDD-48A5-D8CF8E9EF97F}"/>
              </a:ext>
            </a:extLst>
          </p:cNvPr>
          <p:cNvSpPr>
            <a:spLocks noGrp="1"/>
          </p:cNvSpPr>
          <p:nvPr>
            <p:ph idx="1"/>
          </p:nvPr>
        </p:nvSpPr>
        <p:spPr>
          <a:xfrm>
            <a:off x="838200" y="1825625"/>
            <a:ext cx="10515600" cy="4667250"/>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1" i="0" u="sng"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The </a:t>
            </a:r>
            <a:r>
              <a:rPr kumimoji="0" lang="en-US" sz="3200" b="1" i="0" u="sng" strike="noStrike" kern="1200" cap="none" spc="0" normalizeH="0" baseline="0" noProof="0" dirty="0" err="1">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gynaecoid</a:t>
            </a:r>
            <a:r>
              <a:rPr kumimoji="0" lang="en-US" sz="3200" b="1" i="0" u="sng"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 pelvis </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is the </a:t>
            </a:r>
            <a:r>
              <a:rPr kumimoji="0" lang="en-US" sz="3200" b="0" i="0" u="none" strike="noStrike" kern="1200" cap="none" spc="0" normalizeH="0" baseline="0" noProof="0" dirty="0">
                <a:ln>
                  <a:noFill/>
                </a:ln>
                <a:solidFill>
                  <a:srgbClr val="0070C0"/>
                </a:solidFill>
                <a:effectLst/>
                <a:uLnTx/>
                <a:uFillTx/>
                <a:latin typeface="Times New Roman" panose="02020603050405020304" pitchFamily="18" charset="0"/>
                <a:cs typeface="Times New Roman" panose="02020603050405020304" pitchFamily="18" charset="0"/>
              </a:rPr>
              <a:t>most common</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shape &amp; most favorable for labor.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1"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The android pelvis </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is said to predispose to failure of rotation and deep transverse arrest.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1"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The anthropoid </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shape encourages an </a:t>
            </a:r>
            <a:r>
              <a:rPr kumimoji="0" lang="en-US" sz="32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occipito</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-posterior (OP) position.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1"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The </a:t>
            </a:r>
            <a:r>
              <a:rPr kumimoji="0" lang="en-US" sz="3200" b="1" i="0" u="sng"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platypelloid</a:t>
            </a:r>
            <a:r>
              <a:rPr kumimoji="0" lang="en-US" sz="3200" b="1"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pelvis </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is also associated with an increased risk of obstructed labor due to failure of the head to engage, rotate or descend. </a:t>
            </a:r>
          </a:p>
          <a:p>
            <a:endParaRPr lang="en-US" dirty="0"/>
          </a:p>
        </p:txBody>
      </p:sp>
    </p:spTree>
    <p:extLst>
      <p:ext uri="{BB962C8B-B14F-4D97-AF65-F5344CB8AC3E}">
        <p14:creationId xmlns:p14="http://schemas.microsoft.com/office/powerpoint/2010/main" val="3382032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6C8EC-3057-1351-4046-433D6F6370A0}"/>
              </a:ext>
            </a:extLst>
          </p:cNvPr>
          <p:cNvSpPr>
            <a:spLocks noGrp="1"/>
          </p:cNvSpPr>
          <p:nvPr>
            <p:ph type="title"/>
          </p:nvPr>
        </p:nvSpPr>
        <p:spPr/>
        <p:txBody>
          <a:bodyPr/>
          <a:lstStyle/>
          <a:p>
            <a:pPr algn="ctr"/>
            <a:r>
              <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Anatomy of the fetal skulls</a:t>
            </a:r>
            <a:endParaRPr lang="en-US" dirty="0">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44DD21A4-EC75-F3C4-2030-56E15D34C13E}"/>
              </a:ext>
            </a:extLst>
          </p:cNvPr>
          <p:cNvPicPr>
            <a:picLocks noGrp="1" noChangeAspect="1"/>
          </p:cNvPicPr>
          <p:nvPr>
            <p:ph idx="1"/>
          </p:nvPr>
        </p:nvPicPr>
        <p:blipFill>
          <a:blip r:embed="rId2"/>
          <a:stretch>
            <a:fillRect/>
          </a:stretch>
        </p:blipFill>
        <p:spPr>
          <a:xfrm>
            <a:off x="1805558" y="1825625"/>
            <a:ext cx="8580883" cy="4351338"/>
          </a:xfrm>
          <a:prstGeom prst="rect">
            <a:avLst/>
          </a:prstGeom>
        </p:spPr>
      </p:pic>
    </p:spTree>
    <p:extLst>
      <p:ext uri="{BB962C8B-B14F-4D97-AF65-F5344CB8AC3E}">
        <p14:creationId xmlns:p14="http://schemas.microsoft.com/office/powerpoint/2010/main" val="33189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44F45-0751-B75D-EEB5-F3A7032A4BCF}"/>
              </a:ext>
            </a:extLst>
          </p:cNvPr>
          <p:cNvSpPr>
            <a:spLocks noGrp="1"/>
          </p:cNvSpPr>
          <p:nvPr>
            <p:ph type="title"/>
          </p:nvPr>
        </p:nvSpPr>
        <p:spPr/>
        <p:txBody>
          <a:bodyPr/>
          <a:lstStyle/>
          <a:p>
            <a:pPr algn="ctr"/>
            <a:r>
              <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Normal labor</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DDA6D0E-0B18-FF89-EAE7-0EFC7A313BBE}"/>
              </a:ext>
            </a:extLst>
          </p:cNvPr>
          <p:cNvSpPr>
            <a:spLocks noGrp="1"/>
          </p:cNvSpPr>
          <p:nvPr>
            <p:ph idx="1"/>
          </p:nvPr>
        </p:nvSpPr>
        <p:spPr>
          <a:xfrm>
            <a:off x="838200" y="1825624"/>
            <a:ext cx="10515600" cy="4849495"/>
          </a:xfrm>
        </p:spPr>
        <p:txBody>
          <a:bodyPr/>
          <a:lstStyle/>
          <a:p>
            <a:r>
              <a:rPr lang="en-US" dirty="0">
                <a:latin typeface="Times New Roman" panose="02020603050405020304" pitchFamily="18" charset="0"/>
                <a:cs typeface="Times New Roman" panose="02020603050405020304" pitchFamily="18" charset="0"/>
              </a:rPr>
              <a:t>The fetal head enters the pelvic inlet in a transverse position, rotates in the </a:t>
            </a:r>
            <a:r>
              <a:rPr lang="en-US" dirty="0" err="1">
                <a:latin typeface="Times New Roman" panose="02020603050405020304" pitchFamily="18" charset="0"/>
                <a:cs typeface="Times New Roman" panose="02020603050405020304" pitchFamily="18" charset="0"/>
              </a:rPr>
              <a:t>midpelvis</a:t>
            </a:r>
            <a:r>
              <a:rPr lang="en-US" dirty="0">
                <a:latin typeface="Times New Roman" panose="02020603050405020304" pitchFamily="18" charset="0"/>
                <a:cs typeface="Times New Roman" panose="02020603050405020304" pitchFamily="18" charset="0"/>
              </a:rPr>
              <a:t> and delivers in an AP position (OA, OP)</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transverse is the widest diameter at the inlet, but at the outlet it is the AP diameter, and the fetal head must rotate from a transverse to an AP position as it passes through the pelvis.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Typically, this happens in the </a:t>
            </a:r>
            <a:r>
              <a:rPr lang="en-US" dirty="0" err="1">
                <a:latin typeface="Times New Roman" panose="02020603050405020304" pitchFamily="18" charset="0"/>
                <a:cs typeface="Times New Roman" panose="02020603050405020304" pitchFamily="18" charset="0"/>
              </a:rPr>
              <a:t>midpelvis</a:t>
            </a:r>
            <a:r>
              <a:rPr lang="en-US" dirty="0">
                <a:latin typeface="Times New Roman" panose="02020603050405020304" pitchFamily="18" charset="0"/>
                <a:cs typeface="Times New Roman" panose="02020603050405020304" pitchFamily="18" charset="0"/>
              </a:rPr>
              <a:t> where the transverse and AP diameters are similar.</a:t>
            </a:r>
          </a:p>
          <a:p>
            <a:endParaRPr lang="en-US" dirty="0"/>
          </a:p>
        </p:txBody>
      </p:sp>
    </p:spTree>
    <p:extLst>
      <p:ext uri="{BB962C8B-B14F-4D97-AF65-F5344CB8AC3E}">
        <p14:creationId xmlns:p14="http://schemas.microsoft.com/office/powerpoint/2010/main" val="35048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6E37E-07CD-462D-2137-CD2AC84B31F6}"/>
              </a:ext>
            </a:extLst>
          </p:cNvPr>
          <p:cNvSpPr>
            <a:spLocks noGrp="1"/>
          </p:cNvSpPr>
          <p:nvPr>
            <p:ph type="title"/>
          </p:nvPr>
        </p:nvSpPr>
        <p:spPr>
          <a:xfrm>
            <a:off x="838200" y="1"/>
            <a:ext cx="10515600" cy="1690688"/>
          </a:xfrm>
        </p:spPr>
        <p:txBody>
          <a:bodyPr>
            <a:normAutofit/>
          </a:bodyPr>
          <a:lstStyle/>
          <a:p>
            <a:pPr algn="ctr"/>
            <a:r>
              <a:rPr kumimoji="0" lang="en-US" sz="49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Cardinal Movements</a:t>
            </a:r>
            <a:br>
              <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br>
            <a:r>
              <a:rPr kumimoji="0" lang="en-US" sz="22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T</a:t>
            </a:r>
            <a:r>
              <a:rPr lang="en-US" sz="2200" b="1" i="0" dirty="0">
                <a:solidFill>
                  <a:schemeClr val="tx1">
                    <a:lumMod val="95000"/>
                    <a:lumOff val="5000"/>
                  </a:schemeClr>
                </a:solidFill>
                <a:effectLst/>
                <a:highlight>
                  <a:srgbClr val="FFFFFF"/>
                </a:highlight>
                <a:latin typeface="Times New Roman" panose="02020603050405020304" pitchFamily="18" charset="0"/>
                <a:cs typeface="Times New Roman" panose="02020603050405020304" pitchFamily="18" charset="0"/>
              </a:rPr>
              <a:t>he cardinal movements that occur during the mechanism of labor describe the movement of the fetus through the birth canal</a:t>
            </a:r>
            <a:endParaRPr lang="en-US" sz="22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F5FAF814-5C15-1086-2397-6DD16819BD90}"/>
              </a:ext>
            </a:extLst>
          </p:cNvPr>
          <p:cNvPicPr>
            <a:picLocks noGrp="1" noChangeAspect="1"/>
          </p:cNvPicPr>
          <p:nvPr>
            <p:ph idx="1"/>
          </p:nvPr>
        </p:nvPicPr>
        <p:blipFill>
          <a:blip r:embed="rId2"/>
          <a:stretch>
            <a:fillRect/>
          </a:stretch>
        </p:blipFill>
        <p:spPr>
          <a:xfrm>
            <a:off x="2743200" y="1825625"/>
            <a:ext cx="6573520" cy="4667250"/>
          </a:xfrm>
          <a:prstGeom prst="rect">
            <a:avLst/>
          </a:prstGeom>
        </p:spPr>
      </p:pic>
    </p:spTree>
    <p:extLst>
      <p:ext uri="{BB962C8B-B14F-4D97-AF65-F5344CB8AC3E}">
        <p14:creationId xmlns:p14="http://schemas.microsoft.com/office/powerpoint/2010/main" val="2589809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 </a:t>
            </a:r>
            <a:r>
              <a:rPr lang="en-US" sz="6000" b="1" dirty="0">
                <a:solidFill>
                  <a:srgbClr val="FF0000"/>
                </a:solidFill>
                <a:latin typeface="Times New Roman" panose="02020603050405020304" pitchFamily="18" charset="0"/>
                <a:cs typeface="Times New Roman" panose="02020603050405020304" pitchFamily="18" charset="0"/>
              </a:rPr>
              <a:t>Engagement </a:t>
            </a:r>
            <a:endParaRPr lang="en-US" sz="6000" b="1" dirty="0"/>
          </a:p>
        </p:txBody>
      </p:sp>
      <p:sp>
        <p:nvSpPr>
          <p:cNvPr id="3" name="Content Placeholder 2"/>
          <p:cNvSpPr>
            <a:spLocks noGrp="1"/>
          </p:cNvSpPr>
          <p:nvPr>
            <p:ph idx="1"/>
          </p:nvPr>
        </p:nvSpPr>
        <p:spPr>
          <a:xfrm>
            <a:off x="838200" y="1825625"/>
            <a:ext cx="10515600" cy="4832350"/>
          </a:xfrm>
        </p:spPr>
        <p:txBody>
          <a:bodyPr>
            <a:normAutofit/>
          </a:bodyPr>
          <a:lstStyle/>
          <a:p>
            <a:r>
              <a:rPr lang="en-US" sz="4400" dirty="0">
                <a:latin typeface="Times New Roman" panose="02020603050405020304" pitchFamily="18" charset="0"/>
                <a:cs typeface="Times New Roman" panose="02020603050405020304" pitchFamily="18" charset="0"/>
              </a:rPr>
              <a:t>Engagement is said to have occurred when the widest part of the presenting part has passed successfully through the inlet.</a:t>
            </a:r>
          </a:p>
          <a:p>
            <a:r>
              <a:rPr lang="en-US" sz="4400" dirty="0">
                <a:latin typeface="Times New Roman" panose="02020603050405020304" pitchFamily="18" charset="0"/>
                <a:cs typeface="Times New Roman" panose="02020603050405020304" pitchFamily="18" charset="0"/>
              </a:rPr>
              <a:t>Engagement has occurred in the vast majority of nulliparous women prior to labor, usually by 37 weeks’ gestation, but not so for the majority of multiparous women. </a:t>
            </a:r>
          </a:p>
          <a:p>
            <a:pPr marL="0" indent="0">
              <a:buNone/>
            </a:pPr>
            <a:endParaRPr lang="en-US" dirty="0"/>
          </a:p>
        </p:txBody>
      </p:sp>
    </p:spTree>
    <p:extLst>
      <p:ext uri="{BB962C8B-B14F-4D97-AF65-F5344CB8AC3E}">
        <p14:creationId xmlns:p14="http://schemas.microsoft.com/office/powerpoint/2010/main" val="2974013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Engagement</a:t>
            </a:r>
          </a:p>
        </p:txBody>
      </p:sp>
      <p:sp>
        <p:nvSpPr>
          <p:cNvPr id="3" name="Content Placeholder 2"/>
          <p:cNvSpPr>
            <a:spLocks noGrp="1"/>
          </p:cNvSpPr>
          <p:nvPr>
            <p:ph idx="1"/>
          </p:nvPr>
        </p:nvSpPr>
        <p:spPr>
          <a:xfrm>
            <a:off x="838200" y="1825624"/>
            <a:ext cx="10515600" cy="4920615"/>
          </a:xfrm>
        </p:spPr>
        <p:txBody>
          <a:bodyPr>
            <a:normAutofit lnSpcReduction="10000"/>
          </a:bodyPr>
          <a:lstStyle/>
          <a:p>
            <a:r>
              <a:rPr lang="en-US" sz="4800" dirty="0">
                <a:solidFill>
                  <a:schemeClr val="tx1">
                    <a:lumMod val="95000"/>
                    <a:lumOff val="5000"/>
                  </a:schemeClr>
                </a:solidFill>
                <a:latin typeface="Times New Roman" panose="02020603050405020304" pitchFamily="18" charset="0"/>
                <a:cs typeface="Times New Roman" panose="02020603050405020304" pitchFamily="18" charset="0"/>
              </a:rPr>
              <a:t>The number of fifths of the fetal head palpable abdominally is used to describe whether engagement has taken place.</a:t>
            </a:r>
          </a:p>
          <a:p>
            <a:r>
              <a:rPr lang="en-US" sz="4800" dirty="0">
                <a:solidFill>
                  <a:schemeClr val="tx1">
                    <a:lumMod val="95000"/>
                    <a:lumOff val="5000"/>
                  </a:schemeClr>
                </a:solidFill>
                <a:latin typeface="Times New Roman" panose="02020603050405020304" pitchFamily="18" charset="0"/>
                <a:cs typeface="Times New Roman" panose="02020603050405020304" pitchFamily="18" charset="0"/>
              </a:rPr>
              <a:t> If more than two-fifths of the fetal head is palpable abdominally, the head is not yet engaged.</a:t>
            </a:r>
          </a:p>
          <a:p>
            <a:r>
              <a:rPr lang="en-US" sz="4800" dirty="0">
                <a:solidFill>
                  <a:srgbClr val="0070C0"/>
                </a:solidFill>
                <a:latin typeface="Times New Roman" panose="02020603050405020304" pitchFamily="18" charset="0"/>
                <a:cs typeface="Times New Roman" panose="02020603050405020304" pitchFamily="18" charset="0"/>
              </a:rPr>
              <a:t>2/5 up Engaged</a:t>
            </a:r>
          </a:p>
          <a:p>
            <a:endParaRPr lang="en-US" dirty="0"/>
          </a:p>
        </p:txBody>
      </p:sp>
    </p:spTree>
    <p:extLst>
      <p:ext uri="{BB962C8B-B14F-4D97-AF65-F5344CB8AC3E}">
        <p14:creationId xmlns:p14="http://schemas.microsoft.com/office/powerpoint/2010/main" val="2209028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1"/>
            <a:ext cx="10515600" cy="1257299"/>
          </a:xfrm>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Rule of 5</a:t>
            </a:r>
          </a:p>
        </p:txBody>
      </p:sp>
      <p:pic>
        <p:nvPicPr>
          <p:cNvPr id="2050" name="Picture 2" descr="3/5 engaged! - March 2015 - BabyCenter Australi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710" y="1825625"/>
            <a:ext cx="716058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0006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Engagement</a:t>
            </a:r>
            <a:endParaRPr lang="en-US" sz="6000" dirty="0"/>
          </a:p>
        </p:txBody>
      </p:sp>
      <p:sp>
        <p:nvSpPr>
          <p:cNvPr id="3" name="Content Placeholder 2"/>
          <p:cNvSpPr>
            <a:spLocks noGrp="1"/>
          </p:cNvSpPr>
          <p:nvPr>
            <p:ph idx="1"/>
          </p:nvPr>
        </p:nvSpPr>
        <p:spPr/>
        <p:txBody>
          <a:bodyPr/>
          <a:lstStyle/>
          <a:p>
            <a:r>
              <a:rPr lang="en-US" sz="6000" dirty="0">
                <a:latin typeface="Times New Roman" panose="02020603050405020304" pitchFamily="18" charset="0"/>
                <a:cs typeface="Times New Roman" panose="02020603050405020304" pitchFamily="18" charset="0"/>
              </a:rPr>
              <a:t>“0 Station” is an important landmark for engagement, when the presenting part at the level of the ischial spine.</a:t>
            </a:r>
          </a:p>
          <a:p>
            <a:endParaRPr lang="en-US" dirty="0"/>
          </a:p>
        </p:txBody>
      </p:sp>
    </p:spTree>
    <p:extLst>
      <p:ext uri="{BB962C8B-B14F-4D97-AF65-F5344CB8AC3E}">
        <p14:creationId xmlns:p14="http://schemas.microsoft.com/office/powerpoint/2010/main" val="3439237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Engagement/ 0 Station</a:t>
            </a:r>
            <a:endParaRPr lang="en-US" sz="6000" dirty="0"/>
          </a:p>
        </p:txBody>
      </p:sp>
      <p:pic>
        <p:nvPicPr>
          <p:cNvPr id="1026" name="Picture 2" descr="https://img.tfd.com/mk/S/X2604-S-49.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05299" y="2096293"/>
            <a:ext cx="3910013" cy="4233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515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The ischial spines</a:t>
            </a:r>
            <a:endParaRPr lang="en-US" sz="6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10515600" cy="4746625"/>
          </a:xfrm>
        </p:spPr>
        <p:txBody>
          <a:bodyPr/>
          <a:lstStyle/>
          <a:p>
            <a:r>
              <a:rPr lang="en-US" b="1" dirty="0">
                <a:latin typeface="Times New Roman" panose="02020603050405020304" pitchFamily="18" charset="0"/>
                <a:cs typeface="Times New Roman" panose="02020603050405020304" pitchFamily="18" charset="0"/>
              </a:rPr>
              <a:t>The ischial spines are palpable vaginally and are used as important landmarks for two purposes: </a:t>
            </a:r>
          </a:p>
          <a:p>
            <a:r>
              <a:rPr lang="en-US" dirty="0">
                <a:latin typeface="Times New Roman" panose="02020603050405020304" pitchFamily="18" charset="0"/>
                <a:cs typeface="Times New Roman" panose="02020603050405020304" pitchFamily="18" charset="0"/>
              </a:rPr>
              <a:t>1- </a:t>
            </a:r>
            <a:r>
              <a:rPr lang="en-US" dirty="0">
                <a:solidFill>
                  <a:srgbClr val="0070C0"/>
                </a:solidFill>
                <a:latin typeface="Times New Roman" panose="02020603050405020304" pitchFamily="18" charset="0"/>
                <a:cs typeface="Times New Roman" panose="02020603050405020304" pitchFamily="18" charset="0"/>
              </a:rPr>
              <a:t>To assess the descent of the presenting part on vaginal examination </a:t>
            </a:r>
            <a:r>
              <a:rPr lang="en-US" dirty="0">
                <a:latin typeface="Times New Roman" panose="02020603050405020304" pitchFamily="18" charset="0"/>
                <a:cs typeface="Times New Roman" panose="02020603050405020304" pitchFamily="18" charset="0"/>
              </a:rPr>
              <a:t>(e.g. station zero is at the level of the ischial spines, −1 is 1 cm above the spines and +1 is 1 cm below the spines).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2- </a:t>
            </a:r>
            <a:r>
              <a:rPr lang="en-US" dirty="0">
                <a:solidFill>
                  <a:srgbClr val="0070C0"/>
                </a:solidFill>
                <a:latin typeface="Times New Roman" panose="02020603050405020304" pitchFamily="18" charset="0"/>
                <a:cs typeface="Times New Roman" panose="02020603050405020304" pitchFamily="18" charset="0"/>
              </a:rPr>
              <a:t>To provide a local anesthetic pudendal nerve block</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The pudendal nerve passes behind and below the ischial spine on each side. </a:t>
            </a:r>
          </a:p>
          <a:p>
            <a:endParaRPr lang="en-US" dirty="0"/>
          </a:p>
        </p:txBody>
      </p:sp>
    </p:spTree>
    <p:extLst>
      <p:ext uri="{BB962C8B-B14F-4D97-AF65-F5344CB8AC3E}">
        <p14:creationId xmlns:p14="http://schemas.microsoft.com/office/powerpoint/2010/main" val="1050704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Fetal Lie</a:t>
            </a:r>
            <a:endParaRPr lang="en-US" sz="6000" dirty="0"/>
          </a:p>
        </p:txBody>
      </p:sp>
      <p:sp>
        <p:nvSpPr>
          <p:cNvPr id="3" name="Content Placeholder 2"/>
          <p:cNvSpPr>
            <a:spLocks noGrp="1"/>
          </p:cNvSpPr>
          <p:nvPr>
            <p:ph idx="1"/>
          </p:nvPr>
        </p:nvSpPr>
        <p:spPr>
          <a:xfrm>
            <a:off x="838200" y="1825624"/>
            <a:ext cx="10515600" cy="4818063"/>
          </a:xfrm>
        </p:spPr>
        <p:txBody>
          <a:bodyPr>
            <a:normAutofit/>
          </a:bodyPr>
          <a:lstStyle/>
          <a:p>
            <a:r>
              <a:rPr lang="en-US" sz="4000" dirty="0">
                <a:latin typeface="Times New Roman" panose="02020603050405020304" pitchFamily="18" charset="0"/>
                <a:cs typeface="Times New Roman" panose="02020603050405020304" pitchFamily="18" charset="0"/>
              </a:rPr>
              <a:t>Fetal lie refers to the relationship between the longitudinal axis of the baby with respect to the longitudinal axis of the mother.</a:t>
            </a:r>
          </a:p>
          <a:p>
            <a:endParaRPr lang="en-US" sz="4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4000" dirty="0">
                <a:latin typeface="Times New Roman" panose="02020603050405020304" pitchFamily="18" charset="0"/>
                <a:cs typeface="Times New Roman" panose="02020603050405020304" pitchFamily="18" charset="0"/>
              </a:rPr>
              <a:t>Longitudinal lie</a:t>
            </a:r>
          </a:p>
          <a:p>
            <a:pPr>
              <a:buFont typeface="Wingdings" panose="05000000000000000000" pitchFamily="2" charset="2"/>
              <a:buChar char="Ø"/>
            </a:pPr>
            <a:r>
              <a:rPr lang="en-US" sz="4000" dirty="0">
                <a:latin typeface="Times New Roman" panose="02020603050405020304" pitchFamily="18" charset="0"/>
                <a:cs typeface="Times New Roman" panose="02020603050405020304" pitchFamily="18" charset="0"/>
              </a:rPr>
              <a:t>Transverse lie</a:t>
            </a:r>
          </a:p>
          <a:p>
            <a:pPr>
              <a:buFont typeface="Wingdings" panose="05000000000000000000" pitchFamily="2" charset="2"/>
              <a:buChar char="Ø"/>
            </a:pPr>
            <a:r>
              <a:rPr lang="en-US" sz="4000" dirty="0">
                <a:latin typeface="Times New Roman" panose="02020603050405020304" pitchFamily="18" charset="0"/>
                <a:cs typeface="Times New Roman" panose="02020603050405020304" pitchFamily="18" charset="0"/>
              </a:rPr>
              <a:t>Oblique lie</a:t>
            </a:r>
          </a:p>
          <a:p>
            <a:endParaRPr lang="en-US" dirty="0"/>
          </a:p>
        </p:txBody>
      </p:sp>
    </p:spTree>
    <p:extLst>
      <p:ext uri="{BB962C8B-B14F-4D97-AF65-F5344CB8AC3E}">
        <p14:creationId xmlns:p14="http://schemas.microsoft.com/office/powerpoint/2010/main" val="497463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Fetal Presentation</a:t>
            </a:r>
            <a:endParaRPr lang="en-US" sz="6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sz="6000" dirty="0">
                <a:latin typeface="Times New Roman" panose="02020603050405020304" pitchFamily="18" charset="0"/>
                <a:cs typeface="Times New Roman" panose="02020603050405020304" pitchFamily="18" charset="0"/>
              </a:rPr>
              <a:t>Presentation: that part of the fetus entering the pelvis first, e.g. vertex of head, face, brow, breech, shoulder or compound (hand &amp; vertex).</a:t>
            </a:r>
          </a:p>
          <a:p>
            <a:endParaRPr lang="en-US" dirty="0"/>
          </a:p>
        </p:txBody>
      </p:sp>
    </p:spTree>
    <p:extLst>
      <p:ext uri="{BB962C8B-B14F-4D97-AF65-F5344CB8AC3E}">
        <p14:creationId xmlns:p14="http://schemas.microsoft.com/office/powerpoint/2010/main" val="509426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600" dirty="0">
                <a:solidFill>
                  <a:srgbClr val="FF0000"/>
                </a:solidFill>
                <a:latin typeface="Times New Roman" panose="02020603050405020304" pitchFamily="18" charset="0"/>
                <a:cs typeface="Times New Roman" panose="02020603050405020304" pitchFamily="18" charset="0"/>
              </a:rPr>
              <a:t>The vertex</a:t>
            </a:r>
          </a:p>
        </p:txBody>
      </p:sp>
      <p:pic>
        <p:nvPicPr>
          <p:cNvPr id="4" name="Content Placeholder 3"/>
          <p:cNvPicPr>
            <a:picLocks noGrp="1" noChangeAspect="1"/>
          </p:cNvPicPr>
          <p:nvPr>
            <p:ph idx="1"/>
          </p:nvPr>
        </p:nvPicPr>
        <p:blipFill>
          <a:blip r:embed="rId2"/>
          <a:stretch>
            <a:fillRect/>
          </a:stretch>
        </p:blipFill>
        <p:spPr>
          <a:xfrm>
            <a:off x="2715475" y="2303411"/>
            <a:ext cx="6761050" cy="3395766"/>
          </a:xfrm>
          <a:prstGeom prst="rect">
            <a:avLst/>
          </a:prstGeom>
        </p:spPr>
      </p:pic>
    </p:spTree>
    <p:extLst>
      <p:ext uri="{BB962C8B-B14F-4D97-AF65-F5344CB8AC3E}">
        <p14:creationId xmlns:p14="http://schemas.microsoft.com/office/powerpoint/2010/main" val="8601149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Vertex</a:t>
            </a:r>
          </a:p>
        </p:txBody>
      </p:sp>
      <p:sp>
        <p:nvSpPr>
          <p:cNvPr id="3" name="Content Placeholder 2"/>
          <p:cNvSpPr>
            <a:spLocks noGrp="1"/>
          </p:cNvSpPr>
          <p:nvPr>
            <p:ph idx="1"/>
          </p:nvPr>
        </p:nvSpPr>
        <p:spPr>
          <a:xfrm>
            <a:off x="838200" y="1825625"/>
            <a:ext cx="10515600" cy="4732338"/>
          </a:xfrm>
        </p:spPr>
        <p:txBody>
          <a:bodyPr>
            <a:normAutofit/>
          </a:bodyPr>
          <a:lstStyle/>
          <a:p>
            <a:r>
              <a:rPr lang="en-US" sz="3600" dirty="0">
                <a:latin typeface="Times New Roman" panose="02020603050405020304" pitchFamily="18" charset="0"/>
                <a:cs typeface="Times New Roman" panose="02020603050405020304" pitchFamily="18" charset="0"/>
              </a:rPr>
              <a:t>The vertex is the area bounded by the anterior (Bregma) and posterior fontanelle and the parietal eminence.</a:t>
            </a:r>
          </a:p>
          <a:p>
            <a:pPr marL="0" indent="0">
              <a:buNone/>
            </a:pP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In normal labor the vertex of the fetal head is the presenting part and the posterior fontanelle (indicating the occiput) is used to define the position of the fetal head in relation to the pubic symphysis (OA,OT,OP)</a:t>
            </a:r>
          </a:p>
          <a:p>
            <a:endParaRPr lang="en-US" dirty="0"/>
          </a:p>
        </p:txBody>
      </p:sp>
    </p:spTree>
    <p:extLst>
      <p:ext uri="{BB962C8B-B14F-4D97-AF65-F5344CB8AC3E}">
        <p14:creationId xmlns:p14="http://schemas.microsoft.com/office/powerpoint/2010/main" val="1729776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555F2-C23C-8E82-E59D-B27710C209D5}"/>
              </a:ext>
            </a:extLst>
          </p:cNvPr>
          <p:cNvSpPr>
            <a:spLocks noGrp="1"/>
          </p:cNvSpPr>
          <p:nvPr>
            <p:ph type="title"/>
          </p:nvPr>
        </p:nvSpPr>
        <p:spPr/>
        <p:txBody>
          <a:bodyPr/>
          <a:lstStyle/>
          <a:p>
            <a:pPr algn="ctr"/>
            <a:r>
              <a:rPr kumimoji="0" lang="en-US" sz="54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Summary of Presenting diameters</a:t>
            </a:r>
            <a:endParaRPr lang="en-US" dirty="0">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F260CA94-7B84-A06D-529D-22885A52F5B6}"/>
              </a:ext>
            </a:extLst>
          </p:cNvPr>
          <p:cNvPicPr>
            <a:picLocks noGrp="1" noChangeAspect="1"/>
          </p:cNvPicPr>
          <p:nvPr>
            <p:ph idx="1"/>
          </p:nvPr>
        </p:nvPicPr>
        <p:blipFill>
          <a:blip r:embed="rId2"/>
          <a:stretch>
            <a:fillRect/>
          </a:stretch>
        </p:blipFill>
        <p:spPr>
          <a:xfrm>
            <a:off x="889565" y="2391810"/>
            <a:ext cx="10412870" cy="3218967"/>
          </a:xfrm>
          <a:prstGeom prst="rect">
            <a:avLst/>
          </a:prstGeom>
        </p:spPr>
      </p:pic>
    </p:spTree>
    <p:extLst>
      <p:ext uri="{BB962C8B-B14F-4D97-AF65-F5344CB8AC3E}">
        <p14:creationId xmlns:p14="http://schemas.microsoft.com/office/powerpoint/2010/main" val="33615175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Fetal Position</a:t>
            </a:r>
            <a:endParaRPr lang="en-US" sz="60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sz="5400" dirty="0">
                <a:latin typeface="Times New Roman" panose="02020603050405020304" pitchFamily="18" charset="0"/>
                <a:cs typeface="Times New Roman" panose="02020603050405020304" pitchFamily="18" charset="0"/>
              </a:rPr>
              <a:t>Position: orientation of the presenting part in relation to the maternal symphysis pubis, e.g. </a:t>
            </a:r>
            <a:r>
              <a:rPr lang="en-US" sz="5400" dirty="0" err="1">
                <a:latin typeface="Times New Roman" panose="02020603050405020304" pitchFamily="18" charset="0"/>
                <a:cs typeface="Times New Roman" panose="02020603050405020304" pitchFamily="18" charset="0"/>
              </a:rPr>
              <a:t>occipito</a:t>
            </a:r>
            <a:r>
              <a:rPr lang="en-US" sz="5400" dirty="0">
                <a:latin typeface="Times New Roman" panose="02020603050405020304" pitchFamily="18" charset="0"/>
                <a:cs typeface="Times New Roman" panose="02020603050405020304" pitchFamily="18" charset="0"/>
              </a:rPr>
              <a:t>-anterior, </a:t>
            </a:r>
            <a:r>
              <a:rPr lang="en-US" sz="5400" dirty="0" err="1">
                <a:latin typeface="Times New Roman" panose="02020603050405020304" pitchFamily="18" charset="0"/>
                <a:cs typeface="Times New Roman" panose="02020603050405020304" pitchFamily="18" charset="0"/>
              </a:rPr>
              <a:t>occipito</a:t>
            </a:r>
            <a:r>
              <a:rPr lang="en-US" sz="5400" dirty="0">
                <a:latin typeface="Times New Roman" panose="02020603050405020304" pitchFamily="18" charset="0"/>
                <a:cs typeface="Times New Roman" panose="02020603050405020304" pitchFamily="18" charset="0"/>
              </a:rPr>
              <a:t>-posterior, </a:t>
            </a:r>
            <a:r>
              <a:rPr lang="en-US" sz="5400" dirty="0" err="1">
                <a:latin typeface="Times New Roman" panose="02020603050405020304" pitchFamily="18" charset="0"/>
                <a:cs typeface="Times New Roman" panose="02020603050405020304" pitchFamily="18" charset="0"/>
              </a:rPr>
              <a:t>occipito</a:t>
            </a:r>
            <a:r>
              <a:rPr lang="en-US" sz="5400" dirty="0">
                <a:latin typeface="Times New Roman" panose="02020603050405020304" pitchFamily="18" charset="0"/>
                <a:cs typeface="Times New Roman" panose="02020603050405020304" pitchFamily="18" charset="0"/>
              </a:rPr>
              <a:t>-transverse.</a:t>
            </a:r>
          </a:p>
          <a:p>
            <a:endParaRPr lang="en-US" dirty="0"/>
          </a:p>
        </p:txBody>
      </p:sp>
    </p:spTree>
    <p:extLst>
      <p:ext uri="{BB962C8B-B14F-4D97-AF65-F5344CB8AC3E}">
        <p14:creationId xmlns:p14="http://schemas.microsoft.com/office/powerpoint/2010/main" val="626772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Position</a:t>
            </a:r>
            <a:endParaRPr lang="en-US" sz="6000" dirty="0"/>
          </a:p>
        </p:txBody>
      </p:sp>
      <p:sp>
        <p:nvSpPr>
          <p:cNvPr id="3" name="Content Placeholder 2"/>
          <p:cNvSpPr>
            <a:spLocks noGrp="1"/>
          </p:cNvSpPr>
          <p:nvPr>
            <p:ph idx="1"/>
          </p:nvPr>
        </p:nvSpPr>
        <p:spPr>
          <a:xfrm>
            <a:off x="838200" y="1825625"/>
            <a:ext cx="10515600" cy="4832350"/>
          </a:xfrm>
        </p:spPr>
        <p:txBody>
          <a:bodyPr/>
          <a:lstStyle/>
          <a:p>
            <a:r>
              <a:rPr lang="en-US" sz="3600" dirty="0">
                <a:latin typeface="Times New Roman" panose="02020603050405020304" pitchFamily="18" charset="0"/>
                <a:cs typeface="Times New Roman" panose="02020603050405020304" pitchFamily="18" charset="0"/>
              </a:rPr>
              <a:t>The </a:t>
            </a:r>
            <a:r>
              <a:rPr lang="en-US" sz="3600" dirty="0" err="1">
                <a:latin typeface="Times New Roman" panose="02020603050405020304" pitchFamily="18" charset="0"/>
                <a:cs typeface="Times New Roman" panose="02020603050405020304" pitchFamily="18" charset="0"/>
              </a:rPr>
              <a:t>occipito</a:t>
            </a:r>
            <a:r>
              <a:rPr lang="en-US" sz="3600" dirty="0">
                <a:latin typeface="Times New Roman" panose="02020603050405020304" pitchFamily="18" charset="0"/>
                <a:cs typeface="Times New Roman" panose="02020603050405020304" pitchFamily="18" charset="0"/>
              </a:rPr>
              <a:t>-anterior (OA) position is the most favorable for a spontaneous vaginal birth. </a:t>
            </a:r>
          </a:p>
          <a:p>
            <a:pPr marL="0" indent="0">
              <a:buNone/>
            </a:pPr>
            <a:endParaRPr lang="en-US" sz="3600" dirty="0">
              <a:latin typeface="Times New Roman" panose="02020603050405020304" pitchFamily="18" charset="0"/>
              <a:cs typeface="Times New Roman" panose="02020603050405020304" pitchFamily="18" charset="0"/>
            </a:endParaRPr>
          </a:p>
          <a:p>
            <a:r>
              <a:rPr lang="en-US" sz="3600" dirty="0">
                <a:solidFill>
                  <a:srgbClr val="7030A0"/>
                </a:solidFill>
                <a:latin typeface="Times New Roman" panose="02020603050405020304" pitchFamily="18" charset="0"/>
                <a:cs typeface="Times New Roman" panose="02020603050405020304" pitchFamily="18" charset="0"/>
              </a:rPr>
              <a:t>The </a:t>
            </a:r>
            <a:r>
              <a:rPr lang="en-US" sz="3600" dirty="0" err="1">
                <a:solidFill>
                  <a:srgbClr val="7030A0"/>
                </a:solidFill>
                <a:latin typeface="Times New Roman" panose="02020603050405020304" pitchFamily="18" charset="0"/>
                <a:cs typeface="Times New Roman" panose="02020603050405020304" pitchFamily="18" charset="0"/>
              </a:rPr>
              <a:t>occipito</a:t>
            </a:r>
            <a:r>
              <a:rPr lang="en-US" sz="3600" dirty="0">
                <a:solidFill>
                  <a:srgbClr val="7030A0"/>
                </a:solidFill>
                <a:latin typeface="Times New Roman" panose="02020603050405020304" pitchFamily="18" charset="0"/>
                <a:cs typeface="Times New Roman" panose="02020603050405020304" pitchFamily="18" charset="0"/>
              </a:rPr>
              <a:t>-transverse (OT) position or  </a:t>
            </a:r>
            <a:r>
              <a:rPr lang="en-US" sz="3600" dirty="0" err="1">
                <a:solidFill>
                  <a:srgbClr val="7030A0"/>
                </a:solidFill>
                <a:latin typeface="Times New Roman" panose="02020603050405020304" pitchFamily="18" charset="0"/>
                <a:cs typeface="Times New Roman" panose="02020603050405020304" pitchFamily="18" charset="0"/>
              </a:rPr>
              <a:t>occipito</a:t>
            </a:r>
            <a:r>
              <a:rPr lang="en-US" sz="3600" dirty="0">
                <a:solidFill>
                  <a:srgbClr val="7030A0"/>
                </a:solidFill>
                <a:latin typeface="Times New Roman" panose="02020603050405020304" pitchFamily="18" charset="0"/>
                <a:cs typeface="Times New Roman" panose="02020603050405020304" pitchFamily="18" charset="0"/>
              </a:rPr>
              <a:t>-posterior (OP) position is a </a:t>
            </a:r>
            <a:r>
              <a:rPr lang="en-US" sz="3600" b="1" dirty="0">
                <a:solidFill>
                  <a:srgbClr val="7030A0"/>
                </a:solidFill>
                <a:latin typeface="Times New Roman" panose="02020603050405020304" pitchFamily="18" charset="0"/>
                <a:cs typeface="Times New Roman" panose="02020603050405020304" pitchFamily="18" charset="0"/>
              </a:rPr>
              <a:t>malposition</a:t>
            </a:r>
            <a:r>
              <a:rPr lang="en-US" sz="3600" dirty="0">
                <a:solidFill>
                  <a:srgbClr val="7030A0"/>
                </a:solidFill>
                <a:latin typeface="Times New Roman" panose="02020603050405020304" pitchFamily="18" charset="0"/>
                <a:cs typeface="Times New Roman" panose="02020603050405020304" pitchFamily="18" charset="0"/>
              </a:rPr>
              <a:t> and may result in prolonged labor, instrumental delivery or caesarean section.</a:t>
            </a:r>
          </a:p>
          <a:p>
            <a:endParaRPr lang="en-US" dirty="0"/>
          </a:p>
        </p:txBody>
      </p:sp>
    </p:spTree>
    <p:extLst>
      <p:ext uri="{BB962C8B-B14F-4D97-AF65-F5344CB8AC3E}">
        <p14:creationId xmlns:p14="http://schemas.microsoft.com/office/powerpoint/2010/main" val="12040129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solidFill>
                  <a:srgbClr val="FF0000"/>
                </a:solidFill>
                <a:latin typeface="Times New Roman" panose="02020603050405020304" pitchFamily="18" charset="0"/>
                <a:cs typeface="Times New Roman" panose="02020603050405020304" pitchFamily="18" charset="0"/>
              </a:rPr>
              <a:t>The Occiput Anterior position is ideal for normal delivery: smallest presenting diameter</a:t>
            </a:r>
          </a:p>
        </p:txBody>
      </p:sp>
      <p:pic>
        <p:nvPicPr>
          <p:cNvPr id="2050" name="Picture 2" descr="JaypeeDigital | eBook Reade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54629" y="2394856"/>
            <a:ext cx="8694057" cy="3918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40956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Molding</a:t>
            </a:r>
            <a:endParaRPr lang="en-US" sz="6000" b="1" dirty="0"/>
          </a:p>
        </p:txBody>
      </p:sp>
      <p:sp>
        <p:nvSpPr>
          <p:cNvPr id="3" name="Content Placeholder 2"/>
          <p:cNvSpPr>
            <a:spLocks noGrp="1"/>
          </p:cNvSpPr>
          <p:nvPr>
            <p:ph idx="1"/>
          </p:nvPr>
        </p:nvSpPr>
        <p:spPr>
          <a:xfrm>
            <a:off x="838200" y="1825624"/>
            <a:ext cx="10515600" cy="5032375"/>
          </a:xfrm>
        </p:spPr>
        <p:txBody>
          <a:bodyPr>
            <a:normAutofit fontScale="92500" lnSpcReduction="10000"/>
          </a:bodyPr>
          <a:lstStyle/>
          <a:p>
            <a:r>
              <a:rPr lang="en-US" sz="3000" dirty="0">
                <a:latin typeface="Times New Roman" panose="02020603050405020304" pitchFamily="18" charset="0"/>
                <a:cs typeface="Times New Roman" panose="02020603050405020304" pitchFamily="18" charset="0"/>
              </a:rPr>
              <a:t>The parietal bones usually slide over the frontal and occipital bones. Furthermore, the bones themselves are compressible.</a:t>
            </a:r>
          </a:p>
          <a:p>
            <a:pPr marL="0" indent="0">
              <a:buNone/>
            </a:pPr>
            <a:endParaRPr lang="en-US" sz="3000" dirty="0">
              <a:latin typeface="Times New Roman" panose="02020603050405020304" pitchFamily="18" charset="0"/>
              <a:cs typeface="Times New Roman" panose="02020603050405020304" pitchFamily="18" charset="0"/>
            </a:endParaRPr>
          </a:p>
          <a:p>
            <a:r>
              <a:rPr lang="en-US" sz="3000" dirty="0">
                <a:latin typeface="Times New Roman" panose="02020603050405020304" pitchFamily="18" charset="0"/>
                <a:cs typeface="Times New Roman" panose="02020603050405020304" pitchFamily="18" charset="0"/>
              </a:rPr>
              <a:t> These characteristics of the fetal skull allow a process called ‘molding’ to occur, which reduces the diameters of the fetal head and encourages progress through the bony pelvis, while still protecting the underlying brain.</a:t>
            </a:r>
          </a:p>
          <a:p>
            <a:endParaRPr lang="en-US" sz="3000" dirty="0">
              <a:latin typeface="Times New Roman" panose="02020603050405020304" pitchFamily="18" charset="0"/>
              <a:cs typeface="Times New Roman" panose="02020603050405020304" pitchFamily="18" charset="0"/>
            </a:endParaRPr>
          </a:p>
          <a:p>
            <a:r>
              <a:rPr lang="en-US" sz="3000" dirty="0">
                <a:solidFill>
                  <a:srgbClr val="0070C0"/>
                </a:solidFill>
                <a:latin typeface="Times New Roman" panose="02020603050405020304" pitchFamily="18" charset="0"/>
                <a:cs typeface="Times New Roman" panose="02020603050405020304" pitchFamily="18" charset="0"/>
              </a:rPr>
              <a:t>Severe molding, or molding early in labor, can be a sign of obstructed labor</a:t>
            </a:r>
            <a:r>
              <a:rPr lang="en-US" sz="3000" dirty="0">
                <a:latin typeface="Times New Roman" panose="02020603050405020304" pitchFamily="18" charset="0"/>
                <a:cs typeface="Times New Roman" panose="02020603050405020304" pitchFamily="18" charset="0"/>
              </a:rPr>
              <a:t> due to a fetal malposition (failure of the head to rotate) or cephalopelvic disproportion (a mismatch between the size of the fetal head and maternal pelvis).</a:t>
            </a:r>
          </a:p>
          <a:p>
            <a:endParaRPr lang="en-US" dirty="0"/>
          </a:p>
        </p:txBody>
      </p:sp>
    </p:spTree>
    <p:extLst>
      <p:ext uri="{BB962C8B-B14F-4D97-AF65-F5344CB8AC3E}">
        <p14:creationId xmlns:p14="http://schemas.microsoft.com/office/powerpoint/2010/main" val="2760627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Original Bishop score</a:t>
            </a:r>
            <a:br>
              <a:rPr lang="en-US" b="1" dirty="0">
                <a:solidFill>
                  <a:srgbClr val="FF0000"/>
                </a:solidFill>
                <a:latin typeface="Times New Roman" panose="02020603050405020304" pitchFamily="18" charset="0"/>
                <a:cs typeface="Times New Roman" panose="02020603050405020304" pitchFamily="18" charset="0"/>
              </a:rPr>
            </a:br>
            <a:r>
              <a:rPr lang="en-US" b="1" dirty="0">
                <a:solidFill>
                  <a:srgbClr val="FF0000"/>
                </a:solidFill>
                <a:latin typeface="Times New Roman" panose="02020603050405020304" pitchFamily="18" charset="0"/>
                <a:cs typeface="Times New Roman" panose="02020603050405020304" pitchFamily="18" charset="0"/>
              </a:rPr>
              <a:t>To assess cervical condition</a:t>
            </a:r>
            <a:endParaRPr lang="en-US"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838200" y="2090125"/>
            <a:ext cx="10515600" cy="3822337"/>
          </a:xfrm>
          <a:prstGeom prst="rect">
            <a:avLst/>
          </a:prstGeom>
        </p:spPr>
      </p:pic>
    </p:spTree>
    <p:extLst>
      <p:ext uri="{BB962C8B-B14F-4D97-AF65-F5344CB8AC3E}">
        <p14:creationId xmlns:p14="http://schemas.microsoft.com/office/powerpoint/2010/main" val="24741131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2AAE9-EDDC-8762-9838-EFA45FCA65EC}"/>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Simplified Bishop Score</a:t>
            </a:r>
          </a:p>
        </p:txBody>
      </p:sp>
      <p:sp>
        <p:nvSpPr>
          <p:cNvPr id="3" name="Content Placeholder 2">
            <a:extLst>
              <a:ext uri="{FF2B5EF4-FFF2-40B4-BE49-F238E27FC236}">
                <a16:creationId xmlns:a16="http://schemas.microsoft.com/office/drawing/2014/main" id="{653895D2-5446-EB9E-F11F-A31A9C714F71}"/>
              </a:ext>
            </a:extLst>
          </p:cNvPr>
          <p:cNvSpPr>
            <a:spLocks noGrp="1"/>
          </p:cNvSpPr>
          <p:nvPr>
            <p:ph idx="1"/>
          </p:nvPr>
        </p:nvSpPr>
        <p:spPr>
          <a:xfrm>
            <a:off x="838200" y="1825625"/>
            <a:ext cx="10515600" cy="4667250"/>
          </a:xfrm>
        </p:spPr>
        <p:txBody>
          <a:bodyPr>
            <a:normAutofit/>
          </a:bodyPr>
          <a:lstStyle/>
          <a:p>
            <a:r>
              <a:rPr lang="en-US" sz="3600" b="0" i="0" dirty="0">
                <a:solidFill>
                  <a:srgbClr val="202124"/>
                </a:solidFill>
                <a:effectLst/>
                <a:highlight>
                  <a:srgbClr val="FFFFFF"/>
                </a:highlight>
                <a:latin typeface="Times New Roman" panose="02020603050405020304" pitchFamily="18" charset="0"/>
                <a:cs typeface="Times New Roman" panose="02020603050405020304" pitchFamily="18" charset="0"/>
              </a:rPr>
              <a:t>The most common modification to the Bishop score is a simplified scoring system that just takes into account </a:t>
            </a:r>
            <a:r>
              <a:rPr lang="en-US" sz="3600" b="0" i="0" dirty="0">
                <a:solidFill>
                  <a:srgbClr val="0070C0"/>
                </a:solidFill>
                <a:effectLst/>
                <a:highlight>
                  <a:srgbClr val="FFFFFF"/>
                </a:highlight>
                <a:latin typeface="Times New Roman" panose="02020603050405020304" pitchFamily="18" charset="0"/>
                <a:cs typeface="Times New Roman" panose="02020603050405020304" pitchFamily="18" charset="0"/>
              </a:rPr>
              <a:t>dilation, effacement, and station </a:t>
            </a:r>
            <a:r>
              <a:rPr lang="en-US" sz="3600" b="0" i="0" dirty="0">
                <a:solidFill>
                  <a:srgbClr val="202124"/>
                </a:solidFill>
                <a:effectLst/>
                <a:highlight>
                  <a:srgbClr val="FFFFFF"/>
                </a:highlight>
                <a:latin typeface="Times New Roman" panose="02020603050405020304" pitchFamily="18" charset="0"/>
                <a:cs typeface="Times New Roman" panose="02020603050405020304" pitchFamily="18" charset="0"/>
              </a:rPr>
              <a:t>(</a:t>
            </a:r>
            <a:r>
              <a:rPr lang="en-US" sz="3600" b="0" i="0" dirty="0">
                <a:solidFill>
                  <a:srgbClr val="040C28"/>
                </a:solidFill>
                <a:effectLst/>
                <a:latin typeface="Times New Roman" panose="02020603050405020304" pitchFamily="18" charset="0"/>
                <a:cs typeface="Times New Roman" panose="02020603050405020304" pitchFamily="18" charset="0"/>
              </a:rPr>
              <a:t>each scored 0 to 3 points</a:t>
            </a:r>
            <a:r>
              <a:rPr lang="en-US" sz="3600" b="0" i="0" dirty="0">
                <a:solidFill>
                  <a:srgbClr val="202124"/>
                </a:solidFill>
                <a:effectLst/>
                <a:highlight>
                  <a:srgbClr val="FFFFFF"/>
                </a:highlight>
                <a:latin typeface="Times New Roman" panose="02020603050405020304" pitchFamily="18" charset="0"/>
                <a:cs typeface="Times New Roman" panose="02020603050405020304" pitchFamily="18" charset="0"/>
              </a:rPr>
              <a:t>).</a:t>
            </a:r>
          </a:p>
          <a:p>
            <a:r>
              <a:rPr lang="en-US" sz="3600" dirty="0">
                <a:solidFill>
                  <a:srgbClr val="202124"/>
                </a:solidFill>
                <a:highlight>
                  <a:srgbClr val="FFFFFF"/>
                </a:highlight>
                <a:latin typeface="Times New Roman" panose="02020603050405020304" pitchFamily="18" charset="0"/>
                <a:cs typeface="Times New Roman" panose="02020603050405020304" pitchFamily="18" charset="0"/>
              </a:rPr>
              <a:t>Range (0-9)</a:t>
            </a:r>
            <a:endParaRPr lang="en-US" sz="3600" b="0" i="0" dirty="0">
              <a:solidFill>
                <a:srgbClr val="202124"/>
              </a:solidFill>
              <a:effectLst/>
              <a:highlight>
                <a:srgbClr val="FFFFFF"/>
              </a:highlight>
              <a:latin typeface="Times New Roman" panose="02020603050405020304" pitchFamily="18" charset="0"/>
              <a:cs typeface="Times New Roman" panose="02020603050405020304" pitchFamily="18" charset="0"/>
            </a:endParaRPr>
          </a:p>
          <a:p>
            <a:r>
              <a:rPr lang="en-US" sz="3600" b="0" i="0" dirty="0">
                <a:solidFill>
                  <a:srgbClr val="202124"/>
                </a:solidFill>
                <a:effectLst/>
                <a:highlight>
                  <a:srgbClr val="FFFFFF"/>
                </a:highlight>
                <a:latin typeface="Times New Roman" panose="02020603050405020304" pitchFamily="18" charset="0"/>
                <a:cs typeface="Times New Roman" panose="02020603050405020304" pitchFamily="18" charset="0"/>
              </a:rPr>
              <a:t> In this shortened modification, a score of more than 5 is considered favorable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75384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Factors possibly linked to controlling cervical ripening including</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2014537"/>
            <a:ext cx="10515600" cy="4162425"/>
          </a:xfrm>
        </p:spPr>
        <p:txBody>
          <a:bodyPr/>
          <a:lstStyle/>
          <a:p>
            <a:r>
              <a:rPr lang="en-US" b="1" dirty="0">
                <a:solidFill>
                  <a:srgbClr val="0070C0"/>
                </a:solidFill>
                <a:latin typeface="Times New Roman" panose="02020603050405020304" pitchFamily="18" charset="0"/>
                <a:cs typeface="Times New Roman" panose="02020603050405020304" pitchFamily="18" charset="0"/>
              </a:rPr>
              <a:t>prostaglandins</a:t>
            </a:r>
          </a:p>
          <a:p>
            <a:r>
              <a:rPr lang="en-US" dirty="0">
                <a:latin typeface="Times New Roman" panose="02020603050405020304" pitchFamily="18" charset="0"/>
                <a:cs typeface="Times New Roman" panose="02020603050405020304" pitchFamily="18" charset="0"/>
              </a:rPr>
              <a:t>Estrogens</a:t>
            </a:r>
          </a:p>
          <a:p>
            <a:r>
              <a:rPr lang="en-US" dirty="0">
                <a:latin typeface="Times New Roman" panose="02020603050405020304" pitchFamily="18" charset="0"/>
                <a:cs typeface="Times New Roman" panose="02020603050405020304" pitchFamily="18" charset="0"/>
              </a:rPr>
              <a:t>Progesterone and antiprogesterones</a:t>
            </a:r>
          </a:p>
          <a:p>
            <a:r>
              <a:rPr lang="en-US" dirty="0" err="1">
                <a:latin typeface="Times New Roman" panose="02020603050405020304" pitchFamily="18" charset="0"/>
                <a:cs typeface="Times New Roman" panose="02020603050405020304" pitchFamily="18" charset="0"/>
              </a:rPr>
              <a:t>Relaxin</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Inflammatory mediators</a:t>
            </a:r>
          </a:p>
          <a:p>
            <a:r>
              <a:rPr lang="en-US" dirty="0">
                <a:latin typeface="Times New Roman" panose="02020603050405020304" pitchFamily="18" charset="0"/>
                <a:cs typeface="Times New Roman" panose="02020603050405020304" pitchFamily="18" charset="0"/>
              </a:rPr>
              <a:t>Nitric oxide</a:t>
            </a:r>
          </a:p>
          <a:p>
            <a:r>
              <a:rPr lang="en-US" dirty="0">
                <a:latin typeface="Times New Roman" panose="02020603050405020304" pitchFamily="18" charset="0"/>
                <a:cs typeface="Times New Roman" panose="02020603050405020304" pitchFamily="18" charset="0"/>
              </a:rPr>
              <a:t>Apoptosis</a:t>
            </a:r>
          </a:p>
          <a:p>
            <a:endParaRPr lang="en-US" dirty="0"/>
          </a:p>
        </p:txBody>
      </p:sp>
    </p:spTree>
    <p:extLst>
      <p:ext uri="{BB962C8B-B14F-4D97-AF65-F5344CB8AC3E}">
        <p14:creationId xmlns:p14="http://schemas.microsoft.com/office/powerpoint/2010/main" val="9165972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solidFill>
                  <a:srgbClr val="FF0000"/>
                </a:solidFill>
                <a:latin typeface="Times New Roman" panose="02020603050405020304" pitchFamily="18" charset="0"/>
                <a:cs typeface="Times New Roman" panose="02020603050405020304" pitchFamily="18" charset="0"/>
              </a:rPr>
              <a:t>Methods commonly employed to encourage cervical ripening in clinical practice</a:t>
            </a:r>
            <a:endParaRPr lang="en-US"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889565" y="1989439"/>
            <a:ext cx="10412870" cy="4023709"/>
          </a:xfrm>
          <a:prstGeom prst="rect">
            <a:avLst/>
          </a:prstGeom>
        </p:spPr>
      </p:pic>
    </p:spTree>
    <p:extLst>
      <p:ext uri="{BB962C8B-B14F-4D97-AF65-F5344CB8AC3E}">
        <p14:creationId xmlns:p14="http://schemas.microsoft.com/office/powerpoint/2010/main" val="3589768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The First stage of Labor</a:t>
            </a:r>
            <a:endParaRPr lang="en-US" sz="6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4000" dirty="0">
                <a:latin typeface="Times New Roman" panose="02020603050405020304" pitchFamily="18" charset="0"/>
                <a:cs typeface="Times New Roman" panose="02020603050405020304" pitchFamily="18" charset="0"/>
              </a:rPr>
              <a:t>The first stage of labor is divided into two phases:</a:t>
            </a:r>
          </a:p>
          <a:p>
            <a:r>
              <a:rPr lang="en-US" sz="4000" dirty="0">
                <a:latin typeface="Times New Roman" panose="02020603050405020304" pitchFamily="18" charset="0"/>
                <a:cs typeface="Times New Roman" panose="02020603050405020304" pitchFamily="18" charset="0"/>
              </a:rPr>
              <a:t> </a:t>
            </a:r>
            <a:r>
              <a:rPr lang="en-US" sz="4000" dirty="0">
                <a:solidFill>
                  <a:srgbClr val="0070C0"/>
                </a:solidFill>
                <a:latin typeface="Times New Roman" panose="02020603050405020304" pitchFamily="18" charset="0"/>
                <a:cs typeface="Times New Roman" panose="02020603050405020304" pitchFamily="18" charset="0"/>
              </a:rPr>
              <a:t>The Latent phase</a:t>
            </a:r>
          </a:p>
          <a:p>
            <a:r>
              <a:rPr lang="en-US" sz="4000" dirty="0">
                <a:latin typeface="Times New Roman" panose="02020603050405020304" pitchFamily="18" charset="0"/>
                <a:cs typeface="Times New Roman" panose="02020603050405020304" pitchFamily="18" charset="0"/>
              </a:rPr>
              <a:t> </a:t>
            </a:r>
            <a:r>
              <a:rPr lang="en-US" sz="4000" dirty="0">
                <a:solidFill>
                  <a:srgbClr val="0070C0"/>
                </a:solidFill>
                <a:latin typeface="Times New Roman" panose="02020603050405020304" pitchFamily="18" charset="0"/>
                <a:cs typeface="Times New Roman" panose="02020603050405020304" pitchFamily="18" charset="0"/>
              </a:rPr>
              <a:t>The active phase</a:t>
            </a:r>
          </a:p>
          <a:p>
            <a:pPr>
              <a:buFont typeface="Wingdings" panose="05000000000000000000" pitchFamily="2" charset="2"/>
              <a:buChar char="v"/>
            </a:pPr>
            <a:r>
              <a:rPr lang="en-US" sz="4000" dirty="0">
                <a:latin typeface="Times New Roman" panose="02020603050405020304" pitchFamily="18" charset="0"/>
                <a:cs typeface="Times New Roman" panose="02020603050405020304" pitchFamily="18" charset="0"/>
              </a:rPr>
              <a:t>This describes the time from the diagnosis of labor to full dilatation of the cervix (10 cm).</a:t>
            </a:r>
          </a:p>
          <a:p>
            <a:endParaRPr lang="en-US" dirty="0"/>
          </a:p>
        </p:txBody>
      </p:sp>
    </p:spTree>
    <p:extLst>
      <p:ext uri="{BB962C8B-B14F-4D97-AF65-F5344CB8AC3E}">
        <p14:creationId xmlns:p14="http://schemas.microsoft.com/office/powerpoint/2010/main" val="22971269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dirty="0">
                <a:solidFill>
                  <a:srgbClr val="FF0000"/>
                </a:solidFill>
                <a:latin typeface="Times New Roman" panose="02020603050405020304" pitchFamily="18" charset="0"/>
                <a:cs typeface="Times New Roman" panose="02020603050405020304" pitchFamily="18" charset="0"/>
              </a:rPr>
              <a:t>The Latent Phase of 1</a:t>
            </a:r>
            <a:r>
              <a:rPr lang="en-US" sz="4800" b="1" baseline="30000" dirty="0">
                <a:solidFill>
                  <a:srgbClr val="FF0000"/>
                </a:solidFill>
                <a:latin typeface="Times New Roman" panose="02020603050405020304" pitchFamily="18" charset="0"/>
                <a:cs typeface="Times New Roman" panose="02020603050405020304" pitchFamily="18" charset="0"/>
              </a:rPr>
              <a:t>st</a:t>
            </a:r>
            <a:r>
              <a:rPr lang="en-US" sz="4800" b="1" dirty="0">
                <a:solidFill>
                  <a:srgbClr val="FF0000"/>
                </a:solidFill>
                <a:latin typeface="Times New Roman" panose="02020603050405020304" pitchFamily="18" charset="0"/>
                <a:cs typeface="Times New Roman" panose="02020603050405020304" pitchFamily="18" charset="0"/>
              </a:rPr>
              <a:t> Stage of Labor</a:t>
            </a:r>
            <a:endParaRPr lang="en-US"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690688"/>
            <a:ext cx="10515600" cy="5025071"/>
          </a:xfrm>
        </p:spPr>
        <p:txBody>
          <a:bodyPr>
            <a:normAutofit lnSpcReduction="10000"/>
          </a:bodyPr>
          <a:lstStyle/>
          <a:p>
            <a:r>
              <a:rPr lang="en-US" sz="3200" dirty="0">
                <a:latin typeface="Times New Roman" panose="02020603050405020304" pitchFamily="18" charset="0"/>
                <a:cs typeface="Times New Roman" panose="02020603050405020304" pitchFamily="18" charset="0"/>
              </a:rPr>
              <a:t>Latent first stage of labor is the presence of irregular contractions which become progressively coordinated, discomfort is minimal, and the cervix effaces and dilates to 4 cm. </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The latent phase is difficult to time precisely, and duration varies, averaging 8 hours in nulliparas and 5 hours in multiparas.</a:t>
            </a:r>
          </a:p>
          <a:p>
            <a:pPr marL="0" indent="0">
              <a:buNone/>
            </a:pP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 Duration is considered abnormal if it lasts &gt; 20 hours in nulliparas or &gt; 14 hours in multiparas</a:t>
            </a:r>
          </a:p>
          <a:p>
            <a:endParaRPr lang="en-US" dirty="0"/>
          </a:p>
        </p:txBody>
      </p:sp>
    </p:spTree>
    <p:extLst>
      <p:ext uri="{BB962C8B-B14F-4D97-AF65-F5344CB8AC3E}">
        <p14:creationId xmlns:p14="http://schemas.microsoft.com/office/powerpoint/2010/main" val="15601671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Management of ladies in their latent phase of the first stage of labor</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5"/>
            <a:ext cx="10515600" cy="4846638"/>
          </a:xfrm>
        </p:spPr>
        <p:txBody>
          <a:bodyPr>
            <a:normAutofit/>
          </a:bodyPr>
          <a:lstStyle/>
          <a:p>
            <a:r>
              <a:rPr lang="en-US" sz="3200" dirty="0">
                <a:latin typeface="Times New Roman" panose="02020603050405020304" pitchFamily="18" charset="0"/>
                <a:cs typeface="Times New Roman" panose="02020603050405020304" pitchFamily="18" charset="0"/>
              </a:rPr>
              <a:t>Women who are in the latent phase of labor should be encouraged to mobilize and should be managed away from the labor suite where possible.</a:t>
            </a:r>
          </a:p>
          <a:p>
            <a:r>
              <a:rPr lang="en-US" sz="3200" dirty="0">
                <a:latin typeface="Times New Roman" panose="02020603050405020304" pitchFamily="18" charset="0"/>
                <a:cs typeface="Times New Roman" panose="02020603050405020304" pitchFamily="18" charset="0"/>
              </a:rPr>
              <a:t>Intervention during this phase is best avoided unless there are identified risk factors.</a:t>
            </a:r>
          </a:p>
          <a:p>
            <a:r>
              <a:rPr lang="en-US" sz="3200" dirty="0">
                <a:latin typeface="Times New Roman" panose="02020603050405020304" pitchFamily="18" charset="0"/>
                <a:cs typeface="Times New Roman" panose="02020603050405020304" pitchFamily="18" charset="0"/>
              </a:rPr>
              <a:t>Simple analgesics are preferred</a:t>
            </a:r>
          </a:p>
          <a:p>
            <a:r>
              <a:rPr lang="en-US" sz="3200" dirty="0">
                <a:latin typeface="Times New Roman" panose="02020603050405020304" pitchFamily="18" charset="0"/>
                <a:cs typeface="Times New Roman" panose="02020603050405020304" pitchFamily="18" charset="0"/>
              </a:rPr>
              <a:t>There is no reason to restrict eating and drinking, although lighter foods and clear fluids may be better tolerated.</a:t>
            </a:r>
          </a:p>
          <a:p>
            <a:r>
              <a:rPr lang="en-US" sz="3200" dirty="0">
                <a:latin typeface="Times New Roman" panose="02020603050405020304" pitchFamily="18" charset="0"/>
                <a:cs typeface="Times New Roman" panose="02020603050405020304" pitchFamily="18" charset="0"/>
              </a:rPr>
              <a:t> Encouragement and reassurance are extremely important.</a:t>
            </a:r>
          </a:p>
          <a:p>
            <a:endParaRPr lang="en-US" sz="3200" dirty="0"/>
          </a:p>
        </p:txBody>
      </p:sp>
    </p:spTree>
    <p:extLst>
      <p:ext uri="{BB962C8B-B14F-4D97-AF65-F5344CB8AC3E}">
        <p14:creationId xmlns:p14="http://schemas.microsoft.com/office/powerpoint/2010/main" val="14983164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dirty="0">
                <a:solidFill>
                  <a:srgbClr val="FF0000"/>
                </a:solidFill>
                <a:latin typeface="Times New Roman" panose="02020603050405020304" pitchFamily="18" charset="0"/>
                <a:cs typeface="Times New Roman" panose="02020603050405020304" pitchFamily="18" charset="0"/>
              </a:rPr>
              <a:t>The active phase of 1</a:t>
            </a:r>
            <a:r>
              <a:rPr lang="en-US" sz="4800" b="1" baseline="30000" dirty="0">
                <a:solidFill>
                  <a:srgbClr val="FF0000"/>
                </a:solidFill>
                <a:latin typeface="Times New Roman" panose="02020603050405020304" pitchFamily="18" charset="0"/>
                <a:cs typeface="Times New Roman" panose="02020603050405020304" pitchFamily="18" charset="0"/>
              </a:rPr>
              <a:t>st</a:t>
            </a:r>
            <a:r>
              <a:rPr lang="en-US" sz="4800" b="1" dirty="0">
                <a:solidFill>
                  <a:srgbClr val="FF0000"/>
                </a:solidFill>
                <a:latin typeface="Times New Roman" panose="02020603050405020304" pitchFamily="18" charset="0"/>
                <a:cs typeface="Times New Roman" panose="02020603050405020304" pitchFamily="18" charset="0"/>
              </a:rPr>
              <a:t> Stage of Labor</a:t>
            </a:r>
            <a:endParaRPr lang="en-US"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5"/>
            <a:ext cx="10515600" cy="4846638"/>
          </a:xfrm>
        </p:spPr>
        <p:txBody>
          <a:bodyPr>
            <a:normAutofit lnSpcReduction="10000"/>
          </a:bodyPr>
          <a:lstStyle/>
          <a:p>
            <a:r>
              <a:rPr lang="en-US" sz="3200" dirty="0">
                <a:latin typeface="Times New Roman" panose="02020603050405020304" pitchFamily="18" charset="0"/>
                <a:cs typeface="Times New Roman" panose="02020603050405020304" pitchFamily="18" charset="0"/>
              </a:rPr>
              <a:t>A woman is considered to be in active or established labor when there is regular contractions and progressive dilation </a:t>
            </a:r>
            <a:r>
              <a:rPr lang="en-US" sz="3200" b="1" dirty="0">
                <a:solidFill>
                  <a:srgbClr val="7030A0"/>
                </a:solidFill>
                <a:latin typeface="Times New Roman" panose="02020603050405020304" pitchFamily="18" charset="0"/>
                <a:cs typeface="Times New Roman" panose="02020603050405020304" pitchFamily="18" charset="0"/>
              </a:rPr>
              <a:t>beyond 4 cm (RCOG), 5 cm (WHO), 6 cm (ACOG)</a:t>
            </a:r>
          </a:p>
          <a:p>
            <a:pPr marL="0" indent="0">
              <a:buNone/>
            </a:pP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Cervical dilatation during the active phase occurs typically at 1 cm/hour or more in a normal labor, but is only considered abnormal if it occurs at less than 1 cm in 2 hour.</a:t>
            </a:r>
          </a:p>
          <a:p>
            <a:pPr marL="0" indent="0">
              <a:buNone/>
            </a:pP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The active phase pf labor is variable in length, usually lasting between 2 and 8 hours, shorter in multiparous women. </a:t>
            </a:r>
          </a:p>
          <a:p>
            <a:endParaRPr lang="en-US" dirty="0"/>
          </a:p>
        </p:txBody>
      </p:sp>
    </p:spTree>
    <p:extLst>
      <p:ext uri="{BB962C8B-B14F-4D97-AF65-F5344CB8AC3E}">
        <p14:creationId xmlns:p14="http://schemas.microsoft.com/office/powerpoint/2010/main" val="860229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Management of Ladies in their active phase of  the first stage of labor</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5"/>
            <a:ext cx="10515600" cy="4846638"/>
          </a:xfrm>
        </p:spPr>
        <p:txBody>
          <a:bodyPr>
            <a:normAutofit lnSpcReduction="10000"/>
          </a:bodyPr>
          <a:lstStyle/>
          <a:p>
            <a:r>
              <a:rPr lang="en-US" dirty="0">
                <a:latin typeface="Times New Roman" panose="02020603050405020304" pitchFamily="18" charset="0"/>
                <a:cs typeface="Times New Roman" panose="02020603050405020304" pitchFamily="18" charset="0"/>
              </a:rPr>
              <a:t>One-to-one midwifery care should be provided. </a:t>
            </a:r>
          </a:p>
          <a:p>
            <a:r>
              <a:rPr lang="en-US" dirty="0">
                <a:latin typeface="Times New Roman" panose="02020603050405020304" pitchFamily="18" charset="0"/>
                <a:cs typeface="Times New Roman" panose="02020603050405020304" pitchFamily="18" charset="0"/>
              </a:rPr>
              <a:t>Additional emotional support from a birth partner should be encouraged. </a:t>
            </a:r>
          </a:p>
          <a:p>
            <a:r>
              <a:rPr lang="en-US" dirty="0">
                <a:latin typeface="Times New Roman" panose="02020603050405020304" pitchFamily="18" charset="0"/>
                <a:cs typeface="Times New Roman" panose="02020603050405020304" pitchFamily="18" charset="0"/>
              </a:rPr>
              <a:t>Obstetric and anesthetic care should be available as required.</a:t>
            </a:r>
          </a:p>
          <a:p>
            <a:r>
              <a:rPr lang="en-US" dirty="0">
                <a:latin typeface="Times New Roman" panose="02020603050405020304" pitchFamily="18" charset="0"/>
                <a:cs typeface="Times New Roman" panose="02020603050405020304" pitchFamily="18" charset="0"/>
              </a:rPr>
              <a:t> Maternal and fetal wellbeing should be monitored. </a:t>
            </a:r>
          </a:p>
          <a:p>
            <a:r>
              <a:rPr lang="en-US" dirty="0">
                <a:latin typeface="Times New Roman" panose="02020603050405020304" pitchFamily="18" charset="0"/>
                <a:cs typeface="Times New Roman" panose="02020603050405020304" pitchFamily="18" charset="0"/>
              </a:rPr>
              <a:t>Vaginal examinations are performed 4 hourly or as clinically indicated.</a:t>
            </a:r>
          </a:p>
          <a:p>
            <a:r>
              <a:rPr lang="en-US" dirty="0">
                <a:latin typeface="Times New Roman" panose="02020603050405020304" pitchFamily="18" charset="0"/>
                <a:cs typeface="Times New Roman" panose="02020603050405020304" pitchFamily="18" charset="0"/>
              </a:rPr>
              <a:t> Progress of labor is monitored using a </a:t>
            </a:r>
            <a:r>
              <a:rPr lang="en-US" dirty="0" err="1">
                <a:latin typeface="Times New Roman" panose="02020603050405020304" pitchFamily="18" charset="0"/>
                <a:cs typeface="Times New Roman" panose="02020603050405020304" pitchFamily="18" charset="0"/>
              </a:rPr>
              <a:t>partogram</a:t>
            </a:r>
            <a:r>
              <a:rPr lang="en-US" dirty="0">
                <a:latin typeface="Times New Roman" panose="02020603050405020304" pitchFamily="18" charset="0"/>
                <a:cs typeface="Times New Roman" panose="02020603050405020304" pitchFamily="18" charset="0"/>
              </a:rPr>
              <a:t> with timely intervention if abnormal. </a:t>
            </a:r>
          </a:p>
          <a:p>
            <a:r>
              <a:rPr lang="en-US" dirty="0">
                <a:latin typeface="Times New Roman" panose="02020603050405020304" pitchFamily="18" charset="0"/>
                <a:cs typeface="Times New Roman" panose="02020603050405020304" pitchFamily="18" charset="0"/>
              </a:rPr>
              <a:t>Appropriate pain relief should be provided consistent with the woman’s wishes.</a:t>
            </a:r>
          </a:p>
          <a:p>
            <a:r>
              <a:rPr lang="en-US" dirty="0">
                <a:latin typeface="Times New Roman" panose="02020603050405020304" pitchFamily="18" charset="0"/>
                <a:cs typeface="Times New Roman" panose="02020603050405020304" pitchFamily="18" charset="0"/>
              </a:rPr>
              <a:t>Ensure adequate hydration and light diet to prevent ketosis</a:t>
            </a:r>
          </a:p>
        </p:txBody>
      </p:sp>
    </p:spTree>
    <p:extLst>
      <p:ext uri="{BB962C8B-B14F-4D97-AF65-F5344CB8AC3E}">
        <p14:creationId xmlns:p14="http://schemas.microsoft.com/office/powerpoint/2010/main" val="22971417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65125"/>
            <a:ext cx="10982960" cy="1325563"/>
          </a:xfrm>
        </p:spPr>
        <p:txBody>
          <a:bodyPr>
            <a:normAutofit/>
          </a:bodyPr>
          <a:lstStyle/>
          <a:p>
            <a:pPr algn="ctr"/>
            <a:r>
              <a:rPr lang="en-US" sz="3600" b="1" dirty="0">
                <a:solidFill>
                  <a:srgbClr val="FF0000"/>
                </a:solidFill>
                <a:latin typeface="Times New Roman" panose="02020603050405020304" pitchFamily="18" charset="0"/>
                <a:cs typeface="Times New Roman" panose="02020603050405020304" pitchFamily="18" charset="0"/>
              </a:rPr>
              <a:t>Methods of Augmentation &amp; Induction of Labor</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4000" dirty="0">
                <a:latin typeface="Times New Roman" panose="02020603050405020304" pitchFamily="18" charset="0"/>
                <a:cs typeface="Times New Roman" panose="02020603050405020304" pitchFamily="18" charset="0"/>
              </a:rPr>
              <a:t>Artificial Rupture of Membranes (Amniotomy)</a:t>
            </a:r>
          </a:p>
          <a:p>
            <a:r>
              <a:rPr lang="en-US" sz="4000" dirty="0">
                <a:latin typeface="Times New Roman" panose="02020603050405020304" pitchFamily="18" charset="0"/>
                <a:cs typeface="Times New Roman" panose="02020603050405020304" pitchFamily="18" charset="0"/>
              </a:rPr>
              <a:t>Oxytocin</a:t>
            </a:r>
          </a:p>
          <a:p>
            <a:r>
              <a:rPr lang="en-US" sz="4000" dirty="0">
                <a:latin typeface="Times New Roman" panose="02020603050405020304" pitchFamily="18" charset="0"/>
                <a:cs typeface="Times New Roman" panose="02020603050405020304" pitchFamily="18" charset="0"/>
              </a:rPr>
              <a:t>Prostaglandins</a:t>
            </a:r>
          </a:p>
          <a:p>
            <a:r>
              <a:rPr lang="en-US" sz="4000" dirty="0">
                <a:latin typeface="Times New Roman" panose="02020603050405020304" pitchFamily="18" charset="0"/>
                <a:cs typeface="Times New Roman" panose="02020603050405020304" pitchFamily="18" charset="0"/>
              </a:rPr>
              <a:t>Intracervical Ballon or Foley</a:t>
            </a:r>
          </a:p>
          <a:p>
            <a:endParaRPr lang="en-US" dirty="0"/>
          </a:p>
        </p:txBody>
      </p:sp>
    </p:spTree>
    <p:extLst>
      <p:ext uri="{BB962C8B-B14F-4D97-AF65-F5344CB8AC3E}">
        <p14:creationId xmlns:p14="http://schemas.microsoft.com/office/powerpoint/2010/main" val="38650907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solidFill>
                  <a:srgbClr val="FF0000"/>
                </a:solidFill>
                <a:latin typeface="Times New Roman" panose="02020603050405020304" pitchFamily="18" charset="0"/>
                <a:cs typeface="Times New Roman" panose="02020603050405020304" pitchFamily="18" charset="0"/>
              </a:rPr>
              <a:t>Rupture of the fetal membranes</a:t>
            </a:r>
            <a:endParaRPr lang="en-US" sz="5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5"/>
            <a:ext cx="10515600" cy="4775200"/>
          </a:xfrm>
        </p:spPr>
        <p:txBody>
          <a:bodyPr>
            <a:normAutofit fontScale="85000" lnSpcReduction="20000"/>
          </a:bodyPr>
          <a:lstStyle/>
          <a:p>
            <a:r>
              <a:rPr lang="en-US" dirty="0">
                <a:latin typeface="Times New Roman" panose="02020603050405020304" pitchFamily="18" charset="0"/>
                <a:cs typeface="Times New Roman" panose="02020603050405020304" pitchFamily="18" charset="0"/>
              </a:rPr>
              <a:t>Rupture of the fetal membranes is a vital part of normal labor.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During spontaneous labor at term, the membranes remain intact until after the onset of labor in 90% of women.</a:t>
            </a:r>
          </a:p>
          <a:p>
            <a:pPr marL="0" indent="0">
              <a:buNone/>
            </a:pP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In only 10% of women do they rupture prior to the onset of </a:t>
            </a:r>
            <a:r>
              <a:rPr lang="en-US" dirty="0" err="1">
                <a:latin typeface="Times New Roman" panose="02020603050405020304" pitchFamily="18" charset="0"/>
                <a:cs typeface="Times New Roman" panose="02020603050405020304" pitchFamily="18" charset="0"/>
              </a:rPr>
              <a:t>labour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prelabour</a:t>
            </a:r>
            <a:r>
              <a:rPr lang="en-US" dirty="0">
                <a:latin typeface="Times New Roman" panose="02020603050405020304" pitchFamily="18" charset="0"/>
                <a:cs typeface="Times New Roman" panose="02020603050405020304" pitchFamily="18" charset="0"/>
              </a:rPr>
              <a:t> or premature rupture of the membranes, PROM).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If managed conservatively, 70% of mothers will establish in labor spontaneously within 24 hours, and 90% will establish by 48 hours.</a:t>
            </a:r>
          </a:p>
          <a:p>
            <a:pPr marL="0" indent="0">
              <a:buNone/>
            </a:pP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 </a:t>
            </a:r>
            <a:r>
              <a:rPr lang="en-US" b="1" dirty="0">
                <a:solidFill>
                  <a:srgbClr val="002060"/>
                </a:solidFill>
                <a:latin typeface="Times New Roman" panose="02020603050405020304" pitchFamily="18" charset="0"/>
                <a:cs typeface="Times New Roman" panose="02020603050405020304" pitchFamily="18" charset="0"/>
              </a:rPr>
              <a:t>As the interval between rupture of the fetal membranes at term and birth increases, so may the risk of fetal and maternal infection</a:t>
            </a:r>
          </a:p>
          <a:p>
            <a:endParaRPr lang="en-US" dirty="0"/>
          </a:p>
        </p:txBody>
      </p:sp>
    </p:spTree>
    <p:extLst>
      <p:ext uri="{BB962C8B-B14F-4D97-AF65-F5344CB8AC3E}">
        <p14:creationId xmlns:p14="http://schemas.microsoft.com/office/powerpoint/2010/main" val="36326002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Artificial Rupture of Membranes</a:t>
            </a:r>
            <a:br>
              <a:rPr lang="en-US" b="1" dirty="0">
                <a:solidFill>
                  <a:srgbClr val="FF0000"/>
                </a:solidFill>
                <a:latin typeface="Times New Roman" panose="02020603050405020304" pitchFamily="18" charset="0"/>
                <a:cs typeface="Times New Roman" panose="02020603050405020304" pitchFamily="18" charset="0"/>
              </a:rPr>
            </a:br>
            <a:r>
              <a:rPr lang="en-US" b="1" dirty="0">
                <a:solidFill>
                  <a:srgbClr val="FF0000"/>
                </a:solidFill>
                <a:latin typeface="Times New Roman" panose="02020603050405020304" pitchFamily="18" charset="0"/>
                <a:cs typeface="Times New Roman" panose="02020603050405020304" pitchFamily="18" charset="0"/>
              </a:rPr>
              <a:t>(</a:t>
            </a:r>
            <a:r>
              <a:rPr lang="en-US" b="1" dirty="0" err="1">
                <a:solidFill>
                  <a:srgbClr val="FF0000"/>
                </a:solidFill>
                <a:latin typeface="Times New Roman" panose="02020603050405020304" pitchFamily="18" charset="0"/>
                <a:cs typeface="Times New Roman" panose="02020603050405020304" pitchFamily="18" charset="0"/>
              </a:rPr>
              <a:t>Amniotomy</a:t>
            </a:r>
            <a:r>
              <a:rPr lang="en-US" b="1" dirty="0">
                <a:solidFill>
                  <a:srgbClr val="FF0000"/>
                </a:solidFill>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10515600" cy="4910455"/>
          </a:xfrm>
        </p:spPr>
        <p:txBody>
          <a:bodyPr>
            <a:normAutofit fontScale="92500" lnSpcReduction="10000"/>
          </a:bodyPr>
          <a:lstStyle/>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Done in the active phase of the first stage of labor.</a:t>
            </a:r>
          </a:p>
          <a:p>
            <a:pPr>
              <a:buFont typeface="Wingdings" panose="05000000000000000000" pitchFamily="2" charset="2"/>
              <a:buChar char="ü"/>
            </a:pPr>
            <a:r>
              <a:rPr lang="en-US" b="1" u="sng" dirty="0">
                <a:latin typeface="Times New Roman" panose="02020603050405020304" pitchFamily="18" charset="0"/>
                <a:cs typeface="Times New Roman" panose="02020603050405020304" pitchFamily="18" charset="0"/>
              </a:rPr>
              <a:t>Benefits of Amniotomy:</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It is a method of augmentation (Prostaglandin Release, as a result, labor may progress more rapidly)</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 status of amniotic fluid is detected (e.g. Meconium-stained liquor)</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Amniotomy during this stage may be necessary for specific indications, such as facilitating internal fetal monitoring &amp; fetal scalp PH Blood Sampling (FBS) to confirm fetal well-being.</a:t>
            </a:r>
          </a:p>
          <a:p>
            <a:pPr>
              <a:buFont typeface="Wingdings" panose="05000000000000000000" pitchFamily="2" charset="2"/>
              <a:buChar char="ü"/>
            </a:pPr>
            <a:r>
              <a:rPr lang="en-US" b="1" u="sng" dirty="0">
                <a:latin typeface="Times New Roman" panose="02020603050405020304" pitchFamily="18" charset="0"/>
                <a:cs typeface="Times New Roman" panose="02020603050405020304" pitchFamily="18" charset="0"/>
              </a:rPr>
              <a:t>Contraindications of Amniotomy</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 Amniotomy should be avoided in women with HIV infection or hepatitis B or C, so that the fetus not exposed to these organism.</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Floating head with or without out polyhydramnios (???)</a:t>
            </a:r>
          </a:p>
          <a:p>
            <a:endParaRPr lang="en-US" dirty="0"/>
          </a:p>
        </p:txBody>
      </p:sp>
    </p:spTree>
    <p:extLst>
      <p:ext uri="{BB962C8B-B14F-4D97-AF65-F5344CB8AC3E}">
        <p14:creationId xmlns:p14="http://schemas.microsoft.com/office/powerpoint/2010/main" val="4948572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CBCB1-11E8-7328-8B4D-161F9061202B}"/>
              </a:ext>
            </a:extLst>
          </p:cNvPr>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Artificial Rupture of Membranes</a:t>
            </a:r>
            <a:br>
              <a:rPr lang="en-US" b="1" dirty="0">
                <a:solidFill>
                  <a:srgbClr val="FF0000"/>
                </a:solidFill>
                <a:latin typeface="Times New Roman" panose="02020603050405020304" pitchFamily="18" charset="0"/>
                <a:cs typeface="Times New Roman" panose="02020603050405020304" pitchFamily="18" charset="0"/>
              </a:rPr>
            </a:br>
            <a:r>
              <a:rPr lang="en-US" b="1" dirty="0">
                <a:solidFill>
                  <a:srgbClr val="FF0000"/>
                </a:solidFill>
                <a:latin typeface="Times New Roman" panose="02020603050405020304" pitchFamily="18" charset="0"/>
                <a:cs typeface="Times New Roman" panose="02020603050405020304" pitchFamily="18" charset="0"/>
              </a:rPr>
              <a:t>(Amniotomy)</a:t>
            </a:r>
            <a:endParaRPr lang="en-US" dirty="0"/>
          </a:p>
        </p:txBody>
      </p:sp>
      <p:pic>
        <p:nvPicPr>
          <p:cNvPr id="4" name="Content Placeholder 3">
            <a:extLst>
              <a:ext uri="{FF2B5EF4-FFF2-40B4-BE49-F238E27FC236}">
                <a16:creationId xmlns:a16="http://schemas.microsoft.com/office/drawing/2014/main" id="{BAFD43B8-FE75-E79A-E4EA-EE5A1E5DF8DD}"/>
              </a:ext>
            </a:extLst>
          </p:cNvPr>
          <p:cNvPicPr>
            <a:picLocks noGrp="1" noChangeAspect="1"/>
          </p:cNvPicPr>
          <p:nvPr>
            <p:ph idx="1"/>
          </p:nvPr>
        </p:nvPicPr>
        <p:blipFill>
          <a:blip r:embed="rId2"/>
          <a:stretch>
            <a:fillRect/>
          </a:stretch>
        </p:blipFill>
        <p:spPr>
          <a:xfrm>
            <a:off x="3730737" y="1825625"/>
            <a:ext cx="4730526" cy="4667250"/>
          </a:xfrm>
          <a:prstGeom prst="rect">
            <a:avLst/>
          </a:prstGeom>
        </p:spPr>
      </p:pic>
    </p:spTree>
    <p:extLst>
      <p:ext uri="{BB962C8B-B14F-4D97-AF65-F5344CB8AC3E}">
        <p14:creationId xmlns:p14="http://schemas.microsoft.com/office/powerpoint/2010/main" val="31006120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2241"/>
            <a:ext cx="10515600" cy="1320799"/>
          </a:xfrm>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Oxytocin</a:t>
            </a:r>
            <a:endParaRPr lang="en-US" sz="6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686560"/>
            <a:ext cx="10515600" cy="4693919"/>
          </a:xfrm>
        </p:spPr>
        <p:txBody>
          <a:bodyPr>
            <a:normAutofit/>
          </a:bodyPr>
          <a:lstStyle/>
          <a:p>
            <a:r>
              <a:rPr lang="en-US" b="1" dirty="0">
                <a:solidFill>
                  <a:srgbClr val="5F6368"/>
                </a:solidFill>
                <a:latin typeface="Times New Roman" panose="02020603050405020304" pitchFamily="18" charset="0"/>
                <a:cs typeface="Times New Roman" panose="02020603050405020304" pitchFamily="18" charset="0"/>
              </a:rPr>
              <a:t>Oxytocin</a:t>
            </a:r>
            <a:r>
              <a:rPr lang="en-US" dirty="0">
                <a:solidFill>
                  <a:srgbClr val="4D5156"/>
                </a:solidFill>
                <a:latin typeface="Times New Roman" panose="02020603050405020304" pitchFamily="18" charset="0"/>
                <a:cs typeface="Times New Roman" panose="02020603050405020304" pitchFamily="18" charset="0"/>
              </a:rPr>
              <a:t> (</a:t>
            </a:r>
            <a:r>
              <a:rPr lang="en-US" dirty="0" err="1">
                <a:solidFill>
                  <a:srgbClr val="4D5156"/>
                </a:solidFill>
                <a:latin typeface="Times New Roman" panose="02020603050405020304" pitchFamily="18" charset="0"/>
                <a:cs typeface="Times New Roman" panose="02020603050405020304" pitchFamily="18" charset="0"/>
              </a:rPr>
              <a:t>Oxt</a:t>
            </a:r>
            <a:r>
              <a:rPr lang="en-US" dirty="0">
                <a:solidFill>
                  <a:srgbClr val="4D5156"/>
                </a:solidFill>
                <a:latin typeface="Times New Roman" panose="02020603050405020304" pitchFamily="18" charset="0"/>
                <a:cs typeface="Times New Roman" panose="02020603050405020304" pitchFamily="18" charset="0"/>
              </a:rPr>
              <a:t> or OT) is a neuropeptide hormone normally produced in the hypothalamus and released by the posterior pituitary</a:t>
            </a:r>
          </a:p>
          <a:p>
            <a:pPr marL="0" indent="0">
              <a:buNone/>
            </a:pPr>
            <a:endParaRPr lang="en-US" dirty="0">
              <a:solidFill>
                <a:srgbClr val="4D5156"/>
              </a:solidFill>
              <a:latin typeface="Times New Roman" panose="02020603050405020304" pitchFamily="18" charset="0"/>
              <a:cs typeface="Times New Roman" panose="02020603050405020304" pitchFamily="18" charset="0"/>
            </a:endParaRPr>
          </a:p>
          <a:p>
            <a:r>
              <a:rPr lang="en-US" b="1" dirty="0">
                <a:solidFill>
                  <a:srgbClr val="202124"/>
                </a:solidFill>
                <a:latin typeface="Times New Roman" panose="02020603050405020304" pitchFamily="18" charset="0"/>
                <a:cs typeface="Times New Roman" panose="02020603050405020304" pitchFamily="18" charset="0"/>
              </a:rPr>
              <a:t>Oxytocin</a:t>
            </a:r>
            <a:r>
              <a:rPr lang="en-US" dirty="0">
                <a:solidFill>
                  <a:srgbClr val="202124"/>
                </a:solidFill>
                <a:latin typeface="Times New Roman" panose="02020603050405020304" pitchFamily="18" charset="0"/>
                <a:cs typeface="Times New Roman" panose="02020603050405020304" pitchFamily="18" charset="0"/>
              </a:rPr>
              <a:t> is </a:t>
            </a:r>
            <a:r>
              <a:rPr lang="en-US" dirty="0">
                <a:solidFill>
                  <a:srgbClr val="040C28"/>
                </a:solidFill>
                <a:latin typeface="Times New Roman" panose="02020603050405020304" pitchFamily="18" charset="0"/>
                <a:cs typeface="Times New Roman" panose="02020603050405020304" pitchFamily="18" charset="0"/>
              </a:rPr>
              <a:t>a natural hormone that stimulates uterine contractions in childbirth and lactation after childbirth</a:t>
            </a:r>
            <a:r>
              <a:rPr lang="en-US" dirty="0">
                <a:solidFill>
                  <a:srgbClr val="202124"/>
                </a:solidFill>
                <a:latin typeface="Times New Roman" panose="02020603050405020304" pitchFamily="18" charset="0"/>
                <a:cs typeface="Times New Roman" panose="02020603050405020304" pitchFamily="18" charset="0"/>
              </a:rPr>
              <a:t>. It also affects aspects of human behavior and the male and female reproductive systems.</a:t>
            </a:r>
          </a:p>
          <a:p>
            <a:endParaRPr lang="en-US" dirty="0">
              <a:solidFill>
                <a:srgbClr val="4D5156"/>
              </a:solidFill>
              <a:latin typeface="Times New Roman" panose="02020603050405020304" pitchFamily="18" charset="0"/>
              <a:cs typeface="Times New Roman" panose="02020603050405020304" pitchFamily="18" charset="0"/>
            </a:endParaRPr>
          </a:p>
          <a:p>
            <a:r>
              <a:rPr lang="en-US" dirty="0">
                <a:solidFill>
                  <a:srgbClr val="192027"/>
                </a:solidFill>
                <a:latin typeface="Times New Roman" panose="02020603050405020304" pitchFamily="18" charset="0"/>
                <a:cs typeface="Times New Roman" panose="02020603050405020304" pitchFamily="18" charset="0"/>
              </a:rPr>
              <a:t>In the mid-1950s, </a:t>
            </a:r>
            <a:r>
              <a:rPr lang="en-US" b="1" dirty="0">
                <a:solidFill>
                  <a:srgbClr val="192027"/>
                </a:solidFill>
                <a:latin typeface="Times New Roman" panose="02020603050405020304" pitchFamily="18" charset="0"/>
                <a:cs typeface="Times New Roman" panose="02020603050405020304" pitchFamily="18" charset="0"/>
              </a:rPr>
              <a:t>synthetic oxytocin </a:t>
            </a:r>
            <a:r>
              <a:rPr lang="en-US" dirty="0">
                <a:solidFill>
                  <a:srgbClr val="192027"/>
                </a:solidFill>
                <a:latin typeface="Times New Roman" panose="02020603050405020304" pitchFamily="18" charset="0"/>
                <a:cs typeface="Times New Roman" panose="02020603050405020304" pitchFamily="18" charset="0"/>
              </a:rPr>
              <a:t>was successfully synthesized by a biochemist named Vincent du </a:t>
            </a:r>
            <a:r>
              <a:rPr lang="en-US" dirty="0" err="1">
                <a:solidFill>
                  <a:srgbClr val="192027"/>
                </a:solidFill>
                <a:latin typeface="Times New Roman" panose="02020603050405020304" pitchFamily="18" charset="0"/>
                <a:cs typeface="Times New Roman" panose="02020603050405020304" pitchFamily="18" charset="0"/>
              </a:rPr>
              <a:t>Vigneaud</a:t>
            </a:r>
            <a:r>
              <a:rPr lang="en-US" dirty="0">
                <a:solidFill>
                  <a:srgbClr val="192027"/>
                </a:solidFill>
                <a:latin typeface="Times New Roman" panose="02020603050405020304" pitchFamily="18" charset="0"/>
                <a:cs typeface="Times New Roman" panose="02020603050405020304" pitchFamily="18" charset="0"/>
              </a:rPr>
              <a:t>; he was later recognized with a Nobel prize for his work.</a:t>
            </a:r>
          </a:p>
          <a:p>
            <a:endParaRPr lang="en-US" dirty="0">
              <a:solidFill>
                <a:srgbClr val="192027"/>
              </a:solidFill>
              <a:latin typeface="Times New Roman" panose="02020603050405020304" pitchFamily="18" charset="0"/>
              <a:cs typeface="Times New Roman" panose="02020603050405020304" pitchFamily="18" charset="0"/>
            </a:endParaRPr>
          </a:p>
          <a:p>
            <a:endParaRPr lang="en-US" dirty="0">
              <a:solidFill>
                <a:srgbClr val="192027"/>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6533170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Oxytocin</a:t>
            </a:r>
            <a:endParaRPr lang="en-US" sz="6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10515600" cy="4746625"/>
          </a:xfrm>
        </p:spPr>
        <p:txBody>
          <a:bodyPr>
            <a:normAutofit lnSpcReduction="10000"/>
          </a:bodyPr>
          <a:lstStyle/>
          <a:p>
            <a:r>
              <a:rPr lang="en-US" sz="3200" b="1" u="sng" dirty="0">
                <a:latin typeface="Times New Roman" panose="02020603050405020304" pitchFamily="18" charset="0"/>
                <a:cs typeface="Times New Roman" panose="02020603050405020304" pitchFamily="18" charset="0"/>
              </a:rPr>
              <a:t>Uses:</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Augmentation of labor</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Management of post partum hemorrhage</a:t>
            </a:r>
          </a:p>
          <a:p>
            <a:r>
              <a:rPr lang="en-US" sz="3200" b="1" u="sng" dirty="0">
                <a:latin typeface="Times New Roman" panose="02020603050405020304" pitchFamily="18" charset="0"/>
                <a:cs typeface="Times New Roman" panose="02020603050405020304" pitchFamily="18" charset="0"/>
              </a:rPr>
              <a:t>Side Effects</a:t>
            </a:r>
            <a:r>
              <a:rPr lang="en-US" sz="3200" b="1" dirty="0">
                <a:latin typeface="Times New Roman" panose="02020603050405020304" pitchFamily="18" charset="0"/>
                <a:cs typeface="Times New Roman" panose="02020603050405020304" pitchFamily="18" charset="0"/>
              </a:rPr>
              <a:t>: </a:t>
            </a:r>
            <a:r>
              <a:rPr lang="en-US" dirty="0">
                <a:solidFill>
                  <a:srgbClr val="0070C0"/>
                </a:solidFill>
                <a:latin typeface="Times New Roman" panose="02020603050405020304" pitchFamily="18" charset="0"/>
                <a:cs typeface="Times New Roman" panose="02020603050405020304" pitchFamily="18" charset="0"/>
              </a:rPr>
              <a:t>nausea, vomiting, hypotension, hyponatremia, water retention &amp; overstimulation of the uterus.</a:t>
            </a:r>
          </a:p>
          <a:p>
            <a:r>
              <a:rPr lang="en-US" dirty="0">
                <a:latin typeface="Times New Roman" panose="02020603050405020304" pitchFamily="18" charset="0"/>
                <a:cs typeface="Times New Roman" panose="02020603050405020304" pitchFamily="18" charset="0"/>
              </a:rPr>
              <a:t>Augmentation of labor with an oxytocin infusion will often correct inefficient uterine contractions and may help correct a fetal malposition. </a:t>
            </a:r>
          </a:p>
          <a:p>
            <a:r>
              <a:rPr lang="en-US" dirty="0">
                <a:latin typeface="Times New Roman" panose="02020603050405020304" pitchFamily="18" charset="0"/>
                <a:cs typeface="Times New Roman" panose="02020603050405020304" pitchFamily="18" charset="0"/>
              </a:rPr>
              <a:t>Augmentation of labor with oxytocin can be dangerous in </a:t>
            </a:r>
            <a:r>
              <a:rPr lang="en-US" dirty="0">
                <a:solidFill>
                  <a:srgbClr val="0070C0"/>
                </a:solidFill>
                <a:latin typeface="Times New Roman" panose="02020603050405020304" pitchFamily="18" charset="0"/>
                <a:cs typeface="Times New Roman" panose="02020603050405020304" pitchFamily="18" charset="0"/>
              </a:rPr>
              <a:t>multiparous</a:t>
            </a:r>
            <a:r>
              <a:rPr lang="en-US" dirty="0">
                <a:latin typeface="Times New Roman" panose="02020603050405020304" pitchFamily="18" charset="0"/>
                <a:cs typeface="Times New Roman" panose="02020603050405020304" pitchFamily="18" charset="0"/>
              </a:rPr>
              <a:t>, </a:t>
            </a:r>
            <a:r>
              <a:rPr lang="en-US" dirty="0">
                <a:solidFill>
                  <a:srgbClr val="0070C0"/>
                </a:solidFill>
                <a:latin typeface="Times New Roman" panose="02020603050405020304" pitchFamily="18" charset="0"/>
                <a:cs typeface="Times New Roman" panose="02020603050405020304" pitchFamily="18" charset="0"/>
              </a:rPr>
              <a:t>women with a uterine scar</a:t>
            </a:r>
            <a:r>
              <a:rPr lang="en-US" dirty="0">
                <a:latin typeface="Times New Roman" panose="02020603050405020304" pitchFamily="18" charset="0"/>
                <a:cs typeface="Times New Roman" panose="02020603050405020304" pitchFamily="18" charset="0"/>
              </a:rPr>
              <a:t>, a </a:t>
            </a:r>
            <a:r>
              <a:rPr lang="en-US" dirty="0">
                <a:solidFill>
                  <a:srgbClr val="0070C0"/>
                </a:solidFill>
                <a:latin typeface="Times New Roman" panose="02020603050405020304" pitchFamily="18" charset="0"/>
                <a:cs typeface="Times New Roman" panose="02020603050405020304" pitchFamily="18" charset="0"/>
              </a:rPr>
              <a:t>malpresentation</a:t>
            </a:r>
            <a:r>
              <a:rPr lang="en-US" dirty="0">
                <a:latin typeface="Times New Roman" panose="02020603050405020304" pitchFamily="18" charset="0"/>
                <a:cs typeface="Times New Roman" panose="02020603050405020304" pitchFamily="18" charset="0"/>
              </a:rPr>
              <a:t> and</a:t>
            </a:r>
            <a:r>
              <a:rPr lang="en-US" dirty="0">
                <a:solidFill>
                  <a:srgbClr val="0070C0"/>
                </a:solidFill>
                <a:latin typeface="Times New Roman" panose="02020603050405020304" pitchFamily="18" charset="0"/>
                <a:cs typeface="Times New Roman" panose="02020603050405020304" pitchFamily="18" charset="0"/>
              </a:rPr>
              <a:t> where there are concerns about fetal wellbeing</a:t>
            </a:r>
            <a:r>
              <a:rPr lang="en-US"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1788531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A1697-6945-E73C-B409-2C0A02B5A179}"/>
              </a:ext>
            </a:extLst>
          </p:cNvPr>
          <p:cNvSpPr>
            <a:spLocks noGrp="1"/>
          </p:cNvSpPr>
          <p:nvPr>
            <p:ph type="title"/>
          </p:nvPr>
        </p:nvSpPr>
        <p:spPr>
          <a:xfrm>
            <a:off x="838200" y="294641"/>
            <a:ext cx="10515600" cy="1396048"/>
          </a:xfrm>
        </p:spPr>
        <p:txBody>
          <a:bodyPr>
            <a:normAutofit fontScale="90000"/>
          </a:bodyPr>
          <a:lstStyle/>
          <a:p>
            <a:pPr algn="ctr"/>
            <a:r>
              <a:rPr lang="en-US" sz="6700" b="1" dirty="0">
                <a:solidFill>
                  <a:srgbClr val="FF0000"/>
                </a:solidFill>
                <a:latin typeface="Times New Roman" panose="02020603050405020304" pitchFamily="18" charset="0"/>
                <a:cs typeface="Times New Roman" panose="02020603050405020304" pitchFamily="18" charset="0"/>
              </a:rPr>
              <a:t>Prostaglandins</a:t>
            </a:r>
            <a:br>
              <a:rPr lang="en-US" sz="4400" dirty="0">
                <a:latin typeface="Times New Roman" panose="02020603050405020304" pitchFamily="18"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B6EAA94D-9F7F-0C0D-6937-74E9AEEC1551}"/>
              </a:ext>
            </a:extLst>
          </p:cNvPr>
          <p:cNvSpPr>
            <a:spLocks noGrp="1"/>
          </p:cNvSpPr>
          <p:nvPr>
            <p:ph idx="1"/>
          </p:nvPr>
        </p:nvSpPr>
        <p:spPr/>
        <p:txBody>
          <a:bodyPr>
            <a:normAutofit/>
          </a:bodyPr>
          <a:lstStyle/>
          <a:p>
            <a:r>
              <a:rPr lang="en-US" sz="3200" b="1" dirty="0">
                <a:latin typeface="Times New Roman" panose="02020603050405020304" pitchFamily="18" charset="0"/>
                <a:cs typeface="Times New Roman" panose="02020603050405020304" pitchFamily="18" charset="0"/>
              </a:rPr>
              <a:t>Prostaglandins:</a:t>
            </a:r>
          </a:p>
          <a:p>
            <a:pPr marL="514350" indent="-514350">
              <a:buFont typeface="+mj-lt"/>
              <a:buAutoNum type="arabicPeriod"/>
            </a:pPr>
            <a:r>
              <a:rPr lang="en-US" sz="3200" dirty="0">
                <a:latin typeface="Times New Roman" panose="02020603050405020304" pitchFamily="18" charset="0"/>
                <a:cs typeface="Times New Roman" panose="02020603050405020304" pitchFamily="18" charset="0"/>
              </a:rPr>
              <a:t>Prostaglandin E2 (PGE2) (</a:t>
            </a:r>
            <a:r>
              <a:rPr lang="en-US" sz="3200" b="1" dirty="0">
                <a:latin typeface="Times New Roman" panose="02020603050405020304" pitchFamily="18" charset="0"/>
                <a:cs typeface="Times New Roman" panose="02020603050405020304" pitchFamily="18" charset="0"/>
              </a:rPr>
              <a:t>Brand names</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Cervidil</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Prepidil</a:t>
            </a:r>
            <a:r>
              <a:rPr lang="en-US" sz="3200" dirty="0">
                <a:latin typeface="Times New Roman" panose="02020603050405020304" pitchFamily="18" charset="0"/>
                <a:cs typeface="Times New Roman" panose="02020603050405020304" pitchFamily="18" charset="0"/>
              </a:rPr>
              <a:t>)</a:t>
            </a:r>
          </a:p>
          <a:p>
            <a:pPr marL="514350" indent="-514350">
              <a:buFont typeface="+mj-lt"/>
              <a:buAutoNum type="arabicPeriod"/>
            </a:pPr>
            <a:r>
              <a:rPr lang="en-US" sz="3200" dirty="0">
                <a:latin typeface="Times New Roman" panose="02020603050405020304" pitchFamily="18" charset="0"/>
                <a:cs typeface="Times New Roman" panose="02020603050405020304" pitchFamily="18" charset="0"/>
              </a:rPr>
              <a:t>Prostaglandin E1 (PGE1) </a:t>
            </a:r>
            <a:r>
              <a:rPr lang="en-US" sz="3200" b="1" dirty="0">
                <a:latin typeface="Times New Roman" panose="02020603050405020304" pitchFamily="18" charset="0"/>
                <a:cs typeface="Times New Roman" panose="02020603050405020304" pitchFamily="18" charset="0"/>
              </a:rPr>
              <a:t>(Brand name</a:t>
            </a:r>
            <a:r>
              <a:rPr lang="en-US" sz="3200" dirty="0">
                <a:latin typeface="Times New Roman" panose="02020603050405020304" pitchFamily="18" charset="0"/>
                <a:cs typeface="Times New Roman" panose="02020603050405020304" pitchFamily="18" charset="0"/>
              </a:rPr>
              <a:t>: Misoprostol (Cytotec))</a:t>
            </a:r>
          </a:p>
          <a:p>
            <a:r>
              <a:rPr lang="en-US" sz="3200" b="1" dirty="0">
                <a:latin typeface="Times New Roman" panose="02020603050405020304" pitchFamily="18" charset="0"/>
                <a:cs typeface="Times New Roman" panose="02020603050405020304" pitchFamily="18" charset="0"/>
              </a:rPr>
              <a:t>Side Effects</a:t>
            </a:r>
            <a:r>
              <a:rPr lang="en-US" sz="3200" dirty="0">
                <a:latin typeface="Times New Roman" panose="02020603050405020304" pitchFamily="18" charset="0"/>
                <a:cs typeface="Times New Roman" panose="02020603050405020304" pitchFamily="18" charset="0"/>
              </a:rPr>
              <a:t>: nausea, vomiting, diarrhea, or fever</a:t>
            </a:r>
          </a:p>
          <a:p>
            <a:r>
              <a:rPr lang="en-US" sz="3200" b="1" dirty="0">
                <a:latin typeface="Times New Roman" panose="02020603050405020304" pitchFamily="18" charset="0"/>
                <a:cs typeface="Times New Roman" panose="02020603050405020304" pitchFamily="18" charset="0"/>
              </a:rPr>
              <a:t>Risk</a:t>
            </a:r>
            <a:r>
              <a:rPr lang="en-US" sz="3200" dirty="0">
                <a:latin typeface="Times New Roman" panose="02020603050405020304" pitchFamily="18" charset="0"/>
                <a:cs typeface="Times New Roman" panose="02020603050405020304" pitchFamily="18" charset="0"/>
              </a:rPr>
              <a:t>: Uterine Hyperstimulation which can lead to fetal distress or uterine rupture in rare case</a:t>
            </a:r>
          </a:p>
        </p:txBody>
      </p:sp>
    </p:spTree>
    <p:extLst>
      <p:ext uri="{BB962C8B-B14F-4D97-AF65-F5344CB8AC3E}">
        <p14:creationId xmlns:p14="http://schemas.microsoft.com/office/powerpoint/2010/main" val="11975977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87EEA-F736-8FCA-A488-FF4567C73863}"/>
              </a:ext>
            </a:extLst>
          </p:cNvPr>
          <p:cNvSpPr>
            <a:spLocks noGrp="1"/>
          </p:cNvSpPr>
          <p:nvPr>
            <p:ph type="title"/>
          </p:nvPr>
        </p:nvSpPr>
        <p:spPr/>
        <p:txBody>
          <a:bodyPr>
            <a:normAutofit fontScale="90000"/>
          </a:bodyPr>
          <a:lstStyle/>
          <a:p>
            <a:pPr algn="ctr"/>
            <a:r>
              <a:rPr lang="en-US" sz="6000" b="1" dirty="0">
                <a:solidFill>
                  <a:srgbClr val="FF0000"/>
                </a:solidFill>
                <a:latin typeface="Times New Roman" panose="02020603050405020304" pitchFamily="18" charset="0"/>
                <a:cs typeface="Times New Roman" panose="02020603050405020304" pitchFamily="18" charset="0"/>
              </a:rPr>
              <a:t>Intracervical Ballon or Foley</a:t>
            </a:r>
            <a:br>
              <a:rPr lang="en-US" sz="4400" dirty="0">
                <a:latin typeface="Times New Roman" panose="02020603050405020304" pitchFamily="18" charset="0"/>
                <a:cs typeface="Times New Roman" panose="02020603050405020304" pitchFamily="18" charset="0"/>
              </a:rPr>
            </a:br>
            <a:endParaRPr lang="en-US" dirty="0"/>
          </a:p>
        </p:txBody>
      </p:sp>
      <p:pic>
        <p:nvPicPr>
          <p:cNvPr id="6" name="Content Placeholder 5">
            <a:extLst>
              <a:ext uri="{FF2B5EF4-FFF2-40B4-BE49-F238E27FC236}">
                <a16:creationId xmlns:a16="http://schemas.microsoft.com/office/drawing/2014/main" id="{8ECCA308-D574-DA59-55BF-9A70AD6D2316}"/>
              </a:ext>
            </a:extLst>
          </p:cNvPr>
          <p:cNvPicPr>
            <a:picLocks noGrp="1" noChangeAspect="1"/>
          </p:cNvPicPr>
          <p:nvPr>
            <p:ph idx="1"/>
          </p:nvPr>
        </p:nvPicPr>
        <p:blipFill>
          <a:blip r:embed="rId2"/>
          <a:stretch>
            <a:fillRect/>
          </a:stretch>
        </p:blipFill>
        <p:spPr>
          <a:xfrm>
            <a:off x="3145940" y="1825625"/>
            <a:ext cx="5900119" cy="4351338"/>
          </a:xfrm>
          <a:prstGeom prst="rect">
            <a:avLst/>
          </a:prstGeom>
        </p:spPr>
      </p:pic>
    </p:spTree>
    <p:extLst>
      <p:ext uri="{BB962C8B-B14F-4D97-AF65-F5344CB8AC3E}">
        <p14:creationId xmlns:p14="http://schemas.microsoft.com/office/powerpoint/2010/main" val="37973448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 Second stage of labor</a:t>
            </a:r>
            <a:endParaRPr lang="en-US" sz="6000" b="1" dirty="0"/>
          </a:p>
        </p:txBody>
      </p:sp>
      <p:sp>
        <p:nvSpPr>
          <p:cNvPr id="3" name="Content Placeholder 2"/>
          <p:cNvSpPr>
            <a:spLocks noGrp="1"/>
          </p:cNvSpPr>
          <p:nvPr>
            <p:ph idx="1"/>
          </p:nvPr>
        </p:nvSpPr>
        <p:spPr>
          <a:xfrm>
            <a:off x="838200" y="1825624"/>
            <a:ext cx="10515600" cy="4819015"/>
          </a:xfrm>
        </p:spPr>
        <p:txBody>
          <a:bodyPr>
            <a:normAutofit/>
          </a:bodyPr>
          <a:lstStyle/>
          <a:p>
            <a:r>
              <a:rPr lang="en-US" sz="5400" b="1" dirty="0">
                <a:latin typeface="Times New Roman" panose="02020603050405020304" pitchFamily="18" charset="0"/>
                <a:cs typeface="Times New Roman" panose="02020603050405020304" pitchFamily="18" charset="0"/>
              </a:rPr>
              <a:t>This describes the time from full dilatation of the cervix (10 cm) to delivery of the fetus or fetuses</a:t>
            </a:r>
            <a:r>
              <a:rPr lang="en-US" sz="5400" dirty="0">
                <a:latin typeface="Times New Roman" panose="02020603050405020304" pitchFamily="18" charset="0"/>
                <a:cs typeface="Times New Roman" panose="02020603050405020304" pitchFamily="18" charset="0"/>
              </a:rPr>
              <a:t>.</a:t>
            </a:r>
          </a:p>
          <a:p>
            <a:pPr marL="0" indent="0">
              <a:buNone/>
            </a:pPr>
            <a:endParaRPr lang="en-US" dirty="0"/>
          </a:p>
        </p:txBody>
      </p:sp>
    </p:spTree>
    <p:extLst>
      <p:ext uri="{BB962C8B-B14F-4D97-AF65-F5344CB8AC3E}">
        <p14:creationId xmlns:p14="http://schemas.microsoft.com/office/powerpoint/2010/main" val="457427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7B148-CD6D-18AA-4A3D-26B2574E3C0D}"/>
              </a:ext>
            </a:extLst>
          </p:cNvPr>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Second stage of labor</a:t>
            </a:r>
            <a:endParaRPr lang="en-US" sz="6000" dirty="0"/>
          </a:p>
        </p:txBody>
      </p:sp>
      <p:sp>
        <p:nvSpPr>
          <p:cNvPr id="3" name="Content Placeholder 2">
            <a:extLst>
              <a:ext uri="{FF2B5EF4-FFF2-40B4-BE49-F238E27FC236}">
                <a16:creationId xmlns:a16="http://schemas.microsoft.com/office/drawing/2014/main" id="{1EB0D3E7-1151-354E-6A7D-6B3EF4F17EB4}"/>
              </a:ext>
            </a:extLst>
          </p:cNvPr>
          <p:cNvSpPr>
            <a:spLocks noGrp="1"/>
          </p:cNvSpPr>
          <p:nvPr>
            <p:ph idx="1"/>
          </p:nvPr>
        </p:nvSpPr>
        <p:spPr>
          <a:xfrm>
            <a:off x="838200" y="1825625"/>
            <a:ext cx="10515600" cy="4667250"/>
          </a:xfrm>
        </p:spPr>
        <p:txBody>
          <a:bodyPr>
            <a:normAutofit fontScale="92500"/>
          </a:bodyPr>
          <a:lstStyle/>
          <a:p>
            <a:r>
              <a:rPr lang="en-US" sz="3600" b="1" dirty="0">
                <a:solidFill>
                  <a:srgbClr val="0070C0"/>
                </a:solidFill>
                <a:latin typeface="Times New Roman" panose="02020603050405020304" pitchFamily="18" charset="0"/>
                <a:cs typeface="Times New Roman" panose="02020603050405020304" pitchFamily="18" charset="0"/>
              </a:rPr>
              <a:t>Duration of  the second stage of labor in PG</a:t>
            </a:r>
          </a:p>
          <a:p>
            <a:r>
              <a:rPr lang="en-US" sz="3600" dirty="0">
                <a:latin typeface="Times New Roman" panose="02020603050405020304" pitchFamily="18" charset="0"/>
                <a:cs typeface="Times New Roman" panose="02020603050405020304" pitchFamily="18" charset="0"/>
              </a:rPr>
              <a:t>2 </a:t>
            </a:r>
            <a:r>
              <a:rPr lang="en-US" sz="3600" dirty="0" err="1">
                <a:latin typeface="Times New Roman" panose="02020603050405020304" pitchFamily="18" charset="0"/>
                <a:cs typeface="Times New Roman" panose="02020603050405020304" pitchFamily="18" charset="0"/>
              </a:rPr>
              <a:t>hrs</a:t>
            </a:r>
            <a:r>
              <a:rPr lang="en-US" sz="3600" dirty="0">
                <a:latin typeface="Times New Roman" panose="02020603050405020304" pitchFamily="18" charset="0"/>
                <a:cs typeface="Times New Roman" panose="02020603050405020304" pitchFamily="18" charset="0"/>
              </a:rPr>
              <a:t> without epidural anesthesia (RCOG), 3 </a:t>
            </a:r>
            <a:r>
              <a:rPr lang="en-US" sz="3600" dirty="0" err="1">
                <a:latin typeface="Times New Roman" panose="02020603050405020304" pitchFamily="18" charset="0"/>
                <a:cs typeface="Times New Roman" panose="02020603050405020304" pitchFamily="18" charset="0"/>
              </a:rPr>
              <a:t>hrs</a:t>
            </a:r>
            <a:r>
              <a:rPr lang="en-US" sz="3600" dirty="0">
                <a:latin typeface="Times New Roman" panose="02020603050405020304" pitchFamily="18" charset="0"/>
                <a:cs typeface="Times New Roman" panose="02020603050405020304" pitchFamily="18" charset="0"/>
              </a:rPr>
              <a:t> (ACOG)</a:t>
            </a:r>
          </a:p>
          <a:p>
            <a:r>
              <a:rPr lang="en-US" sz="3600" dirty="0">
                <a:latin typeface="Times New Roman" panose="02020603050405020304" pitchFamily="18" charset="0"/>
                <a:cs typeface="Times New Roman" panose="02020603050405020304" pitchFamily="18" charset="0"/>
              </a:rPr>
              <a:t>3 </a:t>
            </a:r>
            <a:r>
              <a:rPr lang="en-US" sz="3600" dirty="0" err="1">
                <a:latin typeface="Times New Roman" panose="02020603050405020304" pitchFamily="18" charset="0"/>
                <a:cs typeface="Times New Roman" panose="02020603050405020304" pitchFamily="18" charset="0"/>
              </a:rPr>
              <a:t>hrs</a:t>
            </a:r>
            <a:r>
              <a:rPr lang="en-US" sz="3600" dirty="0">
                <a:latin typeface="Times New Roman" panose="02020603050405020304" pitchFamily="18" charset="0"/>
                <a:cs typeface="Times New Roman" panose="02020603050405020304" pitchFamily="18" charset="0"/>
              </a:rPr>
              <a:t> with epidural anesthesia (RCOG), 4 </a:t>
            </a:r>
            <a:r>
              <a:rPr lang="en-US" sz="3600" dirty="0" err="1">
                <a:latin typeface="Times New Roman" panose="02020603050405020304" pitchFamily="18" charset="0"/>
                <a:cs typeface="Times New Roman" panose="02020603050405020304" pitchFamily="18" charset="0"/>
              </a:rPr>
              <a:t>hrs</a:t>
            </a:r>
            <a:r>
              <a:rPr lang="en-US" sz="3600" dirty="0">
                <a:latin typeface="Times New Roman" panose="02020603050405020304" pitchFamily="18" charset="0"/>
                <a:cs typeface="Times New Roman" panose="02020603050405020304" pitchFamily="18" charset="0"/>
              </a:rPr>
              <a:t> (ACOG)</a:t>
            </a:r>
          </a:p>
          <a:p>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3600" b="1" dirty="0">
                <a:solidFill>
                  <a:srgbClr val="0070C0"/>
                </a:solidFill>
                <a:latin typeface="Times New Roman" panose="02020603050405020304" pitchFamily="18" charset="0"/>
                <a:cs typeface="Times New Roman" panose="02020603050405020304" pitchFamily="18" charset="0"/>
              </a:rPr>
              <a:t>Duration of the second stage of labor in multiparous</a:t>
            </a:r>
          </a:p>
          <a:p>
            <a:r>
              <a:rPr lang="en-US" sz="3600" dirty="0">
                <a:latin typeface="Times New Roman" panose="02020603050405020304" pitchFamily="18" charset="0"/>
                <a:cs typeface="Times New Roman" panose="02020603050405020304" pitchFamily="18" charset="0"/>
              </a:rPr>
              <a:t>1 hr without epidural anesthesia (RCOG), 2 </a:t>
            </a:r>
            <a:r>
              <a:rPr lang="en-US" sz="3600" dirty="0" err="1">
                <a:latin typeface="Times New Roman" panose="02020603050405020304" pitchFamily="18" charset="0"/>
                <a:cs typeface="Times New Roman" panose="02020603050405020304" pitchFamily="18" charset="0"/>
              </a:rPr>
              <a:t>hrs</a:t>
            </a:r>
            <a:r>
              <a:rPr lang="en-US" sz="3600" dirty="0">
                <a:latin typeface="Times New Roman" panose="02020603050405020304" pitchFamily="18" charset="0"/>
                <a:cs typeface="Times New Roman" panose="02020603050405020304" pitchFamily="18" charset="0"/>
              </a:rPr>
              <a:t> (ACOG)</a:t>
            </a:r>
          </a:p>
          <a:p>
            <a:r>
              <a:rPr lang="en-US" sz="3600" dirty="0">
                <a:latin typeface="Times New Roman" panose="02020603050405020304" pitchFamily="18" charset="0"/>
                <a:cs typeface="Times New Roman" panose="02020603050405020304" pitchFamily="18" charset="0"/>
              </a:rPr>
              <a:t>2 </a:t>
            </a:r>
            <a:r>
              <a:rPr lang="en-US" sz="3600" dirty="0" err="1">
                <a:latin typeface="Times New Roman" panose="02020603050405020304" pitchFamily="18" charset="0"/>
                <a:cs typeface="Times New Roman" panose="02020603050405020304" pitchFamily="18" charset="0"/>
              </a:rPr>
              <a:t>hrs</a:t>
            </a:r>
            <a:r>
              <a:rPr lang="en-US" sz="3600" dirty="0">
                <a:latin typeface="Times New Roman" panose="02020603050405020304" pitchFamily="18" charset="0"/>
                <a:cs typeface="Times New Roman" panose="02020603050405020304" pitchFamily="18" charset="0"/>
              </a:rPr>
              <a:t> with epidural anesthesia (RCOG), 3 </a:t>
            </a:r>
            <a:r>
              <a:rPr lang="en-US" sz="3600" dirty="0" err="1">
                <a:latin typeface="Times New Roman" panose="02020603050405020304" pitchFamily="18" charset="0"/>
                <a:cs typeface="Times New Roman" panose="02020603050405020304" pitchFamily="18" charset="0"/>
              </a:rPr>
              <a:t>hrs</a:t>
            </a:r>
            <a:r>
              <a:rPr lang="en-US" sz="3600" dirty="0">
                <a:latin typeface="Times New Roman" panose="02020603050405020304" pitchFamily="18" charset="0"/>
                <a:cs typeface="Times New Roman" panose="02020603050405020304" pitchFamily="18" charset="0"/>
              </a:rPr>
              <a:t> (ACOG)</a:t>
            </a:r>
          </a:p>
          <a:p>
            <a:endParaRPr lang="en-US" dirty="0"/>
          </a:p>
          <a:p>
            <a:endParaRPr lang="en-US" dirty="0"/>
          </a:p>
        </p:txBody>
      </p:sp>
    </p:spTree>
    <p:extLst>
      <p:ext uri="{BB962C8B-B14F-4D97-AF65-F5344CB8AC3E}">
        <p14:creationId xmlns:p14="http://schemas.microsoft.com/office/powerpoint/2010/main" val="28987379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761"/>
            <a:ext cx="10835640" cy="1320799"/>
          </a:xfrm>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Third Stage of Labor</a:t>
            </a:r>
            <a:endParaRPr lang="en-US" sz="60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635760"/>
            <a:ext cx="10515600" cy="5110479"/>
          </a:xfrm>
        </p:spPr>
        <p:txBody>
          <a:bodyPr>
            <a:normAutofit lnSpcReduction="10000"/>
          </a:bodyPr>
          <a:lstStyle/>
          <a:p>
            <a:r>
              <a:rPr lang="en-US" sz="3600" dirty="0">
                <a:latin typeface="Times New Roman" panose="02020603050405020304" pitchFamily="18" charset="0"/>
                <a:cs typeface="Times New Roman" panose="02020603050405020304" pitchFamily="18" charset="0"/>
              </a:rPr>
              <a:t>The third stage is the interval between delivery of the baby and the complete expulsion of the placenta and membranes. </a:t>
            </a:r>
          </a:p>
          <a:p>
            <a:r>
              <a:rPr lang="en-US" sz="3600" dirty="0">
                <a:latin typeface="Times New Roman" panose="02020603050405020304" pitchFamily="18" charset="0"/>
                <a:cs typeface="Times New Roman" panose="02020603050405020304" pitchFamily="18" charset="0"/>
              </a:rPr>
              <a:t>This normally takes between 5 and 10 minutes and is considered prolonged after 30 minutes.</a:t>
            </a:r>
          </a:p>
          <a:p>
            <a:r>
              <a:rPr lang="en-US" sz="3600" b="1" dirty="0">
                <a:solidFill>
                  <a:srgbClr val="0070C0"/>
                </a:solidFill>
                <a:latin typeface="Times New Roman" panose="02020603050405020304" pitchFamily="18" charset="0"/>
                <a:cs typeface="Times New Roman" panose="02020603050405020304" pitchFamily="18" charset="0"/>
              </a:rPr>
              <a:t>A third stage lasting more than 30 minutes is defined as abnormal</a:t>
            </a:r>
            <a:r>
              <a:rPr lang="en-US" sz="3600" b="1" dirty="0">
                <a:latin typeface="Times New Roman" panose="02020603050405020304" pitchFamily="18" charset="0"/>
                <a:cs typeface="Times New Roman" panose="02020603050405020304" pitchFamily="18" charset="0"/>
              </a:rPr>
              <a:t>.</a:t>
            </a:r>
          </a:p>
          <a:p>
            <a:r>
              <a:rPr lang="en-US" sz="3600" dirty="0">
                <a:latin typeface="Times New Roman" panose="02020603050405020304" pitchFamily="18" charset="0"/>
                <a:cs typeface="Times New Roman" panose="02020603050405020304" pitchFamily="18" charset="0"/>
              </a:rPr>
              <a:t>The risk of postpartum hemorrhage almost </a:t>
            </a:r>
            <a:r>
              <a:rPr lang="en-US" sz="3600" b="1" i="1" dirty="0">
                <a:latin typeface="Times New Roman" panose="02020603050405020304" pitchFamily="18" charset="0"/>
                <a:cs typeface="Times New Roman" panose="02020603050405020304" pitchFamily="18" charset="0"/>
              </a:rPr>
              <a:t>doubles</a:t>
            </a:r>
            <a:r>
              <a:rPr lang="en-US" sz="3600" dirty="0">
                <a:latin typeface="Times New Roman" panose="02020603050405020304" pitchFamily="18" charset="0"/>
                <a:cs typeface="Times New Roman" panose="02020603050405020304" pitchFamily="18" charset="0"/>
              </a:rPr>
              <a:t> by the time the duration of third stage reaches twenty minutes.</a:t>
            </a:r>
          </a:p>
        </p:txBody>
      </p:sp>
    </p:spTree>
    <p:extLst>
      <p:ext uri="{BB962C8B-B14F-4D97-AF65-F5344CB8AC3E}">
        <p14:creationId xmlns:p14="http://schemas.microsoft.com/office/powerpoint/2010/main" val="3524788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2721"/>
            <a:ext cx="10515600" cy="1517968"/>
          </a:xfrm>
        </p:spPr>
        <p:txBody>
          <a:bodyPr>
            <a:normAutofit/>
          </a:bodyPr>
          <a:lstStyle/>
          <a:p>
            <a:pPr algn="ctr"/>
            <a:r>
              <a:rPr lang="en-US" b="1" dirty="0">
                <a:solidFill>
                  <a:srgbClr val="FF0000"/>
                </a:solidFill>
                <a:latin typeface="Times New Roman" panose="02020603050405020304" pitchFamily="18" charset="0"/>
                <a:cs typeface="Times New Roman" panose="02020603050405020304" pitchFamily="18" charset="0"/>
              </a:rPr>
              <a:t>Signs of Placental Separation in the Third Stage of Labor</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2042160"/>
            <a:ext cx="10515600" cy="4472939"/>
          </a:xfrm>
        </p:spPr>
        <p:txBody>
          <a:bodyPr>
            <a:noAutofit/>
          </a:bodyPr>
          <a:lstStyle/>
          <a:p>
            <a:r>
              <a:rPr lang="en-US" sz="4000" dirty="0">
                <a:latin typeface="Times New Roman" panose="02020603050405020304" pitchFamily="18" charset="0"/>
                <a:cs typeface="Times New Roman" panose="02020603050405020304" pitchFamily="18" charset="0"/>
              </a:rPr>
              <a:t> Apparent lengthening of the cord</a:t>
            </a:r>
          </a:p>
          <a:p>
            <a:r>
              <a:rPr lang="en-US" sz="4000" dirty="0">
                <a:latin typeface="Times New Roman" panose="02020603050405020304" pitchFamily="18" charset="0"/>
                <a:cs typeface="Times New Roman" panose="02020603050405020304" pitchFamily="18" charset="0"/>
              </a:rPr>
              <a:t> A small gush of blood from the placental bed</a:t>
            </a:r>
          </a:p>
          <a:p>
            <a:r>
              <a:rPr lang="en-US" sz="4000" dirty="0">
                <a:latin typeface="Times New Roman" panose="02020603050405020304" pitchFamily="18" charset="0"/>
                <a:cs typeface="Times New Roman" panose="02020603050405020304" pitchFamily="18" charset="0"/>
              </a:rPr>
              <a:t> Rising of the uterine fundus to above the umbilicus</a:t>
            </a:r>
          </a:p>
          <a:p>
            <a:r>
              <a:rPr lang="en-US" sz="4000" dirty="0">
                <a:latin typeface="Times New Roman" panose="02020603050405020304" pitchFamily="18" charset="0"/>
                <a:cs typeface="Times New Roman" panose="02020603050405020304" pitchFamily="18" charset="0"/>
              </a:rPr>
              <a:t>Uterine contraction resulting in firm globular feel on palpation</a:t>
            </a:r>
          </a:p>
        </p:txBody>
      </p:sp>
    </p:spTree>
    <p:extLst>
      <p:ext uri="{BB962C8B-B14F-4D97-AF65-F5344CB8AC3E}">
        <p14:creationId xmlns:p14="http://schemas.microsoft.com/office/powerpoint/2010/main" val="25637211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dirty="0">
                <a:solidFill>
                  <a:srgbClr val="FF0000"/>
                </a:solidFill>
                <a:latin typeface="Times New Roman" panose="02020603050405020304" pitchFamily="18" charset="0"/>
                <a:cs typeface="Times New Roman" panose="02020603050405020304" pitchFamily="18" charset="0"/>
              </a:rPr>
              <a:t>Active management of the third stage</a:t>
            </a:r>
            <a:endParaRPr lang="en-US" sz="48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sz="3600" dirty="0">
                <a:latin typeface="Times New Roman" panose="02020603050405020304" pitchFamily="18" charset="0"/>
                <a:cs typeface="Times New Roman" panose="02020603050405020304" pitchFamily="18" charset="0"/>
              </a:rPr>
              <a:t>Intramuscular injection of 10 IU oxytocin, given as the anterior shoulder of the baby is delivered, or immediately after delivery of the baby. </a:t>
            </a:r>
          </a:p>
          <a:p>
            <a:pPr>
              <a:buFont typeface="Wingdings" panose="05000000000000000000" pitchFamily="2" charset="2"/>
              <a:buChar char="ü"/>
            </a:pPr>
            <a:r>
              <a:rPr lang="en-US" sz="3600" dirty="0">
                <a:latin typeface="Times New Roman" panose="02020603050405020304" pitchFamily="18" charset="0"/>
                <a:cs typeface="Times New Roman" panose="02020603050405020304" pitchFamily="18" charset="0"/>
              </a:rPr>
              <a:t>Early clamping and cutting of the umbilical cord.</a:t>
            </a:r>
          </a:p>
          <a:p>
            <a:pPr>
              <a:buFont typeface="Wingdings" panose="05000000000000000000" pitchFamily="2" charset="2"/>
              <a:buChar char="ü"/>
            </a:pPr>
            <a:r>
              <a:rPr lang="en-US" sz="3600" dirty="0">
                <a:latin typeface="Times New Roman" panose="02020603050405020304" pitchFamily="18" charset="0"/>
                <a:cs typeface="Times New Roman" panose="02020603050405020304" pitchFamily="18" charset="0"/>
              </a:rPr>
              <a:t>Controlled cord traction.</a:t>
            </a:r>
          </a:p>
          <a:p>
            <a:endParaRPr lang="en-US" dirty="0"/>
          </a:p>
        </p:txBody>
      </p:sp>
    </p:spTree>
    <p:extLst>
      <p:ext uri="{BB962C8B-B14F-4D97-AF65-F5344CB8AC3E}">
        <p14:creationId xmlns:p14="http://schemas.microsoft.com/office/powerpoint/2010/main" val="36375000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0630"/>
            <a:ext cx="10515600" cy="1364342"/>
          </a:xfrm>
        </p:spPr>
        <p:txBody>
          <a:bodyPr/>
          <a:lstStyle/>
          <a:p>
            <a:pPr algn="ctr"/>
            <a:r>
              <a:rPr lang="en-US" b="1" dirty="0" err="1">
                <a:solidFill>
                  <a:srgbClr val="FF0000"/>
                </a:solidFill>
                <a:latin typeface="Times New Roman" panose="02020603050405020304" pitchFamily="18" charset="0"/>
                <a:cs typeface="Times New Roman" panose="02020603050405020304" pitchFamily="18" charset="0"/>
              </a:rPr>
              <a:t>Methergine</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Methylergometrine</a:t>
            </a:r>
            <a:r>
              <a:rPr lang="en-US" b="1" dirty="0">
                <a:solidFill>
                  <a:srgbClr val="FF0000"/>
                </a:solidFill>
                <a:latin typeface="Times New Roman" panose="02020603050405020304" pitchFamily="18" charset="0"/>
                <a:cs typeface="Times New Roman" panose="02020603050405020304" pitchFamily="18" charset="0"/>
              </a:rPr>
              <a:t>)</a:t>
            </a:r>
          </a:p>
        </p:txBody>
      </p:sp>
      <p:sp>
        <p:nvSpPr>
          <p:cNvPr id="3" name="Content Placeholder 2"/>
          <p:cNvSpPr>
            <a:spLocks noGrp="1"/>
          </p:cNvSpPr>
          <p:nvPr>
            <p:ph idx="1"/>
          </p:nvPr>
        </p:nvSpPr>
        <p:spPr>
          <a:xfrm>
            <a:off x="838200" y="1494972"/>
            <a:ext cx="10515600" cy="5363028"/>
          </a:xfrm>
        </p:spPr>
        <p:txBody>
          <a:bodyPr>
            <a:normAutofit fontScale="92500" lnSpcReduction="10000"/>
          </a:bodyPr>
          <a:lstStyle/>
          <a:p>
            <a:r>
              <a:rPr lang="en-US" sz="3200" dirty="0" err="1">
                <a:latin typeface="Times New Roman" panose="02020603050405020304" pitchFamily="18" charset="0"/>
                <a:cs typeface="Times New Roman" panose="02020603050405020304" pitchFamily="18" charset="0"/>
              </a:rPr>
              <a:t>Methergine</a:t>
            </a:r>
            <a:r>
              <a:rPr lang="en-US" sz="3200" dirty="0">
                <a:latin typeface="Times New Roman" panose="02020603050405020304" pitchFamily="18" charset="0"/>
                <a:cs typeface="Times New Roman" panose="02020603050405020304" pitchFamily="18" charset="0"/>
              </a:rPr>
              <a:t> is a </a:t>
            </a:r>
            <a:r>
              <a:rPr lang="en-US" sz="3200" dirty="0" err="1">
                <a:latin typeface="Times New Roman" panose="02020603050405020304" pitchFamily="18" charset="0"/>
                <a:cs typeface="Times New Roman" panose="02020603050405020304" pitchFamily="18" charset="0"/>
              </a:rPr>
              <a:t>uterotonic</a:t>
            </a:r>
            <a:r>
              <a:rPr lang="en-US" sz="3200" dirty="0">
                <a:latin typeface="Times New Roman" panose="02020603050405020304" pitchFamily="18" charset="0"/>
                <a:cs typeface="Times New Roman" panose="02020603050405020304" pitchFamily="18" charset="0"/>
              </a:rPr>
              <a:t> medication</a:t>
            </a:r>
          </a:p>
          <a:p>
            <a:r>
              <a:rPr lang="en-US" sz="3200" dirty="0">
                <a:latin typeface="Times New Roman" panose="02020603050405020304" pitchFamily="18" charset="0"/>
                <a:cs typeface="Times New Roman" panose="02020603050405020304" pitchFamily="18" charset="0"/>
              </a:rPr>
              <a:t>Used in prevention and treatment of postpartum hemorrhage due to uterine atony.</a:t>
            </a:r>
          </a:p>
          <a:p>
            <a:r>
              <a:rPr lang="en-US" sz="3200" dirty="0">
                <a:latin typeface="Times New Roman" panose="02020603050405020304" pitchFamily="18" charset="0"/>
                <a:cs typeface="Times New Roman" panose="02020603050405020304" pitchFamily="18" charset="0"/>
              </a:rPr>
              <a:t>Causes sustained uterine contractions (used postpartum only)</a:t>
            </a:r>
          </a:p>
          <a:p>
            <a:r>
              <a:rPr lang="en-US" sz="3200" b="1" dirty="0">
                <a:latin typeface="Times New Roman" panose="02020603050405020304" pitchFamily="18" charset="0"/>
                <a:cs typeface="Times New Roman" panose="02020603050405020304" pitchFamily="18" charset="0"/>
              </a:rPr>
              <a:t>Forms of Administration: </a:t>
            </a:r>
            <a:r>
              <a:rPr lang="en-US" sz="3200" dirty="0">
                <a:latin typeface="Times New Roman" panose="02020603050405020304" pitchFamily="18" charset="0"/>
                <a:cs typeface="Times New Roman" panose="02020603050405020304" pitchFamily="18" charset="0"/>
              </a:rPr>
              <a:t>Oral tab, IM injections, IV (slowly)</a:t>
            </a:r>
          </a:p>
          <a:p>
            <a:r>
              <a:rPr lang="en-US" sz="3200" b="1" dirty="0">
                <a:latin typeface="Times New Roman" panose="02020603050405020304" pitchFamily="18" charset="0"/>
                <a:cs typeface="Times New Roman" panose="02020603050405020304" pitchFamily="18" charset="0"/>
              </a:rPr>
              <a:t>Side Effects</a:t>
            </a:r>
            <a:r>
              <a:rPr lang="en-US" sz="3200" dirty="0">
                <a:latin typeface="Times New Roman" panose="02020603050405020304" pitchFamily="18" charset="0"/>
                <a:cs typeface="Times New Roman" panose="02020603050405020304" pitchFamily="18" charset="0"/>
              </a:rPr>
              <a:t>: Nausea, vomiting, </a:t>
            </a:r>
            <a:r>
              <a:rPr lang="en-US" sz="3200" dirty="0" err="1">
                <a:latin typeface="Times New Roman" panose="02020603050405020304" pitchFamily="18" charset="0"/>
                <a:cs typeface="Times New Roman" panose="02020603050405020304" pitchFamily="18" charset="0"/>
              </a:rPr>
              <a:t>headack</a:t>
            </a:r>
            <a:r>
              <a:rPr lang="en-US" sz="3200" dirty="0">
                <a:latin typeface="Times New Roman" panose="02020603050405020304" pitchFamily="18" charset="0"/>
                <a:cs typeface="Times New Roman" panose="02020603050405020304" pitchFamily="18" charset="0"/>
              </a:rPr>
              <a:t>, cold extremities, numbness, chest pain, seizures (rare)</a:t>
            </a:r>
          </a:p>
          <a:p>
            <a:r>
              <a:rPr lang="en-US" sz="3200" b="1" dirty="0">
                <a:latin typeface="Times New Roman" panose="02020603050405020304" pitchFamily="18" charset="0"/>
                <a:cs typeface="Times New Roman" panose="02020603050405020304" pitchFamily="18" charset="0"/>
              </a:rPr>
              <a:t>Contraindications</a:t>
            </a:r>
            <a:r>
              <a:rPr lang="en-US" sz="3200" dirty="0">
                <a:latin typeface="Times New Roman" panose="02020603050405020304" pitchFamily="18" charset="0"/>
                <a:cs typeface="Times New Roman" panose="02020603050405020304" pitchFamily="18" charset="0"/>
              </a:rPr>
              <a:t>: Hypertension (</a:t>
            </a:r>
            <a:r>
              <a:rPr lang="en-US" sz="3200" dirty="0" err="1">
                <a:latin typeface="Times New Roman" panose="02020603050405020304" pitchFamily="18" charset="0"/>
                <a:cs typeface="Times New Roman" panose="02020603050405020304" pitchFamily="18" charset="0"/>
              </a:rPr>
              <a:t>Preclampsia</a:t>
            </a:r>
            <a:r>
              <a:rPr lang="en-US" sz="3200" dirty="0">
                <a:latin typeface="Times New Roman" panose="02020603050405020304" pitchFamily="18" charset="0"/>
                <a:cs typeface="Times New Roman" panose="02020603050405020304" pitchFamily="18" charset="0"/>
              </a:rPr>
              <a:t>), Coronary Artery Disease, Peripheral Vascular Disease &amp; allergy to ergot alkaloids.</a:t>
            </a:r>
          </a:p>
          <a:p>
            <a:r>
              <a:rPr lang="en-US" sz="3200" dirty="0">
                <a:latin typeface="Times New Roman" panose="02020603050405020304" pitchFamily="18" charset="0"/>
                <a:cs typeface="Times New Roman" panose="02020603050405020304" pitchFamily="18" charset="0"/>
              </a:rPr>
              <a:t>Can cause acute hypertension, stroke, or MI.</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86079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Modified approach to active management of the third stage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50240" y="1579562"/>
            <a:ext cx="10586720" cy="4913313"/>
          </a:xfrm>
        </p:spPr>
        <p:txBody>
          <a:bodyPr>
            <a:normAutofit/>
          </a:bodyPr>
          <a:lstStyle/>
          <a:p>
            <a:r>
              <a:rPr lang="en-US" sz="3200" b="1" dirty="0">
                <a:solidFill>
                  <a:srgbClr val="0070C0"/>
                </a:solidFill>
                <a:latin typeface="Times New Roman" panose="02020603050405020304" pitchFamily="18" charset="0"/>
                <a:cs typeface="Times New Roman" panose="02020603050405020304" pitchFamily="18" charset="0"/>
              </a:rPr>
              <a:t>Delayed cord clamping for between 1 and 3 minutes.</a:t>
            </a:r>
          </a:p>
          <a:p>
            <a:pPr marL="0" indent="0">
              <a:buNone/>
            </a:pP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dirty="0">
                <a:solidFill>
                  <a:schemeClr val="tx1">
                    <a:lumMod val="95000"/>
                    <a:lumOff val="5000"/>
                  </a:schemeClr>
                </a:solidFill>
                <a:latin typeface="Times New Roman" panose="02020603050405020304" pitchFamily="18" charset="0"/>
                <a:cs typeface="Times New Roman" panose="02020603050405020304" pitchFamily="18" charset="0"/>
              </a:rPr>
              <a:t> This approach allows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autotransfusion</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of placental blood to the neonate while maintaining the benefit of a reduced risk of PPH.</a:t>
            </a:r>
          </a:p>
          <a:p>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dirty="0">
                <a:solidFill>
                  <a:schemeClr val="tx1">
                    <a:lumMod val="95000"/>
                    <a:lumOff val="5000"/>
                  </a:schemeClr>
                </a:solidFill>
                <a:latin typeface="Times New Roman" panose="02020603050405020304" pitchFamily="18" charset="0"/>
                <a:cs typeface="Times New Roman" panose="02020603050405020304" pitchFamily="18" charset="0"/>
              </a:rPr>
              <a:t> It is of particular importance in preterm birth</a:t>
            </a:r>
          </a:p>
          <a:p>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b="1" i="0" dirty="0">
                <a:solidFill>
                  <a:schemeClr val="tx1">
                    <a:lumMod val="95000"/>
                    <a:lumOff val="5000"/>
                  </a:schemeClr>
                </a:solidFill>
                <a:effectLst/>
                <a:latin typeface="Times New Roman" panose="02020603050405020304" pitchFamily="18" charset="0"/>
                <a:cs typeface="Times New Roman" panose="02020603050405020304" pitchFamily="18" charset="0"/>
              </a:rPr>
              <a:t>WHO Recommendations</a:t>
            </a:r>
            <a:r>
              <a:rPr lang="en-US" b="0" i="0" dirty="0">
                <a:solidFill>
                  <a:schemeClr val="tx1">
                    <a:lumMod val="95000"/>
                    <a:lumOff val="5000"/>
                  </a:schemeClr>
                </a:solidFill>
                <a:effectLst/>
                <a:latin typeface="Times New Roman" panose="02020603050405020304" pitchFamily="18" charset="0"/>
                <a:cs typeface="Times New Roman" panose="02020603050405020304" pitchFamily="18" charset="0"/>
              </a:rPr>
              <a:t>: Delayed umbilical cord clamping (not earlier than 1 min after birth) is recommended for improved maternal and infant health and nutrition outcomes.</a:t>
            </a: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28568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F4C2D-8694-5EFB-B69A-743CAFBE7C99}"/>
              </a:ext>
            </a:extLst>
          </p:cNvPr>
          <p:cNvSpPr>
            <a:spLocks noGrp="1"/>
          </p:cNvSpPr>
          <p:nvPr>
            <p:ph type="title"/>
          </p:nvPr>
        </p:nvSpPr>
        <p:spPr>
          <a:xfrm>
            <a:off x="838200" y="137887"/>
            <a:ext cx="10515600" cy="1213393"/>
          </a:xfrm>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Fourth stage of Labor</a:t>
            </a:r>
          </a:p>
        </p:txBody>
      </p:sp>
      <p:sp>
        <p:nvSpPr>
          <p:cNvPr id="3" name="Content Placeholder 2">
            <a:extLst>
              <a:ext uri="{FF2B5EF4-FFF2-40B4-BE49-F238E27FC236}">
                <a16:creationId xmlns:a16="http://schemas.microsoft.com/office/drawing/2014/main" id="{FD460484-95D2-0DF5-B5D0-E2931C557585}"/>
              </a:ext>
            </a:extLst>
          </p:cNvPr>
          <p:cNvSpPr>
            <a:spLocks noGrp="1"/>
          </p:cNvSpPr>
          <p:nvPr>
            <p:ph idx="1"/>
          </p:nvPr>
        </p:nvSpPr>
        <p:spPr>
          <a:xfrm>
            <a:off x="217715" y="1239520"/>
            <a:ext cx="11698514" cy="5480594"/>
          </a:xfrm>
        </p:spPr>
        <p:txBody>
          <a:bodyPr>
            <a:noAutofit/>
          </a:bodyPr>
          <a:lstStyle/>
          <a:p>
            <a:r>
              <a:rPr lang="en-US" b="1" i="0" dirty="0">
                <a:solidFill>
                  <a:schemeClr val="tx1">
                    <a:lumMod val="95000"/>
                    <a:lumOff val="5000"/>
                  </a:schemeClr>
                </a:solidFill>
                <a:effectLst/>
                <a:highlight>
                  <a:srgbClr val="FFFFFF"/>
                </a:highlight>
                <a:latin typeface="Times New Roman" panose="02020603050405020304" pitchFamily="18" charset="0"/>
                <a:cs typeface="Times New Roman" panose="02020603050405020304" pitchFamily="18" charset="0"/>
              </a:rPr>
              <a:t>The fourth stage of labor is the </a:t>
            </a:r>
            <a:r>
              <a:rPr lang="en-US" b="1" i="0" dirty="0">
                <a:solidFill>
                  <a:srgbClr val="0070C0"/>
                </a:solidFill>
                <a:effectLst/>
                <a:highlight>
                  <a:srgbClr val="FFFFFF"/>
                </a:highlight>
                <a:latin typeface="Times New Roman" panose="02020603050405020304" pitchFamily="18" charset="0"/>
                <a:cs typeface="Times New Roman" panose="02020603050405020304" pitchFamily="18" charset="0"/>
              </a:rPr>
              <a:t>first two hours </a:t>
            </a:r>
            <a:r>
              <a:rPr lang="en-US" b="1" i="0" dirty="0">
                <a:solidFill>
                  <a:schemeClr val="tx1">
                    <a:lumMod val="95000"/>
                    <a:lumOff val="5000"/>
                  </a:schemeClr>
                </a:solidFill>
                <a:effectLst/>
                <a:highlight>
                  <a:srgbClr val="FFFFFF"/>
                </a:highlight>
                <a:latin typeface="Times New Roman" panose="02020603050405020304" pitchFamily="18" charset="0"/>
                <a:cs typeface="Times New Roman" panose="02020603050405020304" pitchFamily="18" charset="0"/>
              </a:rPr>
              <a:t>after birth, </a:t>
            </a:r>
            <a:r>
              <a:rPr lang="en-US" dirty="0">
                <a:highlight>
                  <a:srgbClr val="FFFFFF"/>
                </a:highlight>
                <a:latin typeface="Times New Roman" panose="02020603050405020304" pitchFamily="18" charset="0"/>
                <a:cs typeface="Times New Roman" panose="02020603050405020304" pitchFamily="18" charset="0"/>
              </a:rPr>
              <a:t>though close monitoring may continue longer in high-risk cases.</a:t>
            </a:r>
            <a:endParaRPr lang="en-US" b="1" i="0" dirty="0">
              <a:solidFill>
                <a:schemeClr val="tx1">
                  <a:lumMod val="95000"/>
                  <a:lumOff val="5000"/>
                </a:schemeClr>
              </a:solidFill>
              <a:effectLst/>
              <a:highlight>
                <a:srgbClr val="FFFFFF"/>
              </a:highlight>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Monitoring for:</a:t>
            </a:r>
          </a:p>
          <a:p>
            <a:r>
              <a:rPr lang="en-US" sz="2000" dirty="0">
                <a:latin typeface="Times New Roman" panose="02020603050405020304" pitchFamily="18" charset="0"/>
                <a:cs typeface="Times New Roman" panose="02020603050405020304" pitchFamily="18" charset="0"/>
              </a:rPr>
              <a:t>Vital signs (BP, HR, temp)</a:t>
            </a:r>
          </a:p>
          <a:p>
            <a:r>
              <a:rPr lang="en-US" sz="2000" dirty="0">
                <a:latin typeface="Times New Roman" panose="02020603050405020304" pitchFamily="18" charset="0"/>
                <a:cs typeface="Times New Roman" panose="02020603050405020304" pitchFamily="18" charset="0"/>
              </a:rPr>
              <a:t>Uterine firmness &amp; Vaginal bleeding</a:t>
            </a:r>
          </a:p>
          <a:p>
            <a:r>
              <a:rPr lang="en-US" sz="2000" dirty="0">
                <a:latin typeface="Times New Roman" panose="02020603050405020304" pitchFamily="18" charset="0"/>
                <a:cs typeface="Times New Roman" panose="02020603050405020304" pitchFamily="18" charset="0"/>
              </a:rPr>
              <a:t>Bladder status</a:t>
            </a:r>
          </a:p>
          <a:p>
            <a:r>
              <a:rPr lang="en-US" sz="2000" dirty="0">
                <a:latin typeface="Times New Roman" panose="02020603050405020304" pitchFamily="18" charset="0"/>
                <a:cs typeface="Times New Roman" panose="02020603050405020304" pitchFamily="18" charset="0"/>
              </a:rPr>
              <a:t>Pain level and maternal emotional response</a:t>
            </a:r>
            <a:endParaRPr lang="en-US" sz="2000" b="0" i="0" dirty="0">
              <a:solidFill>
                <a:srgbClr val="000000"/>
              </a:solidFill>
              <a:effectLst/>
              <a:latin typeface="Times New Roman" panose="02020603050405020304" pitchFamily="18" charset="0"/>
              <a:cs typeface="Times New Roman" panose="02020603050405020304" pitchFamily="18" charset="0"/>
            </a:endParaRPr>
          </a:p>
          <a:p>
            <a:r>
              <a:rPr lang="en-US" sz="2000" b="1" i="0" dirty="0">
                <a:solidFill>
                  <a:srgbClr val="000000"/>
                </a:solidFill>
                <a:effectLst/>
                <a:latin typeface="Times New Roman" panose="02020603050405020304" pitchFamily="18" charset="0"/>
                <a:cs typeface="Times New Roman" panose="02020603050405020304" pitchFamily="18" charset="0"/>
              </a:rPr>
              <a:t>Keeping skin-to-skin contact with the baby as this is best way to help the baby learn to breastfeed and keep them warm and calm</a:t>
            </a:r>
            <a:r>
              <a:rPr lang="en-US" sz="2000" b="0" i="0" dirty="0">
                <a:solidFill>
                  <a:srgbClr val="000000"/>
                </a:solidFill>
                <a:effectLst/>
                <a:latin typeface="Times New Roman" panose="02020603050405020304" pitchFamily="18" charset="0"/>
                <a:cs typeface="Times New Roman" panose="02020603050405020304" pitchFamily="18" charset="0"/>
              </a:rPr>
              <a:t>.</a:t>
            </a:r>
            <a:endParaRPr lang="en-US" sz="2000" b="0" i="0" dirty="0">
              <a:solidFill>
                <a:schemeClr val="tx1">
                  <a:lumMod val="95000"/>
                  <a:lumOff val="5000"/>
                </a:schemeClr>
              </a:solidFill>
              <a:effectLst/>
              <a:highlight>
                <a:srgbClr val="FFFFFF"/>
              </a:highlight>
              <a:latin typeface="Times New Roman" panose="02020603050405020304" pitchFamily="18" charset="0"/>
              <a:cs typeface="Times New Roman" panose="02020603050405020304" pitchFamily="18" charset="0"/>
            </a:endParaRPr>
          </a:p>
          <a:p>
            <a:pPr algn="l"/>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1" i="0" u="sng" dirty="0">
                <a:solidFill>
                  <a:srgbClr val="000000"/>
                </a:solidFill>
                <a:effectLst/>
                <a:latin typeface="Times New Roman" panose="02020603050405020304" pitchFamily="18" charset="0"/>
                <a:cs typeface="Times New Roman" panose="02020603050405020304" pitchFamily="18" charset="0"/>
              </a:rPr>
              <a:t>During this time, the patient may experience:</a:t>
            </a:r>
          </a:p>
          <a:p>
            <a:pPr algn="l">
              <a:buFont typeface="Arial" panose="020B0604020202020204" pitchFamily="34" charset="0"/>
              <a:buChar char="•"/>
            </a:pPr>
            <a:r>
              <a:rPr lang="en-US" sz="2000" b="0" i="0" dirty="0">
                <a:solidFill>
                  <a:srgbClr val="000000"/>
                </a:solidFill>
                <a:effectLst/>
                <a:latin typeface="Times New Roman" panose="02020603050405020304" pitchFamily="18" charset="0"/>
                <a:cs typeface="Times New Roman" panose="02020603050405020304" pitchFamily="18" charset="0"/>
              </a:rPr>
              <a:t>Tremors and chills</a:t>
            </a:r>
          </a:p>
          <a:p>
            <a:pPr algn="l">
              <a:buFont typeface="Arial" panose="020B0604020202020204" pitchFamily="34" charset="0"/>
              <a:buChar char="•"/>
            </a:pPr>
            <a:r>
              <a:rPr lang="en-US" sz="2000" b="0" i="0" dirty="0">
                <a:solidFill>
                  <a:srgbClr val="000000"/>
                </a:solidFill>
                <a:effectLst/>
                <a:latin typeface="Times New Roman" panose="02020603050405020304" pitchFamily="18" charset="0"/>
                <a:cs typeface="Times New Roman" panose="02020603050405020304" pitchFamily="18" charset="0"/>
              </a:rPr>
              <a:t>Discomfort from pain, episiotomy, tears, or hemorrhoids</a:t>
            </a:r>
          </a:p>
          <a:p>
            <a:pPr algn="l">
              <a:buFont typeface="Arial" panose="020B0604020202020204" pitchFamily="34" charset="0"/>
              <a:buChar char="•"/>
            </a:pPr>
            <a:r>
              <a:rPr lang="en-US" sz="2000" b="0" i="0" dirty="0">
                <a:solidFill>
                  <a:srgbClr val="000000"/>
                </a:solidFill>
                <a:effectLst/>
                <a:latin typeface="Times New Roman" panose="02020603050405020304" pitchFamily="18" charset="0"/>
                <a:cs typeface="Times New Roman" panose="02020603050405020304" pitchFamily="18" charset="0"/>
              </a:rPr>
              <a:t>Weakness and dizziness, especially while standing up</a:t>
            </a:r>
          </a:p>
          <a:p>
            <a:pPr algn="l">
              <a:buFont typeface="Arial" panose="020B0604020202020204" pitchFamily="34" charset="0"/>
              <a:buChar char="•"/>
            </a:pPr>
            <a:r>
              <a:rPr lang="en-US" sz="2000" b="0" i="0" dirty="0">
                <a:solidFill>
                  <a:srgbClr val="000000"/>
                </a:solidFill>
                <a:effectLst/>
                <a:latin typeface="Times New Roman" panose="02020603050405020304" pitchFamily="18" charset="0"/>
                <a:cs typeface="Times New Roman" panose="02020603050405020304" pitchFamily="18" charset="0"/>
              </a:rPr>
              <a:t>Difficulty in urination</a:t>
            </a:r>
            <a:endParaRPr lang="en-US" sz="20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2255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Normal birth</a:t>
            </a:r>
            <a:endParaRPr lang="en-US" sz="60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b="1" dirty="0">
                <a:latin typeface="Times New Roman" panose="02020603050405020304" pitchFamily="18" charset="0"/>
                <a:cs typeface="Times New Roman" panose="02020603050405020304" pitchFamily="18" charset="0"/>
              </a:rPr>
              <a:t>The World Health Organization (WHO) defines normal birth as follows:</a:t>
            </a:r>
          </a:p>
          <a:p>
            <a:pPr>
              <a:buFont typeface="Wingdings" panose="05000000000000000000" pitchFamily="2" charset="2"/>
              <a:buChar char="v"/>
            </a:pPr>
            <a:endParaRPr lang="en-US" b="1"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birth is spontaneous in onset and low risk at the start of labor and remains so throughout labor and delivery.</a:t>
            </a:r>
          </a:p>
          <a:p>
            <a:r>
              <a:rPr lang="en-US" dirty="0">
                <a:latin typeface="Times New Roman" panose="02020603050405020304" pitchFamily="18" charset="0"/>
                <a:cs typeface="Times New Roman" panose="02020603050405020304" pitchFamily="18" charset="0"/>
              </a:rPr>
              <a:t>The infant is born spontaneously in the vertex position between 37 and 42 weeks of pregnancy.</a:t>
            </a:r>
          </a:p>
          <a:p>
            <a:r>
              <a:rPr lang="en-US" dirty="0">
                <a:latin typeface="Times New Roman" panose="02020603050405020304" pitchFamily="18" charset="0"/>
                <a:cs typeface="Times New Roman" panose="02020603050405020304" pitchFamily="18" charset="0"/>
              </a:rPr>
              <a:t>After birth, mother and infant are in good condition</a:t>
            </a:r>
          </a:p>
          <a:p>
            <a:endParaRPr lang="en-US" dirty="0"/>
          </a:p>
        </p:txBody>
      </p:sp>
    </p:spTree>
    <p:extLst>
      <p:ext uri="{BB962C8B-B14F-4D97-AF65-F5344CB8AC3E}">
        <p14:creationId xmlns:p14="http://schemas.microsoft.com/office/powerpoint/2010/main" val="37594509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a:solidFill>
                  <a:srgbClr val="FF0000"/>
                </a:solidFill>
                <a:latin typeface="Times New Roman" panose="02020603050405020304" pitchFamily="18" charset="0"/>
                <a:cs typeface="Times New Roman" panose="02020603050405020304" pitchFamily="18" charset="0"/>
              </a:rPr>
              <a:t>What are the 3 types of delivery?</a:t>
            </a:r>
            <a:endParaRPr lang="en-US" sz="54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sz="6000" dirty="0">
                <a:latin typeface="Times New Roman" panose="02020603050405020304" pitchFamily="18" charset="0"/>
                <a:cs typeface="Times New Roman" panose="02020603050405020304" pitchFamily="18" charset="0"/>
              </a:rPr>
              <a:t>Vaginal delivery.</a:t>
            </a:r>
          </a:p>
          <a:p>
            <a:r>
              <a:rPr lang="en-US" sz="6000" dirty="0">
                <a:latin typeface="Times New Roman" panose="02020603050405020304" pitchFamily="18" charset="0"/>
                <a:cs typeface="Times New Roman" panose="02020603050405020304" pitchFamily="18" charset="0"/>
              </a:rPr>
              <a:t> Assisted vaginal delivery (Vacuum or Forceps).</a:t>
            </a:r>
          </a:p>
          <a:p>
            <a:r>
              <a:rPr lang="en-US" sz="6000" dirty="0">
                <a:latin typeface="Times New Roman" panose="02020603050405020304" pitchFamily="18" charset="0"/>
                <a:cs typeface="Times New Roman" panose="02020603050405020304" pitchFamily="18" charset="0"/>
              </a:rPr>
              <a:t> C-section (Cesarean birth)</a:t>
            </a:r>
          </a:p>
          <a:p>
            <a:endParaRPr lang="en-US" dirty="0"/>
          </a:p>
        </p:txBody>
      </p:sp>
    </p:spTree>
    <p:extLst>
      <p:ext uri="{BB962C8B-B14F-4D97-AF65-F5344CB8AC3E}">
        <p14:creationId xmlns:p14="http://schemas.microsoft.com/office/powerpoint/2010/main" val="9085588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Admission history to the D/R</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10515600" cy="4760913"/>
          </a:xfrm>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Previous births and size of previous babies. Previous caesarean section. </a:t>
            </a:r>
          </a:p>
          <a:p>
            <a:r>
              <a:rPr lang="en-US" dirty="0">
                <a:latin typeface="Times New Roman" panose="02020603050405020304" pitchFamily="18" charset="0"/>
                <a:cs typeface="Times New Roman" panose="02020603050405020304" pitchFamily="18" charset="0"/>
              </a:rPr>
              <a:t>Onset, frequency, duration and perception of strength of the contractions. </a:t>
            </a:r>
          </a:p>
          <a:p>
            <a:r>
              <a:rPr lang="en-US" dirty="0">
                <a:latin typeface="Times New Roman" panose="02020603050405020304" pitchFamily="18" charset="0"/>
                <a:cs typeface="Times New Roman" panose="02020603050405020304" pitchFamily="18" charset="0"/>
              </a:rPr>
              <a:t>Whether membranes have ruptured and, if so, color and amount of amniotic fluid lost. </a:t>
            </a:r>
          </a:p>
          <a:p>
            <a:r>
              <a:rPr lang="en-US" dirty="0">
                <a:latin typeface="Times New Roman" panose="02020603050405020304" pitchFamily="18" charset="0"/>
                <a:cs typeface="Times New Roman" panose="02020603050405020304" pitchFamily="18" charset="0"/>
              </a:rPr>
              <a:t>Presence of abnormal vaginal discharge or bleeding. </a:t>
            </a:r>
          </a:p>
          <a:p>
            <a:r>
              <a:rPr lang="en-US" dirty="0">
                <a:latin typeface="Times New Roman" panose="02020603050405020304" pitchFamily="18" charset="0"/>
                <a:cs typeface="Times New Roman" panose="02020603050405020304" pitchFamily="18" charset="0"/>
              </a:rPr>
              <a:t>Recent activity of the fetus (fetal movement). </a:t>
            </a:r>
          </a:p>
          <a:p>
            <a:r>
              <a:rPr lang="en-US" dirty="0">
                <a:latin typeface="Times New Roman" panose="02020603050405020304" pitchFamily="18" charset="0"/>
                <a:cs typeface="Times New Roman" panose="02020603050405020304" pitchFamily="18" charset="0"/>
              </a:rPr>
              <a:t>Medical or obstetric issues of note (e.g. diabetes, hypertension, fetal growth restriction).</a:t>
            </a:r>
          </a:p>
          <a:p>
            <a:r>
              <a:rPr lang="en-US" dirty="0">
                <a:latin typeface="Times New Roman" panose="02020603050405020304" pitchFamily="18" charset="0"/>
                <a:cs typeface="Times New Roman" panose="02020603050405020304" pitchFamily="18" charset="0"/>
              </a:rPr>
              <a:t>Any special requirements (e.g. an interpreter or particular emotional/psychological needs).</a:t>
            </a:r>
          </a:p>
          <a:p>
            <a:r>
              <a:rPr lang="en-US" dirty="0">
                <a:latin typeface="Times New Roman" panose="02020603050405020304" pitchFamily="18" charset="0"/>
                <a:cs typeface="Times New Roman" panose="02020603050405020304" pitchFamily="18" charset="0"/>
              </a:rPr>
              <a:t> Maternal expectations of labor and delivery?</a:t>
            </a:r>
          </a:p>
          <a:p>
            <a:endParaRPr lang="en-US" dirty="0"/>
          </a:p>
        </p:txBody>
      </p:sp>
    </p:spTree>
    <p:extLst>
      <p:ext uri="{BB962C8B-B14F-4D97-AF65-F5344CB8AC3E}">
        <p14:creationId xmlns:p14="http://schemas.microsoft.com/office/powerpoint/2010/main" val="27634675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6000" b="1" dirty="0">
                <a:solidFill>
                  <a:srgbClr val="FF0000"/>
                </a:solidFill>
                <a:latin typeface="Times New Roman" panose="02020603050405020304" pitchFamily="18" charset="0"/>
                <a:cs typeface="Times New Roman" panose="02020603050405020304" pitchFamily="18" charset="0"/>
              </a:rPr>
              <a:t>Assessing progress of labor</a:t>
            </a:r>
            <a:br>
              <a:rPr lang="en-US" dirty="0"/>
            </a:br>
            <a:endParaRPr lang="en-US" dirty="0"/>
          </a:p>
        </p:txBody>
      </p:sp>
      <p:sp>
        <p:nvSpPr>
          <p:cNvPr id="3" name="Content Placeholder 2"/>
          <p:cNvSpPr>
            <a:spLocks noGrp="1"/>
          </p:cNvSpPr>
          <p:nvPr>
            <p:ph idx="1"/>
          </p:nvPr>
        </p:nvSpPr>
        <p:spPr/>
        <p:txBody>
          <a:bodyPr>
            <a:normAutofit/>
          </a:bodyPr>
          <a:lstStyle/>
          <a:p>
            <a:r>
              <a:rPr lang="en-US" sz="6000" dirty="0">
                <a:latin typeface="Times New Roman" panose="02020603050405020304" pitchFamily="18" charset="0"/>
                <a:cs typeface="Times New Roman" panose="02020603050405020304" pitchFamily="18" charset="0"/>
              </a:rPr>
              <a:t>Contractions</a:t>
            </a:r>
          </a:p>
          <a:p>
            <a:r>
              <a:rPr lang="en-US" sz="6000" dirty="0">
                <a:latin typeface="Times New Roman" panose="02020603050405020304" pitchFamily="18" charset="0"/>
                <a:cs typeface="Times New Roman" panose="02020603050405020304" pitchFamily="18" charset="0"/>
              </a:rPr>
              <a:t>Cervical dilatation</a:t>
            </a:r>
          </a:p>
          <a:p>
            <a:r>
              <a:rPr lang="en-US" sz="6000" dirty="0">
                <a:latin typeface="Times New Roman" panose="02020603050405020304" pitchFamily="18" charset="0"/>
                <a:cs typeface="Times New Roman" panose="02020603050405020304" pitchFamily="18" charset="0"/>
              </a:rPr>
              <a:t>Cervical effacement</a:t>
            </a:r>
          </a:p>
          <a:p>
            <a:r>
              <a:rPr lang="en-US" sz="6000" dirty="0">
                <a:latin typeface="Times New Roman" panose="02020603050405020304" pitchFamily="18" charset="0"/>
                <a:cs typeface="Times New Roman" panose="02020603050405020304" pitchFamily="18" charset="0"/>
              </a:rPr>
              <a:t>Decent of the head</a:t>
            </a:r>
          </a:p>
        </p:txBody>
      </p:sp>
    </p:spTree>
    <p:extLst>
      <p:ext uri="{BB962C8B-B14F-4D97-AF65-F5344CB8AC3E}">
        <p14:creationId xmlns:p14="http://schemas.microsoft.com/office/powerpoint/2010/main" val="17364662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PARTOGRAM</a:t>
            </a:r>
          </a:p>
        </p:txBody>
      </p:sp>
      <p:sp>
        <p:nvSpPr>
          <p:cNvPr id="4" name="Content Placeholder 3"/>
          <p:cNvSpPr>
            <a:spLocks noGrp="1"/>
          </p:cNvSpPr>
          <p:nvPr>
            <p:ph idx="1"/>
          </p:nvPr>
        </p:nvSpPr>
        <p:spPr>
          <a:xfrm>
            <a:off x="838200" y="1825624"/>
            <a:ext cx="10515600" cy="4778375"/>
          </a:xfrm>
        </p:spPr>
        <p:txBody>
          <a:bodyPr>
            <a:normAutofit/>
          </a:bodyPr>
          <a:lstStyle/>
          <a:p>
            <a:r>
              <a:rPr lang="en-US" sz="3600" b="0" i="0" dirty="0">
                <a:solidFill>
                  <a:schemeClr val="tx1">
                    <a:lumMod val="85000"/>
                    <a:lumOff val="15000"/>
                  </a:schemeClr>
                </a:solidFill>
                <a:effectLst/>
                <a:latin typeface="Times New Roman" panose="02020603050405020304" pitchFamily="18" charset="0"/>
                <a:cs typeface="Times New Roman" panose="02020603050405020304" pitchFamily="18" charset="0"/>
              </a:rPr>
              <a:t>Partogram is a key tool in detecting an abnormal or prolonged labor.</a:t>
            </a:r>
            <a:endParaRPr lang="en-US" sz="3600" dirty="0">
              <a:solidFill>
                <a:schemeClr val="tx1">
                  <a:lumMod val="85000"/>
                  <a:lumOff val="15000"/>
                </a:schemeClr>
              </a:solidFill>
              <a:latin typeface="Times New Roman" panose="02020603050405020304" pitchFamily="18" charset="0"/>
              <a:cs typeface="Times New Roman" panose="02020603050405020304" pitchFamily="18" charset="0"/>
            </a:endParaRPr>
          </a:p>
          <a:p>
            <a:r>
              <a:rPr lang="en-US" sz="3600" dirty="0">
                <a:solidFill>
                  <a:schemeClr val="tx1">
                    <a:lumMod val="85000"/>
                    <a:lumOff val="15000"/>
                  </a:schemeClr>
                </a:solidFill>
                <a:latin typeface="Times New Roman" panose="02020603050405020304" pitchFamily="18" charset="0"/>
                <a:cs typeface="Times New Roman" panose="02020603050405020304" pitchFamily="18" charset="0"/>
              </a:rPr>
              <a:t> It should be done for all women who are in labor, either low risk or high-risk groups.</a:t>
            </a:r>
          </a:p>
          <a:p>
            <a:r>
              <a:rPr lang="en-US" sz="3600" dirty="0">
                <a:solidFill>
                  <a:schemeClr val="tx1">
                    <a:lumMod val="85000"/>
                    <a:lumOff val="15000"/>
                  </a:schemeClr>
                </a:solidFill>
                <a:latin typeface="Times New Roman" panose="02020603050405020304" pitchFamily="18" charset="0"/>
                <a:cs typeface="Times New Roman" panose="02020603050405020304" pitchFamily="18" charset="0"/>
              </a:rPr>
              <a:t>Maternal and fetal monitoring are essential to pick up problems early and thus institute timely intervention.</a:t>
            </a:r>
          </a:p>
          <a:p>
            <a:r>
              <a:rPr lang="en-US" sz="3600" dirty="0">
                <a:solidFill>
                  <a:schemeClr val="tx1">
                    <a:lumMod val="85000"/>
                    <a:lumOff val="15000"/>
                  </a:schemeClr>
                </a:solidFill>
                <a:latin typeface="Times New Roman" panose="02020603050405020304" pitchFamily="18" charset="0"/>
                <a:cs typeface="Times New Roman" panose="02020603050405020304" pitchFamily="18" charset="0"/>
              </a:rPr>
              <a:t>Documented evidence for medico-legal purpose.</a:t>
            </a:r>
          </a:p>
          <a:p>
            <a:r>
              <a:rPr lang="en-US" sz="3600" dirty="0">
                <a:solidFill>
                  <a:schemeClr val="tx1">
                    <a:lumMod val="85000"/>
                    <a:lumOff val="15000"/>
                  </a:schemeClr>
                </a:solidFill>
                <a:latin typeface="Times New Roman" panose="02020603050405020304" pitchFamily="18" charset="0"/>
                <a:cs typeface="Times New Roman" panose="02020603050405020304" pitchFamily="18" charset="0"/>
              </a:rPr>
              <a:t>Educational value for all grades of staff.</a:t>
            </a:r>
          </a:p>
        </p:txBody>
      </p:sp>
    </p:spTree>
    <p:extLst>
      <p:ext uri="{BB962C8B-B14F-4D97-AF65-F5344CB8AC3E}">
        <p14:creationId xmlns:p14="http://schemas.microsoft.com/office/powerpoint/2010/main" val="35669249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357312"/>
          </a:xfrm>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Component of Partogram</a:t>
            </a:r>
          </a:p>
        </p:txBody>
      </p:sp>
      <p:pic>
        <p:nvPicPr>
          <p:cNvPr id="3074" name="Picture 2" descr="https://image4.slideserve.com/9165825/component-of-partogram-l.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14625" y="1357313"/>
            <a:ext cx="7100887"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5042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0014"/>
            <a:ext cx="10515600" cy="1357312"/>
          </a:xfrm>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Labor Patterns</a:t>
            </a:r>
          </a:p>
        </p:txBody>
      </p:sp>
      <p:sp>
        <p:nvSpPr>
          <p:cNvPr id="3" name="Content Placeholder 2"/>
          <p:cNvSpPr>
            <a:spLocks noGrp="1"/>
          </p:cNvSpPr>
          <p:nvPr>
            <p:ph idx="1"/>
          </p:nvPr>
        </p:nvSpPr>
        <p:spPr/>
        <p:txBody>
          <a:bodyPr/>
          <a:lstStyle/>
          <a:p>
            <a:r>
              <a:rPr lang="en-US" sz="6000" dirty="0">
                <a:latin typeface="Times New Roman" panose="02020603050405020304" pitchFamily="18" charset="0"/>
                <a:cs typeface="Times New Roman" panose="02020603050405020304" pitchFamily="18" charset="0"/>
              </a:rPr>
              <a:t>Normal Labor</a:t>
            </a:r>
          </a:p>
          <a:p>
            <a:r>
              <a:rPr lang="en-US" sz="6000" dirty="0">
                <a:latin typeface="Times New Roman" panose="02020603050405020304" pitchFamily="18" charset="0"/>
                <a:cs typeface="Times New Roman" panose="02020603050405020304" pitchFamily="18" charset="0"/>
              </a:rPr>
              <a:t>Prolonged Latent phase</a:t>
            </a:r>
          </a:p>
          <a:p>
            <a:r>
              <a:rPr lang="en-US" sz="6000" dirty="0">
                <a:latin typeface="Times New Roman" panose="02020603050405020304" pitchFamily="18" charset="0"/>
                <a:cs typeface="Times New Roman" panose="02020603050405020304" pitchFamily="18" charset="0"/>
              </a:rPr>
              <a:t>Primary Dysfunctional Labor</a:t>
            </a:r>
          </a:p>
          <a:p>
            <a:r>
              <a:rPr lang="en-US" sz="6000" dirty="0">
                <a:latin typeface="Times New Roman" panose="02020603050405020304" pitchFamily="18" charset="0"/>
                <a:cs typeface="Times New Roman" panose="02020603050405020304" pitchFamily="18" charset="0"/>
              </a:rPr>
              <a:t>Secondary Arrest</a:t>
            </a:r>
          </a:p>
          <a:p>
            <a:endParaRPr lang="en-US" dirty="0"/>
          </a:p>
        </p:txBody>
      </p:sp>
    </p:spTree>
    <p:extLst>
      <p:ext uri="{BB962C8B-B14F-4D97-AF65-F5344CB8AC3E}">
        <p14:creationId xmlns:p14="http://schemas.microsoft.com/office/powerpoint/2010/main" val="5980114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5739"/>
            <a:ext cx="10515600" cy="1185861"/>
          </a:xfrm>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Normal labor progression</a:t>
            </a:r>
          </a:p>
        </p:txBody>
      </p:sp>
      <p:sp>
        <p:nvSpPr>
          <p:cNvPr id="3" name="Content Placeholder 2"/>
          <p:cNvSpPr>
            <a:spLocks noGrp="1"/>
          </p:cNvSpPr>
          <p:nvPr>
            <p:ph idx="1"/>
          </p:nvPr>
        </p:nvSpPr>
        <p:spPr>
          <a:xfrm>
            <a:off x="838200" y="1825624"/>
            <a:ext cx="10515600" cy="4746625"/>
          </a:xfrm>
        </p:spPr>
        <p:txBody>
          <a:bodyPr>
            <a:normAutofit/>
          </a:bodyPr>
          <a:lstStyle/>
          <a:p>
            <a:r>
              <a:rPr lang="en-US" sz="3000" dirty="0">
                <a:solidFill>
                  <a:srgbClr val="0070C0"/>
                </a:solidFill>
                <a:latin typeface="Times New Roman" panose="02020603050405020304" pitchFamily="18" charset="0"/>
                <a:cs typeface="Times New Roman" panose="02020603050405020304" pitchFamily="18" charset="0"/>
              </a:rPr>
              <a:t>Normal labor progression requires consideration of 3 "Ps," representing power, passage, and passenger</a:t>
            </a:r>
            <a:r>
              <a:rPr lang="en-US" sz="30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ü"/>
            </a:pPr>
            <a:r>
              <a:rPr lang="en-US" sz="3000" dirty="0">
                <a:latin typeface="Times New Roman" panose="02020603050405020304" pitchFamily="18" charset="0"/>
                <a:cs typeface="Times New Roman" panose="02020603050405020304" pitchFamily="18" charset="0"/>
              </a:rPr>
              <a:t> Power refers to uterine contractions and maternal expulsive efforts.</a:t>
            </a:r>
          </a:p>
          <a:p>
            <a:pPr>
              <a:buFont typeface="Wingdings" panose="05000000000000000000" pitchFamily="2" charset="2"/>
              <a:buChar char="ü"/>
            </a:pPr>
            <a:r>
              <a:rPr lang="en-US" sz="3000" dirty="0">
                <a:latin typeface="Times New Roman" panose="02020603050405020304" pitchFamily="18" charset="0"/>
                <a:cs typeface="Times New Roman" panose="02020603050405020304" pitchFamily="18" charset="0"/>
              </a:rPr>
              <a:t> Passage is the maternal pelvis</a:t>
            </a:r>
          </a:p>
          <a:p>
            <a:pPr>
              <a:buFont typeface="Wingdings" panose="05000000000000000000" pitchFamily="2" charset="2"/>
              <a:buChar char="ü"/>
            </a:pPr>
            <a:r>
              <a:rPr lang="en-US" sz="3000" dirty="0">
                <a:latin typeface="Times New Roman" panose="02020603050405020304" pitchFamily="18" charset="0"/>
                <a:cs typeface="Times New Roman" panose="02020603050405020304" pitchFamily="18" charset="0"/>
              </a:rPr>
              <a:t>The passenger is the fetus (size, presentation &amp; position)</a:t>
            </a:r>
          </a:p>
          <a:p>
            <a:endParaRPr lang="en-US" dirty="0"/>
          </a:p>
        </p:txBody>
      </p:sp>
    </p:spTree>
    <p:extLst>
      <p:ext uri="{BB962C8B-B14F-4D97-AF65-F5344CB8AC3E}">
        <p14:creationId xmlns:p14="http://schemas.microsoft.com/office/powerpoint/2010/main" val="24113507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solidFill>
                  <a:srgbClr val="FF0000"/>
                </a:solidFill>
                <a:latin typeface="Times New Roman" panose="02020603050405020304" pitchFamily="18" charset="0"/>
                <a:cs typeface="Times New Roman" panose="02020603050405020304" pitchFamily="18" charset="0"/>
              </a:rPr>
              <a:t>Abnormal Labor Indicators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44102451"/>
              </p:ext>
            </p:extLst>
          </p:nvPr>
        </p:nvGraphicFramePr>
        <p:xfrm>
          <a:off x="838200" y="1920240"/>
          <a:ext cx="10515600" cy="4318003"/>
        </p:xfrm>
        <a:graphic>
          <a:graphicData uri="http://schemas.openxmlformats.org/drawingml/2006/table">
            <a:tbl>
              <a:tblPr/>
              <a:tblGrid>
                <a:gridCol w="2957920">
                  <a:extLst>
                    <a:ext uri="{9D8B030D-6E8A-4147-A177-3AD203B41FA5}">
                      <a16:colId xmlns:a16="http://schemas.microsoft.com/office/drawing/2014/main" val="2224563067"/>
                    </a:ext>
                  </a:extLst>
                </a:gridCol>
                <a:gridCol w="3778840">
                  <a:extLst>
                    <a:ext uri="{9D8B030D-6E8A-4147-A177-3AD203B41FA5}">
                      <a16:colId xmlns:a16="http://schemas.microsoft.com/office/drawing/2014/main" val="1803648355"/>
                    </a:ext>
                  </a:extLst>
                </a:gridCol>
                <a:gridCol w="3778840">
                  <a:extLst>
                    <a:ext uri="{9D8B030D-6E8A-4147-A177-3AD203B41FA5}">
                      <a16:colId xmlns:a16="http://schemas.microsoft.com/office/drawing/2014/main" val="2723390354"/>
                    </a:ext>
                  </a:extLst>
                </a:gridCol>
              </a:tblGrid>
              <a:tr h="663589">
                <a:tc>
                  <a:txBody>
                    <a:bodyPr/>
                    <a:lstStyle/>
                    <a:p>
                      <a:r>
                        <a:rPr lang="en-US" b="0" dirty="0">
                          <a:effectLst/>
                          <a:latin typeface="proxima_nova_rgbold"/>
                        </a:rPr>
                        <a:t>Indication</a:t>
                      </a:r>
                      <a:endParaRPr lang="en-US" dirty="0">
                        <a:effectLst/>
                        <a:latin typeface="proxima_nova_rgregular"/>
                      </a:endParaRPr>
                    </a:p>
                  </a:txBody>
                  <a:tcPr marR="171450" marT="133350" marB="133350" anchor="ctr">
                    <a:lnL w="12700" cap="flat" cmpd="sng" algn="ctr">
                      <a:solidFill>
                        <a:srgbClr val="979797"/>
                      </a:solidFill>
                      <a:prstDash val="solid"/>
                      <a:round/>
                      <a:headEnd type="none" w="med" len="med"/>
                      <a:tailEnd type="none" w="med" len="med"/>
                    </a:lnL>
                    <a:lnR w="9525" cap="flat" cmpd="sng" algn="ctr">
                      <a:solidFill>
                        <a:srgbClr val="979797"/>
                      </a:solidFill>
                      <a:prstDash val="solid"/>
                      <a:round/>
                      <a:headEnd type="none" w="med" len="med"/>
                      <a:tailEnd type="none" w="med" len="med"/>
                    </a:lnR>
                    <a:lnT>
                      <a:noFill/>
                    </a:lnT>
                    <a:lnB w="9525" cap="flat" cmpd="sng" algn="ctr">
                      <a:solidFill>
                        <a:srgbClr val="979797"/>
                      </a:solidFill>
                      <a:prstDash val="solid"/>
                      <a:round/>
                      <a:headEnd type="none" w="med" len="med"/>
                      <a:tailEnd type="none" w="med" len="med"/>
                    </a:lnB>
                    <a:solidFill>
                      <a:srgbClr val="FFFFFF"/>
                    </a:solidFill>
                  </a:tcPr>
                </a:tc>
                <a:tc>
                  <a:txBody>
                    <a:bodyPr/>
                    <a:lstStyle/>
                    <a:p>
                      <a:r>
                        <a:rPr lang="en-US" b="0" dirty="0">
                          <a:effectLst/>
                          <a:latin typeface="proxima_nova_rgbold"/>
                        </a:rPr>
                        <a:t>Nullipara</a:t>
                      </a:r>
                      <a:endParaRPr lang="en-US" dirty="0">
                        <a:effectLst/>
                        <a:latin typeface="proxima_nova_rgregular"/>
                      </a:endParaRPr>
                    </a:p>
                  </a:txBody>
                  <a:tcPr marL="171450" marR="171450" marT="133350" marB="133350" anchor="ctr">
                    <a:lnL w="9525" cap="flat" cmpd="sng" algn="ctr">
                      <a:solidFill>
                        <a:srgbClr val="979797"/>
                      </a:solidFill>
                      <a:prstDash val="solid"/>
                      <a:round/>
                      <a:headEnd type="none" w="med" len="med"/>
                      <a:tailEnd type="none" w="med" len="med"/>
                    </a:lnL>
                    <a:lnR w="9525" cap="flat" cmpd="sng" algn="ctr">
                      <a:solidFill>
                        <a:srgbClr val="979797"/>
                      </a:solidFill>
                      <a:prstDash val="solid"/>
                      <a:round/>
                      <a:headEnd type="none" w="med" len="med"/>
                      <a:tailEnd type="none" w="med" len="med"/>
                    </a:lnR>
                    <a:lnT>
                      <a:noFill/>
                    </a:lnT>
                    <a:lnB w="9525" cap="flat" cmpd="sng" algn="ctr">
                      <a:solidFill>
                        <a:srgbClr val="979797"/>
                      </a:solidFill>
                      <a:prstDash val="solid"/>
                      <a:round/>
                      <a:headEnd type="none" w="med" len="med"/>
                      <a:tailEnd type="none" w="med" len="med"/>
                    </a:lnB>
                    <a:solidFill>
                      <a:srgbClr val="FFFFFF"/>
                    </a:solidFill>
                  </a:tcPr>
                </a:tc>
                <a:tc>
                  <a:txBody>
                    <a:bodyPr/>
                    <a:lstStyle/>
                    <a:p>
                      <a:r>
                        <a:rPr lang="en-US" b="0">
                          <a:effectLst/>
                          <a:latin typeface="proxima_nova_rgbold"/>
                        </a:rPr>
                        <a:t>Multipara</a:t>
                      </a:r>
                      <a:endParaRPr lang="en-US">
                        <a:effectLst/>
                        <a:latin typeface="proxima_nova_rgregular"/>
                      </a:endParaRPr>
                    </a:p>
                  </a:txBody>
                  <a:tcPr marL="171450" marR="171450" marT="133350" marB="133350" anchor="ctr">
                    <a:lnL w="9525" cap="flat" cmpd="sng" algn="ctr">
                      <a:solidFill>
                        <a:srgbClr val="979797"/>
                      </a:solidFill>
                      <a:prstDash val="solid"/>
                      <a:round/>
                      <a:headEnd type="none" w="med" len="med"/>
                      <a:tailEnd type="none" w="med" len="med"/>
                    </a:lnL>
                    <a:lnR>
                      <a:noFill/>
                    </a:lnR>
                    <a:lnT>
                      <a:noFill/>
                    </a:lnT>
                    <a:lnB w="9525" cap="flat" cmpd="sng" algn="ctr">
                      <a:solidFill>
                        <a:srgbClr val="979797"/>
                      </a:solidFill>
                      <a:prstDash val="solid"/>
                      <a:round/>
                      <a:headEnd type="none" w="med" len="med"/>
                      <a:tailEnd type="none" w="med" len="med"/>
                    </a:lnB>
                    <a:solidFill>
                      <a:srgbClr val="FFFFFF"/>
                    </a:solidFill>
                  </a:tcPr>
                </a:tc>
                <a:extLst>
                  <a:ext uri="{0D108BD9-81ED-4DB2-BD59-A6C34878D82A}">
                    <a16:rowId xmlns:a16="http://schemas.microsoft.com/office/drawing/2014/main" val="3582588078"/>
                  </a:ext>
                </a:extLst>
              </a:tr>
              <a:tr h="663589">
                <a:tc>
                  <a:txBody>
                    <a:bodyPr/>
                    <a:lstStyle/>
                    <a:p>
                      <a:r>
                        <a:rPr lang="en-US">
                          <a:effectLst/>
                          <a:latin typeface="proxima_nova_rgregular"/>
                        </a:rPr>
                        <a:t>Prolonged latent phase</a:t>
                      </a:r>
                    </a:p>
                  </a:txBody>
                  <a:tcPr marR="171450" marT="133350" marB="133350" anchor="ctr">
                    <a:lnL w="12700" cap="flat" cmpd="sng" algn="ctr">
                      <a:solidFill>
                        <a:srgbClr val="979797"/>
                      </a:solidFill>
                      <a:prstDash val="solid"/>
                      <a:round/>
                      <a:headEnd type="none" w="med" len="med"/>
                      <a:tailEnd type="none" w="med" len="med"/>
                    </a:lnL>
                    <a:lnR w="9525" cap="flat" cmpd="sng" algn="ctr">
                      <a:solidFill>
                        <a:srgbClr val="979797"/>
                      </a:solidFill>
                      <a:prstDash val="solid"/>
                      <a:round/>
                      <a:headEnd type="none" w="med" len="med"/>
                      <a:tailEnd type="none" w="med" len="med"/>
                    </a:lnR>
                    <a:lnT w="9525" cap="flat" cmpd="sng" algn="ctr">
                      <a:solidFill>
                        <a:srgbClr val="979797"/>
                      </a:solidFill>
                      <a:prstDash val="solid"/>
                      <a:round/>
                      <a:headEnd type="none" w="med" len="med"/>
                      <a:tailEnd type="none" w="med" len="med"/>
                    </a:lnT>
                    <a:lnB w="9525" cap="flat" cmpd="sng" algn="ctr">
                      <a:solidFill>
                        <a:srgbClr val="979797"/>
                      </a:solidFill>
                      <a:prstDash val="solid"/>
                      <a:round/>
                      <a:headEnd type="none" w="med" len="med"/>
                      <a:tailEnd type="none" w="med" len="med"/>
                    </a:lnB>
                    <a:solidFill>
                      <a:srgbClr val="FFFFFF"/>
                    </a:solidFill>
                  </a:tcPr>
                </a:tc>
                <a:tc>
                  <a:txBody>
                    <a:bodyPr/>
                    <a:lstStyle/>
                    <a:p>
                      <a:r>
                        <a:rPr lang="en-US">
                          <a:effectLst/>
                          <a:latin typeface="proxima_nova_rgregular"/>
                        </a:rPr>
                        <a:t>&gt;20 h</a:t>
                      </a:r>
                    </a:p>
                  </a:txBody>
                  <a:tcPr marL="171450" marR="171450" marT="133350" marB="133350" anchor="ctr">
                    <a:lnL w="9525" cap="flat" cmpd="sng" algn="ctr">
                      <a:solidFill>
                        <a:srgbClr val="979797"/>
                      </a:solidFill>
                      <a:prstDash val="solid"/>
                      <a:round/>
                      <a:headEnd type="none" w="med" len="med"/>
                      <a:tailEnd type="none" w="med" len="med"/>
                    </a:lnL>
                    <a:lnR w="9525" cap="flat" cmpd="sng" algn="ctr">
                      <a:solidFill>
                        <a:srgbClr val="979797"/>
                      </a:solidFill>
                      <a:prstDash val="solid"/>
                      <a:round/>
                      <a:headEnd type="none" w="med" len="med"/>
                      <a:tailEnd type="none" w="med" len="med"/>
                    </a:lnR>
                    <a:lnT w="9525" cap="flat" cmpd="sng" algn="ctr">
                      <a:solidFill>
                        <a:srgbClr val="979797"/>
                      </a:solidFill>
                      <a:prstDash val="solid"/>
                      <a:round/>
                      <a:headEnd type="none" w="med" len="med"/>
                      <a:tailEnd type="none" w="med" len="med"/>
                    </a:lnT>
                    <a:lnB w="9525" cap="flat" cmpd="sng" algn="ctr">
                      <a:solidFill>
                        <a:srgbClr val="979797"/>
                      </a:solidFill>
                      <a:prstDash val="solid"/>
                      <a:round/>
                      <a:headEnd type="none" w="med" len="med"/>
                      <a:tailEnd type="none" w="med" len="med"/>
                    </a:lnB>
                    <a:solidFill>
                      <a:srgbClr val="FFFFFF"/>
                    </a:solidFill>
                  </a:tcPr>
                </a:tc>
                <a:tc>
                  <a:txBody>
                    <a:bodyPr/>
                    <a:lstStyle/>
                    <a:p>
                      <a:r>
                        <a:rPr lang="en-US">
                          <a:effectLst/>
                          <a:latin typeface="proxima_nova_rgregular"/>
                        </a:rPr>
                        <a:t>&gt;14 h</a:t>
                      </a:r>
                    </a:p>
                  </a:txBody>
                  <a:tcPr marL="171450" marR="171450" marT="133350" marB="133350" anchor="ctr">
                    <a:lnL w="9525" cap="flat" cmpd="sng" algn="ctr">
                      <a:solidFill>
                        <a:srgbClr val="979797"/>
                      </a:solidFill>
                      <a:prstDash val="solid"/>
                      <a:round/>
                      <a:headEnd type="none" w="med" len="med"/>
                      <a:tailEnd type="none" w="med" len="med"/>
                    </a:lnL>
                    <a:lnR>
                      <a:noFill/>
                    </a:lnR>
                    <a:lnT w="9525" cap="flat" cmpd="sng" algn="ctr">
                      <a:solidFill>
                        <a:srgbClr val="979797"/>
                      </a:solidFill>
                      <a:prstDash val="solid"/>
                      <a:round/>
                      <a:headEnd type="none" w="med" len="med"/>
                      <a:tailEnd type="none" w="med" len="med"/>
                    </a:lnT>
                    <a:lnB w="9525" cap="flat" cmpd="sng" algn="ctr">
                      <a:solidFill>
                        <a:srgbClr val="979797"/>
                      </a:solidFill>
                      <a:prstDash val="solid"/>
                      <a:round/>
                      <a:headEnd type="none" w="med" len="med"/>
                      <a:tailEnd type="none" w="med" len="med"/>
                    </a:lnB>
                    <a:solidFill>
                      <a:srgbClr val="FFFFFF"/>
                    </a:solidFill>
                  </a:tcPr>
                </a:tc>
                <a:extLst>
                  <a:ext uri="{0D108BD9-81ED-4DB2-BD59-A6C34878D82A}">
                    <a16:rowId xmlns:a16="http://schemas.microsoft.com/office/drawing/2014/main" val="3407153362"/>
                  </a:ext>
                </a:extLst>
              </a:tr>
              <a:tr h="663589">
                <a:tc>
                  <a:txBody>
                    <a:bodyPr/>
                    <a:lstStyle/>
                    <a:p>
                      <a:r>
                        <a:rPr lang="en-US">
                          <a:effectLst/>
                          <a:latin typeface="proxima_nova_rgregular"/>
                        </a:rPr>
                        <a:t>Average second stage</a:t>
                      </a:r>
                    </a:p>
                  </a:txBody>
                  <a:tcPr marR="171450" marT="133350" marB="133350" anchor="ctr">
                    <a:lnL w="12700" cap="flat" cmpd="sng" algn="ctr">
                      <a:solidFill>
                        <a:srgbClr val="979797"/>
                      </a:solidFill>
                      <a:prstDash val="solid"/>
                      <a:round/>
                      <a:headEnd type="none" w="med" len="med"/>
                      <a:tailEnd type="none" w="med" len="med"/>
                    </a:lnL>
                    <a:lnR w="9525" cap="flat" cmpd="sng" algn="ctr">
                      <a:solidFill>
                        <a:srgbClr val="979797"/>
                      </a:solidFill>
                      <a:prstDash val="solid"/>
                      <a:round/>
                      <a:headEnd type="none" w="med" len="med"/>
                      <a:tailEnd type="none" w="med" len="med"/>
                    </a:lnR>
                    <a:lnT w="9525" cap="flat" cmpd="sng" algn="ctr">
                      <a:solidFill>
                        <a:srgbClr val="979797"/>
                      </a:solidFill>
                      <a:prstDash val="solid"/>
                      <a:round/>
                      <a:headEnd type="none" w="med" len="med"/>
                      <a:tailEnd type="none" w="med" len="med"/>
                    </a:lnT>
                    <a:lnB w="9525" cap="flat" cmpd="sng" algn="ctr">
                      <a:solidFill>
                        <a:srgbClr val="979797"/>
                      </a:solidFill>
                      <a:prstDash val="solid"/>
                      <a:round/>
                      <a:headEnd type="none" w="med" len="med"/>
                      <a:tailEnd type="none" w="med" len="med"/>
                    </a:lnB>
                    <a:solidFill>
                      <a:srgbClr val="FFFFFF"/>
                    </a:solidFill>
                  </a:tcPr>
                </a:tc>
                <a:tc>
                  <a:txBody>
                    <a:bodyPr/>
                    <a:lstStyle/>
                    <a:p>
                      <a:r>
                        <a:rPr lang="en-US">
                          <a:effectLst/>
                          <a:latin typeface="proxima_nova_rgregular"/>
                        </a:rPr>
                        <a:t>50 min</a:t>
                      </a:r>
                    </a:p>
                  </a:txBody>
                  <a:tcPr marL="171450" marR="171450" marT="133350" marB="133350" anchor="ctr">
                    <a:lnL w="9525" cap="flat" cmpd="sng" algn="ctr">
                      <a:solidFill>
                        <a:srgbClr val="979797"/>
                      </a:solidFill>
                      <a:prstDash val="solid"/>
                      <a:round/>
                      <a:headEnd type="none" w="med" len="med"/>
                      <a:tailEnd type="none" w="med" len="med"/>
                    </a:lnL>
                    <a:lnR w="9525" cap="flat" cmpd="sng" algn="ctr">
                      <a:solidFill>
                        <a:srgbClr val="979797"/>
                      </a:solidFill>
                      <a:prstDash val="solid"/>
                      <a:round/>
                      <a:headEnd type="none" w="med" len="med"/>
                      <a:tailEnd type="none" w="med" len="med"/>
                    </a:lnR>
                    <a:lnT w="9525" cap="flat" cmpd="sng" algn="ctr">
                      <a:solidFill>
                        <a:srgbClr val="979797"/>
                      </a:solidFill>
                      <a:prstDash val="solid"/>
                      <a:round/>
                      <a:headEnd type="none" w="med" len="med"/>
                      <a:tailEnd type="none" w="med" len="med"/>
                    </a:lnT>
                    <a:lnB w="9525" cap="flat" cmpd="sng" algn="ctr">
                      <a:solidFill>
                        <a:srgbClr val="979797"/>
                      </a:solidFill>
                      <a:prstDash val="solid"/>
                      <a:round/>
                      <a:headEnd type="none" w="med" len="med"/>
                      <a:tailEnd type="none" w="med" len="med"/>
                    </a:lnB>
                    <a:solidFill>
                      <a:srgbClr val="FFFFFF"/>
                    </a:solidFill>
                  </a:tcPr>
                </a:tc>
                <a:tc>
                  <a:txBody>
                    <a:bodyPr/>
                    <a:lstStyle/>
                    <a:p>
                      <a:r>
                        <a:rPr lang="en-US">
                          <a:effectLst/>
                          <a:latin typeface="proxima_nova_rgregular"/>
                        </a:rPr>
                        <a:t>20 min</a:t>
                      </a:r>
                    </a:p>
                  </a:txBody>
                  <a:tcPr marL="171450" marR="171450" marT="133350" marB="133350" anchor="ctr">
                    <a:lnL w="9525" cap="flat" cmpd="sng" algn="ctr">
                      <a:solidFill>
                        <a:srgbClr val="979797"/>
                      </a:solidFill>
                      <a:prstDash val="solid"/>
                      <a:round/>
                      <a:headEnd type="none" w="med" len="med"/>
                      <a:tailEnd type="none" w="med" len="med"/>
                    </a:lnL>
                    <a:lnR>
                      <a:noFill/>
                    </a:lnR>
                    <a:lnT w="9525" cap="flat" cmpd="sng" algn="ctr">
                      <a:solidFill>
                        <a:srgbClr val="979797"/>
                      </a:solidFill>
                      <a:prstDash val="solid"/>
                      <a:round/>
                      <a:headEnd type="none" w="med" len="med"/>
                      <a:tailEnd type="none" w="med" len="med"/>
                    </a:lnT>
                    <a:lnB w="9525" cap="flat" cmpd="sng" algn="ctr">
                      <a:solidFill>
                        <a:srgbClr val="979797"/>
                      </a:solidFill>
                      <a:prstDash val="solid"/>
                      <a:round/>
                      <a:headEnd type="none" w="med" len="med"/>
                      <a:tailEnd type="none" w="med" len="med"/>
                    </a:lnB>
                    <a:solidFill>
                      <a:srgbClr val="FFFFFF"/>
                    </a:solidFill>
                  </a:tcPr>
                </a:tc>
                <a:extLst>
                  <a:ext uri="{0D108BD9-81ED-4DB2-BD59-A6C34878D82A}">
                    <a16:rowId xmlns:a16="http://schemas.microsoft.com/office/drawing/2014/main" val="1241397209"/>
                  </a:ext>
                </a:extLst>
              </a:tr>
              <a:tr h="1000058">
                <a:tc>
                  <a:txBody>
                    <a:bodyPr/>
                    <a:lstStyle/>
                    <a:p>
                      <a:r>
                        <a:rPr lang="en-US">
                          <a:effectLst/>
                          <a:latin typeface="proxima_nova_rgregular"/>
                        </a:rPr>
                        <a:t>Prolonged second stage without (with) epidural</a:t>
                      </a:r>
                    </a:p>
                  </a:txBody>
                  <a:tcPr marR="171450" marT="133350" marB="133350" anchor="ctr">
                    <a:lnL w="12700" cap="flat" cmpd="sng" algn="ctr">
                      <a:solidFill>
                        <a:srgbClr val="979797"/>
                      </a:solidFill>
                      <a:prstDash val="solid"/>
                      <a:round/>
                      <a:headEnd type="none" w="med" len="med"/>
                      <a:tailEnd type="none" w="med" len="med"/>
                    </a:lnL>
                    <a:lnR w="9525" cap="flat" cmpd="sng" algn="ctr">
                      <a:solidFill>
                        <a:srgbClr val="979797"/>
                      </a:solidFill>
                      <a:prstDash val="solid"/>
                      <a:round/>
                      <a:headEnd type="none" w="med" len="med"/>
                      <a:tailEnd type="none" w="med" len="med"/>
                    </a:lnR>
                    <a:lnT w="9525" cap="flat" cmpd="sng" algn="ctr">
                      <a:solidFill>
                        <a:srgbClr val="979797"/>
                      </a:solidFill>
                      <a:prstDash val="solid"/>
                      <a:round/>
                      <a:headEnd type="none" w="med" len="med"/>
                      <a:tailEnd type="none" w="med" len="med"/>
                    </a:lnT>
                    <a:lnB w="9525" cap="flat" cmpd="sng" algn="ctr">
                      <a:solidFill>
                        <a:srgbClr val="979797"/>
                      </a:solidFill>
                      <a:prstDash val="solid"/>
                      <a:round/>
                      <a:headEnd type="none" w="med" len="med"/>
                      <a:tailEnd type="none" w="med" len="med"/>
                    </a:lnB>
                    <a:solidFill>
                      <a:srgbClr val="FFFFFF"/>
                    </a:solidFill>
                  </a:tcPr>
                </a:tc>
                <a:tc>
                  <a:txBody>
                    <a:bodyPr/>
                    <a:lstStyle/>
                    <a:p>
                      <a:r>
                        <a:rPr lang="en-US">
                          <a:effectLst/>
                          <a:latin typeface="proxima_nova_rgregular"/>
                        </a:rPr>
                        <a:t>&gt;2 h (&gt;3 h)</a:t>
                      </a:r>
                    </a:p>
                  </a:txBody>
                  <a:tcPr marL="171450" marR="171450" marT="133350" marB="133350" anchor="ctr">
                    <a:lnL w="9525" cap="flat" cmpd="sng" algn="ctr">
                      <a:solidFill>
                        <a:srgbClr val="979797"/>
                      </a:solidFill>
                      <a:prstDash val="solid"/>
                      <a:round/>
                      <a:headEnd type="none" w="med" len="med"/>
                      <a:tailEnd type="none" w="med" len="med"/>
                    </a:lnL>
                    <a:lnR w="9525" cap="flat" cmpd="sng" algn="ctr">
                      <a:solidFill>
                        <a:srgbClr val="979797"/>
                      </a:solidFill>
                      <a:prstDash val="solid"/>
                      <a:round/>
                      <a:headEnd type="none" w="med" len="med"/>
                      <a:tailEnd type="none" w="med" len="med"/>
                    </a:lnR>
                    <a:lnT w="9525" cap="flat" cmpd="sng" algn="ctr">
                      <a:solidFill>
                        <a:srgbClr val="979797"/>
                      </a:solidFill>
                      <a:prstDash val="solid"/>
                      <a:round/>
                      <a:headEnd type="none" w="med" len="med"/>
                      <a:tailEnd type="none" w="med" len="med"/>
                    </a:lnT>
                    <a:lnB w="9525" cap="flat" cmpd="sng" algn="ctr">
                      <a:solidFill>
                        <a:srgbClr val="979797"/>
                      </a:solidFill>
                      <a:prstDash val="solid"/>
                      <a:round/>
                      <a:headEnd type="none" w="med" len="med"/>
                      <a:tailEnd type="none" w="med" len="med"/>
                    </a:lnB>
                    <a:solidFill>
                      <a:srgbClr val="FFFFFF"/>
                    </a:solidFill>
                  </a:tcPr>
                </a:tc>
                <a:tc>
                  <a:txBody>
                    <a:bodyPr/>
                    <a:lstStyle/>
                    <a:p>
                      <a:r>
                        <a:rPr lang="en-US">
                          <a:effectLst/>
                          <a:latin typeface="proxima_nova_rgregular"/>
                        </a:rPr>
                        <a:t>&gt;1 h (&gt;2 h)</a:t>
                      </a:r>
                    </a:p>
                  </a:txBody>
                  <a:tcPr marL="171450" marR="171450" marT="133350" marB="133350" anchor="ctr">
                    <a:lnL w="9525" cap="flat" cmpd="sng" algn="ctr">
                      <a:solidFill>
                        <a:srgbClr val="979797"/>
                      </a:solidFill>
                      <a:prstDash val="solid"/>
                      <a:round/>
                      <a:headEnd type="none" w="med" len="med"/>
                      <a:tailEnd type="none" w="med" len="med"/>
                    </a:lnL>
                    <a:lnR>
                      <a:noFill/>
                    </a:lnR>
                    <a:lnT w="9525" cap="flat" cmpd="sng" algn="ctr">
                      <a:solidFill>
                        <a:srgbClr val="979797"/>
                      </a:solidFill>
                      <a:prstDash val="solid"/>
                      <a:round/>
                      <a:headEnd type="none" w="med" len="med"/>
                      <a:tailEnd type="none" w="med" len="med"/>
                    </a:lnT>
                    <a:lnB w="9525" cap="flat" cmpd="sng" algn="ctr">
                      <a:solidFill>
                        <a:srgbClr val="979797"/>
                      </a:solidFill>
                      <a:prstDash val="solid"/>
                      <a:round/>
                      <a:headEnd type="none" w="med" len="med"/>
                      <a:tailEnd type="none" w="med" len="med"/>
                    </a:lnB>
                    <a:solidFill>
                      <a:srgbClr val="FFFFFF"/>
                    </a:solidFill>
                  </a:tcPr>
                </a:tc>
                <a:extLst>
                  <a:ext uri="{0D108BD9-81ED-4DB2-BD59-A6C34878D82A}">
                    <a16:rowId xmlns:a16="http://schemas.microsoft.com/office/drawing/2014/main" val="1925347868"/>
                  </a:ext>
                </a:extLst>
              </a:tr>
              <a:tr h="663589">
                <a:tc>
                  <a:txBody>
                    <a:bodyPr/>
                    <a:lstStyle/>
                    <a:p>
                      <a:r>
                        <a:rPr lang="en-US">
                          <a:effectLst/>
                          <a:latin typeface="proxima_nova_rgregular"/>
                        </a:rPr>
                        <a:t>Protracted dilation</a:t>
                      </a:r>
                    </a:p>
                  </a:txBody>
                  <a:tcPr marR="171450" marT="133350" marB="133350" anchor="ctr">
                    <a:lnL w="12700" cap="flat" cmpd="sng" algn="ctr">
                      <a:solidFill>
                        <a:srgbClr val="979797"/>
                      </a:solidFill>
                      <a:prstDash val="solid"/>
                      <a:round/>
                      <a:headEnd type="none" w="med" len="med"/>
                      <a:tailEnd type="none" w="med" len="med"/>
                    </a:lnL>
                    <a:lnR w="9525" cap="flat" cmpd="sng" algn="ctr">
                      <a:solidFill>
                        <a:srgbClr val="979797"/>
                      </a:solidFill>
                      <a:prstDash val="solid"/>
                      <a:round/>
                      <a:headEnd type="none" w="med" len="med"/>
                      <a:tailEnd type="none" w="med" len="med"/>
                    </a:lnR>
                    <a:lnT w="9525" cap="flat" cmpd="sng" algn="ctr">
                      <a:solidFill>
                        <a:srgbClr val="979797"/>
                      </a:solidFill>
                      <a:prstDash val="solid"/>
                      <a:round/>
                      <a:headEnd type="none" w="med" len="med"/>
                      <a:tailEnd type="none" w="med" len="med"/>
                    </a:lnT>
                    <a:lnB w="9525" cap="flat" cmpd="sng" algn="ctr">
                      <a:solidFill>
                        <a:srgbClr val="979797"/>
                      </a:solidFill>
                      <a:prstDash val="solid"/>
                      <a:round/>
                      <a:headEnd type="none" w="med" len="med"/>
                      <a:tailEnd type="none" w="med" len="med"/>
                    </a:lnB>
                    <a:solidFill>
                      <a:srgbClr val="FFFFFF"/>
                    </a:solidFill>
                  </a:tcPr>
                </a:tc>
                <a:tc>
                  <a:txBody>
                    <a:bodyPr/>
                    <a:lstStyle/>
                    <a:p>
                      <a:r>
                        <a:rPr lang="en-US">
                          <a:effectLst/>
                          <a:latin typeface="proxima_nova_rgregular"/>
                        </a:rPr>
                        <a:t>&lt; 1.2 cm/h</a:t>
                      </a:r>
                    </a:p>
                  </a:txBody>
                  <a:tcPr marL="171450" marR="171450" marT="133350" marB="133350" anchor="ctr">
                    <a:lnL w="9525" cap="flat" cmpd="sng" algn="ctr">
                      <a:solidFill>
                        <a:srgbClr val="979797"/>
                      </a:solidFill>
                      <a:prstDash val="solid"/>
                      <a:round/>
                      <a:headEnd type="none" w="med" len="med"/>
                      <a:tailEnd type="none" w="med" len="med"/>
                    </a:lnL>
                    <a:lnR w="9525" cap="flat" cmpd="sng" algn="ctr">
                      <a:solidFill>
                        <a:srgbClr val="979797"/>
                      </a:solidFill>
                      <a:prstDash val="solid"/>
                      <a:round/>
                      <a:headEnd type="none" w="med" len="med"/>
                      <a:tailEnd type="none" w="med" len="med"/>
                    </a:lnR>
                    <a:lnT w="9525" cap="flat" cmpd="sng" algn="ctr">
                      <a:solidFill>
                        <a:srgbClr val="979797"/>
                      </a:solidFill>
                      <a:prstDash val="solid"/>
                      <a:round/>
                      <a:headEnd type="none" w="med" len="med"/>
                      <a:tailEnd type="none" w="med" len="med"/>
                    </a:lnT>
                    <a:lnB w="9525" cap="flat" cmpd="sng" algn="ctr">
                      <a:solidFill>
                        <a:srgbClr val="979797"/>
                      </a:solidFill>
                      <a:prstDash val="solid"/>
                      <a:round/>
                      <a:headEnd type="none" w="med" len="med"/>
                      <a:tailEnd type="none" w="med" len="med"/>
                    </a:lnB>
                    <a:solidFill>
                      <a:srgbClr val="FFFFFF"/>
                    </a:solidFill>
                  </a:tcPr>
                </a:tc>
                <a:tc>
                  <a:txBody>
                    <a:bodyPr/>
                    <a:lstStyle/>
                    <a:p>
                      <a:r>
                        <a:rPr lang="en-US">
                          <a:effectLst/>
                          <a:latin typeface="proxima_nova_rgregular"/>
                        </a:rPr>
                        <a:t>&lt; 1.5 cm/h</a:t>
                      </a:r>
                    </a:p>
                  </a:txBody>
                  <a:tcPr marL="171450" marR="171450" marT="133350" marB="133350" anchor="ctr">
                    <a:lnL w="9525" cap="flat" cmpd="sng" algn="ctr">
                      <a:solidFill>
                        <a:srgbClr val="979797"/>
                      </a:solidFill>
                      <a:prstDash val="solid"/>
                      <a:round/>
                      <a:headEnd type="none" w="med" len="med"/>
                      <a:tailEnd type="none" w="med" len="med"/>
                    </a:lnL>
                    <a:lnR>
                      <a:noFill/>
                    </a:lnR>
                    <a:lnT w="9525" cap="flat" cmpd="sng" algn="ctr">
                      <a:solidFill>
                        <a:srgbClr val="979797"/>
                      </a:solidFill>
                      <a:prstDash val="solid"/>
                      <a:round/>
                      <a:headEnd type="none" w="med" len="med"/>
                      <a:tailEnd type="none" w="med" len="med"/>
                    </a:lnT>
                    <a:lnB w="9525" cap="flat" cmpd="sng" algn="ctr">
                      <a:solidFill>
                        <a:srgbClr val="979797"/>
                      </a:solidFill>
                      <a:prstDash val="solid"/>
                      <a:round/>
                      <a:headEnd type="none" w="med" len="med"/>
                      <a:tailEnd type="none" w="med" len="med"/>
                    </a:lnB>
                    <a:solidFill>
                      <a:srgbClr val="FFFFFF"/>
                    </a:solidFill>
                  </a:tcPr>
                </a:tc>
                <a:extLst>
                  <a:ext uri="{0D108BD9-81ED-4DB2-BD59-A6C34878D82A}">
                    <a16:rowId xmlns:a16="http://schemas.microsoft.com/office/drawing/2014/main" val="4074395945"/>
                  </a:ext>
                </a:extLst>
              </a:tr>
              <a:tr h="663589">
                <a:tc>
                  <a:txBody>
                    <a:bodyPr/>
                    <a:lstStyle/>
                    <a:p>
                      <a:r>
                        <a:rPr lang="en-US">
                          <a:effectLst/>
                          <a:latin typeface="proxima_nova_rgregular"/>
                        </a:rPr>
                        <a:t>Protracted descent</a:t>
                      </a:r>
                    </a:p>
                  </a:txBody>
                  <a:tcPr marR="171450" marT="133350" marB="133350" anchor="ctr">
                    <a:lnL w="12700" cap="flat" cmpd="sng" algn="ctr">
                      <a:solidFill>
                        <a:srgbClr val="979797"/>
                      </a:solidFill>
                      <a:prstDash val="solid"/>
                      <a:round/>
                      <a:headEnd type="none" w="med" len="med"/>
                      <a:tailEnd type="none" w="med" len="med"/>
                    </a:lnL>
                    <a:lnR w="9525" cap="flat" cmpd="sng" algn="ctr">
                      <a:solidFill>
                        <a:srgbClr val="979797"/>
                      </a:solidFill>
                      <a:prstDash val="solid"/>
                      <a:round/>
                      <a:headEnd type="none" w="med" len="med"/>
                      <a:tailEnd type="none" w="med" len="med"/>
                    </a:lnR>
                    <a:lnT w="9525" cap="flat" cmpd="sng" algn="ctr">
                      <a:solidFill>
                        <a:srgbClr val="979797"/>
                      </a:solidFill>
                      <a:prstDash val="solid"/>
                      <a:round/>
                      <a:headEnd type="none" w="med" len="med"/>
                      <a:tailEnd type="none" w="med" len="med"/>
                    </a:lnT>
                    <a:lnB w="9525" cap="flat" cmpd="sng" algn="ctr">
                      <a:solidFill>
                        <a:srgbClr val="979797"/>
                      </a:solidFill>
                      <a:prstDash val="solid"/>
                      <a:round/>
                      <a:headEnd type="none" w="med" len="med"/>
                      <a:tailEnd type="none" w="med" len="med"/>
                    </a:lnB>
                    <a:solidFill>
                      <a:srgbClr val="FFFFFF"/>
                    </a:solidFill>
                  </a:tcPr>
                </a:tc>
                <a:tc>
                  <a:txBody>
                    <a:bodyPr/>
                    <a:lstStyle/>
                    <a:p>
                      <a:r>
                        <a:rPr lang="en-US" dirty="0">
                          <a:effectLst/>
                          <a:latin typeface="proxima_nova_rgregular"/>
                        </a:rPr>
                        <a:t>&lt; 1 cm/h</a:t>
                      </a:r>
                    </a:p>
                  </a:txBody>
                  <a:tcPr marL="171450" marR="171450" marT="133350" marB="133350" anchor="ctr">
                    <a:lnL w="9525" cap="flat" cmpd="sng" algn="ctr">
                      <a:solidFill>
                        <a:srgbClr val="979797"/>
                      </a:solidFill>
                      <a:prstDash val="solid"/>
                      <a:round/>
                      <a:headEnd type="none" w="med" len="med"/>
                      <a:tailEnd type="none" w="med" len="med"/>
                    </a:lnL>
                    <a:lnR w="9525" cap="flat" cmpd="sng" algn="ctr">
                      <a:solidFill>
                        <a:srgbClr val="979797"/>
                      </a:solidFill>
                      <a:prstDash val="solid"/>
                      <a:round/>
                      <a:headEnd type="none" w="med" len="med"/>
                      <a:tailEnd type="none" w="med" len="med"/>
                    </a:lnR>
                    <a:lnT w="9525" cap="flat" cmpd="sng" algn="ctr">
                      <a:solidFill>
                        <a:srgbClr val="979797"/>
                      </a:solidFill>
                      <a:prstDash val="solid"/>
                      <a:round/>
                      <a:headEnd type="none" w="med" len="med"/>
                      <a:tailEnd type="none" w="med" len="med"/>
                    </a:lnT>
                    <a:lnB w="9525" cap="flat" cmpd="sng" algn="ctr">
                      <a:solidFill>
                        <a:srgbClr val="979797"/>
                      </a:solidFill>
                      <a:prstDash val="solid"/>
                      <a:round/>
                      <a:headEnd type="none" w="med" len="med"/>
                      <a:tailEnd type="none" w="med" len="med"/>
                    </a:lnB>
                    <a:solidFill>
                      <a:srgbClr val="FFFFFF"/>
                    </a:solidFill>
                  </a:tcPr>
                </a:tc>
                <a:tc>
                  <a:txBody>
                    <a:bodyPr/>
                    <a:lstStyle/>
                    <a:p>
                      <a:r>
                        <a:rPr lang="en-US" dirty="0">
                          <a:effectLst/>
                          <a:latin typeface="proxima_nova_rgregular"/>
                        </a:rPr>
                        <a:t>&lt; 2 cm/h</a:t>
                      </a:r>
                    </a:p>
                  </a:txBody>
                  <a:tcPr marL="171450" marR="171450" marT="133350" marB="133350" anchor="ctr">
                    <a:lnL w="9525" cap="flat" cmpd="sng" algn="ctr">
                      <a:solidFill>
                        <a:srgbClr val="979797"/>
                      </a:solidFill>
                      <a:prstDash val="solid"/>
                      <a:round/>
                      <a:headEnd type="none" w="med" len="med"/>
                      <a:tailEnd type="none" w="med" len="med"/>
                    </a:lnL>
                    <a:lnR>
                      <a:noFill/>
                    </a:lnR>
                    <a:lnT w="9525" cap="flat" cmpd="sng" algn="ctr">
                      <a:solidFill>
                        <a:srgbClr val="979797"/>
                      </a:solidFill>
                      <a:prstDash val="solid"/>
                      <a:round/>
                      <a:headEnd type="none" w="med" len="med"/>
                      <a:tailEnd type="none" w="med" len="med"/>
                    </a:lnT>
                    <a:lnB w="9525" cap="flat" cmpd="sng" algn="ctr">
                      <a:solidFill>
                        <a:srgbClr val="979797"/>
                      </a:solidFill>
                      <a:prstDash val="solid"/>
                      <a:round/>
                      <a:headEnd type="none" w="med" len="med"/>
                      <a:tailEnd type="none" w="med" len="med"/>
                    </a:lnB>
                    <a:solidFill>
                      <a:srgbClr val="FFFFFF"/>
                    </a:solidFill>
                  </a:tcPr>
                </a:tc>
                <a:extLst>
                  <a:ext uri="{0D108BD9-81ED-4DB2-BD59-A6C34878D82A}">
                    <a16:rowId xmlns:a16="http://schemas.microsoft.com/office/drawing/2014/main" val="1819133541"/>
                  </a:ext>
                </a:extLst>
              </a:tr>
            </a:tbl>
          </a:graphicData>
        </a:graphic>
      </p:graphicFrame>
    </p:spTree>
    <p:extLst>
      <p:ext uri="{BB962C8B-B14F-4D97-AF65-F5344CB8AC3E}">
        <p14:creationId xmlns:p14="http://schemas.microsoft.com/office/powerpoint/2010/main" val="14509873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44157-BEED-6D8F-0CF7-787C9B5A6695}"/>
              </a:ext>
            </a:extLst>
          </p:cNvPr>
          <p:cNvSpPr>
            <a:spLocks noGrp="1"/>
          </p:cNvSpPr>
          <p:nvPr>
            <p:ph type="title"/>
          </p:nvPr>
        </p:nvSpPr>
        <p:spPr/>
        <p:txBody>
          <a:bodyPr>
            <a:normAutofit fontScale="90000"/>
          </a:bodyPr>
          <a:lstStyle/>
          <a:p>
            <a:pPr algn="ctr"/>
            <a:r>
              <a:rPr lang="en-US" sz="5400" b="1" dirty="0">
                <a:solidFill>
                  <a:srgbClr val="FF0000"/>
                </a:solidFill>
                <a:latin typeface="Times New Roman" panose="02020603050405020304" pitchFamily="18" charset="0"/>
                <a:cs typeface="Times New Roman" panose="02020603050405020304" pitchFamily="18" charset="0"/>
              </a:rPr>
              <a:t>Causes of abnormal labor patterns</a:t>
            </a:r>
            <a:br>
              <a:rPr lang="en-US" sz="5400" b="1" dirty="0">
                <a:solidFill>
                  <a:srgbClr val="FF0000"/>
                </a:solidFill>
                <a:latin typeface="Times New Roman" panose="02020603050405020304" pitchFamily="18" charset="0"/>
                <a:cs typeface="Times New Roman" panose="02020603050405020304" pitchFamily="18" charset="0"/>
              </a:rPr>
            </a:br>
            <a:r>
              <a:rPr lang="en-US" sz="5400" b="1" dirty="0">
                <a:solidFill>
                  <a:srgbClr val="FF0000"/>
                </a:solidFill>
                <a:latin typeface="Times New Roman" panose="02020603050405020304" pitchFamily="18" charset="0"/>
                <a:cs typeface="Times New Roman" panose="02020603050405020304" pitchFamily="18" charset="0"/>
              </a:rPr>
              <a:t>(Labor Dystocia)</a:t>
            </a:r>
          </a:p>
        </p:txBody>
      </p:sp>
      <p:sp>
        <p:nvSpPr>
          <p:cNvPr id="3" name="Content Placeholder 2">
            <a:extLst>
              <a:ext uri="{FF2B5EF4-FFF2-40B4-BE49-F238E27FC236}">
                <a16:creationId xmlns:a16="http://schemas.microsoft.com/office/drawing/2014/main" id="{8F703D5C-4353-4FDE-418B-D828015C3F41}"/>
              </a:ext>
            </a:extLst>
          </p:cNvPr>
          <p:cNvSpPr>
            <a:spLocks noGrp="1"/>
          </p:cNvSpPr>
          <p:nvPr>
            <p:ph idx="1"/>
          </p:nvPr>
        </p:nvSpPr>
        <p:spPr>
          <a:xfrm>
            <a:off x="838200" y="2011680"/>
            <a:ext cx="10515600" cy="4612639"/>
          </a:xfrm>
        </p:spPr>
        <p:txBody>
          <a:bodyPr>
            <a:normAutofit/>
          </a:bodyPr>
          <a:lstStyle/>
          <a:p>
            <a:pPr>
              <a:buFont typeface="Wingdings" panose="05000000000000000000" pitchFamily="2" charset="2"/>
              <a:buChar char="Ø"/>
            </a:pPr>
            <a:r>
              <a:rPr lang="en-US" sz="3200" b="1" dirty="0">
                <a:latin typeface="Times New Roman" panose="02020603050405020304" pitchFamily="18" charset="0"/>
                <a:cs typeface="Times New Roman" panose="02020603050405020304" pitchFamily="18" charset="0"/>
              </a:rPr>
              <a:t>Inefficient uterine contractions</a:t>
            </a:r>
          </a:p>
          <a:p>
            <a:pPr>
              <a:buFont typeface="Wingdings" panose="05000000000000000000" pitchFamily="2" charset="2"/>
              <a:buChar char="Ø"/>
            </a:pPr>
            <a:r>
              <a:rPr lang="en-US" sz="3200" b="1" dirty="0">
                <a:latin typeface="Times New Roman" panose="02020603050405020304" pitchFamily="18" charset="0"/>
                <a:cs typeface="Times New Roman" panose="02020603050405020304" pitchFamily="18" charset="0"/>
              </a:rPr>
              <a:t>Cephalopelvic disproportion</a:t>
            </a:r>
            <a:r>
              <a:rPr lang="en-US" sz="3200" dirty="0">
                <a:latin typeface="Times New Roman" panose="02020603050405020304" pitchFamily="18" charset="0"/>
                <a:cs typeface="Times New Roman" panose="02020603050405020304" pitchFamily="18" charset="0"/>
              </a:rPr>
              <a:t>: (a mismatch between the size of the fetal head and maternal pelvis).</a:t>
            </a:r>
          </a:p>
          <a:p>
            <a:r>
              <a:rPr lang="en-US" sz="3200" dirty="0">
                <a:latin typeface="Times New Roman" panose="02020603050405020304" pitchFamily="18" charset="0"/>
                <a:cs typeface="Times New Roman" panose="02020603050405020304" pitchFamily="18" charset="0"/>
              </a:rPr>
              <a:t>Macrocosmic fetus</a:t>
            </a:r>
          </a:p>
          <a:p>
            <a:r>
              <a:rPr lang="en-US" sz="3200" dirty="0">
                <a:latin typeface="Times New Roman" panose="02020603050405020304" pitchFamily="18" charset="0"/>
                <a:cs typeface="Times New Roman" panose="02020603050405020304" pitchFamily="18" charset="0"/>
              </a:rPr>
              <a:t>Contracted Pelvis</a:t>
            </a:r>
          </a:p>
          <a:p>
            <a:r>
              <a:rPr lang="en-US" sz="3200" b="1" dirty="0">
                <a:latin typeface="Times New Roman" panose="02020603050405020304" pitchFamily="18" charset="0"/>
                <a:cs typeface="Times New Roman" panose="02020603050405020304" pitchFamily="18" charset="0"/>
              </a:rPr>
              <a:t>Malpresentation </a:t>
            </a:r>
            <a:r>
              <a:rPr lang="en-US" sz="3200" dirty="0">
                <a:latin typeface="Times New Roman" panose="02020603050405020304" pitchFamily="18" charset="0"/>
                <a:cs typeface="Times New Roman" panose="02020603050405020304" pitchFamily="18" charset="0"/>
              </a:rPr>
              <a:t>(Mentum or Brow)</a:t>
            </a:r>
          </a:p>
          <a:p>
            <a:r>
              <a:rPr lang="en-US" sz="3200" b="1" dirty="0">
                <a:latin typeface="Times New Roman" panose="02020603050405020304" pitchFamily="18" charset="0"/>
                <a:cs typeface="Times New Roman" panose="02020603050405020304" pitchFamily="18" charset="0"/>
              </a:rPr>
              <a:t>Malposition </a:t>
            </a:r>
            <a:r>
              <a:rPr lang="en-US" sz="3200" dirty="0">
                <a:latin typeface="Times New Roman" panose="02020603050405020304" pitchFamily="18" charset="0"/>
                <a:cs typeface="Times New Roman" panose="02020603050405020304" pitchFamily="18" charset="0"/>
              </a:rPr>
              <a:t>(</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Asynclitism or extension of the fetal head, occiput posterior or transverse positions)</a:t>
            </a: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26114586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Three or Five “Ps” of Labor</a:t>
            </a:r>
            <a:endParaRPr lang="en-US" sz="6000" dirty="0"/>
          </a:p>
        </p:txBody>
      </p:sp>
      <p:pic>
        <p:nvPicPr>
          <p:cNvPr id="4" name="Picture 2" descr="https://image3.slideserve.com/6676204/the-5-ps-of-labor-l.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95108" y="1825625"/>
            <a:ext cx="5801784"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38075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latin typeface="Times New Roman" panose="02020603050405020304" pitchFamily="18" charset="0"/>
                <a:cs typeface="Times New Roman" panose="02020603050405020304" pitchFamily="18" charset="0"/>
              </a:rPr>
              <a:t>Adverse maternal and fetal outcomes which are associated with labor Dystocia</a:t>
            </a:r>
          </a:p>
        </p:txBody>
      </p:sp>
      <p:sp>
        <p:nvSpPr>
          <p:cNvPr id="3" name="Content Placeholder 2"/>
          <p:cNvSpPr>
            <a:spLocks noGrp="1"/>
          </p:cNvSpPr>
          <p:nvPr>
            <p:ph idx="1"/>
          </p:nvPr>
        </p:nvSpPr>
        <p:spPr>
          <a:xfrm>
            <a:off x="838200" y="1825624"/>
            <a:ext cx="10515600" cy="4879975"/>
          </a:xfrm>
        </p:spPr>
        <p:txBody>
          <a:bodyPr>
            <a:normAutofit lnSpcReduction="10000"/>
          </a:bodyPr>
          <a:lstStyle/>
          <a:p>
            <a:r>
              <a:rPr lang="en-US" sz="3200" dirty="0">
                <a:latin typeface="Times New Roman" panose="02020603050405020304" pitchFamily="18" charset="0"/>
                <a:cs typeface="Times New Roman" panose="02020603050405020304" pitchFamily="18" charset="0"/>
              </a:rPr>
              <a:t>Roughly 20% of labors are associated with </a:t>
            </a:r>
            <a:r>
              <a:rPr lang="en-US" sz="3200" i="1" u="sng" dirty="0">
                <a:latin typeface="Times New Roman" panose="02020603050405020304" pitchFamily="18" charset="0"/>
                <a:cs typeface="Times New Roman" panose="02020603050405020304" pitchFamily="18" charset="0"/>
              </a:rPr>
              <a:t>prolongation</a:t>
            </a:r>
            <a:r>
              <a:rPr lang="en-US" sz="3200" dirty="0">
                <a:latin typeface="Times New Roman" panose="02020603050405020304" pitchFamily="18" charset="0"/>
                <a:cs typeface="Times New Roman" panose="02020603050405020304" pitchFamily="18" charset="0"/>
              </a:rPr>
              <a:t>, </a:t>
            </a:r>
            <a:r>
              <a:rPr lang="en-US" sz="3200" i="1" u="sng" dirty="0">
                <a:latin typeface="Times New Roman" panose="02020603050405020304" pitchFamily="18" charset="0"/>
                <a:cs typeface="Times New Roman" panose="02020603050405020304" pitchFamily="18" charset="0"/>
              </a:rPr>
              <a:t>protraction</a:t>
            </a:r>
            <a:r>
              <a:rPr lang="en-US" sz="3200" dirty="0">
                <a:latin typeface="Times New Roman" panose="02020603050405020304" pitchFamily="18" charset="0"/>
                <a:cs typeface="Times New Roman" panose="02020603050405020304" pitchFamily="18" charset="0"/>
              </a:rPr>
              <a:t>, or an</a:t>
            </a:r>
            <a:r>
              <a:rPr lang="en-US" sz="3200" i="1" u="sng" dirty="0">
                <a:latin typeface="Times New Roman" panose="02020603050405020304" pitchFamily="18" charset="0"/>
                <a:cs typeface="Times New Roman" panose="02020603050405020304" pitchFamily="18" charset="0"/>
              </a:rPr>
              <a:t> arrest </a:t>
            </a:r>
            <a:r>
              <a:rPr lang="en-US" sz="3200" dirty="0">
                <a:latin typeface="Times New Roman" panose="02020603050405020304" pitchFamily="18" charset="0"/>
                <a:cs typeface="Times New Roman" panose="02020603050405020304" pitchFamily="18" charset="0"/>
              </a:rPr>
              <a:t>abnormality. </a:t>
            </a:r>
          </a:p>
          <a:p>
            <a:r>
              <a:rPr lang="en-US" sz="3200" b="1" u="sng" dirty="0">
                <a:latin typeface="Times New Roman" panose="02020603050405020304" pitchFamily="18" charset="0"/>
                <a:cs typeface="Times New Roman" panose="02020603050405020304" pitchFamily="18" charset="0"/>
              </a:rPr>
              <a:t>Complications of Labor Dystocia:</a:t>
            </a:r>
            <a:endParaRPr lang="en-US" sz="3200" dirty="0">
              <a:solidFill>
                <a:srgbClr val="0070C0"/>
              </a:solidFill>
              <a:latin typeface="Times New Roman" panose="02020603050405020304" pitchFamily="18" charset="0"/>
              <a:cs typeface="Times New Roman" panose="02020603050405020304" pitchFamily="18" charset="0"/>
            </a:endParaRPr>
          </a:p>
          <a:p>
            <a:r>
              <a:rPr lang="en-US" sz="3200" dirty="0">
                <a:solidFill>
                  <a:srgbClr val="0070C0"/>
                </a:solidFill>
                <a:latin typeface="Times New Roman" panose="02020603050405020304" pitchFamily="18" charset="0"/>
                <a:cs typeface="Times New Roman" panose="02020603050405020304" pitchFamily="18" charset="0"/>
              </a:rPr>
              <a:t>Infection (maternal &amp; fetal), operative birth, low Apgar score at 5 minutes, prolonged hospitalization for both mother and baby, third- and fourth-degree maternal perineal tears, above-average blood loss, and NICU (neonatal intensive care unit) admissions.</a:t>
            </a:r>
          </a:p>
          <a:p>
            <a:r>
              <a:rPr lang="en-US" sz="3200" b="0" i="0" dirty="0">
                <a:solidFill>
                  <a:srgbClr val="00B050"/>
                </a:solidFill>
                <a:effectLst/>
                <a:latin typeface="Times New Roman" panose="02020603050405020304" pitchFamily="18" charset="0"/>
                <a:cs typeface="Times New Roman" panose="02020603050405020304" pitchFamily="18" charset="0"/>
              </a:rPr>
              <a:t>Obstetric fistula (vesicovaginal or rectovaginal) </a:t>
            </a:r>
            <a:r>
              <a:rPr lang="en-US" sz="3200" b="0" i="0" dirty="0">
                <a:solidFill>
                  <a:srgbClr val="000000"/>
                </a:solidFill>
                <a:effectLst/>
                <a:latin typeface="Times New Roman" panose="02020603050405020304" pitchFamily="18" charset="0"/>
                <a:cs typeface="Times New Roman" panose="02020603050405020304" pitchFamily="18" charset="0"/>
              </a:rPr>
              <a:t>is one of the most distressing late complications of prolonged obstructed labor.</a:t>
            </a:r>
            <a:endParaRPr lang="en-US" sz="3200" dirty="0">
              <a:solidFill>
                <a:srgbClr val="0070C0"/>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764772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36D06-3F83-008E-32BB-E7BD1F61EEB2}"/>
              </a:ext>
            </a:extLst>
          </p:cNvPr>
          <p:cNvSpPr>
            <a:spLocks noGrp="1"/>
          </p:cNvSpPr>
          <p:nvPr>
            <p:ph type="title"/>
          </p:nvPr>
        </p:nvSpPr>
        <p:spPr/>
        <p:txBody>
          <a:bodyPr/>
          <a:lstStyle/>
          <a:p>
            <a:pPr algn="ctr"/>
            <a:r>
              <a:rPr lang="en-US" sz="4400" b="1" dirty="0">
                <a:solidFill>
                  <a:srgbClr val="FF0000"/>
                </a:solidFill>
                <a:latin typeface="Times New Roman" panose="02020603050405020304" pitchFamily="18" charset="0"/>
                <a:cs typeface="Times New Roman" panose="02020603050405020304" pitchFamily="18" charset="0"/>
              </a:rPr>
              <a:t>Clinical Signs of Obstructed Labor</a:t>
            </a:r>
            <a:endParaRPr lang="en-US" dirty="0"/>
          </a:p>
        </p:txBody>
      </p:sp>
      <p:sp>
        <p:nvSpPr>
          <p:cNvPr id="3" name="Content Placeholder 2">
            <a:extLst>
              <a:ext uri="{FF2B5EF4-FFF2-40B4-BE49-F238E27FC236}">
                <a16:creationId xmlns:a16="http://schemas.microsoft.com/office/drawing/2014/main" id="{8CCD185E-C780-AAC8-C9E6-F1137EB9CC8C}"/>
              </a:ext>
            </a:extLst>
          </p:cNvPr>
          <p:cNvSpPr>
            <a:spLocks noGrp="1"/>
          </p:cNvSpPr>
          <p:nvPr>
            <p:ph idx="1"/>
          </p:nvPr>
        </p:nvSpPr>
        <p:spPr>
          <a:xfrm>
            <a:off x="838200" y="1825624"/>
            <a:ext cx="10515600" cy="4667251"/>
          </a:xfrm>
        </p:spPr>
        <p:txBody>
          <a:bodyPr>
            <a:normAutofit fontScale="77500" lnSpcReduction="20000"/>
          </a:bodyPr>
          <a:lstStyle/>
          <a:p>
            <a:endParaRPr lang="en-US" dirty="0"/>
          </a:p>
          <a:p>
            <a:r>
              <a:rPr lang="en-US" sz="3500" b="0" i="0" dirty="0">
                <a:solidFill>
                  <a:srgbClr val="333333"/>
                </a:solidFill>
                <a:effectLst/>
                <a:latin typeface="Times New Roman" panose="02020603050405020304" pitchFamily="18" charset="0"/>
                <a:cs typeface="Times New Roman" panose="02020603050405020304" pitchFamily="18" charset="0"/>
              </a:rPr>
              <a:t>The labor has been prolonged </a:t>
            </a:r>
            <a:endParaRPr lang="en-US" sz="3500" dirty="0">
              <a:latin typeface="Times New Roman" panose="02020603050405020304" pitchFamily="18" charset="0"/>
              <a:cs typeface="Times New Roman" panose="02020603050405020304" pitchFamily="18" charset="0"/>
            </a:endParaRPr>
          </a:p>
          <a:p>
            <a:r>
              <a:rPr lang="en-US" sz="3500" dirty="0">
                <a:latin typeface="Times New Roman" panose="02020603050405020304" pitchFamily="18" charset="0"/>
                <a:cs typeface="Times New Roman" panose="02020603050405020304" pitchFamily="18" charset="0"/>
              </a:rPr>
              <a:t>The mother is exhausted and anxious</a:t>
            </a:r>
          </a:p>
          <a:p>
            <a:r>
              <a:rPr lang="en-US" sz="3500" dirty="0">
                <a:latin typeface="Times New Roman" panose="02020603050405020304" pitchFamily="18" charset="0"/>
                <a:cs typeface="Times New Roman" panose="02020603050405020304" pitchFamily="18" charset="0"/>
              </a:rPr>
              <a:t>Signs of dehydration +_ Acidosis</a:t>
            </a:r>
          </a:p>
          <a:p>
            <a:r>
              <a:rPr lang="en-US" sz="3500" dirty="0">
                <a:latin typeface="Times New Roman" panose="02020603050405020304" pitchFamily="18" charset="0"/>
                <a:cs typeface="Times New Roman" panose="02020603050405020304" pitchFamily="18" charset="0"/>
              </a:rPr>
              <a:t>The mother is tachycardiac, tachypneic with low grade fever</a:t>
            </a:r>
          </a:p>
          <a:p>
            <a:r>
              <a:rPr lang="en-US" sz="3500" dirty="0">
                <a:latin typeface="Times New Roman" panose="02020603050405020304" pitchFamily="18" charset="0"/>
                <a:cs typeface="Times New Roman" panose="02020603050405020304" pitchFamily="18" charset="0"/>
              </a:rPr>
              <a:t>The urine is concentrated</a:t>
            </a:r>
          </a:p>
          <a:p>
            <a:r>
              <a:rPr lang="en-US" sz="3500" dirty="0">
                <a:latin typeface="Times New Roman" panose="02020603050405020304" pitchFamily="18" charset="0"/>
                <a:cs typeface="Times New Roman" panose="02020603050405020304" pitchFamily="18" charset="0"/>
              </a:rPr>
              <a:t>The vulva is edematous</a:t>
            </a:r>
          </a:p>
          <a:p>
            <a:r>
              <a:rPr lang="en-US" sz="3500" dirty="0">
                <a:latin typeface="Times New Roman" panose="02020603050405020304" pitchFamily="18" charset="0"/>
                <a:cs typeface="Times New Roman" panose="02020603050405020304" pitchFamily="18" charset="0"/>
              </a:rPr>
              <a:t>The vagina is dry and hot</a:t>
            </a:r>
          </a:p>
          <a:p>
            <a:r>
              <a:rPr lang="en-US" sz="3500" b="0" i="0" dirty="0">
                <a:solidFill>
                  <a:srgbClr val="202124"/>
                </a:solidFill>
                <a:effectLst/>
                <a:latin typeface="Times New Roman" panose="02020603050405020304" pitchFamily="18" charset="0"/>
                <a:cs typeface="Times New Roman" panose="02020603050405020304" pitchFamily="18" charset="0"/>
              </a:rPr>
              <a:t>Cervix: is fully or partially dilated, edematous and hanging</a:t>
            </a:r>
          </a:p>
          <a:p>
            <a:r>
              <a:rPr lang="en-US" sz="3500" dirty="0">
                <a:solidFill>
                  <a:srgbClr val="202124"/>
                </a:solidFill>
                <a:latin typeface="Times New Roman" panose="02020603050405020304" pitchFamily="18" charset="0"/>
                <a:cs typeface="Times New Roman" panose="02020603050405020304" pitchFamily="18" charset="0"/>
              </a:rPr>
              <a:t>The vertex showed </a:t>
            </a:r>
            <a:r>
              <a:rPr lang="en-US" sz="3500" b="0" i="0" dirty="0">
                <a:solidFill>
                  <a:srgbClr val="202124"/>
                </a:solidFill>
                <a:effectLst/>
                <a:latin typeface="Times New Roman" panose="02020603050405020304" pitchFamily="18" charset="0"/>
                <a:cs typeface="Times New Roman" panose="02020603050405020304" pitchFamily="18" charset="0"/>
              </a:rPr>
              <a:t>shows excessive molding and large caput</a:t>
            </a:r>
          </a:p>
          <a:p>
            <a:r>
              <a:rPr lang="en-US" sz="3500" b="0" i="0" dirty="0">
                <a:solidFill>
                  <a:srgbClr val="333333"/>
                </a:solidFill>
                <a:effectLst/>
                <a:latin typeface="Times New Roman" panose="02020603050405020304" pitchFamily="18" charset="0"/>
                <a:cs typeface="Times New Roman" panose="02020603050405020304" pitchFamily="18" charset="0"/>
              </a:rPr>
              <a:t>Bandl’s ring may be seen </a:t>
            </a:r>
            <a:endParaRPr lang="en-US" sz="3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29031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i="0" dirty="0">
                <a:solidFill>
                  <a:srgbClr val="FF0000"/>
                </a:solidFill>
                <a:effectLst/>
                <a:latin typeface="Times New Roman" panose="02020603050405020304" pitchFamily="18" charset="0"/>
                <a:cs typeface="Times New Roman" panose="02020603050405020304" pitchFamily="18" charset="0"/>
              </a:rPr>
              <a:t>Bandl's ring</a:t>
            </a:r>
            <a:endParaRPr lang="en-US" sz="6000"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5"/>
            <a:ext cx="10515600" cy="4667250"/>
          </a:xfrm>
        </p:spPr>
        <p:txBody>
          <a:bodyPr>
            <a:normAutofit lnSpcReduction="10000"/>
          </a:bodyPr>
          <a:lstStyle/>
          <a:p>
            <a:r>
              <a:rPr lang="en-US" b="0" i="0" dirty="0">
                <a:solidFill>
                  <a:srgbClr val="4D5156"/>
                </a:solidFill>
                <a:effectLst/>
                <a:latin typeface="Times New Roman" panose="02020603050405020304" pitchFamily="18" charset="0"/>
                <a:cs typeface="Times New Roman" panose="02020603050405020304" pitchFamily="18" charset="0"/>
              </a:rPr>
              <a:t>Bandl's ring (also known as pathological retraction ring)</a:t>
            </a:r>
          </a:p>
          <a:p>
            <a:pPr marL="0" indent="0">
              <a:buNone/>
            </a:pP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 </a:t>
            </a:r>
            <a:r>
              <a:rPr lang="en-US" dirty="0" err="1">
                <a:latin typeface="Times New Roman" panose="02020603050405020304" pitchFamily="18" charset="0"/>
                <a:cs typeface="Times New Roman" panose="02020603050405020304" pitchFamily="18" charset="0"/>
              </a:rPr>
              <a:t>Bandl</a:t>
            </a:r>
            <a:r>
              <a:rPr lang="en-US" dirty="0">
                <a:latin typeface="Times New Roman" panose="02020603050405020304" pitchFamily="18" charset="0"/>
                <a:cs typeface="Times New Roman" panose="02020603050405020304" pitchFamily="18" charset="0"/>
              </a:rPr>
              <a:t> ring may be associated with protracted or arrested labor.</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 Bandl ring is a constriction between the thicker upper contractile and thinner lower uterine segments.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It is unclear why this constriction develops during parturition, although prolonged labor and labor dystocia have been suggested as possible causes.</a:t>
            </a:r>
          </a:p>
        </p:txBody>
      </p:sp>
    </p:spTree>
    <p:extLst>
      <p:ext uri="{BB962C8B-B14F-4D97-AF65-F5344CB8AC3E}">
        <p14:creationId xmlns:p14="http://schemas.microsoft.com/office/powerpoint/2010/main" val="10089873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5D2BE-C98D-631D-F829-019D2E96A082}"/>
              </a:ext>
            </a:extLst>
          </p:cNvPr>
          <p:cNvSpPr>
            <a:spLocks noGrp="1"/>
          </p:cNvSpPr>
          <p:nvPr>
            <p:ph type="title"/>
          </p:nvPr>
        </p:nvSpPr>
        <p:spPr/>
        <p:txBody>
          <a:bodyPr>
            <a:normAutofit/>
          </a:bodyPr>
          <a:lstStyle/>
          <a:p>
            <a:pPr algn="ctr"/>
            <a:r>
              <a:rPr lang="en-US" sz="6000" b="1" i="0" dirty="0">
                <a:solidFill>
                  <a:srgbClr val="FF0000"/>
                </a:solidFill>
                <a:effectLst/>
                <a:latin typeface="Times New Roman" panose="02020603050405020304" pitchFamily="18" charset="0"/>
                <a:cs typeface="Times New Roman" panose="02020603050405020304" pitchFamily="18" charset="0"/>
              </a:rPr>
              <a:t>Bandl's ring</a:t>
            </a:r>
            <a:endParaRPr lang="en-US" sz="6000" b="1" dirty="0"/>
          </a:p>
        </p:txBody>
      </p:sp>
      <p:pic>
        <p:nvPicPr>
          <p:cNvPr id="4" name="Content Placeholder 3">
            <a:extLst>
              <a:ext uri="{FF2B5EF4-FFF2-40B4-BE49-F238E27FC236}">
                <a16:creationId xmlns:a16="http://schemas.microsoft.com/office/drawing/2014/main" id="{1322DFA5-9D90-F097-5B43-314D7D230EB3}"/>
              </a:ext>
            </a:extLst>
          </p:cNvPr>
          <p:cNvPicPr>
            <a:picLocks noGrp="1" noChangeAspect="1"/>
          </p:cNvPicPr>
          <p:nvPr>
            <p:ph idx="1"/>
          </p:nvPr>
        </p:nvPicPr>
        <p:blipFill>
          <a:blip r:embed="rId2"/>
          <a:stretch>
            <a:fillRect/>
          </a:stretch>
        </p:blipFill>
        <p:spPr>
          <a:xfrm>
            <a:off x="3202885" y="1825625"/>
            <a:ext cx="5786229" cy="4351338"/>
          </a:xfrm>
          <a:prstGeom prst="rect">
            <a:avLst/>
          </a:prstGeom>
        </p:spPr>
      </p:pic>
    </p:spTree>
    <p:extLst>
      <p:ext uri="{BB962C8B-B14F-4D97-AF65-F5344CB8AC3E}">
        <p14:creationId xmlns:p14="http://schemas.microsoft.com/office/powerpoint/2010/main" val="12227870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98375-87A0-A379-557E-54485F6DABE8}"/>
              </a:ext>
            </a:extLst>
          </p:cNvPr>
          <p:cNvSpPr>
            <a:spLocks noGrp="1"/>
          </p:cNvSpPr>
          <p:nvPr>
            <p:ph type="title"/>
          </p:nvPr>
        </p:nvSpPr>
        <p:spPr/>
        <p:txBody>
          <a:bodyPr>
            <a:normAutofit fontScale="90000"/>
          </a:bodyPr>
          <a:lstStyle/>
          <a:p>
            <a:pPr algn="ctr"/>
            <a:r>
              <a:rPr lang="en-US" sz="5400" b="1" i="0" u="none" strike="noStrike" baseline="0" dirty="0">
                <a:solidFill>
                  <a:srgbClr val="FF0000"/>
                </a:solidFill>
                <a:latin typeface="Times New Roman" panose="02020603050405020304" pitchFamily="18" charset="0"/>
              </a:rPr>
              <a:t>RECOMMENDED TEXT BOOKS </a:t>
            </a:r>
            <a:br>
              <a:rPr lang="en-US" sz="4400" b="0" i="0" u="none" strike="noStrike" baseline="0" dirty="0">
                <a:solidFill>
                  <a:srgbClr val="000000"/>
                </a:solidFill>
                <a:latin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E3C6B3D4-EEF5-DE97-802C-D10D6F3726D5}"/>
              </a:ext>
            </a:extLst>
          </p:cNvPr>
          <p:cNvSpPr>
            <a:spLocks noGrp="1"/>
          </p:cNvSpPr>
          <p:nvPr>
            <p:ph idx="1"/>
          </p:nvPr>
        </p:nvSpPr>
        <p:spPr>
          <a:xfrm>
            <a:off x="838200" y="1825624"/>
            <a:ext cx="10515600" cy="4768215"/>
          </a:xfrm>
        </p:spPr>
        <p:txBody>
          <a:bodyPr>
            <a:noAutofit/>
          </a:bodyPr>
          <a:lstStyle/>
          <a:p>
            <a:r>
              <a:rPr lang="en-US" sz="3600" b="0" i="0" u="none" strike="noStrike" baseline="0" dirty="0">
                <a:solidFill>
                  <a:srgbClr val="000000"/>
                </a:solidFill>
                <a:latin typeface="Times New Roman" panose="02020603050405020304" pitchFamily="18" charset="0"/>
              </a:rPr>
              <a:t>Hacker &amp; Moore's Essentials of Obstetrics and Gynecology </a:t>
            </a:r>
          </a:p>
          <a:p>
            <a:r>
              <a:rPr lang="en-US" sz="3600" b="0" i="0" u="none" strike="noStrike" baseline="0" dirty="0">
                <a:solidFill>
                  <a:srgbClr val="000000"/>
                </a:solidFill>
                <a:latin typeface="Times New Roman" panose="02020603050405020304" pitchFamily="18" charset="0"/>
              </a:rPr>
              <a:t>Obstetrics by Ten Teachers by Philip N. Baker and Louise Kenny </a:t>
            </a:r>
          </a:p>
          <a:p>
            <a:r>
              <a:rPr lang="en-US" sz="3600" b="0" i="0" u="none" strike="noStrike" baseline="0" dirty="0">
                <a:solidFill>
                  <a:srgbClr val="000000"/>
                </a:solidFill>
                <a:latin typeface="Times New Roman" panose="02020603050405020304" pitchFamily="18" charset="0"/>
              </a:rPr>
              <a:t>Williams Obstetrics by Marlene M. Corton </a:t>
            </a:r>
            <a:endParaRPr lang="en-US" sz="3600" dirty="0"/>
          </a:p>
        </p:txBody>
      </p:sp>
    </p:spTree>
    <p:extLst>
      <p:ext uri="{BB962C8B-B14F-4D97-AF65-F5344CB8AC3E}">
        <p14:creationId xmlns:p14="http://schemas.microsoft.com/office/powerpoint/2010/main" val="21786889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CBF64-E2F2-A87F-EB33-DAFCB8D246E5}"/>
              </a:ext>
            </a:extLst>
          </p:cNvPr>
          <p:cNvSpPr>
            <a:spLocks noGrp="1"/>
          </p:cNvSpPr>
          <p:nvPr>
            <p:ph type="title"/>
          </p:nvPr>
        </p:nvSpPr>
        <p:spPr/>
        <p:txBody>
          <a:bodyPr>
            <a:normAutofit/>
          </a:bodyPr>
          <a:lstStyle/>
          <a:p>
            <a:pPr algn="ctr"/>
            <a:r>
              <a:rPr kumimoji="0" lang="en-US" sz="6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Dr Amal Barakat</a:t>
            </a:r>
            <a:endParaRPr lang="en-US" sz="6000" b="1"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0FD49A5-6E7A-741A-2D25-7787B53921D0}"/>
              </a:ext>
            </a:extLst>
          </p:cNvPr>
          <p:cNvSpPr>
            <a:spLocks noGrp="1"/>
          </p:cNvSpPr>
          <p:nvPr>
            <p:ph idx="1"/>
          </p:nvPr>
        </p:nvSpPr>
        <p:spPr/>
        <p:txBody>
          <a:bodyPr>
            <a:normAutofit/>
          </a:bodyPr>
          <a:lstStyle/>
          <a:p>
            <a:pPr marL="0" indent="0" algn="ctr">
              <a:buNone/>
            </a:pPr>
            <a:r>
              <a:rPr lang="en-US" sz="8000" b="1" dirty="0">
                <a:solidFill>
                  <a:srgbClr val="FF0000"/>
                </a:solidFill>
                <a:latin typeface="Times New Roman" panose="02020603050405020304" pitchFamily="18" charset="0"/>
                <a:cs typeface="Times New Roman" panose="02020603050405020304" pitchFamily="18" charset="0"/>
              </a:rPr>
              <a:t>Thank You</a:t>
            </a:r>
          </a:p>
          <a:p>
            <a:pPr algn="ctr"/>
            <a:endParaRPr lang="en-US" sz="4000" b="1" dirty="0">
              <a:solidFill>
                <a:srgbClr val="FF0000"/>
              </a:solidFill>
              <a:latin typeface="Times New Roman" panose="02020603050405020304" pitchFamily="18" charset="0"/>
              <a:cs typeface="Times New Roman" panose="02020603050405020304" pitchFamily="18" charset="0"/>
            </a:endParaRPr>
          </a:p>
          <a:p>
            <a:pPr algn="ctr"/>
            <a:endParaRPr lang="en-US" sz="4000" b="1" dirty="0">
              <a:solidFill>
                <a:srgbClr val="FF0000"/>
              </a:solidFill>
              <a:latin typeface="Times New Roman" panose="02020603050405020304" pitchFamily="18" charset="0"/>
              <a:cs typeface="Times New Roman" panose="02020603050405020304" pitchFamily="18" charset="0"/>
            </a:endParaRPr>
          </a:p>
          <a:p>
            <a:pPr marL="0" indent="0" algn="ctr">
              <a:buNone/>
            </a:pPr>
            <a:r>
              <a:rPr lang="en-US" sz="4000" b="1" dirty="0">
                <a:solidFill>
                  <a:srgbClr val="FF0000"/>
                </a:solidFill>
                <a:latin typeface="Times New Roman" panose="02020603050405020304" pitchFamily="18" charset="0"/>
                <a:cs typeface="Times New Roman" panose="02020603050405020304" pitchFamily="18" charset="0"/>
              </a:rPr>
              <a:t>The End of Labor &amp; Intrapartum Maternal Monitoring</a:t>
            </a:r>
          </a:p>
        </p:txBody>
      </p:sp>
    </p:spTree>
    <p:extLst>
      <p:ext uri="{BB962C8B-B14F-4D97-AF65-F5344CB8AC3E}">
        <p14:creationId xmlns:p14="http://schemas.microsoft.com/office/powerpoint/2010/main" val="3135160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1507</TotalTime>
  <Words>3440</Words>
  <Application>Microsoft Office PowerPoint</Application>
  <PresentationFormat>Widescreen</PresentationFormat>
  <Paragraphs>349</Paragraphs>
  <Slides>70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70</vt:i4>
      </vt:variant>
    </vt:vector>
  </HeadingPairs>
  <TitlesOfParts>
    <vt:vector size="79" baseType="lpstr">
      <vt:lpstr>Arial</vt:lpstr>
      <vt:lpstr>Calibri</vt:lpstr>
      <vt:lpstr>Calibri Light</vt:lpstr>
      <vt:lpstr>Noto Sans JP</vt:lpstr>
      <vt:lpstr>proxima_nova_rgbold</vt:lpstr>
      <vt:lpstr>proxima_nova_rgregular</vt:lpstr>
      <vt:lpstr>Times New Roman</vt:lpstr>
      <vt:lpstr>Wingdings</vt:lpstr>
      <vt:lpstr>Office Theme</vt:lpstr>
      <vt:lpstr>Labor &amp; Intrapartum Maternal Monitoring</vt:lpstr>
      <vt:lpstr> OBJECTIVES</vt:lpstr>
      <vt:lpstr>The start of the journey</vt:lpstr>
      <vt:lpstr>﴿وَلَقَدْ خَلَقْنَا الْإِنْسَانَ مِنْ سُلَالَةٍ مِنْ طِينٍ (12) ثُمَّ جَعَلْنَاهُ نُطْفَةً فِي قَرَارٍ مَكِينٍ (13) ثُمَّ خَلَقْنَا النُّطْفَةَ عَلَقَةً فَخَلَقْنَا الْعَلَقَةَ مُضْغَةً فَخَلَقْنَا الْمُضْغَةَ عِظَاماً فَكَسَوْنَا الْعِظَامَ لَحْماً ثُمَّ أَنْشَأْنَاهُ خَلْقاً آخَرَ فَتَبَارَكَ اللَّهُ أَحْسَنُ الْخَالِقِينَ (14)﴾ </vt:lpstr>
      <vt:lpstr>Labor</vt:lpstr>
      <vt:lpstr>Braxton-Hicks contractions (False labor pain)</vt:lpstr>
      <vt:lpstr>Stages of Labor</vt:lpstr>
      <vt:lpstr>Anatomy of the female pelvis</vt:lpstr>
      <vt:lpstr>The Female Bony Pelvis</vt:lpstr>
      <vt:lpstr>Shapes of the pelvis</vt:lpstr>
      <vt:lpstr>Anatomy of the fetal skulls</vt:lpstr>
      <vt:lpstr>Normal labor</vt:lpstr>
      <vt:lpstr>Cardinal Movements The cardinal movements that occur during the mechanism of labor describe the movement of the fetus through the birth canal</vt:lpstr>
      <vt:lpstr> Engagement </vt:lpstr>
      <vt:lpstr>Engagement</vt:lpstr>
      <vt:lpstr>Rule of 5</vt:lpstr>
      <vt:lpstr>Engagement</vt:lpstr>
      <vt:lpstr>Engagement/ 0 Station</vt:lpstr>
      <vt:lpstr>The ischial spines</vt:lpstr>
      <vt:lpstr>Fetal Lie</vt:lpstr>
      <vt:lpstr>Fetal Presentation</vt:lpstr>
      <vt:lpstr>The vertex</vt:lpstr>
      <vt:lpstr>Vertex</vt:lpstr>
      <vt:lpstr>Summary of Presenting diameters</vt:lpstr>
      <vt:lpstr>Fetal Position</vt:lpstr>
      <vt:lpstr>Position</vt:lpstr>
      <vt:lpstr>The Occiput Anterior position is ideal for normal delivery: smallest presenting diameter</vt:lpstr>
      <vt:lpstr>Molding</vt:lpstr>
      <vt:lpstr>Original Bishop score To assess cervical condition</vt:lpstr>
      <vt:lpstr>Simplified Bishop Score</vt:lpstr>
      <vt:lpstr>Factors possibly linked to controlling cervical ripening including</vt:lpstr>
      <vt:lpstr>Methods commonly employed to encourage cervical ripening in clinical practice</vt:lpstr>
      <vt:lpstr>The First stage of Labor</vt:lpstr>
      <vt:lpstr>The Latent Phase of 1st Stage of Labor</vt:lpstr>
      <vt:lpstr>Management of ladies in their latent phase of the first stage of labor</vt:lpstr>
      <vt:lpstr>The active phase of 1st Stage of Labor</vt:lpstr>
      <vt:lpstr>Management of Ladies in their active phase of  the first stage of labor</vt:lpstr>
      <vt:lpstr>Methods of Augmentation &amp; Induction of Labor</vt:lpstr>
      <vt:lpstr>Rupture of the fetal membranes</vt:lpstr>
      <vt:lpstr>Artificial Rupture of Membranes (Amniotomy)</vt:lpstr>
      <vt:lpstr>Artificial Rupture of Membranes (Amniotomy)</vt:lpstr>
      <vt:lpstr>Oxytocin</vt:lpstr>
      <vt:lpstr>Oxytocin</vt:lpstr>
      <vt:lpstr>Prostaglandins </vt:lpstr>
      <vt:lpstr>Intracervical Ballon or Foley </vt:lpstr>
      <vt:lpstr> Second stage of labor</vt:lpstr>
      <vt:lpstr>Second stage of labor</vt:lpstr>
      <vt:lpstr>Third Stage of Labor</vt:lpstr>
      <vt:lpstr>Signs of Placental Separation in the Third Stage of Labor</vt:lpstr>
      <vt:lpstr>Active management of the third stage</vt:lpstr>
      <vt:lpstr>Methergine (Methylergometrine)</vt:lpstr>
      <vt:lpstr>Modified approach to active management of the third stage</vt:lpstr>
      <vt:lpstr>Fourth stage of Labor</vt:lpstr>
      <vt:lpstr>Normal birth</vt:lpstr>
      <vt:lpstr>What are the 3 types of delivery?</vt:lpstr>
      <vt:lpstr>Admission history to the D/R</vt:lpstr>
      <vt:lpstr>Assessing progress of labor </vt:lpstr>
      <vt:lpstr>PARTOGRAM</vt:lpstr>
      <vt:lpstr>Component of Partogram</vt:lpstr>
      <vt:lpstr>Labor Patterns</vt:lpstr>
      <vt:lpstr>Normal labor progression</vt:lpstr>
      <vt:lpstr>Abnormal Labor Indicators</vt:lpstr>
      <vt:lpstr>Causes of abnormal labor patterns (Labor Dystocia)</vt:lpstr>
      <vt:lpstr>Three or Five “Ps” of Labor</vt:lpstr>
      <vt:lpstr>Adverse maternal and fetal outcomes which are associated with labor Dystocia</vt:lpstr>
      <vt:lpstr>Clinical Signs of Obstructed Labor</vt:lpstr>
      <vt:lpstr>Bandl's ring</vt:lpstr>
      <vt:lpstr>Bandl's ring</vt:lpstr>
      <vt:lpstr>RECOMMENDED TEXT BOOKS  </vt:lpstr>
      <vt:lpstr>Dr Amal Barakat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Intrapartum Fetal Monitoring</dc:title>
  <dc:creator>Admin</dc:creator>
  <cp:lastModifiedBy>Amal</cp:lastModifiedBy>
  <cp:revision>260</cp:revision>
  <dcterms:created xsi:type="dcterms:W3CDTF">2023-12-15T17:03:40Z</dcterms:created>
  <dcterms:modified xsi:type="dcterms:W3CDTF">2025-07-07T05:08:21Z</dcterms:modified>
</cp:coreProperties>
</file>