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comments/comment1.xml" ContentType="application/vnd.openxmlformats-officedocument.presentationml.comments+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media/image1.jpeg" ContentType="image/jpeg"/>
  <Override PartName="/ppt/media/image2.jpeg" ContentType="image/jpeg"/>
  <Override PartName="/ppt/theme/theme2.xml" ContentType="application/vnd.openxmlformats-officedocument.theme+xml"/>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media/image10.jpeg" ContentType="image/jpeg"/>
  <Override PartName="/ppt/media/image11.jpeg" ContentType="image/jpeg"/>
  <Override PartName="/ppt/media/image12.jpeg" ContentType="image/jpeg"/>
  <Override PartName="/ppt/media/image13.jpeg" ContentType="image/jpeg"/>
  <Override PartName="/ppt/media/image14.jpeg" ContentType="image/jpeg"/>
  <Override PartName="/ppt/media/image15.jpeg" ContentType="image/jpeg"/>
  <Override PartName="/ppt/media/image16.jpeg" ContentType="image/jpeg"/>
  <Override PartName="/ppt/media/image17.jpeg" ContentType="image/jpeg"/>
  <Override PartName="/ppt/media/image18.jpeg" ContentType="image/jpeg"/>
  <Override PartName="/ppt/media/image19.jpeg" ContentType="image/jpeg"/>
  <Override PartName="/ppt/media/image20.jpeg" ContentType="image/jpeg"/>
  <Override PartName="/ppt/media/image21.jpeg" ContentType="image/jpeg"/>
  <Override PartName="/ppt/media/image22.jpeg" ContentType="image/jpeg"/>
  <Override PartName="/ppt/media/image23.jpeg" ContentType="image/jpeg"/>
  <Override PartName="/ppt/media/image24.jpeg" ContentType="image/jpeg"/>
  <Override PartName="/ppt/media/image25.jpeg" ContentType="image/jpeg"/>
  <Override PartName="/ppt/media/image26.jpeg" ContentType="image/jpeg"/>
  <Override PartName="/ppt/media/image27.jpeg" ContentType="image/jpeg"/>
  <Override PartName="/ppt/media/image28.jpeg" ContentType="image/jpeg"/>
  <Override PartName="/ppt/media/image29.jpeg" ContentType="image/jpeg"/>
  <Override PartName="/ppt/media/image30.jpeg" ContentType="image/jpeg"/>
  <Override PartName="/ppt/media/image31.jpeg" ContentType="image/jpeg"/>
  <Override PartName="/ppt/media/image32.jpeg" ContentType="image/jpeg"/>
  <Override PartName="/ppt/media/image33.jpeg" ContentType="image/jpeg"/>
  <Override PartName="/ppt/media/image34.jpeg" ContentType="image/jpeg"/>
  <Override PartName="/ppt/media/image35.jpeg" ContentType="image/jpeg"/>
  <Override PartName="/ppt/media/image36.jpeg" ContentType="image/jpeg"/>
  <Override PartName="/ppt/media/image37.jpeg" ContentType="image/jpeg"/>
  <Override PartName="/ppt/media/image38.jpeg" ContentType="image/jpeg"/>
  <Override PartName="/ppt/media/image39.jpeg" ContentType="image/jpeg"/>
  <Override PartName="/ppt/media/image40.jpeg" ContentType="image/jpeg"/>
  <Override PartName="/ppt/media/image41.jpeg" ContentType="image/jpeg"/>
  <Override PartName="/ppt/media/image42.jpeg" ContentType="image/jpeg"/>
  <Override PartName="/ppt/media/image43.jpeg" ContentType="image/jpeg"/>
  <Override PartName="/ppt/media/image44.jpeg" ContentType="image/jpeg"/>
  <Override PartName="/ppt/media/image45.jpeg" ContentType="image/jpeg"/>
  <Override PartName="/ppt/media/image46.jpeg" ContentType="image/jpeg"/>
  <Override PartName="/ppt/media/image47.jpeg" ContentType="image/jpeg"/>
  <Override PartName="/ppt/media/image48.jpeg" ContentType="image/jpeg"/>
  <Override PartName="/ppt/media/image49.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 id="314" r:id="rId67"/>
    <p:sldId id="315" r:id="rId68"/>
    <p:sldId id="316" r:id="rId69"/>
    <p:sldId id="317" r:id="rId70"/>
    <p:sldId id="318" r:id="rId71"/>
    <p:sldId id="319" r:id="rId72"/>
    <p:sldId id="320" r:id="rId73"/>
    <p:sldId id="321" r:id="rId74"/>
    <p:sldId id="322" r:id="rId75"/>
    <p:sldId id="323" r:id="rId76"/>
    <p:sldId id="324" r:id="rId77"/>
    <p:sldId id="325" r:id="rId78"/>
    <p:sldId id="326" r:id="rId79"/>
    <p:sldId id="327" r:id="rId80"/>
    <p:sldId id="328" r:id="rId81"/>
    <p:sldId id="329" r:id="rId82"/>
    <p:sldId id="330" r:id="rId83"/>
    <p:sldId id="331" r:id="rId84"/>
    <p:sldId id="332" r:id="rId85"/>
    <p:sldId id="333" r:id="rId86"/>
    <p:sldId id="334" r:id="rId87"/>
    <p:sldId id="335" r:id="rId88"/>
    <p:sldId id="336" r:id="rId89"/>
    <p:sldId id="337" r:id="rId90"/>
    <p:sldId id="338" r:id="rId91"/>
    <p:sldId id="339" r:id="rId92"/>
    <p:sldId id="340" r:id="rId93"/>
    <p:sldId id="341" r:id="rId94"/>
    <p:sldId id="342" r:id="rId95"/>
    <p:sldId id="343" r:id="rId96"/>
    <p:sldId id="344" r:id="rId97"/>
    <p:sldId id="345" r:id="rId98"/>
    <p:sldId id="346" r:id="rId99"/>
    <p:sldId id="347" r:id="rId100"/>
    <p:sldId id="348" r:id="rId101"/>
    <p:sldId id="349" r:id="rId102"/>
    <p:sldId id="350" r:id="rId103"/>
    <p:sldId id="351" r:id="rId104"/>
    <p:sldId id="352" r:id="rId105"/>
    <p:sldId id="353" r:id="rId106"/>
    <p:sldId id="354" r:id="rId107"/>
    <p:sldId id="355" r:id="rId108"/>
  </p:sldIdLst>
  <p:sldSz cx="9144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Georgia"/>
      </a:defRPr>
    </a:lvl1pPr>
    <a:lvl2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Georgia"/>
      </a:defRPr>
    </a:lvl2pPr>
    <a:lvl3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Georgia"/>
      </a:defRPr>
    </a:lvl3pPr>
    <a:lvl4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Georgia"/>
      </a:defRPr>
    </a:lvl4pPr>
    <a:lvl5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Georgia"/>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Georgia"/>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Georgia"/>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Georgia"/>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Georgi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mAuthor id="0" name="Mohammed Abu ameerh" initials="MAa" lastIdx="1" clrIdx="0"/>
</p:cmAuthorLst>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CFD9"/>
          </a:solidFill>
        </a:fill>
      </a:tcStyle>
    </a:wholeTbl>
    <a:band2H>
      <a:tcTxStyle b="def" i="def"/>
      <a:tcStyle>
        <a:tcBdr/>
        <a:fill>
          <a:solidFill>
            <a:srgbClr val="E9E9ED"/>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FCFE0"/>
          </a:solidFill>
        </a:fill>
      </a:tcStyle>
    </a:wholeTbl>
    <a:band2H>
      <a:tcTxStyle b="def" i="def"/>
      <a:tcStyle>
        <a:tcBdr/>
        <a:fill>
          <a:solidFill>
            <a:srgbClr val="F0E8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DBE5"/>
          </a:solidFill>
        </a:fill>
      </a:tcStyle>
    </a:wholeTbl>
    <a:band2H>
      <a:tcTxStyle b="def" i="def"/>
      <a:tcStyle>
        <a:tcBdr/>
        <a:fill>
          <a:solidFill>
            <a:srgbClr val="E9EEF2"/>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comments" Target="comments/comment1.xml"/><Relationship Id="rId12" Type="http://schemas.openxmlformats.org/officeDocument/2006/relationships/slide" Target="slides/slide4.xml"/><Relationship Id="rId13" Type="http://schemas.openxmlformats.org/officeDocument/2006/relationships/slide" Target="slides/slide5.xml"/><Relationship Id="rId14" Type="http://schemas.openxmlformats.org/officeDocument/2006/relationships/slide" Target="slides/slide6.xml"/><Relationship Id="rId15" Type="http://schemas.openxmlformats.org/officeDocument/2006/relationships/slide" Target="slides/slide7.xml"/><Relationship Id="rId16" Type="http://schemas.openxmlformats.org/officeDocument/2006/relationships/slide" Target="slides/slide8.xml"/><Relationship Id="rId17" Type="http://schemas.openxmlformats.org/officeDocument/2006/relationships/slide" Target="slides/slide9.xml"/><Relationship Id="rId18" Type="http://schemas.openxmlformats.org/officeDocument/2006/relationships/slide" Target="slides/slide10.xml"/><Relationship Id="rId19" Type="http://schemas.openxmlformats.org/officeDocument/2006/relationships/slide" Target="slides/slide11.xml"/><Relationship Id="rId20" Type="http://schemas.openxmlformats.org/officeDocument/2006/relationships/slide" Target="slides/slide12.xml"/><Relationship Id="rId21" Type="http://schemas.openxmlformats.org/officeDocument/2006/relationships/slide" Target="slides/slide13.xml"/><Relationship Id="rId22" Type="http://schemas.openxmlformats.org/officeDocument/2006/relationships/slide" Target="slides/slide14.xml"/><Relationship Id="rId23" Type="http://schemas.openxmlformats.org/officeDocument/2006/relationships/slide" Target="slides/slide15.xml"/><Relationship Id="rId24" Type="http://schemas.openxmlformats.org/officeDocument/2006/relationships/slide" Target="slides/slide16.xml"/><Relationship Id="rId25" Type="http://schemas.openxmlformats.org/officeDocument/2006/relationships/slide" Target="slides/slide17.xml"/><Relationship Id="rId26" Type="http://schemas.openxmlformats.org/officeDocument/2006/relationships/slide" Target="slides/slide18.xml"/><Relationship Id="rId27" Type="http://schemas.openxmlformats.org/officeDocument/2006/relationships/slide" Target="slides/slide19.xml"/><Relationship Id="rId28" Type="http://schemas.openxmlformats.org/officeDocument/2006/relationships/slide" Target="slides/slide20.xml"/><Relationship Id="rId29" Type="http://schemas.openxmlformats.org/officeDocument/2006/relationships/slide" Target="slides/slide21.xml"/><Relationship Id="rId30" Type="http://schemas.openxmlformats.org/officeDocument/2006/relationships/slide" Target="slides/slide22.xml"/><Relationship Id="rId31" Type="http://schemas.openxmlformats.org/officeDocument/2006/relationships/slide" Target="slides/slide23.xml"/><Relationship Id="rId32" Type="http://schemas.openxmlformats.org/officeDocument/2006/relationships/slide" Target="slides/slide24.xml"/><Relationship Id="rId33" Type="http://schemas.openxmlformats.org/officeDocument/2006/relationships/slide" Target="slides/slide25.xml"/><Relationship Id="rId34" Type="http://schemas.openxmlformats.org/officeDocument/2006/relationships/slide" Target="slides/slide26.xml"/><Relationship Id="rId35" Type="http://schemas.openxmlformats.org/officeDocument/2006/relationships/slide" Target="slides/slide27.xml"/><Relationship Id="rId36" Type="http://schemas.openxmlformats.org/officeDocument/2006/relationships/slide" Target="slides/slide28.xml"/><Relationship Id="rId37" Type="http://schemas.openxmlformats.org/officeDocument/2006/relationships/slide" Target="slides/slide29.xml"/><Relationship Id="rId38" Type="http://schemas.openxmlformats.org/officeDocument/2006/relationships/slide" Target="slides/slide30.xml"/><Relationship Id="rId39" Type="http://schemas.openxmlformats.org/officeDocument/2006/relationships/slide" Target="slides/slide31.xml"/><Relationship Id="rId40" Type="http://schemas.openxmlformats.org/officeDocument/2006/relationships/slide" Target="slides/slide32.xml"/><Relationship Id="rId41" Type="http://schemas.openxmlformats.org/officeDocument/2006/relationships/slide" Target="slides/slide33.xml"/><Relationship Id="rId42" Type="http://schemas.openxmlformats.org/officeDocument/2006/relationships/slide" Target="slides/slide34.xml"/><Relationship Id="rId43" Type="http://schemas.openxmlformats.org/officeDocument/2006/relationships/slide" Target="slides/slide35.xml"/><Relationship Id="rId44" Type="http://schemas.openxmlformats.org/officeDocument/2006/relationships/slide" Target="slides/slide36.xml"/><Relationship Id="rId45" Type="http://schemas.openxmlformats.org/officeDocument/2006/relationships/slide" Target="slides/slide37.xml"/><Relationship Id="rId46" Type="http://schemas.openxmlformats.org/officeDocument/2006/relationships/slide" Target="slides/slide38.xml"/><Relationship Id="rId47" Type="http://schemas.openxmlformats.org/officeDocument/2006/relationships/slide" Target="slides/slide39.xml"/><Relationship Id="rId48" Type="http://schemas.openxmlformats.org/officeDocument/2006/relationships/slide" Target="slides/slide40.xml"/><Relationship Id="rId49" Type="http://schemas.openxmlformats.org/officeDocument/2006/relationships/slide" Target="slides/slide41.xml"/><Relationship Id="rId50" Type="http://schemas.openxmlformats.org/officeDocument/2006/relationships/slide" Target="slides/slide42.xml"/><Relationship Id="rId51" Type="http://schemas.openxmlformats.org/officeDocument/2006/relationships/slide" Target="slides/slide43.xml"/><Relationship Id="rId52" Type="http://schemas.openxmlformats.org/officeDocument/2006/relationships/slide" Target="slides/slide44.xml"/><Relationship Id="rId53" Type="http://schemas.openxmlformats.org/officeDocument/2006/relationships/slide" Target="slides/slide45.xml"/><Relationship Id="rId54" Type="http://schemas.openxmlformats.org/officeDocument/2006/relationships/slide" Target="slides/slide46.xml"/><Relationship Id="rId55" Type="http://schemas.openxmlformats.org/officeDocument/2006/relationships/slide" Target="slides/slide47.xml"/><Relationship Id="rId56" Type="http://schemas.openxmlformats.org/officeDocument/2006/relationships/slide" Target="slides/slide48.xml"/><Relationship Id="rId57" Type="http://schemas.openxmlformats.org/officeDocument/2006/relationships/slide" Target="slides/slide49.xml"/><Relationship Id="rId58" Type="http://schemas.openxmlformats.org/officeDocument/2006/relationships/slide" Target="slides/slide50.xml"/><Relationship Id="rId59" Type="http://schemas.openxmlformats.org/officeDocument/2006/relationships/slide" Target="slides/slide51.xml"/><Relationship Id="rId60" Type="http://schemas.openxmlformats.org/officeDocument/2006/relationships/slide" Target="slides/slide52.xml"/><Relationship Id="rId61" Type="http://schemas.openxmlformats.org/officeDocument/2006/relationships/slide" Target="slides/slide53.xml"/><Relationship Id="rId62" Type="http://schemas.openxmlformats.org/officeDocument/2006/relationships/slide" Target="slides/slide54.xml"/><Relationship Id="rId63" Type="http://schemas.openxmlformats.org/officeDocument/2006/relationships/slide" Target="slides/slide55.xml"/><Relationship Id="rId64" Type="http://schemas.openxmlformats.org/officeDocument/2006/relationships/slide" Target="slides/slide56.xml"/><Relationship Id="rId65" Type="http://schemas.openxmlformats.org/officeDocument/2006/relationships/slide" Target="slides/slide57.xml"/><Relationship Id="rId66" Type="http://schemas.openxmlformats.org/officeDocument/2006/relationships/slide" Target="slides/slide58.xml"/><Relationship Id="rId67" Type="http://schemas.openxmlformats.org/officeDocument/2006/relationships/slide" Target="slides/slide59.xml"/><Relationship Id="rId68" Type="http://schemas.openxmlformats.org/officeDocument/2006/relationships/slide" Target="slides/slide60.xml"/><Relationship Id="rId69" Type="http://schemas.openxmlformats.org/officeDocument/2006/relationships/slide" Target="slides/slide61.xml"/><Relationship Id="rId70" Type="http://schemas.openxmlformats.org/officeDocument/2006/relationships/slide" Target="slides/slide62.xml"/><Relationship Id="rId71" Type="http://schemas.openxmlformats.org/officeDocument/2006/relationships/slide" Target="slides/slide63.xml"/><Relationship Id="rId72" Type="http://schemas.openxmlformats.org/officeDocument/2006/relationships/slide" Target="slides/slide64.xml"/><Relationship Id="rId73" Type="http://schemas.openxmlformats.org/officeDocument/2006/relationships/slide" Target="slides/slide65.xml"/><Relationship Id="rId74" Type="http://schemas.openxmlformats.org/officeDocument/2006/relationships/slide" Target="slides/slide66.xml"/><Relationship Id="rId75" Type="http://schemas.openxmlformats.org/officeDocument/2006/relationships/slide" Target="slides/slide67.xml"/><Relationship Id="rId76" Type="http://schemas.openxmlformats.org/officeDocument/2006/relationships/slide" Target="slides/slide68.xml"/><Relationship Id="rId77" Type="http://schemas.openxmlformats.org/officeDocument/2006/relationships/slide" Target="slides/slide69.xml"/><Relationship Id="rId78" Type="http://schemas.openxmlformats.org/officeDocument/2006/relationships/slide" Target="slides/slide70.xml"/><Relationship Id="rId79" Type="http://schemas.openxmlformats.org/officeDocument/2006/relationships/slide" Target="slides/slide71.xml"/><Relationship Id="rId80" Type="http://schemas.openxmlformats.org/officeDocument/2006/relationships/slide" Target="slides/slide72.xml"/><Relationship Id="rId81" Type="http://schemas.openxmlformats.org/officeDocument/2006/relationships/slide" Target="slides/slide73.xml"/><Relationship Id="rId82" Type="http://schemas.openxmlformats.org/officeDocument/2006/relationships/slide" Target="slides/slide74.xml"/><Relationship Id="rId83" Type="http://schemas.openxmlformats.org/officeDocument/2006/relationships/slide" Target="slides/slide75.xml"/><Relationship Id="rId84" Type="http://schemas.openxmlformats.org/officeDocument/2006/relationships/slide" Target="slides/slide76.xml"/><Relationship Id="rId85" Type="http://schemas.openxmlformats.org/officeDocument/2006/relationships/slide" Target="slides/slide77.xml"/><Relationship Id="rId86" Type="http://schemas.openxmlformats.org/officeDocument/2006/relationships/slide" Target="slides/slide78.xml"/><Relationship Id="rId87" Type="http://schemas.openxmlformats.org/officeDocument/2006/relationships/slide" Target="slides/slide79.xml"/><Relationship Id="rId88" Type="http://schemas.openxmlformats.org/officeDocument/2006/relationships/slide" Target="slides/slide80.xml"/><Relationship Id="rId89" Type="http://schemas.openxmlformats.org/officeDocument/2006/relationships/slide" Target="slides/slide81.xml"/><Relationship Id="rId90" Type="http://schemas.openxmlformats.org/officeDocument/2006/relationships/slide" Target="slides/slide82.xml"/><Relationship Id="rId91" Type="http://schemas.openxmlformats.org/officeDocument/2006/relationships/slide" Target="slides/slide83.xml"/><Relationship Id="rId92" Type="http://schemas.openxmlformats.org/officeDocument/2006/relationships/slide" Target="slides/slide84.xml"/><Relationship Id="rId93" Type="http://schemas.openxmlformats.org/officeDocument/2006/relationships/slide" Target="slides/slide85.xml"/><Relationship Id="rId94" Type="http://schemas.openxmlformats.org/officeDocument/2006/relationships/slide" Target="slides/slide86.xml"/><Relationship Id="rId95" Type="http://schemas.openxmlformats.org/officeDocument/2006/relationships/slide" Target="slides/slide87.xml"/><Relationship Id="rId96" Type="http://schemas.openxmlformats.org/officeDocument/2006/relationships/slide" Target="slides/slide88.xml"/><Relationship Id="rId97" Type="http://schemas.openxmlformats.org/officeDocument/2006/relationships/slide" Target="slides/slide89.xml"/><Relationship Id="rId98" Type="http://schemas.openxmlformats.org/officeDocument/2006/relationships/slide" Target="slides/slide90.xml"/><Relationship Id="rId99" Type="http://schemas.openxmlformats.org/officeDocument/2006/relationships/slide" Target="slides/slide91.xml"/><Relationship Id="rId100" Type="http://schemas.openxmlformats.org/officeDocument/2006/relationships/slide" Target="slides/slide92.xml"/><Relationship Id="rId101" Type="http://schemas.openxmlformats.org/officeDocument/2006/relationships/slide" Target="slides/slide93.xml"/><Relationship Id="rId102" Type="http://schemas.openxmlformats.org/officeDocument/2006/relationships/slide" Target="slides/slide94.xml"/><Relationship Id="rId103" Type="http://schemas.openxmlformats.org/officeDocument/2006/relationships/slide" Target="slides/slide95.xml"/><Relationship Id="rId104" Type="http://schemas.openxmlformats.org/officeDocument/2006/relationships/slide" Target="slides/slide96.xml"/><Relationship Id="rId105" Type="http://schemas.openxmlformats.org/officeDocument/2006/relationships/slide" Target="slides/slide97.xml"/><Relationship Id="rId106" Type="http://schemas.openxmlformats.org/officeDocument/2006/relationships/slide" Target="slides/slide98.xml"/><Relationship Id="rId107" Type="http://schemas.openxmlformats.org/officeDocument/2006/relationships/slide" Target="slides/slide99.xml"/><Relationship Id="rId108" Type="http://schemas.openxmlformats.org/officeDocument/2006/relationships/slide" Target="slides/slide100.xml"/></Relationships>

</file>

<file path=ppt/comments/comment1.xml><?xml version="1.0" encoding="utf-8"?>
<p:cm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m authorId="0" dt="2020-08-26T7:16:32.460 am" idx="1">
    <p:pos x="2933" y="1546"/>
    <p:text/>
    <p:extLst>
      <p:ext uri="{C676402C-5697-4E1C-873F-D02D1690AC5C}">
        <p15:threadingInfo xmlns:p15="http://schemas.microsoft.com/office/powerpoint/2012/main" timeZoneBias="-180"/>
      </p:ext>
    </p:extLst>
  </p:cm>
</p:cmLst>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60" name="Shape 160"/>
          <p:cNvSpPr/>
          <p:nvPr>
            <p:ph type="sldImg"/>
          </p:nvPr>
        </p:nvSpPr>
        <p:spPr>
          <a:xfrm>
            <a:off x="1143000" y="685800"/>
            <a:ext cx="4572000" cy="3429000"/>
          </a:xfrm>
          <a:prstGeom prst="rect">
            <a:avLst/>
          </a:prstGeom>
        </p:spPr>
        <p:txBody>
          <a:bodyPr/>
          <a:lstStyle/>
          <a:p>
            <a:pPr/>
          </a:p>
        </p:txBody>
      </p:sp>
      <p:sp>
        <p:nvSpPr>
          <p:cNvPr id="161" name="Shape 161"/>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Georgia"/>
      </a:defRPr>
    </a:lvl1pPr>
    <a:lvl2pPr indent="228600" latinLnBrk="0">
      <a:defRPr sz="1200">
        <a:latin typeface="+mj-lt"/>
        <a:ea typeface="+mj-ea"/>
        <a:cs typeface="+mj-cs"/>
        <a:sym typeface="Georgia"/>
      </a:defRPr>
    </a:lvl2pPr>
    <a:lvl3pPr indent="457200" latinLnBrk="0">
      <a:defRPr sz="1200">
        <a:latin typeface="+mj-lt"/>
        <a:ea typeface="+mj-ea"/>
        <a:cs typeface="+mj-cs"/>
        <a:sym typeface="Georgia"/>
      </a:defRPr>
    </a:lvl3pPr>
    <a:lvl4pPr indent="685800" latinLnBrk="0">
      <a:defRPr sz="1200">
        <a:latin typeface="+mj-lt"/>
        <a:ea typeface="+mj-ea"/>
        <a:cs typeface="+mj-cs"/>
        <a:sym typeface="Georgia"/>
      </a:defRPr>
    </a:lvl4pPr>
    <a:lvl5pPr indent="914400" latinLnBrk="0">
      <a:defRPr sz="1200">
        <a:latin typeface="+mj-lt"/>
        <a:ea typeface="+mj-ea"/>
        <a:cs typeface="+mj-cs"/>
        <a:sym typeface="Georgia"/>
      </a:defRPr>
    </a:lvl5pPr>
    <a:lvl6pPr indent="1143000" latinLnBrk="0">
      <a:defRPr sz="1200">
        <a:latin typeface="+mj-lt"/>
        <a:ea typeface="+mj-ea"/>
        <a:cs typeface="+mj-cs"/>
        <a:sym typeface="Georgia"/>
      </a:defRPr>
    </a:lvl6pPr>
    <a:lvl7pPr indent="1371600" latinLnBrk="0">
      <a:defRPr sz="1200">
        <a:latin typeface="+mj-lt"/>
        <a:ea typeface="+mj-ea"/>
        <a:cs typeface="+mj-cs"/>
        <a:sym typeface="Georgia"/>
      </a:defRPr>
    </a:lvl7pPr>
    <a:lvl8pPr indent="1600200" latinLnBrk="0">
      <a:defRPr sz="1200">
        <a:latin typeface="+mj-lt"/>
        <a:ea typeface="+mj-ea"/>
        <a:cs typeface="+mj-cs"/>
        <a:sym typeface="Georgia"/>
      </a:defRPr>
    </a:lvl8pPr>
    <a:lvl9pPr indent="1828800" latinLnBrk="0">
      <a:defRPr sz="1200">
        <a:latin typeface="+mj-lt"/>
        <a:ea typeface="+mj-ea"/>
        <a:cs typeface="+mj-cs"/>
        <a:sym typeface="Georgia"/>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0" showMasterPhAnim="1">
  <p:cSld name="Title Slide">
    <p:spTree>
      <p:nvGrpSpPr>
        <p:cNvPr id="1" name=""/>
        <p:cNvGrpSpPr/>
        <p:nvPr/>
      </p:nvGrpSpPr>
      <p:grpSpPr>
        <a:xfrm>
          <a:off x="0" y="0"/>
          <a:ext cx="0" cy="0"/>
          <a:chOff x="0" y="0"/>
          <a:chExt cx="0" cy="0"/>
        </a:xfrm>
      </p:grpSpPr>
      <p:sp>
        <p:nvSpPr>
          <p:cNvPr id="24" name="Rectangle 22"/>
          <p:cNvSpPr/>
          <p:nvPr/>
        </p:nvSpPr>
        <p:spPr>
          <a:xfrm flipV="1">
            <a:off x="5410182" y="3810000"/>
            <a:ext cx="3733821" cy="91087"/>
          </a:xfrm>
          <a:prstGeom prst="rect">
            <a:avLst/>
          </a:prstGeom>
          <a:solidFill>
            <a:schemeClr val="accent2"/>
          </a:solidFill>
          <a:ln w="12700">
            <a:miter lim="400000"/>
          </a:ln>
        </p:spPr>
        <p:txBody>
          <a:bodyPr lIns="45718" tIns="45718" rIns="45718" bIns="45718" anchor="ctr"/>
          <a:lstStyle/>
          <a:p>
            <a:pPr algn="ctr">
              <a:defRPr>
                <a:solidFill>
                  <a:srgbClr val="FFFFFF"/>
                </a:solidFill>
              </a:defRPr>
            </a:pPr>
          </a:p>
        </p:txBody>
      </p:sp>
      <p:sp>
        <p:nvSpPr>
          <p:cNvPr id="25" name="Rectangle 23"/>
          <p:cNvSpPr/>
          <p:nvPr/>
        </p:nvSpPr>
        <p:spPr>
          <a:xfrm flipV="1">
            <a:off x="5410200" y="3897010"/>
            <a:ext cx="3733802" cy="192026"/>
          </a:xfrm>
          <a:prstGeom prst="rect">
            <a:avLst/>
          </a:prstGeom>
          <a:solidFill>
            <a:schemeClr val="accent2">
              <a:alpha val="50000"/>
            </a:schemeClr>
          </a:solidFill>
          <a:ln w="12700">
            <a:miter lim="400000"/>
          </a:ln>
        </p:spPr>
        <p:txBody>
          <a:bodyPr lIns="45718" tIns="45718" rIns="45718" bIns="45718" anchor="ctr"/>
          <a:lstStyle/>
          <a:p>
            <a:pPr algn="ctr">
              <a:defRPr>
                <a:solidFill>
                  <a:srgbClr val="FFFFFF"/>
                </a:solidFill>
              </a:defRPr>
            </a:pPr>
          </a:p>
        </p:txBody>
      </p:sp>
      <p:sp>
        <p:nvSpPr>
          <p:cNvPr id="26" name="Rectangle 24"/>
          <p:cNvSpPr/>
          <p:nvPr/>
        </p:nvSpPr>
        <p:spPr>
          <a:xfrm flipV="1">
            <a:off x="5410200" y="4113388"/>
            <a:ext cx="3733802" cy="12702"/>
          </a:xfrm>
          <a:prstGeom prst="rect">
            <a:avLst/>
          </a:prstGeom>
          <a:solidFill>
            <a:schemeClr val="accent2">
              <a:alpha val="64999"/>
            </a:schemeClr>
          </a:solidFill>
          <a:ln w="12700">
            <a:miter lim="400000"/>
          </a:ln>
        </p:spPr>
        <p:txBody>
          <a:bodyPr lIns="45718" tIns="45718" rIns="45718" bIns="45718" anchor="ctr"/>
          <a:lstStyle/>
          <a:p>
            <a:pPr algn="ctr">
              <a:defRPr>
                <a:solidFill>
                  <a:srgbClr val="FFFFFF"/>
                </a:solidFill>
              </a:defRPr>
            </a:pPr>
          </a:p>
        </p:txBody>
      </p:sp>
      <p:sp>
        <p:nvSpPr>
          <p:cNvPr id="27" name="Rectangle 25"/>
          <p:cNvSpPr/>
          <p:nvPr/>
        </p:nvSpPr>
        <p:spPr>
          <a:xfrm flipV="1">
            <a:off x="5410200" y="4164403"/>
            <a:ext cx="1965962" cy="18290"/>
          </a:xfrm>
          <a:prstGeom prst="rect">
            <a:avLst/>
          </a:prstGeom>
          <a:solidFill>
            <a:schemeClr val="accent2">
              <a:alpha val="60000"/>
            </a:schemeClr>
          </a:solidFill>
          <a:ln w="12700">
            <a:miter lim="400000"/>
          </a:ln>
        </p:spPr>
        <p:txBody>
          <a:bodyPr lIns="45718" tIns="45718" rIns="45718" bIns="45718" anchor="ctr"/>
          <a:lstStyle/>
          <a:p>
            <a:pPr algn="ctr">
              <a:defRPr>
                <a:solidFill>
                  <a:srgbClr val="FFFFFF"/>
                </a:solidFill>
              </a:defRPr>
            </a:pPr>
          </a:p>
        </p:txBody>
      </p:sp>
      <p:sp>
        <p:nvSpPr>
          <p:cNvPr id="28" name="Rectangle 26"/>
          <p:cNvSpPr/>
          <p:nvPr/>
        </p:nvSpPr>
        <p:spPr>
          <a:xfrm flipV="1">
            <a:off x="5410200" y="4197792"/>
            <a:ext cx="1965962" cy="12702"/>
          </a:xfrm>
          <a:prstGeom prst="rect">
            <a:avLst/>
          </a:prstGeom>
          <a:solidFill>
            <a:schemeClr val="accent2">
              <a:alpha val="64999"/>
            </a:schemeClr>
          </a:solidFill>
          <a:ln w="12700">
            <a:miter lim="400000"/>
          </a:ln>
        </p:spPr>
        <p:txBody>
          <a:bodyPr lIns="45718" tIns="45718" rIns="45718" bIns="45718" anchor="ctr"/>
          <a:lstStyle/>
          <a:p>
            <a:pPr algn="ctr">
              <a:defRPr>
                <a:solidFill>
                  <a:srgbClr val="FFFFFF"/>
                </a:solidFill>
              </a:defRPr>
            </a:pPr>
          </a:p>
        </p:txBody>
      </p:sp>
      <p:sp>
        <p:nvSpPr>
          <p:cNvPr id="29" name="Rounded Rectangle 29"/>
          <p:cNvSpPr/>
          <p:nvPr/>
        </p:nvSpPr>
        <p:spPr>
          <a:xfrm>
            <a:off x="5410200" y="3962400"/>
            <a:ext cx="3063240" cy="27434"/>
          </a:xfrm>
          <a:prstGeom prst="roundRect">
            <a:avLst>
              <a:gd name="adj" fmla="val 16667"/>
            </a:avLst>
          </a:prstGeom>
          <a:solidFill>
            <a:srgbClr val="FFFFFF"/>
          </a:solidFill>
          <a:ln w="12700">
            <a:miter lim="400000"/>
          </a:ln>
        </p:spPr>
        <p:txBody>
          <a:bodyPr lIns="45718" tIns="45718" rIns="45718" bIns="45718" anchor="ctr"/>
          <a:lstStyle/>
          <a:p>
            <a:pPr algn="ctr">
              <a:defRPr>
                <a:solidFill>
                  <a:srgbClr val="FFFFFF"/>
                </a:solidFill>
              </a:defRPr>
            </a:pPr>
          </a:p>
        </p:txBody>
      </p:sp>
      <p:sp>
        <p:nvSpPr>
          <p:cNvPr id="30" name="Rounded Rectangle 30"/>
          <p:cNvSpPr/>
          <p:nvPr/>
        </p:nvSpPr>
        <p:spPr>
          <a:xfrm>
            <a:off x="7376507" y="4060983"/>
            <a:ext cx="1600202" cy="36578"/>
          </a:xfrm>
          <a:prstGeom prst="roundRect">
            <a:avLst>
              <a:gd name="adj" fmla="val 16667"/>
            </a:avLst>
          </a:prstGeom>
          <a:solidFill>
            <a:srgbClr val="FFFFFF"/>
          </a:solidFill>
          <a:ln w="12700">
            <a:miter lim="400000"/>
          </a:ln>
        </p:spPr>
        <p:txBody>
          <a:bodyPr lIns="45718" tIns="45718" rIns="45718" bIns="45718" anchor="ctr"/>
          <a:lstStyle/>
          <a:p>
            <a:pPr algn="ctr">
              <a:defRPr>
                <a:solidFill>
                  <a:srgbClr val="FFFFFF"/>
                </a:solidFill>
              </a:defRPr>
            </a:pPr>
          </a:p>
        </p:txBody>
      </p:sp>
      <p:sp>
        <p:nvSpPr>
          <p:cNvPr id="31" name="Rectangle 6"/>
          <p:cNvSpPr/>
          <p:nvPr/>
        </p:nvSpPr>
        <p:spPr>
          <a:xfrm>
            <a:off x="1" y="3649662"/>
            <a:ext cx="9144001" cy="244172"/>
          </a:xfrm>
          <a:prstGeom prst="rect">
            <a:avLst/>
          </a:prstGeom>
          <a:solidFill>
            <a:schemeClr val="accent2">
              <a:alpha val="50000"/>
            </a:schemeClr>
          </a:solidFill>
          <a:ln w="12700">
            <a:miter lim="400000"/>
          </a:ln>
        </p:spPr>
        <p:txBody>
          <a:bodyPr lIns="45718" tIns="45718" rIns="45718" bIns="45718" anchor="ctr"/>
          <a:lstStyle/>
          <a:p>
            <a:pPr algn="ctr">
              <a:defRPr>
                <a:solidFill>
                  <a:srgbClr val="FFFFFF"/>
                </a:solidFill>
              </a:defRPr>
            </a:pPr>
          </a:p>
        </p:txBody>
      </p:sp>
      <p:sp>
        <p:nvSpPr>
          <p:cNvPr id="32" name="Rectangle 9"/>
          <p:cNvSpPr/>
          <p:nvPr/>
        </p:nvSpPr>
        <p:spPr>
          <a:xfrm>
            <a:off x="0" y="3675526"/>
            <a:ext cx="9144001" cy="140679"/>
          </a:xfrm>
          <a:prstGeom prst="rect">
            <a:avLst/>
          </a:prstGeom>
          <a:solidFill>
            <a:schemeClr val="accent2"/>
          </a:solidFill>
          <a:ln w="12700">
            <a:miter lim="400000"/>
          </a:ln>
        </p:spPr>
        <p:txBody>
          <a:bodyPr lIns="45718" tIns="45718" rIns="45718" bIns="45718" anchor="ctr"/>
          <a:lstStyle/>
          <a:p>
            <a:pPr algn="ctr">
              <a:defRPr>
                <a:solidFill>
                  <a:srgbClr val="FFFFFF"/>
                </a:solidFill>
              </a:defRPr>
            </a:pPr>
          </a:p>
        </p:txBody>
      </p:sp>
      <p:sp>
        <p:nvSpPr>
          <p:cNvPr id="33" name="Rectangle 10"/>
          <p:cNvSpPr/>
          <p:nvPr/>
        </p:nvSpPr>
        <p:spPr>
          <a:xfrm flipV="1">
            <a:off x="6414051" y="3643090"/>
            <a:ext cx="2729952" cy="248434"/>
          </a:xfrm>
          <a:prstGeom prst="rect">
            <a:avLst/>
          </a:prstGeom>
          <a:solidFill>
            <a:schemeClr val="accent2"/>
          </a:solidFill>
          <a:ln w="12700">
            <a:miter lim="400000"/>
          </a:ln>
        </p:spPr>
        <p:txBody>
          <a:bodyPr lIns="45718" tIns="45718" rIns="45718" bIns="45718" anchor="ctr"/>
          <a:lstStyle/>
          <a:p>
            <a:pPr algn="ctr">
              <a:defRPr>
                <a:solidFill>
                  <a:srgbClr val="FFFFFF"/>
                </a:solidFill>
              </a:defRPr>
            </a:pPr>
          </a:p>
        </p:txBody>
      </p:sp>
      <p:sp>
        <p:nvSpPr>
          <p:cNvPr id="34" name="Rectangle 18"/>
          <p:cNvSpPr/>
          <p:nvPr/>
        </p:nvSpPr>
        <p:spPr>
          <a:xfrm>
            <a:off x="0" y="-1"/>
            <a:ext cx="9144000" cy="3701702"/>
          </a:xfrm>
          <a:prstGeom prst="rect">
            <a:avLst/>
          </a:prstGeom>
          <a:solidFill>
            <a:srgbClr val="424456"/>
          </a:solidFill>
          <a:ln w="12700">
            <a:miter lim="400000"/>
          </a:ln>
        </p:spPr>
        <p:txBody>
          <a:bodyPr lIns="45718" tIns="45718" rIns="45718" bIns="45718" anchor="ctr"/>
          <a:lstStyle/>
          <a:p>
            <a:pPr algn="ctr">
              <a:defRPr>
                <a:solidFill>
                  <a:srgbClr val="FFFFFF"/>
                </a:solidFill>
              </a:defRPr>
            </a:pPr>
          </a:p>
        </p:txBody>
      </p:sp>
      <p:sp>
        <p:nvSpPr>
          <p:cNvPr id="35" name="Title Text"/>
          <p:cNvSpPr txBox="1"/>
          <p:nvPr>
            <p:ph type="title"/>
          </p:nvPr>
        </p:nvSpPr>
        <p:spPr>
          <a:xfrm>
            <a:off x="457200" y="2401885"/>
            <a:ext cx="8458200" cy="1470027"/>
          </a:xfrm>
          <a:prstGeom prst="rect">
            <a:avLst/>
          </a:prstGeom>
        </p:spPr>
        <p:txBody>
          <a:bodyPr anchor="b"/>
          <a:lstStyle>
            <a:lvl1pPr>
              <a:defRPr sz="4400">
                <a:solidFill>
                  <a:srgbClr val="FFFFFF"/>
                </a:solidFill>
              </a:defRPr>
            </a:lvl1pPr>
          </a:lstStyle>
          <a:p>
            <a:pPr/>
            <a:r>
              <a:t>Title Text</a:t>
            </a:r>
          </a:p>
        </p:txBody>
      </p:sp>
      <p:sp>
        <p:nvSpPr>
          <p:cNvPr id="36" name="Body Level One…"/>
          <p:cNvSpPr txBox="1"/>
          <p:nvPr>
            <p:ph type="body" sz="quarter" idx="1"/>
          </p:nvPr>
        </p:nvSpPr>
        <p:spPr>
          <a:xfrm>
            <a:off x="457200" y="3899937"/>
            <a:ext cx="4953000" cy="1752602"/>
          </a:xfrm>
          <a:prstGeom prst="rect">
            <a:avLst/>
          </a:prstGeom>
        </p:spPr>
        <p:txBody>
          <a:bodyPr/>
          <a:lstStyle>
            <a:lvl1pPr marL="0" indent="64007">
              <a:buClrTx/>
              <a:buSzTx/>
              <a:buFontTx/>
              <a:buNone/>
              <a:defRPr sz="2400">
                <a:solidFill>
                  <a:srgbClr val="424456"/>
                </a:solidFill>
              </a:defRPr>
            </a:lvl1pPr>
            <a:lvl2pPr marL="0" indent="64007">
              <a:buClrTx/>
              <a:buSzTx/>
              <a:buFontTx/>
              <a:buNone/>
              <a:defRPr sz="2400">
                <a:solidFill>
                  <a:srgbClr val="424456"/>
                </a:solidFill>
              </a:defRPr>
            </a:lvl2pPr>
            <a:lvl3pPr marL="0" indent="64007">
              <a:buClrTx/>
              <a:buSzTx/>
              <a:buFontTx/>
              <a:buNone/>
              <a:defRPr sz="2400">
                <a:solidFill>
                  <a:srgbClr val="424456"/>
                </a:solidFill>
              </a:defRPr>
            </a:lvl3pPr>
            <a:lvl4pPr marL="0" indent="64007">
              <a:buClrTx/>
              <a:buSzTx/>
              <a:buFontTx/>
              <a:buNone/>
              <a:defRPr sz="2400">
                <a:solidFill>
                  <a:srgbClr val="424456"/>
                </a:solidFill>
              </a:defRPr>
            </a:lvl4pPr>
            <a:lvl5pPr marL="0" indent="64007">
              <a:buClrTx/>
              <a:buSzTx/>
              <a:buFontTx/>
              <a:buNone/>
              <a:defRPr sz="2400">
                <a:solidFill>
                  <a:srgbClr val="424456"/>
                </a:solidFill>
              </a:defRPr>
            </a:lvl5pPr>
          </a:lstStyle>
          <a:p>
            <a:pPr/>
            <a:r>
              <a:t>Body Level One</a:t>
            </a:r>
          </a:p>
          <a:p>
            <a:pPr lvl="1"/>
            <a:r>
              <a:t>Body Level Two</a:t>
            </a:r>
          </a:p>
          <a:p>
            <a:pPr lvl="2"/>
            <a:r>
              <a:t>Body Level Three</a:t>
            </a:r>
          </a:p>
          <a:p>
            <a:pPr lvl="3"/>
            <a:r>
              <a:t>Body Level Four</a:t>
            </a:r>
          </a:p>
          <a:p>
            <a:pPr lvl="4"/>
            <a:r>
              <a:t>Body Level Five</a:t>
            </a:r>
          </a:p>
        </p:txBody>
      </p:sp>
      <p:sp>
        <p:nvSpPr>
          <p:cNvPr id="37" name="Slide Number"/>
          <p:cNvSpPr txBox="1"/>
          <p:nvPr>
            <p:ph type="sldNum" sz="quarter" idx="2"/>
          </p:nvPr>
        </p:nvSpPr>
        <p:spPr>
          <a:xfrm>
            <a:off x="8725127" y="8757"/>
            <a:ext cx="342673" cy="358139"/>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Vertical Text">
    <p:spTree>
      <p:nvGrpSpPr>
        <p:cNvPr id="1" name=""/>
        <p:cNvGrpSpPr/>
        <p:nvPr/>
      </p:nvGrpSpPr>
      <p:grpSpPr>
        <a:xfrm>
          <a:off x="0" y="0"/>
          <a:ext cx="0" cy="0"/>
          <a:chOff x="0" y="0"/>
          <a:chExt cx="0" cy="0"/>
        </a:xfrm>
      </p:grpSpPr>
      <p:sp>
        <p:nvSpPr>
          <p:cNvPr id="115" name="Title Text"/>
          <p:cNvSpPr txBox="1"/>
          <p:nvPr>
            <p:ph type="title"/>
          </p:nvPr>
        </p:nvSpPr>
        <p:spPr>
          <a:prstGeom prst="rect">
            <a:avLst/>
          </a:prstGeom>
        </p:spPr>
        <p:txBody>
          <a:bodyPr/>
          <a:lstStyle/>
          <a:p>
            <a:pPr/>
            <a:r>
              <a:t>Title Text</a:t>
            </a:r>
          </a:p>
        </p:txBody>
      </p:sp>
      <p:sp>
        <p:nvSpPr>
          <p:cNvPr id="116"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1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Vertical Title and Text">
    <p:spTree>
      <p:nvGrpSpPr>
        <p:cNvPr id="1" name=""/>
        <p:cNvGrpSpPr/>
        <p:nvPr/>
      </p:nvGrpSpPr>
      <p:grpSpPr>
        <a:xfrm>
          <a:off x="0" y="0"/>
          <a:ext cx="0" cy="0"/>
          <a:chOff x="0" y="0"/>
          <a:chExt cx="0" cy="0"/>
        </a:xfrm>
      </p:grpSpPr>
      <p:sp>
        <p:nvSpPr>
          <p:cNvPr id="124" name="Title Text"/>
          <p:cNvSpPr txBox="1"/>
          <p:nvPr>
            <p:ph type="title"/>
          </p:nvPr>
        </p:nvSpPr>
        <p:spPr>
          <a:xfrm>
            <a:off x="6781800" y="1143000"/>
            <a:ext cx="1905000" cy="5486400"/>
          </a:xfrm>
          <a:prstGeom prst="rect">
            <a:avLst/>
          </a:prstGeom>
        </p:spPr>
        <p:txBody>
          <a:bodyPr/>
          <a:lstStyle/>
          <a:p>
            <a:pPr/>
            <a:r>
              <a:t>Title Text</a:t>
            </a:r>
          </a:p>
        </p:txBody>
      </p:sp>
      <p:sp>
        <p:nvSpPr>
          <p:cNvPr id="125" name="Body Level One…"/>
          <p:cNvSpPr txBox="1"/>
          <p:nvPr>
            <p:ph type="body" idx="1"/>
          </p:nvPr>
        </p:nvSpPr>
        <p:spPr>
          <a:xfrm>
            <a:off x="457200" y="1143000"/>
            <a:ext cx="6248400" cy="54864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2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Phot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33" name="Image"/>
          <p:cNvSpPr/>
          <p:nvPr>
            <p:ph type="pic" idx="21"/>
          </p:nvPr>
        </p:nvSpPr>
        <p:spPr>
          <a:xfrm>
            <a:off x="-1794868" y="0"/>
            <a:ext cx="12192001" cy="6858001"/>
          </a:xfrm>
          <a:prstGeom prst="rect">
            <a:avLst/>
          </a:prstGeom>
        </p:spPr>
        <p:txBody>
          <a:bodyPr lIns="91439" tIns="45719" rIns="91439" bIns="45719">
            <a:noAutofit/>
          </a:bodyPr>
          <a:lstStyle/>
          <a:p>
            <a:pPr/>
          </a:p>
        </p:txBody>
      </p:sp>
      <p:sp>
        <p:nvSpPr>
          <p:cNvPr id="134" name="Slide Number"/>
          <p:cNvSpPr txBox="1"/>
          <p:nvPr>
            <p:ph type="sldNum" sz="quarter" idx="2"/>
          </p:nvPr>
        </p:nvSpPr>
        <p:spPr>
          <a:xfrm>
            <a:off x="4449266" y="6519465"/>
            <a:ext cx="236538" cy="249239"/>
          </a:xfrm>
          <a:prstGeom prst="rect">
            <a:avLst/>
          </a:prstGeom>
        </p:spPr>
        <p:txBody>
          <a:bodyPr lIns="35718" tIns="35718" rIns="35718" bIns="35718"/>
          <a:lstStyle>
            <a:lvl1pPr algn="ctr" defTabSz="410765">
              <a:defRPr sz="1200">
                <a:solidFill>
                  <a:srgbClr val="535353"/>
                </a:solidFill>
                <a:latin typeface="Gill Sans Light"/>
                <a:ea typeface="Gill Sans Light"/>
                <a:cs typeface="Gill Sans Light"/>
                <a:sym typeface="Gill Sans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Photo - Vertical">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41" name="butterfly-and-leaf_3000x1734.jpeg"/>
          <p:cNvSpPr/>
          <p:nvPr>
            <p:ph type="pic" idx="21"/>
          </p:nvPr>
        </p:nvSpPr>
        <p:spPr>
          <a:xfrm>
            <a:off x="2487381" y="370162"/>
            <a:ext cx="10335573" cy="5973962"/>
          </a:xfrm>
          <a:prstGeom prst="rect">
            <a:avLst/>
          </a:prstGeom>
          <a:ln w="9525">
            <a:round/>
          </a:ln>
        </p:spPr>
        <p:txBody>
          <a:bodyPr lIns="91439" tIns="45719" rIns="91439" bIns="45719">
            <a:noAutofit/>
          </a:bodyPr>
          <a:lstStyle/>
          <a:p>
            <a:pPr/>
          </a:p>
        </p:txBody>
      </p:sp>
      <p:sp>
        <p:nvSpPr>
          <p:cNvPr id="142" name="Title Text"/>
          <p:cNvSpPr txBox="1"/>
          <p:nvPr>
            <p:ph type="title"/>
          </p:nvPr>
        </p:nvSpPr>
        <p:spPr>
          <a:xfrm>
            <a:off x="267890" y="991195"/>
            <a:ext cx="4125517" cy="2321720"/>
          </a:xfrm>
          <a:prstGeom prst="rect">
            <a:avLst/>
          </a:prstGeom>
        </p:spPr>
        <p:txBody>
          <a:bodyPr lIns="35718" tIns="35718" rIns="35718" bIns="35718" anchor="b"/>
          <a:lstStyle>
            <a:lvl1pPr algn="ctr" defTabSz="410765">
              <a:defRPr sz="5600">
                <a:solidFill>
                  <a:srgbClr val="45A7DE"/>
                </a:solidFill>
                <a:latin typeface="Marker Felt"/>
                <a:ea typeface="Marker Felt"/>
                <a:cs typeface="Marker Felt"/>
                <a:sym typeface="Marker Felt"/>
              </a:defRPr>
            </a:lvl1pPr>
          </a:lstStyle>
          <a:p>
            <a:pPr/>
            <a:r>
              <a:t>Title Text</a:t>
            </a:r>
          </a:p>
        </p:txBody>
      </p:sp>
      <p:sp>
        <p:nvSpPr>
          <p:cNvPr id="143" name="Body Level One…"/>
          <p:cNvSpPr txBox="1"/>
          <p:nvPr>
            <p:ph type="body" sz="quarter" idx="1"/>
          </p:nvPr>
        </p:nvSpPr>
        <p:spPr>
          <a:xfrm>
            <a:off x="267890" y="3366492"/>
            <a:ext cx="4125517" cy="2616399"/>
          </a:xfrm>
          <a:prstGeom prst="rect">
            <a:avLst/>
          </a:prstGeom>
        </p:spPr>
        <p:txBody>
          <a:bodyPr lIns="35718" tIns="35718" rIns="35718" bIns="35718"/>
          <a:lstStyle>
            <a:lvl1pPr marL="0" indent="0" algn="ctr" defTabSz="410765">
              <a:spcBef>
                <a:spcPts val="0"/>
              </a:spcBef>
              <a:buClrTx/>
              <a:buSzTx/>
              <a:buFontTx/>
              <a:buNone/>
              <a:defRPr>
                <a:solidFill>
                  <a:srgbClr val="858585"/>
                </a:solidFill>
                <a:latin typeface="Marker Felt"/>
                <a:ea typeface="Marker Felt"/>
                <a:cs typeface="Marker Felt"/>
                <a:sym typeface="Marker Felt"/>
              </a:defRPr>
            </a:lvl1pPr>
            <a:lvl2pPr marL="0" indent="0" algn="ctr" defTabSz="410765">
              <a:spcBef>
                <a:spcPts val="0"/>
              </a:spcBef>
              <a:buClrTx/>
              <a:buSzTx/>
              <a:buFontTx/>
              <a:buNone/>
              <a:defRPr>
                <a:solidFill>
                  <a:srgbClr val="858585"/>
                </a:solidFill>
                <a:latin typeface="Marker Felt"/>
                <a:ea typeface="Marker Felt"/>
                <a:cs typeface="Marker Felt"/>
                <a:sym typeface="Marker Felt"/>
              </a:defRPr>
            </a:lvl2pPr>
            <a:lvl3pPr marL="0" indent="0" algn="ctr" defTabSz="410765">
              <a:spcBef>
                <a:spcPts val="0"/>
              </a:spcBef>
              <a:buClrTx/>
              <a:buSzTx/>
              <a:buFontTx/>
              <a:buNone/>
              <a:defRPr>
                <a:solidFill>
                  <a:srgbClr val="858585"/>
                </a:solidFill>
                <a:latin typeface="Marker Felt"/>
                <a:ea typeface="Marker Felt"/>
                <a:cs typeface="Marker Felt"/>
                <a:sym typeface="Marker Felt"/>
              </a:defRPr>
            </a:lvl3pPr>
            <a:lvl4pPr marL="0" indent="0" algn="ctr" defTabSz="410765">
              <a:spcBef>
                <a:spcPts val="0"/>
              </a:spcBef>
              <a:buClrTx/>
              <a:buSzTx/>
              <a:buFontTx/>
              <a:buNone/>
              <a:defRPr>
                <a:solidFill>
                  <a:srgbClr val="858585"/>
                </a:solidFill>
                <a:latin typeface="Marker Felt"/>
                <a:ea typeface="Marker Felt"/>
                <a:cs typeface="Marker Felt"/>
                <a:sym typeface="Marker Felt"/>
              </a:defRPr>
            </a:lvl4pPr>
            <a:lvl5pPr marL="0" indent="0" algn="ctr" defTabSz="410765">
              <a:spcBef>
                <a:spcPts val="0"/>
              </a:spcBef>
              <a:buClrTx/>
              <a:buSzTx/>
              <a:buFontTx/>
              <a:buNone/>
              <a:defRPr>
                <a:solidFill>
                  <a:srgbClr val="858585"/>
                </a:solidFill>
                <a:latin typeface="Marker Felt"/>
                <a:ea typeface="Marker Felt"/>
                <a:cs typeface="Marker Felt"/>
                <a:sym typeface="Marker Felt"/>
              </a:defRPr>
            </a:lvl5pPr>
          </a:lstStyle>
          <a:p>
            <a:pPr/>
            <a:r>
              <a:t>Body Level One</a:t>
            </a:r>
          </a:p>
          <a:p>
            <a:pPr lvl="1"/>
            <a:r>
              <a:t>Body Level Two</a:t>
            </a:r>
          </a:p>
          <a:p>
            <a:pPr lvl="2"/>
            <a:r>
              <a:t>Body Level Three</a:t>
            </a:r>
          </a:p>
          <a:p>
            <a:pPr lvl="3"/>
            <a:r>
              <a:t>Body Level Four</a:t>
            </a:r>
          </a:p>
          <a:p>
            <a:pPr lvl="4"/>
            <a:r>
              <a:t>Body Level Five</a:t>
            </a:r>
          </a:p>
        </p:txBody>
      </p:sp>
      <p:sp>
        <p:nvSpPr>
          <p:cNvPr id="144" name="Slide Number"/>
          <p:cNvSpPr txBox="1"/>
          <p:nvPr>
            <p:ph type="sldNum" sz="quarter" idx="2"/>
          </p:nvPr>
        </p:nvSpPr>
        <p:spPr>
          <a:xfrm>
            <a:off x="4440921" y="6518671"/>
            <a:ext cx="257874" cy="274639"/>
          </a:xfrm>
          <a:prstGeom prst="rect">
            <a:avLst/>
          </a:prstGeom>
        </p:spPr>
        <p:txBody>
          <a:bodyPr lIns="35718" tIns="35718" rIns="35718" bIns="35718" anchor="t"/>
          <a:lstStyle>
            <a:lvl1pPr algn="ctr" defTabSz="410765">
              <a:defRPr sz="1200">
                <a:solidFill>
                  <a:srgbClr val="868686"/>
                </a:solidFill>
                <a:latin typeface="Marker Felt"/>
                <a:ea typeface="Marker Felt"/>
                <a:cs typeface="Marker Felt"/>
                <a:sym typeface="Marker Fel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p:spTree>
      <p:nvGrpSpPr>
        <p:cNvPr id="1" name=""/>
        <p:cNvGrpSpPr/>
        <p:nvPr/>
      </p:nvGrpSpPr>
      <p:grpSpPr>
        <a:xfrm>
          <a:off x="0" y="0"/>
          <a:ext cx="0" cy="0"/>
          <a:chOff x="0" y="0"/>
          <a:chExt cx="0" cy="0"/>
        </a:xfrm>
      </p:grpSpPr>
      <p:sp>
        <p:nvSpPr>
          <p:cNvPr id="151" name="Body Level One…"/>
          <p:cNvSpPr txBox="1"/>
          <p:nvPr>
            <p:ph type="body" sz="quarter" idx="1" hasCustomPrompt="1"/>
          </p:nvPr>
        </p:nvSpPr>
        <p:spPr>
          <a:xfrm>
            <a:off x="450502" y="5304698"/>
            <a:ext cx="8239128" cy="238869"/>
          </a:xfrm>
          <a:prstGeom prst="rect">
            <a:avLst/>
          </a:prstGeom>
        </p:spPr>
        <p:txBody>
          <a:bodyPr lIns="17144" tIns="17144" rIns="17144" bIns="17144"/>
          <a:lstStyle>
            <a:lvl1pPr marL="0" indent="0" defTabSz="342582">
              <a:spcBef>
                <a:spcPts val="0"/>
              </a:spcBef>
              <a:buClrTx/>
              <a:buSzTx/>
              <a:buFontTx/>
              <a:buNone/>
              <a:defRPr b="1" sz="1200">
                <a:latin typeface="Helvetica Neue"/>
                <a:ea typeface="Helvetica Neue"/>
                <a:cs typeface="Helvetica Neue"/>
                <a:sym typeface="Helvetica Neue"/>
              </a:defRPr>
            </a:lvl1pPr>
            <a:lvl2pPr marL="611187" indent="-166687" defTabSz="342582">
              <a:spcBef>
                <a:spcPts val="0"/>
              </a:spcBef>
              <a:buClrTx/>
              <a:buSzPct val="145000"/>
              <a:buFontTx/>
              <a:buChar char="•"/>
              <a:defRPr b="1" sz="1200">
                <a:latin typeface="Helvetica Neue"/>
                <a:ea typeface="Helvetica Neue"/>
                <a:cs typeface="Helvetica Neue"/>
                <a:sym typeface="Helvetica Neue"/>
              </a:defRPr>
            </a:lvl2pPr>
            <a:lvl3pPr marL="1055687" indent="-166687" defTabSz="342582">
              <a:spcBef>
                <a:spcPts val="0"/>
              </a:spcBef>
              <a:buClrTx/>
              <a:buSzPct val="145000"/>
              <a:buFontTx/>
              <a:buChar char="•"/>
              <a:defRPr b="1" sz="1200">
                <a:latin typeface="Helvetica Neue"/>
                <a:ea typeface="Helvetica Neue"/>
                <a:cs typeface="Helvetica Neue"/>
                <a:sym typeface="Helvetica Neue"/>
              </a:defRPr>
            </a:lvl3pPr>
            <a:lvl4pPr marL="1500187" indent="-166687" defTabSz="342582">
              <a:spcBef>
                <a:spcPts val="0"/>
              </a:spcBef>
              <a:buClrTx/>
              <a:buSzPct val="145000"/>
              <a:buFontTx/>
              <a:buChar char="•"/>
              <a:defRPr b="1" sz="1200">
                <a:latin typeface="Helvetica Neue"/>
                <a:ea typeface="Helvetica Neue"/>
                <a:cs typeface="Helvetica Neue"/>
                <a:sym typeface="Helvetica Neue"/>
              </a:defRPr>
            </a:lvl4pPr>
            <a:lvl5pPr marL="1944687" indent="-166687" defTabSz="342582">
              <a:spcBef>
                <a:spcPts val="0"/>
              </a:spcBef>
              <a:buClrTx/>
              <a:buSzPct val="145000"/>
              <a:buFontTx/>
              <a:buChar char="•"/>
              <a:defRPr b="1" sz="1200">
                <a:latin typeface="Helvetica Neue"/>
                <a:ea typeface="Helvetica Neue"/>
                <a:cs typeface="Helvetica Neue"/>
                <a:sym typeface="Helvetica Neue"/>
              </a:defRPr>
            </a:lvl5pPr>
          </a:lstStyle>
          <a:p>
            <a:pPr/>
            <a:r>
              <a:t>Author and Date</a:t>
            </a:r>
          </a:p>
          <a:p>
            <a:pPr lvl="1"/>
            <a:r>
              <a:t/>
            </a:r>
          </a:p>
          <a:p>
            <a:pPr lvl="2"/>
            <a:r>
              <a:t/>
            </a:r>
          </a:p>
          <a:p>
            <a:pPr lvl="3"/>
            <a:r>
              <a:t/>
            </a:r>
          </a:p>
          <a:p>
            <a:pPr lvl="4"/>
            <a:r>
              <a:t/>
            </a:r>
          </a:p>
        </p:txBody>
      </p:sp>
      <p:sp>
        <p:nvSpPr>
          <p:cNvPr id="152" name="Presentation Title"/>
          <p:cNvSpPr txBox="1"/>
          <p:nvPr>
            <p:ph type="title" hasCustomPrompt="1"/>
          </p:nvPr>
        </p:nvSpPr>
        <p:spPr>
          <a:xfrm>
            <a:off x="452435" y="1822871"/>
            <a:ext cx="8239128" cy="1743076"/>
          </a:xfrm>
          <a:prstGeom prst="rect">
            <a:avLst/>
          </a:prstGeom>
        </p:spPr>
        <p:txBody>
          <a:bodyPr lIns="19049" tIns="19049" rIns="19049" bIns="19049" anchor="b"/>
          <a:lstStyle>
            <a:lvl1pPr defTabSz="1219169">
              <a:lnSpc>
                <a:spcPct val="80000"/>
              </a:lnSpc>
              <a:defRPr b="1" spc="-112" sz="5600">
                <a:solidFill>
                  <a:srgbClr val="000000"/>
                </a:solidFill>
                <a:latin typeface="Helvetica Neue"/>
                <a:ea typeface="Helvetica Neue"/>
                <a:cs typeface="Helvetica Neue"/>
                <a:sym typeface="Helvetica Neue"/>
              </a:defRPr>
            </a:lvl1pPr>
          </a:lstStyle>
          <a:p>
            <a:pPr/>
            <a:r>
              <a:t>Presentation Title</a:t>
            </a:r>
          </a:p>
        </p:txBody>
      </p:sp>
      <p:sp>
        <p:nvSpPr>
          <p:cNvPr id="153" name="Body Level One…"/>
          <p:cNvSpPr txBox="1"/>
          <p:nvPr>
            <p:ph type="body" sz="quarter" idx="21" hasCustomPrompt="1"/>
          </p:nvPr>
        </p:nvSpPr>
        <p:spPr>
          <a:xfrm>
            <a:off x="450502" y="3565946"/>
            <a:ext cx="8239128" cy="714376"/>
          </a:xfrm>
          <a:prstGeom prst="rect">
            <a:avLst/>
          </a:prstGeom>
        </p:spPr>
        <p:txBody>
          <a:bodyPr lIns="19049" tIns="19049" rIns="19049" bIns="19049"/>
          <a:lstStyle>
            <a:lvl1pPr marL="0" indent="0" defTabSz="412749">
              <a:spcBef>
                <a:spcPts val="0"/>
              </a:spcBef>
              <a:buClrTx/>
              <a:buSzTx/>
              <a:buFontTx/>
              <a:buNone/>
              <a:defRPr b="1" sz="2600">
                <a:latin typeface="Helvetica Neue"/>
                <a:ea typeface="Helvetica Neue"/>
                <a:cs typeface="Helvetica Neue"/>
                <a:sym typeface="Helvetica Neue"/>
              </a:defRPr>
            </a:lvl1pPr>
          </a:lstStyle>
          <a:p>
            <a:pPr/>
            <a:r>
              <a:t>Presentation Subtitle</a:t>
            </a:r>
          </a:p>
        </p:txBody>
      </p:sp>
      <p:sp>
        <p:nvSpPr>
          <p:cNvPr id="154" name="Slide Number"/>
          <p:cNvSpPr txBox="1"/>
          <p:nvPr>
            <p:ph type="sldNum" sz="quarter" idx="2"/>
          </p:nvPr>
        </p:nvSpPr>
        <p:spPr>
          <a:xfrm>
            <a:off x="4487767" y="5740845"/>
            <a:ext cx="163780" cy="162256"/>
          </a:xfrm>
          <a:prstGeom prst="rect">
            <a:avLst/>
          </a:prstGeom>
        </p:spPr>
        <p:txBody>
          <a:bodyPr lIns="19049" tIns="19049" rIns="19049" bIns="19049"/>
          <a:lstStyle>
            <a:lvl1pPr algn="ctr" defTabSz="292099">
              <a:defRPr sz="800">
                <a:solidFill>
                  <a:srgbClr val="000000"/>
                </a:solidFill>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44" name="Title Text"/>
          <p:cNvSpPr txBox="1"/>
          <p:nvPr>
            <p:ph type="title"/>
          </p:nvPr>
        </p:nvSpPr>
        <p:spPr>
          <a:prstGeom prst="rect">
            <a:avLst/>
          </a:prstGeom>
        </p:spPr>
        <p:txBody>
          <a:bodyPr/>
          <a:lstStyle/>
          <a:p>
            <a:pPr/>
            <a:r>
              <a:t>Title Text</a:t>
            </a:r>
          </a:p>
        </p:txBody>
      </p:sp>
      <p:sp>
        <p:nvSpPr>
          <p:cNvPr id="45"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4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p:spTree>
      <p:nvGrpSpPr>
        <p:cNvPr id="1" name=""/>
        <p:cNvGrpSpPr/>
        <p:nvPr/>
      </p:nvGrpSpPr>
      <p:grpSpPr>
        <a:xfrm>
          <a:off x="0" y="0"/>
          <a:ext cx="0" cy="0"/>
          <a:chOff x="0" y="0"/>
          <a:chExt cx="0" cy="0"/>
        </a:xfrm>
      </p:grpSpPr>
      <p:sp>
        <p:nvSpPr>
          <p:cNvPr id="53" name="Title Text"/>
          <p:cNvSpPr txBox="1"/>
          <p:nvPr>
            <p:ph type="title"/>
          </p:nvPr>
        </p:nvSpPr>
        <p:spPr>
          <a:xfrm>
            <a:off x="722312" y="1981200"/>
            <a:ext cx="7772401" cy="1362075"/>
          </a:xfrm>
          <a:prstGeom prst="rect">
            <a:avLst/>
          </a:prstGeom>
        </p:spPr>
        <p:txBody>
          <a:bodyPr anchor="b"/>
          <a:lstStyle>
            <a:lvl1pPr>
              <a:defRPr b="1" sz="4300">
                <a:solidFill>
                  <a:srgbClr val="FFFFFF"/>
                </a:solidFill>
                <a:effectLst>
                  <a:outerShdw sx="100000" sy="100000" kx="0" ky="0" algn="b" rotWithShape="0" blurRad="38100" dist="38100" dir="5400000">
                    <a:srgbClr val="000000">
                      <a:alpha val="25000"/>
                    </a:srgbClr>
                  </a:outerShdw>
                </a:effectLst>
              </a:defRPr>
            </a:lvl1pPr>
          </a:lstStyle>
          <a:p>
            <a:pPr/>
            <a:r>
              <a:t>Title Text</a:t>
            </a:r>
          </a:p>
        </p:txBody>
      </p:sp>
      <p:sp>
        <p:nvSpPr>
          <p:cNvPr id="54" name="Body Level One…"/>
          <p:cNvSpPr txBox="1"/>
          <p:nvPr>
            <p:ph type="body" sz="quarter" idx="1"/>
          </p:nvPr>
        </p:nvSpPr>
        <p:spPr>
          <a:xfrm>
            <a:off x="722312" y="3367087"/>
            <a:ext cx="7772401" cy="1509714"/>
          </a:xfrm>
          <a:prstGeom prst="rect">
            <a:avLst/>
          </a:prstGeom>
        </p:spPr>
        <p:txBody>
          <a:bodyPr/>
          <a:lstStyle>
            <a:lvl1pPr marL="0" indent="45718">
              <a:buClrTx/>
              <a:buSzTx/>
              <a:buFontTx/>
              <a:buNone/>
              <a:defRPr sz="2100">
                <a:solidFill>
                  <a:srgbClr val="424456"/>
                </a:solidFill>
              </a:defRPr>
            </a:lvl1pPr>
            <a:lvl2pPr marL="0" indent="45718">
              <a:buClrTx/>
              <a:buSzTx/>
              <a:buFontTx/>
              <a:buNone/>
              <a:defRPr sz="2100">
                <a:solidFill>
                  <a:srgbClr val="424456"/>
                </a:solidFill>
              </a:defRPr>
            </a:lvl2pPr>
            <a:lvl3pPr marL="0" indent="45718">
              <a:buClrTx/>
              <a:buSzTx/>
              <a:buFontTx/>
              <a:buNone/>
              <a:defRPr sz="2100">
                <a:solidFill>
                  <a:srgbClr val="424456"/>
                </a:solidFill>
              </a:defRPr>
            </a:lvl3pPr>
            <a:lvl4pPr marL="0" indent="45718">
              <a:buClrTx/>
              <a:buSzTx/>
              <a:buFontTx/>
              <a:buNone/>
              <a:defRPr sz="2100">
                <a:solidFill>
                  <a:srgbClr val="424456"/>
                </a:solidFill>
              </a:defRPr>
            </a:lvl4pPr>
            <a:lvl5pPr marL="0" indent="45718">
              <a:buClrTx/>
              <a:buSzTx/>
              <a:buFontTx/>
              <a:buNone/>
              <a:defRPr sz="2100">
                <a:solidFill>
                  <a:srgbClr val="424456"/>
                </a:solidFill>
              </a:defRPr>
            </a:lvl5pPr>
          </a:lstStyle>
          <a:p>
            <a:pPr/>
            <a:r>
              <a:t>Body Level One</a:t>
            </a:r>
          </a:p>
          <a:p>
            <a:pPr lvl="1"/>
            <a:r>
              <a:t>Body Level Two</a:t>
            </a:r>
          </a:p>
          <a:p>
            <a:pPr lvl="2"/>
            <a:r>
              <a:t>Body Level Three</a:t>
            </a:r>
          </a:p>
          <a:p>
            <a:pPr lvl="3"/>
            <a:r>
              <a:t>Body Level Four</a:t>
            </a:r>
          </a:p>
          <a:p>
            <a:pPr lvl="4"/>
            <a:r>
              <a:t>Body Level Five</a:t>
            </a:r>
          </a:p>
        </p:txBody>
      </p:sp>
      <p:sp>
        <p:nvSpPr>
          <p:cNvPr id="5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 Content">
    <p:spTree>
      <p:nvGrpSpPr>
        <p:cNvPr id="1" name=""/>
        <p:cNvGrpSpPr/>
        <p:nvPr/>
      </p:nvGrpSpPr>
      <p:grpSpPr>
        <a:xfrm>
          <a:off x="0" y="0"/>
          <a:ext cx="0" cy="0"/>
          <a:chOff x="0" y="0"/>
          <a:chExt cx="0" cy="0"/>
        </a:xfrm>
      </p:grpSpPr>
      <p:sp>
        <p:nvSpPr>
          <p:cNvPr id="62" name="Title Text"/>
          <p:cNvSpPr txBox="1"/>
          <p:nvPr>
            <p:ph type="title"/>
          </p:nvPr>
        </p:nvSpPr>
        <p:spPr>
          <a:prstGeom prst="rect">
            <a:avLst/>
          </a:prstGeom>
        </p:spPr>
        <p:txBody>
          <a:bodyPr/>
          <a:lstStyle/>
          <a:p>
            <a:pPr/>
            <a:r>
              <a:t>Title Text</a:t>
            </a:r>
          </a:p>
        </p:txBody>
      </p:sp>
      <p:sp>
        <p:nvSpPr>
          <p:cNvPr id="63" name="Body Level One…"/>
          <p:cNvSpPr txBox="1"/>
          <p:nvPr>
            <p:ph type="body" sz="half" idx="1"/>
          </p:nvPr>
        </p:nvSpPr>
        <p:spPr>
          <a:xfrm>
            <a:off x="457200" y="2249422"/>
            <a:ext cx="4038600" cy="4525966"/>
          </a:xfrm>
          <a:prstGeom prst="rect">
            <a:avLst/>
          </a:prstGeom>
        </p:spPr>
        <p:txBody>
          <a:bodyPr/>
          <a:lstStyle>
            <a:lvl1pPr>
              <a:defRPr sz="2000"/>
            </a:lvl1pPr>
            <a:lvl2pPr marL="671361" indent="-259882">
              <a:defRPr sz="2000"/>
            </a:lvl2pPr>
            <a:lvl3pPr marL="947927" indent="-243838">
              <a:defRPr sz="2000"/>
            </a:lvl3pPr>
            <a:lvl4pPr marL="1201927" indent="-223519">
              <a:defRPr sz="2000"/>
            </a:lvl4pPr>
            <a:lvl5pPr marL="1410208" indent="-203200">
              <a:defRPr sz="2000"/>
            </a:lvl5pPr>
          </a:lstStyle>
          <a:p>
            <a:pPr/>
            <a:r>
              <a:t>Body Level One</a:t>
            </a:r>
          </a:p>
          <a:p>
            <a:pPr lvl="1"/>
            <a:r>
              <a:t>Body Level Two</a:t>
            </a:r>
          </a:p>
          <a:p>
            <a:pPr lvl="2"/>
            <a:r>
              <a:t>Body Level Three</a:t>
            </a:r>
          </a:p>
          <a:p>
            <a:pPr lvl="3"/>
            <a:r>
              <a:t>Body Level Four</a:t>
            </a:r>
          </a:p>
          <a:p>
            <a:pPr lvl="4"/>
            <a:r>
              <a:t>Body Level Five</a:t>
            </a:r>
          </a:p>
        </p:txBody>
      </p:sp>
      <p:sp>
        <p:nvSpPr>
          <p:cNvPr id="6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mparison">
    <p:spTree>
      <p:nvGrpSpPr>
        <p:cNvPr id="1" name=""/>
        <p:cNvGrpSpPr/>
        <p:nvPr/>
      </p:nvGrpSpPr>
      <p:grpSpPr>
        <a:xfrm>
          <a:off x="0" y="0"/>
          <a:ext cx="0" cy="0"/>
          <a:chOff x="0" y="0"/>
          <a:chExt cx="0" cy="0"/>
        </a:xfrm>
      </p:grpSpPr>
      <p:sp>
        <p:nvSpPr>
          <p:cNvPr id="71" name="Title Text"/>
          <p:cNvSpPr txBox="1"/>
          <p:nvPr>
            <p:ph type="title"/>
          </p:nvPr>
        </p:nvSpPr>
        <p:spPr>
          <a:xfrm>
            <a:off x="381000" y="1143000"/>
            <a:ext cx="8382000" cy="1069848"/>
          </a:xfrm>
          <a:prstGeom prst="rect">
            <a:avLst/>
          </a:prstGeom>
        </p:spPr>
        <p:txBody>
          <a:bodyPr/>
          <a:lstStyle/>
          <a:p>
            <a:pPr/>
            <a:r>
              <a:t>Title Text</a:t>
            </a:r>
          </a:p>
        </p:txBody>
      </p:sp>
      <p:sp>
        <p:nvSpPr>
          <p:cNvPr id="72" name="Body Level One…"/>
          <p:cNvSpPr txBox="1"/>
          <p:nvPr>
            <p:ph type="body" sz="quarter" idx="1"/>
          </p:nvPr>
        </p:nvSpPr>
        <p:spPr>
          <a:xfrm>
            <a:off x="381000" y="2244968"/>
            <a:ext cx="4041648" cy="457202"/>
          </a:xfrm>
          <a:prstGeom prst="rect">
            <a:avLst/>
          </a:prstGeom>
          <a:solidFill>
            <a:srgbClr val="328E97">
              <a:alpha val="25000"/>
            </a:srgbClr>
          </a:solidFill>
          <a:ln>
            <a:solidFill>
              <a:schemeClr val="accent2"/>
            </a:solidFill>
            <a:round/>
          </a:ln>
        </p:spPr>
        <p:txBody>
          <a:bodyPr anchor="ctr"/>
          <a:lstStyle>
            <a:lvl1pPr marL="0" indent="45718">
              <a:buClrTx/>
              <a:buSzTx/>
              <a:buFontTx/>
              <a:buNone/>
              <a:defRPr b="1" sz="1900">
                <a:solidFill>
                  <a:srgbClr val="414141"/>
                </a:solidFill>
              </a:defRPr>
            </a:lvl1pPr>
            <a:lvl2pPr marL="0" indent="45718">
              <a:buClrTx/>
              <a:buSzTx/>
              <a:buFontTx/>
              <a:buNone/>
              <a:defRPr b="1" sz="1900">
                <a:solidFill>
                  <a:srgbClr val="414141"/>
                </a:solidFill>
              </a:defRPr>
            </a:lvl2pPr>
            <a:lvl3pPr marL="0" indent="45718">
              <a:buClrTx/>
              <a:buSzTx/>
              <a:buFontTx/>
              <a:buNone/>
              <a:defRPr b="1" sz="1900">
                <a:solidFill>
                  <a:srgbClr val="414141"/>
                </a:solidFill>
              </a:defRPr>
            </a:lvl3pPr>
            <a:lvl4pPr marL="0" indent="45718">
              <a:buClrTx/>
              <a:buSzTx/>
              <a:buFontTx/>
              <a:buNone/>
              <a:defRPr b="1" sz="1900">
                <a:solidFill>
                  <a:srgbClr val="414141"/>
                </a:solidFill>
              </a:defRPr>
            </a:lvl4pPr>
            <a:lvl5pPr marL="0" indent="45718">
              <a:buClrTx/>
              <a:buSzTx/>
              <a:buFontTx/>
              <a:buNone/>
              <a:defRPr b="1" sz="1900">
                <a:solidFill>
                  <a:srgbClr val="414141"/>
                </a:solidFill>
              </a:defRPr>
            </a:lvl5pPr>
          </a:lstStyle>
          <a:p>
            <a:pPr/>
            <a:r>
              <a:t>Body Level One</a:t>
            </a:r>
          </a:p>
          <a:p>
            <a:pPr lvl="1"/>
            <a:r>
              <a:t>Body Level Two</a:t>
            </a:r>
          </a:p>
          <a:p>
            <a:pPr lvl="2"/>
            <a:r>
              <a:t>Body Level Three</a:t>
            </a:r>
          </a:p>
          <a:p>
            <a:pPr lvl="3"/>
            <a:r>
              <a:t>Body Level Four</a:t>
            </a:r>
          </a:p>
          <a:p>
            <a:pPr lvl="4"/>
            <a:r>
              <a:t>Body Level Five</a:t>
            </a:r>
          </a:p>
        </p:txBody>
      </p:sp>
      <p:sp>
        <p:nvSpPr>
          <p:cNvPr id="73" name="Text Placeholder 3"/>
          <p:cNvSpPr/>
          <p:nvPr>
            <p:ph type="body" sz="quarter" idx="21"/>
          </p:nvPr>
        </p:nvSpPr>
        <p:spPr>
          <a:xfrm>
            <a:off x="4721225" y="2244968"/>
            <a:ext cx="4041775" cy="457202"/>
          </a:xfrm>
          <a:prstGeom prst="rect">
            <a:avLst/>
          </a:prstGeom>
          <a:solidFill>
            <a:srgbClr val="328E97">
              <a:alpha val="25000"/>
            </a:srgbClr>
          </a:solidFill>
          <a:ln>
            <a:solidFill>
              <a:schemeClr val="accent2"/>
            </a:solidFill>
            <a:round/>
          </a:ln>
        </p:spPr>
        <p:txBody>
          <a:bodyPr anchor="ctr"/>
          <a:lstStyle/>
          <a:p>
            <a:pPr marL="318210" indent="-222746" defTabSz="795527">
              <a:spcBef>
                <a:spcPts val="200"/>
              </a:spcBef>
              <a:defRPr sz="2436"/>
            </a:pPr>
          </a:p>
        </p:txBody>
      </p:sp>
      <p:sp>
        <p:nvSpPr>
          <p:cNvPr id="7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81" name="Title Text"/>
          <p:cNvSpPr txBox="1"/>
          <p:nvPr>
            <p:ph type="title"/>
          </p:nvPr>
        </p:nvSpPr>
        <p:spPr>
          <a:xfrm>
            <a:off x="457200" y="1143000"/>
            <a:ext cx="8229600" cy="1069848"/>
          </a:xfrm>
          <a:prstGeom prst="rect">
            <a:avLst/>
          </a:prstGeom>
        </p:spPr>
        <p:txBody>
          <a:bodyPr/>
          <a:lstStyle/>
          <a:p>
            <a:pPr/>
            <a:r>
              <a:t>Title Text</a:t>
            </a:r>
          </a:p>
        </p:txBody>
      </p:sp>
      <p:sp>
        <p:nvSpPr>
          <p:cNvPr id="8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8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t with Caption">
    <p:spTree>
      <p:nvGrpSpPr>
        <p:cNvPr id="1" name=""/>
        <p:cNvGrpSpPr/>
        <p:nvPr/>
      </p:nvGrpSpPr>
      <p:grpSpPr>
        <a:xfrm>
          <a:off x="0" y="0"/>
          <a:ext cx="0" cy="0"/>
          <a:chOff x="0" y="0"/>
          <a:chExt cx="0" cy="0"/>
        </a:xfrm>
      </p:grpSpPr>
      <p:sp>
        <p:nvSpPr>
          <p:cNvPr id="96" name="Title Text"/>
          <p:cNvSpPr txBox="1"/>
          <p:nvPr>
            <p:ph type="title"/>
          </p:nvPr>
        </p:nvSpPr>
        <p:spPr>
          <a:xfrm>
            <a:off x="5353496" y="1101970"/>
            <a:ext cx="3383282" cy="877826"/>
          </a:xfrm>
          <a:prstGeom prst="rect">
            <a:avLst/>
          </a:prstGeom>
        </p:spPr>
        <p:txBody>
          <a:bodyPr anchor="b"/>
          <a:lstStyle>
            <a:lvl1pPr>
              <a:defRPr b="1" sz="1800"/>
            </a:lvl1pPr>
          </a:lstStyle>
          <a:p>
            <a:pPr/>
            <a:r>
              <a:t>Title Text</a:t>
            </a:r>
          </a:p>
        </p:txBody>
      </p:sp>
      <p:sp>
        <p:nvSpPr>
          <p:cNvPr id="97" name="Body Level One…"/>
          <p:cNvSpPr txBox="1"/>
          <p:nvPr>
            <p:ph type="body" sz="half" idx="1"/>
          </p:nvPr>
        </p:nvSpPr>
        <p:spPr>
          <a:xfrm>
            <a:off x="5353496" y="2010727"/>
            <a:ext cx="3383282" cy="4617721"/>
          </a:xfrm>
          <a:prstGeom prst="rect">
            <a:avLst/>
          </a:prstGeom>
        </p:spPr>
        <p:txBody>
          <a:bodyPr/>
          <a:lstStyle>
            <a:lvl1pPr marL="0" indent="9144">
              <a:buClrTx/>
              <a:buSzTx/>
              <a:buFontTx/>
              <a:buNone/>
              <a:defRPr sz="1400"/>
            </a:lvl1pPr>
            <a:lvl2pPr marL="0" indent="9144">
              <a:buClrTx/>
              <a:buSzTx/>
              <a:buFontTx/>
              <a:buNone/>
              <a:defRPr sz="1400"/>
            </a:lvl2pPr>
            <a:lvl3pPr marL="0" indent="9144">
              <a:buClrTx/>
              <a:buSzTx/>
              <a:buFontTx/>
              <a:buNone/>
              <a:defRPr sz="1400"/>
            </a:lvl3pPr>
            <a:lvl4pPr marL="0" indent="9144">
              <a:buClrTx/>
              <a:buSzTx/>
              <a:buFontTx/>
              <a:buNone/>
              <a:defRPr sz="1400"/>
            </a:lvl4pPr>
            <a:lvl5pPr marL="0" indent="9144">
              <a:buClrTx/>
              <a:buSzTx/>
              <a:buFontTx/>
              <a:buNone/>
              <a:defRPr sz="1400"/>
            </a:lvl5pPr>
          </a:lstStyle>
          <a:p>
            <a:pPr/>
            <a:r>
              <a:t>Body Level One</a:t>
            </a:r>
          </a:p>
          <a:p>
            <a:pPr lvl="1"/>
            <a:r>
              <a:t>Body Level Two</a:t>
            </a:r>
          </a:p>
          <a:p>
            <a:pPr lvl="2"/>
            <a:r>
              <a:t>Body Level Three</a:t>
            </a:r>
          </a:p>
          <a:p>
            <a:pPr lvl="3"/>
            <a:r>
              <a:t>Body Level Four</a:t>
            </a:r>
          </a:p>
          <a:p>
            <a:pPr lvl="4"/>
            <a:r>
              <a:t>Body Level Five</a:t>
            </a:r>
          </a:p>
        </p:txBody>
      </p:sp>
      <p:sp>
        <p:nvSpPr>
          <p:cNvPr id="9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icture with Caption">
    <p:spTree>
      <p:nvGrpSpPr>
        <p:cNvPr id="1" name=""/>
        <p:cNvGrpSpPr/>
        <p:nvPr/>
      </p:nvGrpSpPr>
      <p:grpSpPr>
        <a:xfrm>
          <a:off x="0" y="0"/>
          <a:ext cx="0" cy="0"/>
          <a:chOff x="0" y="0"/>
          <a:chExt cx="0" cy="0"/>
        </a:xfrm>
      </p:grpSpPr>
      <p:sp>
        <p:nvSpPr>
          <p:cNvPr id="105" name="Title Text"/>
          <p:cNvSpPr txBox="1"/>
          <p:nvPr>
            <p:ph type="title"/>
          </p:nvPr>
        </p:nvSpPr>
        <p:spPr>
          <a:xfrm>
            <a:off x="5440433" y="1109160"/>
            <a:ext cx="586805" cy="4681638"/>
          </a:xfrm>
          <a:prstGeom prst="rect">
            <a:avLst/>
          </a:prstGeom>
        </p:spPr>
        <p:txBody>
          <a:bodyPr lIns="0" tIns="0" rIns="0" bIns="0" anchor="t"/>
          <a:lstStyle>
            <a:lvl1pPr algn="ctr">
              <a:defRPr b="1" sz="2000"/>
            </a:lvl1pPr>
          </a:lstStyle>
          <a:p>
            <a:pPr/>
            <a:r>
              <a:t>Title Text</a:t>
            </a:r>
          </a:p>
        </p:txBody>
      </p:sp>
      <p:sp>
        <p:nvSpPr>
          <p:cNvPr id="106" name="Picture Placeholder 2"/>
          <p:cNvSpPr/>
          <p:nvPr>
            <p:ph type="pic" sz="half" idx="21"/>
          </p:nvPr>
        </p:nvSpPr>
        <p:spPr>
          <a:xfrm>
            <a:off x="403670" y="1143000"/>
            <a:ext cx="4572002" cy="4572000"/>
          </a:xfrm>
          <a:prstGeom prst="rect">
            <a:avLst/>
          </a:prstGeom>
          <a:ln w="50800">
            <a:solidFill>
              <a:srgbClr val="FFFFFF"/>
            </a:solidFill>
            <a:miter lim="800000"/>
          </a:ln>
          <a:effectLst>
            <a:outerShdw sx="100000" sy="100000" kx="0" ky="0" algn="b" rotWithShape="0" blurRad="63500" dist="31750" dir="4800000">
              <a:srgbClr val="000000">
                <a:alpha val="25000"/>
              </a:srgbClr>
            </a:outerShdw>
          </a:effectLst>
        </p:spPr>
        <p:txBody>
          <a:bodyPr lIns="91439" tIns="45719" rIns="91439" bIns="45719">
            <a:noAutofit/>
          </a:bodyPr>
          <a:lstStyle/>
          <a:p>
            <a:pPr/>
          </a:p>
        </p:txBody>
      </p:sp>
      <p:sp>
        <p:nvSpPr>
          <p:cNvPr id="107" name="Body Level One…"/>
          <p:cNvSpPr txBox="1"/>
          <p:nvPr>
            <p:ph type="body" sz="quarter" idx="1"/>
          </p:nvPr>
        </p:nvSpPr>
        <p:spPr>
          <a:xfrm>
            <a:off x="6088443" y="3274307"/>
            <a:ext cx="2590802" cy="2516491"/>
          </a:xfrm>
          <a:prstGeom prst="rect">
            <a:avLst/>
          </a:prstGeom>
        </p:spPr>
        <p:txBody>
          <a:bodyPr lIns="0" tIns="0" rIns="0" bIns="0"/>
          <a:lstStyle>
            <a:lvl1pPr marL="0" indent="0">
              <a:spcBef>
                <a:spcPts val="0"/>
              </a:spcBef>
              <a:buClrTx/>
              <a:buSzTx/>
              <a:buFontTx/>
              <a:buNone/>
              <a:defRPr sz="1300"/>
            </a:lvl1pPr>
            <a:lvl2pPr marL="0" indent="0">
              <a:spcBef>
                <a:spcPts val="0"/>
              </a:spcBef>
              <a:buClrTx/>
              <a:buSzTx/>
              <a:buFontTx/>
              <a:buNone/>
              <a:defRPr sz="1300"/>
            </a:lvl2pPr>
            <a:lvl3pPr marL="0" indent="0">
              <a:spcBef>
                <a:spcPts val="0"/>
              </a:spcBef>
              <a:buClrTx/>
              <a:buSzTx/>
              <a:buFontTx/>
              <a:buNone/>
              <a:defRPr sz="1300"/>
            </a:lvl3pPr>
            <a:lvl4pPr marL="0" indent="0">
              <a:spcBef>
                <a:spcPts val="0"/>
              </a:spcBef>
              <a:buClrTx/>
              <a:buSzTx/>
              <a:buFontTx/>
              <a:buNone/>
              <a:defRPr sz="1300"/>
            </a:lvl4pPr>
            <a:lvl5pPr marL="0" indent="0">
              <a:spcBef>
                <a:spcPts val="0"/>
              </a:spcBef>
              <a:buClrTx/>
              <a:buSzTx/>
              <a:buFontTx/>
              <a:buNone/>
              <a:defRPr sz="1300"/>
            </a:lvl5pPr>
          </a:lstStyle>
          <a:p>
            <a:pPr/>
            <a:r>
              <a:t>Body Level One</a:t>
            </a:r>
          </a:p>
          <a:p>
            <a:pPr lvl="1"/>
            <a:r>
              <a:t>Body Level Two</a:t>
            </a:r>
          </a:p>
          <a:p>
            <a:pPr lvl="2"/>
            <a:r>
              <a:t>Body Level Three</a:t>
            </a:r>
          </a:p>
          <a:p>
            <a:pPr lvl="3"/>
            <a:r>
              <a:t>Body Level Four</a:t>
            </a:r>
          </a:p>
          <a:p>
            <a:pPr lvl="4"/>
            <a:r>
              <a:t>Body Level Five</a:t>
            </a:r>
          </a:p>
        </p:txBody>
      </p:sp>
      <p:sp>
        <p:nvSpPr>
          <p:cNvPr id="10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Rectangle 27"/>
          <p:cNvSpPr/>
          <p:nvPr/>
        </p:nvSpPr>
        <p:spPr>
          <a:xfrm>
            <a:off x="1" y="366816"/>
            <a:ext cx="9144001" cy="84410"/>
          </a:xfrm>
          <a:prstGeom prst="rect">
            <a:avLst/>
          </a:prstGeom>
          <a:solidFill>
            <a:schemeClr val="accent2">
              <a:alpha val="50000"/>
            </a:schemeClr>
          </a:solidFill>
          <a:ln w="12700">
            <a:miter lim="400000"/>
          </a:ln>
        </p:spPr>
        <p:txBody>
          <a:bodyPr lIns="45718" tIns="45718" rIns="45718" bIns="45718" anchor="ctr"/>
          <a:lstStyle/>
          <a:p>
            <a:pPr algn="ctr">
              <a:defRPr>
                <a:solidFill>
                  <a:srgbClr val="FFFFFF"/>
                </a:solidFill>
              </a:defRPr>
            </a:pPr>
          </a:p>
        </p:txBody>
      </p:sp>
      <p:sp>
        <p:nvSpPr>
          <p:cNvPr id="3" name="Rectangle 28"/>
          <p:cNvSpPr/>
          <p:nvPr/>
        </p:nvSpPr>
        <p:spPr>
          <a:xfrm>
            <a:off x="0" y="-1"/>
            <a:ext cx="9144000" cy="310663"/>
          </a:xfrm>
          <a:prstGeom prst="rect">
            <a:avLst/>
          </a:prstGeom>
          <a:solidFill>
            <a:srgbClr val="424456"/>
          </a:solidFill>
          <a:ln w="12700">
            <a:miter lim="400000"/>
          </a:ln>
        </p:spPr>
        <p:txBody>
          <a:bodyPr lIns="45718" tIns="45718" rIns="45718" bIns="45718" anchor="ctr"/>
          <a:lstStyle/>
          <a:p>
            <a:pPr algn="ctr">
              <a:defRPr>
                <a:solidFill>
                  <a:srgbClr val="FFFFFF"/>
                </a:solidFill>
              </a:defRPr>
            </a:pPr>
          </a:p>
        </p:txBody>
      </p:sp>
      <p:sp>
        <p:nvSpPr>
          <p:cNvPr id="4" name="Rectangle 29"/>
          <p:cNvSpPr/>
          <p:nvPr/>
        </p:nvSpPr>
        <p:spPr>
          <a:xfrm>
            <a:off x="0" y="308275"/>
            <a:ext cx="9144001" cy="91444"/>
          </a:xfrm>
          <a:prstGeom prst="rect">
            <a:avLst/>
          </a:prstGeom>
          <a:solidFill>
            <a:schemeClr val="accent2"/>
          </a:solidFill>
          <a:ln w="12700">
            <a:miter lim="400000"/>
          </a:ln>
        </p:spPr>
        <p:txBody>
          <a:bodyPr lIns="45718" tIns="45718" rIns="45718" bIns="45718" anchor="ctr"/>
          <a:lstStyle/>
          <a:p>
            <a:pPr algn="ctr">
              <a:defRPr>
                <a:solidFill>
                  <a:srgbClr val="FFFFFF"/>
                </a:solidFill>
              </a:defRPr>
            </a:pPr>
          </a:p>
        </p:txBody>
      </p:sp>
      <p:sp>
        <p:nvSpPr>
          <p:cNvPr id="5" name="Rectangle 30"/>
          <p:cNvSpPr/>
          <p:nvPr/>
        </p:nvSpPr>
        <p:spPr>
          <a:xfrm flipV="1">
            <a:off x="5410182" y="360246"/>
            <a:ext cx="3733821" cy="91089"/>
          </a:xfrm>
          <a:prstGeom prst="rect">
            <a:avLst/>
          </a:prstGeom>
          <a:solidFill>
            <a:schemeClr val="accent2"/>
          </a:solidFill>
          <a:ln w="12700">
            <a:miter lim="400000"/>
          </a:ln>
        </p:spPr>
        <p:txBody>
          <a:bodyPr lIns="45718" tIns="45718" rIns="45718" bIns="45718" anchor="ctr"/>
          <a:lstStyle/>
          <a:p>
            <a:pPr algn="ctr">
              <a:defRPr>
                <a:solidFill>
                  <a:srgbClr val="FFFFFF"/>
                </a:solidFill>
              </a:defRPr>
            </a:pPr>
          </a:p>
        </p:txBody>
      </p:sp>
      <p:sp>
        <p:nvSpPr>
          <p:cNvPr id="6" name="Rectangle 31"/>
          <p:cNvSpPr/>
          <p:nvPr/>
        </p:nvSpPr>
        <p:spPr>
          <a:xfrm flipV="1">
            <a:off x="5410200" y="440111"/>
            <a:ext cx="3733802" cy="180037"/>
          </a:xfrm>
          <a:prstGeom prst="rect">
            <a:avLst/>
          </a:prstGeom>
          <a:solidFill>
            <a:schemeClr val="accent2">
              <a:alpha val="50000"/>
            </a:schemeClr>
          </a:solidFill>
          <a:ln w="12700">
            <a:miter lim="400000"/>
          </a:ln>
        </p:spPr>
        <p:txBody>
          <a:bodyPr lIns="45718" tIns="45718" rIns="45718" bIns="45718" anchor="ctr"/>
          <a:lstStyle/>
          <a:p>
            <a:pPr algn="ctr">
              <a:defRPr>
                <a:solidFill>
                  <a:srgbClr val="FFFFFF"/>
                </a:solidFill>
              </a:defRPr>
            </a:pPr>
          </a:p>
        </p:txBody>
      </p:sp>
      <p:sp>
        <p:nvSpPr>
          <p:cNvPr id="7" name="Rounded Rectangle 32"/>
          <p:cNvSpPr/>
          <p:nvPr/>
        </p:nvSpPr>
        <p:spPr>
          <a:xfrm>
            <a:off x="5407338" y="497503"/>
            <a:ext cx="3063242" cy="27434"/>
          </a:xfrm>
          <a:prstGeom prst="roundRect">
            <a:avLst>
              <a:gd name="adj" fmla="val 16667"/>
            </a:avLst>
          </a:prstGeom>
          <a:solidFill>
            <a:srgbClr val="FFFFFF"/>
          </a:solidFill>
          <a:ln w="12700">
            <a:miter lim="400000"/>
          </a:ln>
        </p:spPr>
        <p:txBody>
          <a:bodyPr lIns="45718" tIns="45718" rIns="45718" bIns="45718" anchor="ctr"/>
          <a:lstStyle/>
          <a:p>
            <a:pPr algn="ctr">
              <a:defRPr>
                <a:solidFill>
                  <a:srgbClr val="FFFFFF"/>
                </a:solidFill>
              </a:defRPr>
            </a:pPr>
          </a:p>
        </p:txBody>
      </p:sp>
      <p:sp>
        <p:nvSpPr>
          <p:cNvPr id="8" name="Rounded Rectangle 33"/>
          <p:cNvSpPr/>
          <p:nvPr/>
        </p:nvSpPr>
        <p:spPr>
          <a:xfrm>
            <a:off x="7373646" y="588942"/>
            <a:ext cx="1600202" cy="36578"/>
          </a:xfrm>
          <a:prstGeom prst="roundRect">
            <a:avLst>
              <a:gd name="adj" fmla="val 16667"/>
            </a:avLst>
          </a:prstGeom>
          <a:solidFill>
            <a:srgbClr val="FFFFFF"/>
          </a:solidFill>
          <a:ln w="12700">
            <a:miter lim="400000"/>
          </a:ln>
        </p:spPr>
        <p:txBody>
          <a:bodyPr lIns="45718" tIns="45718" rIns="45718" bIns="45718" anchor="ctr"/>
          <a:lstStyle/>
          <a:p>
            <a:pPr algn="ctr">
              <a:defRPr>
                <a:solidFill>
                  <a:srgbClr val="FFFFFF"/>
                </a:solidFill>
              </a:defRPr>
            </a:pPr>
          </a:p>
        </p:txBody>
      </p:sp>
      <p:sp>
        <p:nvSpPr>
          <p:cNvPr id="9" name="Rectangle 34"/>
          <p:cNvSpPr/>
          <p:nvPr/>
        </p:nvSpPr>
        <p:spPr>
          <a:xfrm>
            <a:off x="9084964" y="-2001"/>
            <a:ext cx="57628" cy="621792"/>
          </a:xfrm>
          <a:prstGeom prst="rect">
            <a:avLst/>
          </a:prstGeom>
          <a:solidFill>
            <a:srgbClr val="FFFFFF">
              <a:alpha val="65098"/>
            </a:srgbClr>
          </a:solidFill>
          <a:ln w="12700">
            <a:miter lim="400000"/>
          </a:ln>
        </p:spPr>
        <p:txBody>
          <a:bodyPr lIns="45718" tIns="45718" rIns="45718" bIns="45718" anchor="ctr"/>
          <a:lstStyle/>
          <a:p>
            <a:pPr algn="ctr">
              <a:defRPr>
                <a:solidFill>
                  <a:srgbClr val="FFFFFF"/>
                </a:solidFill>
              </a:defRPr>
            </a:pPr>
          </a:p>
        </p:txBody>
      </p:sp>
      <p:sp>
        <p:nvSpPr>
          <p:cNvPr id="10" name="Rectangle 35"/>
          <p:cNvSpPr/>
          <p:nvPr/>
        </p:nvSpPr>
        <p:spPr>
          <a:xfrm>
            <a:off x="9044481" y="-2001"/>
            <a:ext cx="27434" cy="621792"/>
          </a:xfrm>
          <a:prstGeom prst="rect">
            <a:avLst/>
          </a:prstGeom>
          <a:solidFill>
            <a:srgbClr val="FFFFFF">
              <a:alpha val="65098"/>
            </a:srgbClr>
          </a:solidFill>
          <a:ln w="12700">
            <a:miter lim="400000"/>
          </a:ln>
        </p:spPr>
        <p:txBody>
          <a:bodyPr lIns="45718" tIns="45718" rIns="45718" bIns="45718" anchor="ctr"/>
          <a:lstStyle/>
          <a:p>
            <a:pPr algn="ctr">
              <a:defRPr>
                <a:solidFill>
                  <a:srgbClr val="FFFFFF"/>
                </a:solidFill>
              </a:defRPr>
            </a:pPr>
          </a:p>
        </p:txBody>
      </p:sp>
      <p:sp>
        <p:nvSpPr>
          <p:cNvPr id="11" name="Rectangle 36"/>
          <p:cNvSpPr/>
          <p:nvPr/>
        </p:nvSpPr>
        <p:spPr>
          <a:xfrm>
            <a:off x="9023649" y="-2001"/>
            <a:ext cx="12702" cy="621792"/>
          </a:xfrm>
          <a:prstGeom prst="rect">
            <a:avLst/>
          </a:prstGeom>
          <a:solidFill>
            <a:srgbClr val="FFFFFF">
              <a:alpha val="60000"/>
            </a:srgbClr>
          </a:solidFill>
          <a:ln w="12700">
            <a:miter lim="400000"/>
          </a:ln>
        </p:spPr>
        <p:txBody>
          <a:bodyPr lIns="45718" tIns="45718" rIns="45718" bIns="45718" anchor="ctr"/>
          <a:lstStyle/>
          <a:p>
            <a:pPr algn="ctr">
              <a:defRPr>
                <a:solidFill>
                  <a:srgbClr val="FFFFFF"/>
                </a:solidFill>
              </a:defRPr>
            </a:pPr>
          </a:p>
        </p:txBody>
      </p:sp>
      <p:sp>
        <p:nvSpPr>
          <p:cNvPr id="12" name="Rectangle 37"/>
          <p:cNvSpPr/>
          <p:nvPr/>
        </p:nvSpPr>
        <p:spPr>
          <a:xfrm>
            <a:off x="8975421" y="-2001"/>
            <a:ext cx="27434" cy="621792"/>
          </a:xfrm>
          <a:prstGeom prst="rect">
            <a:avLst/>
          </a:prstGeom>
          <a:solidFill>
            <a:srgbClr val="FFFFFF">
              <a:alpha val="40000"/>
            </a:srgbClr>
          </a:solidFill>
          <a:ln w="12700">
            <a:miter lim="400000"/>
          </a:ln>
        </p:spPr>
        <p:txBody>
          <a:bodyPr lIns="45718" tIns="45718" rIns="45718" bIns="45718" anchor="ctr"/>
          <a:lstStyle/>
          <a:p>
            <a:pPr algn="ctr">
              <a:defRPr>
                <a:solidFill>
                  <a:srgbClr val="FFFFFF"/>
                </a:solidFill>
              </a:defRPr>
            </a:pPr>
          </a:p>
        </p:txBody>
      </p:sp>
      <p:sp>
        <p:nvSpPr>
          <p:cNvPr id="13" name="Rectangle 38"/>
          <p:cNvSpPr/>
          <p:nvPr/>
        </p:nvSpPr>
        <p:spPr>
          <a:xfrm>
            <a:off x="8915675" y="378"/>
            <a:ext cx="54866" cy="585220"/>
          </a:xfrm>
          <a:prstGeom prst="rect">
            <a:avLst/>
          </a:prstGeom>
          <a:solidFill>
            <a:srgbClr val="FFFFFF">
              <a:alpha val="20000"/>
            </a:srgbClr>
          </a:solidFill>
          <a:ln w="12700">
            <a:miter lim="400000"/>
          </a:ln>
        </p:spPr>
        <p:txBody>
          <a:bodyPr lIns="45718" tIns="45718" rIns="45718" bIns="45718" anchor="ctr"/>
          <a:lstStyle/>
          <a:p>
            <a:pPr algn="ctr">
              <a:defRPr>
                <a:solidFill>
                  <a:srgbClr val="FFFFFF"/>
                </a:solidFill>
              </a:defRPr>
            </a:pPr>
          </a:p>
        </p:txBody>
      </p:sp>
      <p:sp>
        <p:nvSpPr>
          <p:cNvPr id="14" name="Rectangle 39"/>
          <p:cNvSpPr/>
          <p:nvPr/>
        </p:nvSpPr>
        <p:spPr>
          <a:xfrm>
            <a:off x="8871695" y="378"/>
            <a:ext cx="12702" cy="585220"/>
          </a:xfrm>
          <a:prstGeom prst="rect">
            <a:avLst/>
          </a:prstGeom>
          <a:solidFill>
            <a:srgbClr val="FFFFFF">
              <a:alpha val="30196"/>
            </a:srgbClr>
          </a:solidFill>
          <a:ln w="12700">
            <a:miter lim="400000"/>
          </a:ln>
        </p:spPr>
        <p:txBody>
          <a:bodyPr lIns="45718" tIns="45718" rIns="45718" bIns="45718" anchor="ctr"/>
          <a:lstStyle/>
          <a:p>
            <a:pPr algn="ctr">
              <a:defRPr>
                <a:solidFill>
                  <a:srgbClr val="FFFFFF"/>
                </a:solidFill>
              </a:defRPr>
            </a:pPr>
          </a:p>
        </p:txBody>
      </p:sp>
      <p:sp>
        <p:nvSpPr>
          <p:cNvPr id="15" name="Title Text"/>
          <p:cNvSpPr txBox="1"/>
          <p:nvPr>
            <p:ph type="title"/>
          </p:nvPr>
        </p:nvSpPr>
        <p:spPr>
          <a:xfrm>
            <a:off x="457200" y="1143000"/>
            <a:ext cx="8229600" cy="106680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normAutofit fontScale="100000" lnSpcReduction="0"/>
          </a:bodyPr>
          <a:lstStyle/>
          <a:p>
            <a:pPr/>
            <a:r>
              <a:t>Title Text</a:t>
            </a:r>
          </a:p>
        </p:txBody>
      </p:sp>
      <p:sp>
        <p:nvSpPr>
          <p:cNvPr id="16" name="Body Level One…"/>
          <p:cNvSpPr txBox="1"/>
          <p:nvPr>
            <p:ph type="body" idx="1"/>
          </p:nvPr>
        </p:nvSpPr>
        <p:spPr>
          <a:xfrm>
            <a:off x="457200" y="2249422"/>
            <a:ext cx="8229600" cy="432511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17" name="Slide Number"/>
          <p:cNvSpPr txBox="1"/>
          <p:nvPr>
            <p:ph type="sldNum" sz="quarter" idx="2"/>
          </p:nvPr>
        </p:nvSpPr>
        <p:spPr>
          <a:xfrm>
            <a:off x="8594063" y="9893"/>
            <a:ext cx="342673" cy="358139"/>
          </a:xfrm>
          <a:prstGeom prst="rect">
            <a:avLst/>
          </a:prstGeom>
          <a:ln w="12700">
            <a:miter lim="400000"/>
          </a:ln>
        </p:spPr>
        <p:txBody>
          <a:bodyPr wrap="none" lIns="45718" tIns="45718" rIns="45718" bIns="45718" anchor="b">
            <a:spAutoFit/>
          </a:bodyPr>
          <a:lstStyle>
            <a:lvl1pPr algn="r">
              <a:defRPr>
                <a:solidFill>
                  <a:srgbClr val="FFFFFF"/>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transition xmlns:p14="http://schemas.microsoft.com/office/powerpoint/2010/main" spd="med" advClick="1"/>
  <p:txStyles>
    <p:titleStyle>
      <a:lvl1pPr marL="0" marR="0" indent="0" algn="l" defTabSz="914400" rtl="0" latinLnBrk="0">
        <a:lnSpc>
          <a:spcPct val="100000"/>
        </a:lnSpc>
        <a:spcBef>
          <a:spcPts val="0"/>
        </a:spcBef>
        <a:spcAft>
          <a:spcPts val="0"/>
        </a:spcAft>
        <a:buClrTx/>
        <a:buSzTx/>
        <a:buFontTx/>
        <a:buNone/>
        <a:tabLst/>
        <a:defRPr b="0" baseline="0" cap="none" i="0" spc="0" strike="noStrike" sz="4000" u="none">
          <a:solidFill>
            <a:srgbClr val="424456"/>
          </a:solidFill>
          <a:uFillTx/>
          <a:latin typeface="Trebuchet MS"/>
          <a:ea typeface="Trebuchet MS"/>
          <a:cs typeface="Trebuchet MS"/>
          <a:sym typeface="Trebuchet MS"/>
        </a:defRPr>
      </a:lvl1pPr>
      <a:lvl2pPr marL="0" marR="0" indent="0" algn="l" defTabSz="914400" rtl="0" latinLnBrk="0">
        <a:lnSpc>
          <a:spcPct val="100000"/>
        </a:lnSpc>
        <a:spcBef>
          <a:spcPts val="0"/>
        </a:spcBef>
        <a:spcAft>
          <a:spcPts val="0"/>
        </a:spcAft>
        <a:buClrTx/>
        <a:buSzTx/>
        <a:buFontTx/>
        <a:buNone/>
        <a:tabLst/>
        <a:defRPr b="0" baseline="0" cap="none" i="0" spc="0" strike="noStrike" sz="4000" u="none">
          <a:solidFill>
            <a:srgbClr val="424456"/>
          </a:solidFill>
          <a:uFillTx/>
          <a:latin typeface="Trebuchet MS"/>
          <a:ea typeface="Trebuchet MS"/>
          <a:cs typeface="Trebuchet MS"/>
          <a:sym typeface="Trebuchet MS"/>
        </a:defRPr>
      </a:lvl2pPr>
      <a:lvl3pPr marL="0" marR="0" indent="0" algn="l" defTabSz="914400" rtl="0" latinLnBrk="0">
        <a:lnSpc>
          <a:spcPct val="100000"/>
        </a:lnSpc>
        <a:spcBef>
          <a:spcPts val="0"/>
        </a:spcBef>
        <a:spcAft>
          <a:spcPts val="0"/>
        </a:spcAft>
        <a:buClrTx/>
        <a:buSzTx/>
        <a:buFontTx/>
        <a:buNone/>
        <a:tabLst/>
        <a:defRPr b="0" baseline="0" cap="none" i="0" spc="0" strike="noStrike" sz="4000" u="none">
          <a:solidFill>
            <a:srgbClr val="424456"/>
          </a:solidFill>
          <a:uFillTx/>
          <a:latin typeface="Trebuchet MS"/>
          <a:ea typeface="Trebuchet MS"/>
          <a:cs typeface="Trebuchet MS"/>
          <a:sym typeface="Trebuchet MS"/>
        </a:defRPr>
      </a:lvl3pPr>
      <a:lvl4pPr marL="0" marR="0" indent="0" algn="l" defTabSz="914400" rtl="0" latinLnBrk="0">
        <a:lnSpc>
          <a:spcPct val="100000"/>
        </a:lnSpc>
        <a:spcBef>
          <a:spcPts val="0"/>
        </a:spcBef>
        <a:spcAft>
          <a:spcPts val="0"/>
        </a:spcAft>
        <a:buClrTx/>
        <a:buSzTx/>
        <a:buFontTx/>
        <a:buNone/>
        <a:tabLst/>
        <a:defRPr b="0" baseline="0" cap="none" i="0" spc="0" strike="noStrike" sz="4000" u="none">
          <a:solidFill>
            <a:srgbClr val="424456"/>
          </a:solidFill>
          <a:uFillTx/>
          <a:latin typeface="Trebuchet MS"/>
          <a:ea typeface="Trebuchet MS"/>
          <a:cs typeface="Trebuchet MS"/>
          <a:sym typeface="Trebuchet MS"/>
        </a:defRPr>
      </a:lvl4pPr>
      <a:lvl5pPr marL="0" marR="0" indent="0" algn="l" defTabSz="914400" rtl="0" latinLnBrk="0">
        <a:lnSpc>
          <a:spcPct val="100000"/>
        </a:lnSpc>
        <a:spcBef>
          <a:spcPts val="0"/>
        </a:spcBef>
        <a:spcAft>
          <a:spcPts val="0"/>
        </a:spcAft>
        <a:buClrTx/>
        <a:buSzTx/>
        <a:buFontTx/>
        <a:buNone/>
        <a:tabLst/>
        <a:defRPr b="0" baseline="0" cap="none" i="0" spc="0" strike="noStrike" sz="4000" u="none">
          <a:solidFill>
            <a:srgbClr val="424456"/>
          </a:solidFill>
          <a:uFillTx/>
          <a:latin typeface="Trebuchet MS"/>
          <a:ea typeface="Trebuchet MS"/>
          <a:cs typeface="Trebuchet MS"/>
          <a:sym typeface="Trebuchet MS"/>
        </a:defRPr>
      </a:lvl5pPr>
      <a:lvl6pPr marL="0" marR="0" indent="0" algn="l" defTabSz="914400" rtl="0" latinLnBrk="0">
        <a:lnSpc>
          <a:spcPct val="100000"/>
        </a:lnSpc>
        <a:spcBef>
          <a:spcPts val="0"/>
        </a:spcBef>
        <a:spcAft>
          <a:spcPts val="0"/>
        </a:spcAft>
        <a:buClrTx/>
        <a:buSzTx/>
        <a:buFontTx/>
        <a:buNone/>
        <a:tabLst/>
        <a:defRPr b="0" baseline="0" cap="none" i="0" spc="0" strike="noStrike" sz="4000" u="none">
          <a:solidFill>
            <a:srgbClr val="424456"/>
          </a:solidFill>
          <a:uFillTx/>
          <a:latin typeface="Trebuchet MS"/>
          <a:ea typeface="Trebuchet MS"/>
          <a:cs typeface="Trebuchet MS"/>
          <a:sym typeface="Trebuchet MS"/>
        </a:defRPr>
      </a:lvl6pPr>
      <a:lvl7pPr marL="0" marR="0" indent="0" algn="l" defTabSz="914400" rtl="0" latinLnBrk="0">
        <a:lnSpc>
          <a:spcPct val="100000"/>
        </a:lnSpc>
        <a:spcBef>
          <a:spcPts val="0"/>
        </a:spcBef>
        <a:spcAft>
          <a:spcPts val="0"/>
        </a:spcAft>
        <a:buClrTx/>
        <a:buSzTx/>
        <a:buFontTx/>
        <a:buNone/>
        <a:tabLst/>
        <a:defRPr b="0" baseline="0" cap="none" i="0" spc="0" strike="noStrike" sz="4000" u="none">
          <a:solidFill>
            <a:srgbClr val="424456"/>
          </a:solidFill>
          <a:uFillTx/>
          <a:latin typeface="Trebuchet MS"/>
          <a:ea typeface="Trebuchet MS"/>
          <a:cs typeface="Trebuchet MS"/>
          <a:sym typeface="Trebuchet MS"/>
        </a:defRPr>
      </a:lvl7pPr>
      <a:lvl8pPr marL="0" marR="0" indent="0" algn="l" defTabSz="914400" rtl="0" latinLnBrk="0">
        <a:lnSpc>
          <a:spcPct val="100000"/>
        </a:lnSpc>
        <a:spcBef>
          <a:spcPts val="0"/>
        </a:spcBef>
        <a:spcAft>
          <a:spcPts val="0"/>
        </a:spcAft>
        <a:buClrTx/>
        <a:buSzTx/>
        <a:buFontTx/>
        <a:buNone/>
        <a:tabLst/>
        <a:defRPr b="0" baseline="0" cap="none" i="0" spc="0" strike="noStrike" sz="4000" u="none">
          <a:solidFill>
            <a:srgbClr val="424456"/>
          </a:solidFill>
          <a:uFillTx/>
          <a:latin typeface="Trebuchet MS"/>
          <a:ea typeface="Trebuchet MS"/>
          <a:cs typeface="Trebuchet MS"/>
          <a:sym typeface="Trebuchet MS"/>
        </a:defRPr>
      </a:lvl8pPr>
      <a:lvl9pPr marL="0" marR="0" indent="0" algn="l" defTabSz="914400" rtl="0" latinLnBrk="0">
        <a:lnSpc>
          <a:spcPct val="100000"/>
        </a:lnSpc>
        <a:spcBef>
          <a:spcPts val="0"/>
        </a:spcBef>
        <a:spcAft>
          <a:spcPts val="0"/>
        </a:spcAft>
        <a:buClrTx/>
        <a:buSzTx/>
        <a:buFontTx/>
        <a:buNone/>
        <a:tabLst/>
        <a:defRPr b="0" baseline="0" cap="none" i="0" spc="0" strike="noStrike" sz="4000" u="none">
          <a:solidFill>
            <a:srgbClr val="424456"/>
          </a:solidFill>
          <a:uFillTx/>
          <a:latin typeface="Trebuchet MS"/>
          <a:ea typeface="Trebuchet MS"/>
          <a:cs typeface="Trebuchet MS"/>
          <a:sym typeface="Trebuchet MS"/>
        </a:defRPr>
      </a:lvl9pPr>
    </p:titleStyle>
    <p:bodyStyle>
      <a:lvl1pPr marL="365758" marR="0" indent="-256031" algn="l" defTabSz="914400" rtl="0" latinLnBrk="0">
        <a:lnSpc>
          <a:spcPct val="100000"/>
        </a:lnSpc>
        <a:spcBef>
          <a:spcPts val="300"/>
        </a:spcBef>
        <a:spcAft>
          <a:spcPts val="0"/>
        </a:spcAft>
        <a:buClr>
          <a:schemeClr val="accent3"/>
        </a:buClr>
        <a:buSzPct val="100000"/>
        <a:buFont typeface="Georgia"/>
        <a:buChar char="•"/>
        <a:tabLst/>
        <a:defRPr b="0" baseline="0" cap="none" i="0" spc="0" strike="noStrike" sz="2800" u="none">
          <a:solidFill>
            <a:srgbClr val="000000"/>
          </a:solidFill>
          <a:uFillTx/>
          <a:latin typeface="+mj-lt"/>
          <a:ea typeface="+mj-ea"/>
          <a:cs typeface="+mj-cs"/>
          <a:sym typeface="Georgia"/>
        </a:defRPr>
      </a:lvl1pPr>
      <a:lvl2pPr marL="677358" marR="0" indent="-265878" algn="l" defTabSz="914400" rtl="0" latinLnBrk="0">
        <a:lnSpc>
          <a:spcPct val="100000"/>
        </a:lnSpc>
        <a:spcBef>
          <a:spcPts val="300"/>
        </a:spcBef>
        <a:spcAft>
          <a:spcPts val="0"/>
        </a:spcAft>
        <a:buClr>
          <a:schemeClr val="accent3"/>
        </a:buClr>
        <a:buSzPct val="100000"/>
        <a:buFont typeface="Georgia"/>
        <a:buChar char="▫"/>
        <a:tabLst/>
        <a:defRPr b="0" baseline="0" cap="none" i="0" spc="0" strike="noStrike" sz="2800" u="none">
          <a:solidFill>
            <a:srgbClr val="000000"/>
          </a:solidFill>
          <a:uFillTx/>
          <a:latin typeface="+mj-lt"/>
          <a:ea typeface="+mj-ea"/>
          <a:cs typeface="+mj-cs"/>
          <a:sym typeface="Georgia"/>
        </a:defRPr>
      </a:lvl2pPr>
      <a:lvl3pPr marL="960119" marR="0" indent="-256031" algn="l" defTabSz="914400" rtl="0" latinLnBrk="0">
        <a:lnSpc>
          <a:spcPct val="100000"/>
        </a:lnSpc>
        <a:spcBef>
          <a:spcPts val="300"/>
        </a:spcBef>
        <a:spcAft>
          <a:spcPts val="0"/>
        </a:spcAft>
        <a:buClr>
          <a:schemeClr val="accent3"/>
        </a:buClr>
        <a:buSzPct val="100000"/>
        <a:buFont typeface="Georgia"/>
        <a:buChar char="●"/>
        <a:tabLst/>
        <a:defRPr b="0" baseline="0" cap="none" i="0" spc="0" strike="noStrike" sz="2800" u="none">
          <a:solidFill>
            <a:srgbClr val="000000"/>
          </a:solidFill>
          <a:uFillTx/>
          <a:latin typeface="+mj-lt"/>
          <a:ea typeface="+mj-ea"/>
          <a:cs typeface="+mj-cs"/>
          <a:sym typeface="Georgia"/>
        </a:defRPr>
      </a:lvl3pPr>
      <a:lvl4pPr marL="1234438" marR="0" indent="-256032" algn="l" defTabSz="914400" rtl="0" latinLnBrk="0">
        <a:lnSpc>
          <a:spcPct val="100000"/>
        </a:lnSpc>
        <a:spcBef>
          <a:spcPts val="300"/>
        </a:spcBef>
        <a:spcAft>
          <a:spcPts val="0"/>
        </a:spcAft>
        <a:buClr>
          <a:schemeClr val="accent3"/>
        </a:buClr>
        <a:buSzPct val="100000"/>
        <a:buFont typeface="Georgia"/>
        <a:buChar char="●"/>
        <a:tabLst/>
        <a:defRPr b="0" baseline="0" cap="none" i="0" spc="0" strike="noStrike" sz="2800" u="none">
          <a:solidFill>
            <a:srgbClr val="000000"/>
          </a:solidFill>
          <a:uFillTx/>
          <a:latin typeface="+mj-lt"/>
          <a:ea typeface="+mj-ea"/>
          <a:cs typeface="+mj-cs"/>
          <a:sym typeface="Georgia"/>
        </a:defRPr>
      </a:lvl4pPr>
      <a:lvl5pPr marL="1463039" marR="0" indent="-256032" algn="l" defTabSz="914400" rtl="0" latinLnBrk="0">
        <a:lnSpc>
          <a:spcPct val="100000"/>
        </a:lnSpc>
        <a:spcBef>
          <a:spcPts val="300"/>
        </a:spcBef>
        <a:spcAft>
          <a:spcPts val="0"/>
        </a:spcAft>
        <a:buClr>
          <a:schemeClr val="accent3"/>
        </a:buClr>
        <a:buSzPct val="100000"/>
        <a:buFont typeface="Georgia"/>
        <a:buChar char="▫"/>
        <a:tabLst/>
        <a:defRPr b="0" baseline="0" cap="none" i="0" spc="0" strike="noStrike" sz="2800" u="none">
          <a:solidFill>
            <a:srgbClr val="000000"/>
          </a:solidFill>
          <a:uFillTx/>
          <a:latin typeface="+mj-lt"/>
          <a:ea typeface="+mj-ea"/>
          <a:cs typeface="+mj-cs"/>
          <a:sym typeface="Georgia"/>
        </a:defRPr>
      </a:lvl5pPr>
      <a:lvl6pPr marL="1710944" marR="0" indent="-284480" algn="l" defTabSz="914400" rtl="0" latinLnBrk="0">
        <a:lnSpc>
          <a:spcPct val="100000"/>
        </a:lnSpc>
        <a:spcBef>
          <a:spcPts val="300"/>
        </a:spcBef>
        <a:spcAft>
          <a:spcPts val="0"/>
        </a:spcAft>
        <a:buClr>
          <a:schemeClr val="accent3"/>
        </a:buClr>
        <a:buSzPct val="100000"/>
        <a:buFont typeface="Georgia"/>
        <a:buChar char="▫"/>
        <a:tabLst/>
        <a:defRPr b="0" baseline="0" cap="none" i="0" spc="0" strike="noStrike" sz="2800" u="none">
          <a:solidFill>
            <a:srgbClr val="000000"/>
          </a:solidFill>
          <a:uFillTx/>
          <a:latin typeface="+mj-lt"/>
          <a:ea typeface="+mj-ea"/>
          <a:cs typeface="+mj-cs"/>
          <a:sym typeface="Georgia"/>
        </a:defRPr>
      </a:lvl6pPr>
      <a:lvl7pPr marL="1965959" marR="0" indent="-320038" algn="l" defTabSz="914400" rtl="0" latinLnBrk="0">
        <a:lnSpc>
          <a:spcPct val="100000"/>
        </a:lnSpc>
        <a:spcBef>
          <a:spcPts val="300"/>
        </a:spcBef>
        <a:spcAft>
          <a:spcPts val="0"/>
        </a:spcAft>
        <a:buClr>
          <a:schemeClr val="accent3"/>
        </a:buClr>
        <a:buSzPct val="100000"/>
        <a:buFont typeface="Georgia"/>
        <a:buChar char="▫"/>
        <a:tabLst/>
        <a:defRPr b="0" baseline="0" cap="none" i="0" spc="0" strike="noStrike" sz="2800" u="none">
          <a:solidFill>
            <a:srgbClr val="000000"/>
          </a:solidFill>
          <a:uFillTx/>
          <a:latin typeface="+mj-lt"/>
          <a:ea typeface="+mj-ea"/>
          <a:cs typeface="+mj-cs"/>
          <a:sym typeface="Georgia"/>
        </a:defRPr>
      </a:lvl7pPr>
      <a:lvl8pPr marL="2188462" marR="0" indent="-341374" algn="l" defTabSz="914400" rtl="0" latinLnBrk="0">
        <a:lnSpc>
          <a:spcPct val="100000"/>
        </a:lnSpc>
        <a:spcBef>
          <a:spcPts val="300"/>
        </a:spcBef>
        <a:spcAft>
          <a:spcPts val="0"/>
        </a:spcAft>
        <a:buClr>
          <a:schemeClr val="accent3"/>
        </a:buClr>
        <a:buSzPct val="100000"/>
        <a:buFont typeface="Georgia"/>
        <a:buChar char="◦"/>
        <a:tabLst/>
        <a:defRPr b="0" baseline="0" cap="none" i="0" spc="0" strike="noStrike" sz="2800" u="none">
          <a:solidFill>
            <a:srgbClr val="000000"/>
          </a:solidFill>
          <a:uFillTx/>
          <a:latin typeface="+mj-lt"/>
          <a:ea typeface="+mj-ea"/>
          <a:cs typeface="+mj-cs"/>
          <a:sym typeface="Georgia"/>
        </a:defRPr>
      </a:lvl8pPr>
      <a:lvl9pPr marL="2423159" marR="0" indent="-365759" algn="l" defTabSz="914400" rtl="0" latinLnBrk="0">
        <a:lnSpc>
          <a:spcPct val="100000"/>
        </a:lnSpc>
        <a:spcBef>
          <a:spcPts val="300"/>
        </a:spcBef>
        <a:spcAft>
          <a:spcPts val="0"/>
        </a:spcAft>
        <a:buClr>
          <a:schemeClr val="accent3"/>
        </a:buClr>
        <a:buSzPct val="100000"/>
        <a:buFont typeface="Georgia"/>
        <a:buChar char="◦"/>
        <a:tabLst/>
        <a:defRPr b="0" baseline="0" cap="none" i="0" spc="0" strike="noStrike" sz="2800" u="none">
          <a:solidFill>
            <a:srgbClr val="000000"/>
          </a:solidFill>
          <a:uFillTx/>
          <a:latin typeface="+mj-lt"/>
          <a:ea typeface="+mj-ea"/>
          <a:cs typeface="+mj-cs"/>
          <a:sym typeface="Georgia"/>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Georgia"/>
        </a:defRPr>
      </a:lvl1pPr>
      <a:lvl2pPr marL="0" marR="0" indent="0" algn="r" defTabSz="9144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Georgia"/>
        </a:defRPr>
      </a:lvl2pPr>
      <a:lvl3pPr marL="0" marR="0" indent="0" algn="r" defTabSz="9144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Georgia"/>
        </a:defRPr>
      </a:lvl3pPr>
      <a:lvl4pPr marL="0" marR="0" indent="0" algn="r" defTabSz="9144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Georgia"/>
        </a:defRPr>
      </a:lvl4pPr>
      <a:lvl5pPr marL="0" marR="0" indent="0" algn="r" defTabSz="9144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Georgia"/>
        </a:defRPr>
      </a:lvl5pPr>
      <a:lvl6pPr marL="0" marR="0" indent="0" algn="r" defTabSz="9144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Georgia"/>
        </a:defRPr>
      </a:lvl6pPr>
      <a:lvl7pPr marL="0" marR="0" indent="0" algn="r" defTabSz="9144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Georgia"/>
        </a:defRPr>
      </a:lvl7pPr>
      <a:lvl8pPr marL="0" marR="0" indent="0" algn="r" defTabSz="9144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Georgia"/>
        </a:defRPr>
      </a:lvl8pPr>
      <a:lvl9pPr marL="0" marR="0" indent="0" algn="r" defTabSz="9144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Georgia"/>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png"/></Relationships>

</file>

<file path=ppt/slides/_rels/slide100.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6.jpe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7.jpeg"/></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gif"/></Relationships>

</file>

<file path=ppt/slides/_rels/slide1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8.jpe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9.jpeg"/></Relationships>

</file>

<file path=ppt/slides/_rels/slide1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 Id="rId3" Type="http://schemas.openxmlformats.org/officeDocument/2006/relationships/image" Target="../media/image11.jpeg"/></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12.jpeg"/></Relationships>

</file>

<file path=ppt/slides/_rels/slide21.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eg"/></Relationships>

</file>

<file path=ppt/slides/_rels/slide2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eg"/></Relationships>

</file>

<file path=ppt/slides/_rels/slide2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eg"/></Relationships>

</file>

<file path=ppt/slides/_rels/slide2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eg"/></Relationships>

</file>

<file path=ppt/slides/_rels/slide2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eg"/></Relationships>

</file>

<file path=ppt/slides/_rels/slide2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eg"/></Relationships>

</file>

<file path=ppt/slides/_rels/slide2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eg"/></Relationships>

</file>

<file path=ppt/slides/_rels/slide2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omments" Target="../comments/comment1.xml"/></Relationships>

</file>

<file path=ppt/slides/_rels/slide3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3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1.jpeg"/></Relationships>

</file>

<file path=ppt/slides/_rels/slide3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2.jpeg"/></Relationships>

</file>

<file path=ppt/slides/_rels/slide3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3.jpeg"/></Relationships>

</file>

<file path=ppt/slides/_rels/slide3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4.jpeg"/></Relationships>

</file>

<file path=ppt/slides/_rels/slide3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0.jpeg"/></Relationships>

</file>

<file path=ppt/slides/_rels/slide3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5.jpeg"/></Relationships>

</file>

<file path=ppt/slides/_rels/slide3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png"/></Relationships>

</file>

<file path=ppt/slides/_rels/slide3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6.jpeg"/></Relationships>

</file>

<file path=ppt/slides/_rels/slide3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4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eg"/></Relationships>

</file>

<file path=ppt/slides/_rels/slide4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4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7.jpeg"/></Relationships>

</file>

<file path=ppt/slides/_rels/slide4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8.jpeg"/></Relationships>

</file>

<file path=ppt/slides/_rels/slide4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9.jpeg"/></Relationships>

</file>

<file path=ppt/slides/_rels/slide4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0.jpeg"/></Relationships>

</file>

<file path=ppt/slides/_rels/slide4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1.jpeg"/></Relationships>

</file>

<file path=ppt/slides/_rels/slide4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2.jpeg"/></Relationships>

</file>

<file path=ppt/slides/_rels/slide4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3.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4.jpeg"/></Relationships>

</file>

<file path=ppt/slides/_rels/slide5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5.jpeg"/></Relationships>

</file>

<file path=ppt/slides/_rels/slide5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jpeg"/></Relationships>

</file>

<file path=ppt/slides/_rels/slide5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7.jpeg"/></Relationships>

</file>

<file path=ppt/slides/_rels/slide5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gif"/></Relationships>

</file>

<file path=ppt/slides/_rels/slide6.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jpeg"/></Relationships>

</file>

<file path=ppt/slides/_rels/slide60.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8.jpeg"/></Relationships>

</file>

<file path=ppt/slides/_rels/slide6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jpeg"/></Relationships>

</file>

<file path=ppt/slides/_rels/slide6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7.png"/></Relationships>

</file>

<file path=ppt/slides/_rels/slide6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66.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uptodate.com.ezlibrary.ju.edu.jo/contents/fluorescein-drug-information?source=see_link" TargetMode="External"/></Relationships>

</file>

<file path=ppt/slides/_rels/slide7.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jpeg"/></Relationships>

</file>

<file path=ppt/slides/_rels/slide7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0.jpeg"/><Relationship Id="rId3" Type="http://schemas.openxmlformats.org/officeDocument/2006/relationships/image" Target="../media/image41.jpeg"/><Relationship Id="rId4" Type="http://schemas.openxmlformats.org/officeDocument/2006/relationships/image" Target="../media/image42.jpeg"/></Relationships>

</file>

<file path=ppt/slides/_rels/slide71.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3.jpeg"/></Relationships>

</file>

<file path=ppt/slides/_rels/slide7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4.jpeg"/></Relationships>

</file>

<file path=ppt/slides/_rels/slide7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5.jpeg"/></Relationships>

</file>

<file path=ppt/slides/_rels/slide78.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uptodate.com.ezlibrary.ju.edu.jo/contents/methylprednisolone-drug-information?source=see_link" TargetMode="External"/><Relationship Id="rId3" Type="http://schemas.openxmlformats.org/officeDocument/2006/relationships/hyperlink" Target="http://www.uptodate.com.ezlibrary.ju.edu.jo/contents/prednisone-drug-information?source=see_link" TargetMode="External"/></Relationships>

</file>

<file path=ppt/slides/_rels/slide8.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5.jpeg"/></Relationships>

</file>

<file path=ppt/slides/_rels/slide80.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gif"/></Relationships>

</file>

<file path=ppt/slides/_rels/slide8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6.jpeg"/></Relationships>

</file>

<file path=ppt/slides/_rels/slide8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8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89.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png"/></Relationships>

</file>

<file path=ppt/slides/_rels/slide9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9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7.jpeg"/><Relationship Id="rId3" Type="http://schemas.openxmlformats.org/officeDocument/2006/relationships/image" Target="../media/image48.jpeg"/></Relationships>

</file>

<file path=ppt/slides/_rels/slide9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s>

</file>

<file path=ppt/slides/_rels/slide9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9.jpeg"/></Relationships>

</file>

<file path=ppt/slides/_rels/slide99.xml.rels><?xml version="1.0" encoding="UTF-8"?>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3" name="Title 1"/>
          <p:cNvSpPr txBox="1"/>
          <p:nvPr>
            <p:ph type="ctrTitle"/>
          </p:nvPr>
        </p:nvSpPr>
        <p:spPr>
          <a:xfrm>
            <a:off x="457200" y="2263775"/>
            <a:ext cx="8458200" cy="1470025"/>
          </a:xfrm>
          <a:prstGeom prst="rect">
            <a:avLst/>
          </a:prstGeom>
        </p:spPr>
        <p:txBody>
          <a:bodyPr/>
          <a:lstStyle/>
          <a:p>
            <a:pPr/>
            <a:r>
              <a:t>Loss of Vision</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5" name="IMG_5386.png" descr="IMG_5386.png"/>
          <p:cNvPicPr>
            <a:picLocks noChangeAspect="1"/>
          </p:cNvPicPr>
          <p:nvPr/>
        </p:nvPicPr>
        <p:blipFill>
          <a:blip r:embed="rId2">
            <a:extLst/>
          </a:blip>
          <a:stretch>
            <a:fillRect/>
          </a:stretch>
        </p:blipFill>
        <p:spPr>
          <a:xfrm>
            <a:off x="863600" y="381000"/>
            <a:ext cx="7416800" cy="6096000"/>
          </a:xfrm>
          <a:prstGeom prst="rect">
            <a:avLst/>
          </a:prstGeom>
          <a:ln w="12700">
            <a:miter lim="400000"/>
          </a:ln>
        </p:spPr>
      </p:pic>
    </p:spTree>
  </p:cSld>
  <p:clrMapOvr>
    <a:masterClrMapping/>
  </p:clrMapOvr>
  <p:transition xmlns:p14="http://schemas.microsoft.com/office/powerpoint/2010/main" spd="med" advClick="1"/>
</p:sld>
</file>

<file path=ppt/slides/slide10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9" name="Title 1"/>
          <p:cNvSpPr txBox="1"/>
          <p:nvPr>
            <p:ph type="title"/>
          </p:nvPr>
        </p:nvSpPr>
        <p:spPr>
          <a:prstGeom prst="rect">
            <a:avLst/>
          </a:prstGeom>
        </p:spPr>
        <p:txBody>
          <a:bodyPr/>
          <a:lstStyle>
            <a:lvl1pPr>
              <a:defRPr b="1"/>
            </a:lvl1pPr>
          </a:lstStyle>
          <a:p>
            <a:pPr/>
            <a:r>
              <a:t>Retrochiasmal disorders</a:t>
            </a:r>
          </a:p>
        </p:txBody>
      </p:sp>
      <p:sp>
        <p:nvSpPr>
          <p:cNvPr id="430" name="Content Placeholder 2"/>
          <p:cNvSpPr txBox="1"/>
          <p:nvPr>
            <p:ph type="body" idx="1"/>
          </p:nvPr>
        </p:nvSpPr>
        <p:spPr>
          <a:prstGeom prst="rect">
            <a:avLst/>
          </a:prstGeom>
        </p:spPr>
        <p:txBody>
          <a:bodyPr/>
          <a:lstStyle/>
          <a:p>
            <a:pPr>
              <a:lnSpc>
                <a:spcPct val="90000"/>
              </a:lnSpc>
              <a:defRPr b="1"/>
            </a:pPr>
            <a:r>
              <a:t>Homonymous hemianopia</a:t>
            </a:r>
            <a:r>
              <a:rPr b="0"/>
              <a:t> — Brain lesions in the region of the optic tract, the lateral geniculate body, the optic radiations, or the visual cortex produce a loss of vision on one side of both visual fields </a:t>
            </a:r>
            <a:endParaRPr b="0"/>
          </a:p>
          <a:p>
            <a:pPr>
              <a:lnSpc>
                <a:spcPct val="90000"/>
              </a:lnSpc>
            </a:pPr>
            <a:r>
              <a:t>The visual field defect is relatively symmetric and respects the vertical midline. No other abnormalities are seen on ophthalmic examination. The most common cause is stroke or hemorrhage into a brain tumor. </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7" name="IMG_9287.jpeg" descr="IMG_9287.jpeg"/>
          <p:cNvPicPr>
            <a:picLocks noChangeAspect="1"/>
          </p:cNvPicPr>
          <p:nvPr/>
        </p:nvPicPr>
        <p:blipFill>
          <a:blip r:embed="rId2">
            <a:extLst/>
          </a:blip>
          <a:stretch>
            <a:fillRect/>
          </a:stretch>
        </p:blipFill>
        <p:spPr>
          <a:xfrm>
            <a:off x="1025882" y="693439"/>
            <a:ext cx="6391498" cy="5471122"/>
          </a:xfrm>
          <a:prstGeom prst="rect">
            <a:avLst/>
          </a:prstGeom>
          <a:ln w="12700">
            <a:miter lim="400000"/>
          </a:ln>
        </p:spPr>
      </p:pic>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9" name="7D9368A4-B887-41FE-B1FF-1E62629DAB52-L0-001.jpeg" descr="7D9368A4-B887-41FE-B1FF-1E62629DAB52-L0-001.jpeg"/>
          <p:cNvPicPr>
            <a:picLocks noChangeAspect="1"/>
          </p:cNvPicPr>
          <p:nvPr/>
        </p:nvPicPr>
        <p:blipFill>
          <a:blip r:embed="rId2">
            <a:extLst/>
          </a:blip>
          <a:srcRect l="8031" t="0" r="8031" b="0"/>
          <a:stretch>
            <a:fillRect/>
          </a:stretch>
        </p:blipFill>
        <p:spPr>
          <a:xfrm>
            <a:off x="488619" y="721954"/>
            <a:ext cx="8166912" cy="6125185"/>
          </a:xfrm>
          <a:prstGeom prst="rect">
            <a:avLst/>
          </a:prstGeom>
          <a:ln w="12700">
            <a:miter lim="400000"/>
          </a:ln>
        </p:spPr>
      </p:pic>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1" name="Etiological Classification"/>
          <p:cNvSpPr txBox="1"/>
          <p:nvPr>
            <p:ph type="title"/>
          </p:nvPr>
        </p:nvSpPr>
        <p:spPr>
          <a:xfrm>
            <a:off x="457200" y="814186"/>
            <a:ext cx="8229600" cy="1066801"/>
          </a:xfrm>
          <a:prstGeom prst="rect">
            <a:avLst/>
          </a:prstGeom>
        </p:spPr>
        <p:txBody>
          <a:bodyPr/>
          <a:lstStyle/>
          <a:p>
            <a:pPr/>
            <a:r>
              <a:t> Etiological Classification</a:t>
            </a:r>
          </a:p>
        </p:txBody>
      </p:sp>
      <p:sp>
        <p:nvSpPr>
          <p:cNvPr id="192" name="Uncorrected refractive errors…"/>
          <p:cNvSpPr txBox="1"/>
          <p:nvPr>
            <p:ph type="body" idx="1"/>
          </p:nvPr>
        </p:nvSpPr>
        <p:spPr>
          <a:xfrm rot="21540742">
            <a:off x="744072" y="1470148"/>
            <a:ext cx="7923191" cy="4804237"/>
          </a:xfrm>
          <a:prstGeom prst="rect">
            <a:avLst/>
          </a:prstGeom>
        </p:spPr>
        <p:txBody>
          <a:bodyPr/>
          <a:lstStyle/>
          <a:p>
            <a:pPr marL="0" indent="0" defTabSz="457200">
              <a:spcBef>
                <a:spcPts val="0"/>
              </a:spcBef>
              <a:buClrTx/>
              <a:buSzTx/>
              <a:buFontTx/>
              <a:buNone/>
              <a:defRPr b="1" sz="2000">
                <a:solidFill>
                  <a:srgbClr val="3C4245"/>
                </a:solidFill>
                <a:latin typeface="Arial"/>
                <a:ea typeface="Arial"/>
                <a:cs typeface="Arial"/>
                <a:sym typeface="Arial"/>
              </a:defRPr>
            </a:pPr>
          </a:p>
          <a:p>
            <a:pPr marL="200526" indent="-200526" defTabSz="457200">
              <a:spcBef>
                <a:spcPts val="0"/>
              </a:spcBef>
              <a:buClrTx/>
              <a:buFontTx/>
              <a:defRPr b="1" sz="2000">
                <a:solidFill>
                  <a:srgbClr val="3C4245"/>
                </a:solidFill>
                <a:latin typeface="Arial"/>
                <a:ea typeface="Arial"/>
                <a:cs typeface="Arial"/>
                <a:sym typeface="Arial"/>
              </a:defRPr>
            </a:pPr>
            <a:r>
              <a:t>Uncorrected refractive errors</a:t>
            </a:r>
          </a:p>
          <a:p>
            <a:pPr marL="0" indent="0" defTabSz="457200">
              <a:spcBef>
                <a:spcPts val="0"/>
              </a:spcBef>
              <a:buClrTx/>
              <a:buSzTx/>
              <a:buFontTx/>
              <a:buNone/>
              <a:defRPr sz="2000">
                <a:solidFill>
                  <a:srgbClr val="3C4245"/>
                </a:solidFill>
                <a:latin typeface="Arial"/>
                <a:ea typeface="Arial"/>
                <a:cs typeface="Arial"/>
                <a:sym typeface="Arial"/>
              </a:defRPr>
            </a:pPr>
          </a:p>
          <a:p>
            <a:pPr marL="277090" indent="-277090" defTabSz="457200">
              <a:spcBef>
                <a:spcPts val="0"/>
              </a:spcBef>
              <a:buClrTx/>
              <a:buSzPct val="120000"/>
              <a:buFontTx/>
              <a:defRPr sz="2000">
                <a:solidFill>
                  <a:srgbClr val="3C4245"/>
                </a:solidFill>
                <a:latin typeface="Arial"/>
                <a:ea typeface="Arial"/>
                <a:cs typeface="Arial"/>
                <a:sym typeface="Arial"/>
              </a:defRPr>
            </a:pPr>
            <a:r>
              <a:t>Media problems mainly cataract , corneal opacity and trachoma</a:t>
            </a:r>
          </a:p>
          <a:p>
            <a:pPr marL="0" indent="0" defTabSz="457200">
              <a:spcBef>
                <a:spcPts val="0"/>
              </a:spcBef>
              <a:buClrTx/>
              <a:buSzTx/>
              <a:buFontTx/>
              <a:buNone/>
              <a:defRPr sz="2000">
                <a:solidFill>
                  <a:srgbClr val="3C4245"/>
                </a:solidFill>
                <a:latin typeface="Arial"/>
                <a:ea typeface="Arial"/>
                <a:cs typeface="Arial"/>
                <a:sym typeface="Arial"/>
              </a:defRPr>
            </a:pPr>
          </a:p>
          <a:p>
            <a:pPr marL="277090" indent="-277090" defTabSz="457200">
              <a:spcBef>
                <a:spcPts val="0"/>
              </a:spcBef>
              <a:buClrTx/>
              <a:buSzPct val="120000"/>
              <a:buFontTx/>
              <a:defRPr sz="2000">
                <a:solidFill>
                  <a:srgbClr val="3C4245"/>
                </a:solidFill>
                <a:latin typeface="Arial"/>
                <a:ea typeface="Arial"/>
                <a:cs typeface="Arial"/>
                <a:sym typeface="Arial"/>
              </a:defRPr>
            </a:pPr>
            <a:r>
              <a:t>Retinal causes mainly diabetic retinopathy and age-related macular degeneration</a:t>
            </a:r>
          </a:p>
          <a:p>
            <a:pPr marL="0" indent="0" defTabSz="457200">
              <a:spcBef>
                <a:spcPts val="0"/>
              </a:spcBef>
              <a:buClrTx/>
              <a:buSzTx/>
              <a:buFontTx/>
              <a:buNone/>
              <a:defRPr sz="2000">
                <a:solidFill>
                  <a:srgbClr val="3C4245"/>
                </a:solidFill>
                <a:latin typeface="Arial"/>
                <a:ea typeface="Arial"/>
                <a:cs typeface="Arial"/>
                <a:sym typeface="Arial"/>
              </a:defRPr>
            </a:pPr>
          </a:p>
          <a:p>
            <a:pPr marL="277090" indent="-277090" defTabSz="457200">
              <a:spcBef>
                <a:spcPts val="0"/>
              </a:spcBef>
              <a:buClrTx/>
              <a:buSzPct val="120000"/>
              <a:buFontTx/>
              <a:defRPr sz="2000">
                <a:solidFill>
                  <a:srgbClr val="3C4245"/>
                </a:solidFill>
                <a:latin typeface="Arial"/>
                <a:ea typeface="Arial"/>
                <a:cs typeface="Arial"/>
                <a:sym typeface="Arial"/>
              </a:defRPr>
            </a:pPr>
            <a:r>
              <a:t>Neurological and  visual pathway causes mainly  glaucoma</a:t>
            </a:r>
          </a:p>
          <a:p>
            <a:pPr marL="277090" indent="-277090" defTabSz="457200">
              <a:spcBef>
                <a:spcPts val="0"/>
              </a:spcBef>
              <a:buClrTx/>
              <a:buSzPct val="120000"/>
              <a:buFontTx/>
              <a:defRPr sz="2000">
                <a:solidFill>
                  <a:srgbClr val="3C4245"/>
                </a:solidFill>
                <a:latin typeface="Arial"/>
                <a:ea typeface="Arial"/>
                <a:cs typeface="Arial"/>
                <a:sym typeface="Arial"/>
              </a:defRPr>
            </a:pPr>
          </a:p>
          <a:p>
            <a:pPr marL="0" indent="0" defTabSz="457200">
              <a:spcBef>
                <a:spcPts val="0"/>
              </a:spcBef>
              <a:buClrTx/>
              <a:buSzTx/>
              <a:buFontTx/>
              <a:buNone/>
              <a:defRPr sz="2000">
                <a:solidFill>
                  <a:srgbClr val="3C4245"/>
                </a:solidFill>
                <a:latin typeface="Arial"/>
                <a:ea typeface="Arial"/>
                <a:cs typeface="Arial"/>
                <a:sym typeface="Arial"/>
              </a:defRPr>
            </a:pPr>
          </a:p>
          <a:p>
            <a:pPr marL="277090" indent="-277090" defTabSz="457200">
              <a:spcBef>
                <a:spcPts val="0"/>
              </a:spcBef>
              <a:buClrTx/>
              <a:buSzPct val="120000"/>
              <a:buFontTx/>
              <a:defRPr sz="2000">
                <a:solidFill>
                  <a:srgbClr val="2C3E50"/>
                </a:solidFill>
                <a:latin typeface="Helvetica Neue"/>
                <a:ea typeface="Helvetica Neue"/>
                <a:cs typeface="Helvetica Neue"/>
                <a:sym typeface="Helvetica Neue"/>
              </a:defRPr>
            </a:pPr>
            <a:r>
              <a:t>Functional visual loss (FVL) or nonorganic visual loss (NOVL)</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4" name="Uncorrected refractive errors"/>
          <p:cNvSpPr txBox="1"/>
          <p:nvPr>
            <p:ph type="title"/>
          </p:nvPr>
        </p:nvSpPr>
        <p:spPr>
          <a:prstGeom prst="rect">
            <a:avLst/>
          </a:prstGeom>
        </p:spPr>
        <p:txBody>
          <a:bodyPr/>
          <a:lstStyle>
            <a:lvl1pPr defTabSz="457200">
              <a:defRPr b="1" sz="2000">
                <a:solidFill>
                  <a:srgbClr val="3C4245"/>
                </a:solidFill>
                <a:latin typeface="Arial"/>
                <a:ea typeface="Arial"/>
                <a:cs typeface="Arial"/>
                <a:sym typeface="Arial"/>
              </a:defRPr>
            </a:lvl1pPr>
          </a:lstStyle>
          <a:p>
            <a:pPr/>
            <a:r>
              <a:t>Uncorrected refractive errors</a:t>
            </a:r>
          </a:p>
        </p:txBody>
      </p:sp>
      <p:sp>
        <p:nvSpPr>
          <p:cNvPr id="195" name="Refractive error or Ametropia occurs when parallel rays of light are not brought to a focus on the retina with the eye at rest “not accommodating"/>
          <p:cNvSpPr txBox="1"/>
          <p:nvPr>
            <p:ph type="body" sz="quarter" idx="1"/>
          </p:nvPr>
        </p:nvSpPr>
        <p:spPr>
          <a:xfrm>
            <a:off x="307806" y="5623489"/>
            <a:ext cx="8229601" cy="1380554"/>
          </a:xfrm>
          <a:prstGeom prst="rect">
            <a:avLst/>
          </a:prstGeom>
        </p:spPr>
        <p:txBody>
          <a:bodyPr/>
          <a:lstStyle/>
          <a:p>
            <a:pPr marL="0" indent="0" defTabSz="457200">
              <a:spcBef>
                <a:spcPts val="0"/>
              </a:spcBef>
              <a:buClrTx/>
              <a:buSzTx/>
              <a:buFontTx/>
              <a:buNone/>
              <a:defRPr sz="2000">
                <a:solidFill>
                  <a:srgbClr val="333333"/>
                </a:solidFill>
              </a:defRPr>
            </a:pPr>
            <a:r>
              <a:t>Refractive error or Ametropia occurs when parallel rays of light are not brought to a focus on the retina with the eye at rest “not accommodating</a:t>
            </a:r>
          </a:p>
          <a:p>
            <a:pPr marL="0" indent="0" defTabSz="457200">
              <a:spcBef>
                <a:spcPts val="0"/>
              </a:spcBef>
              <a:buClrTx/>
              <a:buSzTx/>
              <a:buFontTx/>
              <a:buNone/>
              <a:defRPr sz="2000">
                <a:solidFill>
                  <a:srgbClr val="333333"/>
                </a:solidFill>
              </a:defRPr>
            </a:pPr>
          </a:p>
        </p:txBody>
      </p:sp>
      <p:sp>
        <p:nvSpPr>
          <p:cNvPr id="196" name="Emmetropia :- Parallel rays of light from a distant object are brought to focus on the retina with the eye at rest “not accommodating “"/>
          <p:cNvSpPr txBox="1"/>
          <p:nvPr/>
        </p:nvSpPr>
        <p:spPr>
          <a:xfrm>
            <a:off x="289123" y="1967190"/>
            <a:ext cx="8565754" cy="85866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r" defTabSz="457200" rtl="1">
              <a:defRPr sz="1600">
                <a:solidFill>
                  <a:srgbClr val="333333"/>
                </a:solidFill>
              </a:defRPr>
            </a:pPr>
          </a:p>
          <a:p>
            <a:pPr defTabSz="457200">
              <a:defRPr>
                <a:latin typeface="Arial"/>
                <a:ea typeface="Arial"/>
                <a:cs typeface="Arial"/>
                <a:sym typeface="Arial"/>
              </a:defRPr>
            </a:pPr>
            <a:r>
              <a:rPr>
                <a:solidFill>
                  <a:srgbClr val="0070C0"/>
                </a:solidFill>
              </a:rPr>
              <a:t>Emmetropia </a:t>
            </a:r>
            <a:r>
              <a:t>:- Parallel rays of light from a distant object are brought to focus on the retina with the eye at rest “not accommodating “</a:t>
            </a:r>
          </a:p>
        </p:txBody>
      </p:sp>
      <p:pic>
        <p:nvPicPr>
          <p:cNvPr id="197" name="AED934C2-2D12-46A6-9947-A7E1BC236B48-L0-001.png" descr="AED934C2-2D12-46A6-9947-A7E1BC236B48-L0-001.png"/>
          <p:cNvPicPr>
            <a:picLocks noChangeAspect="1"/>
          </p:cNvPicPr>
          <p:nvPr/>
        </p:nvPicPr>
        <p:blipFill>
          <a:blip r:embed="rId2">
            <a:extLst/>
          </a:blip>
          <a:stretch>
            <a:fillRect/>
          </a:stretch>
        </p:blipFill>
        <p:spPr>
          <a:xfrm>
            <a:off x="884718" y="2836316"/>
            <a:ext cx="5351652" cy="2768097"/>
          </a:xfrm>
          <a:prstGeom prst="rect">
            <a:avLst/>
          </a:prstGeom>
          <a:ln w="12700">
            <a:miter lim="400000"/>
          </a:ln>
        </p:spPr>
      </p:pic>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9" name="The four most common refractive errors are:…"/>
          <p:cNvSpPr txBox="1"/>
          <p:nvPr>
            <p:ph type="body" idx="1"/>
          </p:nvPr>
        </p:nvSpPr>
        <p:spPr>
          <a:xfrm>
            <a:off x="253349" y="1620882"/>
            <a:ext cx="8229601" cy="4325114"/>
          </a:xfrm>
          <a:prstGeom prst="rect">
            <a:avLst/>
          </a:prstGeom>
        </p:spPr>
        <p:txBody>
          <a:bodyPr/>
          <a:lstStyle/>
          <a:p>
            <a:pPr marL="0" indent="0" defTabSz="457200">
              <a:spcBef>
                <a:spcPts val="0"/>
              </a:spcBef>
              <a:buClrTx/>
              <a:buSzTx/>
              <a:buFontTx/>
              <a:buNone/>
              <a:defRPr sz="2000">
                <a:solidFill>
                  <a:srgbClr val="3C4245"/>
                </a:solidFill>
                <a:latin typeface="Arial"/>
                <a:ea typeface="Arial"/>
                <a:cs typeface="Arial"/>
                <a:sym typeface="Arial"/>
              </a:defRPr>
            </a:pPr>
          </a:p>
          <a:p>
            <a:pPr marL="0" indent="0" defTabSz="457200">
              <a:spcBef>
                <a:spcPts val="0"/>
              </a:spcBef>
              <a:buClrTx/>
              <a:buSzTx/>
              <a:buFontTx/>
              <a:buNone/>
              <a:defRPr sz="2000">
                <a:solidFill>
                  <a:srgbClr val="333333"/>
                </a:solidFill>
                <a:latin typeface="+mn-lt"/>
                <a:ea typeface="+mn-ea"/>
                <a:cs typeface="+mn-cs"/>
                <a:sym typeface="Helvetica"/>
              </a:defRPr>
            </a:pPr>
            <a:r>
              <a:t>The four most common refractive errors are:</a:t>
            </a:r>
          </a:p>
          <a:p>
            <a:pPr marL="0" indent="0" defTabSz="457200">
              <a:spcBef>
                <a:spcPts val="0"/>
              </a:spcBef>
              <a:buClrTx/>
              <a:buSzTx/>
              <a:buFontTx/>
              <a:buNone/>
              <a:defRPr sz="2000">
                <a:solidFill>
                  <a:srgbClr val="333333"/>
                </a:solidFill>
                <a:latin typeface="+mn-lt"/>
                <a:ea typeface="+mn-ea"/>
                <a:cs typeface="+mn-cs"/>
                <a:sym typeface="Helvetica"/>
              </a:defRPr>
            </a:pPr>
          </a:p>
          <a:p>
            <a:pPr marL="628161" indent="-488461" defTabSz="457200">
              <a:spcBef>
                <a:spcPts val="0"/>
              </a:spcBef>
              <a:buClr>
                <a:srgbClr val="333333"/>
              </a:buClr>
              <a:buFont typeface="Helvetica"/>
              <a:buAutoNum type="arabicPeriod" startAt="1"/>
              <a:defRPr sz="2000">
                <a:solidFill>
                  <a:srgbClr val="333333"/>
                </a:solidFill>
                <a:latin typeface="+mn-lt"/>
                <a:ea typeface="+mn-ea"/>
                <a:cs typeface="+mn-cs"/>
                <a:sym typeface="Helvetica"/>
              </a:defRPr>
            </a:pPr>
            <a:r>
              <a:t>Myopia (nearsightedness): difficulty in seeing distant objects clearly</a:t>
            </a:r>
          </a:p>
          <a:p>
            <a:pPr marL="628161" indent="-488461" defTabSz="457200">
              <a:spcBef>
                <a:spcPts val="0"/>
              </a:spcBef>
              <a:buClr>
                <a:srgbClr val="333333"/>
              </a:buClr>
              <a:buFont typeface="Helvetica"/>
              <a:buAutoNum type="arabicPeriod" startAt="1"/>
              <a:defRPr sz="2000">
                <a:solidFill>
                  <a:srgbClr val="333333"/>
                </a:solidFill>
                <a:latin typeface="+mn-lt"/>
                <a:ea typeface="+mn-ea"/>
                <a:cs typeface="+mn-cs"/>
                <a:sym typeface="Helvetica"/>
              </a:defRPr>
            </a:pPr>
            <a:r>
              <a:t>Hyperopia (farsightedness): difficulty in seeing close objects clearly</a:t>
            </a:r>
          </a:p>
          <a:p>
            <a:pPr marL="628161" indent="-488461" defTabSz="457200">
              <a:spcBef>
                <a:spcPts val="0"/>
              </a:spcBef>
              <a:buClr>
                <a:srgbClr val="333333"/>
              </a:buClr>
              <a:buFont typeface="Helvetica"/>
              <a:buAutoNum type="arabicPeriod" startAt="1"/>
              <a:defRPr sz="2000">
                <a:solidFill>
                  <a:srgbClr val="333333"/>
                </a:solidFill>
                <a:latin typeface="+mn-lt"/>
                <a:ea typeface="+mn-ea"/>
                <a:cs typeface="+mn-cs"/>
                <a:sym typeface="Helvetica"/>
              </a:defRPr>
            </a:pPr>
            <a:r>
              <a:t>Astigmatism: distorted vision </a:t>
            </a:r>
          </a:p>
          <a:p>
            <a:pPr marL="628161" indent="-488461" defTabSz="457200">
              <a:spcBef>
                <a:spcPts val="0"/>
              </a:spcBef>
              <a:buClr>
                <a:srgbClr val="333333"/>
              </a:buClr>
              <a:buFont typeface="Helvetica"/>
              <a:buAutoNum type="arabicPeriod" startAt="1"/>
              <a:defRPr sz="2000">
                <a:solidFill>
                  <a:srgbClr val="333333"/>
                </a:solidFill>
                <a:latin typeface="+mn-lt"/>
                <a:ea typeface="+mn-ea"/>
                <a:cs typeface="+mn-cs"/>
                <a:sym typeface="Helvetica"/>
              </a:defRPr>
            </a:pPr>
            <a:r>
              <a:t>Presbyopia: which leads to difficulty in reading or seeing at arm's length, it is linked to ageing and occurs almost universally</a:t>
            </a:r>
          </a:p>
          <a:p>
            <a:pPr marL="0" indent="0" defTabSz="457200">
              <a:spcBef>
                <a:spcPts val="0"/>
              </a:spcBef>
              <a:buClrTx/>
              <a:buSzTx/>
              <a:buFontTx/>
              <a:buNone/>
              <a:defRPr sz="2000">
                <a:solidFill>
                  <a:srgbClr val="3C4245"/>
                </a:solidFill>
                <a:latin typeface="Arial"/>
                <a:ea typeface="Arial"/>
                <a:cs typeface="Arial"/>
                <a:sym typeface="Arial"/>
              </a:defRPr>
            </a:pPr>
          </a:p>
          <a:p>
            <a:pPr marL="0" indent="0" defTabSz="457200">
              <a:spcBef>
                <a:spcPts val="0"/>
              </a:spcBef>
              <a:buClrTx/>
              <a:buSzTx/>
              <a:buFontTx/>
              <a:buNone/>
              <a:defRPr sz="2000">
                <a:solidFill>
                  <a:srgbClr val="3C4245"/>
                </a:solidFill>
                <a:latin typeface="Arial"/>
                <a:ea typeface="Arial"/>
                <a:cs typeface="Arial"/>
                <a:sym typeface="Arial"/>
              </a:defRPr>
            </a:pPr>
          </a:p>
          <a:p>
            <a:pPr marL="0" indent="0" defTabSz="457200">
              <a:spcBef>
                <a:spcPts val="0"/>
              </a:spcBef>
              <a:buClrTx/>
              <a:buSzTx/>
              <a:buFontTx/>
              <a:buNone/>
              <a:defRPr sz="2000">
                <a:latin typeface="+mn-lt"/>
                <a:ea typeface="+mn-ea"/>
                <a:cs typeface="+mn-cs"/>
                <a:sym typeface="Helvetica"/>
              </a:defRPr>
            </a:pPr>
            <a:r>
              <a:t>Myopia is the most common form of refractive errors </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1" name="A1CF41B1-4E63-446C-98FC-90918773EFFD-L0-001.gif" descr="A1CF41B1-4E63-446C-98FC-90918773EFFD-L0-001.gif"/>
          <p:cNvPicPr>
            <a:picLocks noChangeAspect="1"/>
          </p:cNvPicPr>
          <p:nvPr>
            <p:ph type="pic" idx="21"/>
          </p:nvPr>
        </p:nvPicPr>
        <p:blipFill>
          <a:blip r:embed="rId2">
            <a:extLst/>
          </a:blip>
          <a:srcRect l="0" t="1298" r="0" b="1298"/>
          <a:stretch>
            <a:fillRect/>
          </a:stretch>
        </p:blipFill>
        <p:spPr>
          <a:xfrm>
            <a:off x="0" y="0"/>
            <a:ext cx="9144001" cy="6858000"/>
          </a:xfrm>
          <a:prstGeom prst="rect">
            <a:avLst/>
          </a:prstGeom>
        </p:spPr>
      </p:pic>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3" name="D3C2175E-9B7A-4A38-9304-778E757A4418-L0-001.jpeg" descr="D3C2175E-9B7A-4A38-9304-778E757A4418-L0-001.jpeg"/>
          <p:cNvPicPr>
            <a:picLocks noChangeAspect="1"/>
          </p:cNvPicPr>
          <p:nvPr>
            <p:ph type="pic" idx="21"/>
          </p:nvPr>
        </p:nvPicPr>
        <p:blipFill>
          <a:blip r:embed="rId2">
            <a:extLst/>
          </a:blip>
          <a:srcRect l="0" t="1453" r="0" b="1453"/>
          <a:stretch>
            <a:fillRect/>
          </a:stretch>
        </p:blipFill>
        <p:spPr>
          <a:xfrm>
            <a:off x="146756" y="0"/>
            <a:ext cx="9144001" cy="6858000"/>
          </a:xfrm>
          <a:prstGeom prst="rect">
            <a:avLst/>
          </a:prstGeom>
        </p:spPr>
      </p:pic>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5" name="1E3E76D4-F4CA-4F63-9360-A3C3359C4C17-L0-001.jpeg" descr="1E3E76D4-F4CA-4F63-9360-A3C3359C4C17-L0-001.jpeg"/>
          <p:cNvPicPr>
            <a:picLocks noChangeAspect="1"/>
          </p:cNvPicPr>
          <p:nvPr>
            <p:ph type="pic" idx="21"/>
          </p:nvPr>
        </p:nvPicPr>
        <p:blipFill>
          <a:blip r:embed="rId2">
            <a:extLst/>
          </a:blip>
          <a:srcRect l="0" t="3781" r="0" b="3781"/>
          <a:stretch>
            <a:fillRect/>
          </a:stretch>
        </p:blipFill>
        <p:spPr>
          <a:xfrm>
            <a:off x="64330" y="96495"/>
            <a:ext cx="9015340" cy="6761505"/>
          </a:xfrm>
          <a:prstGeom prst="rect">
            <a:avLst/>
          </a:prstGeom>
        </p:spPr>
      </p:pic>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7" name="Keratoconus is a progressive corneal thinning  involves the central or paracentral parts that results in progressive change in corneal shape which assume a cone shape…"/>
          <p:cNvSpPr txBox="1"/>
          <p:nvPr>
            <p:ph type="body" idx="1"/>
          </p:nvPr>
        </p:nvSpPr>
        <p:spPr>
          <a:xfrm>
            <a:off x="197300" y="1497854"/>
            <a:ext cx="8229601" cy="4325114"/>
          </a:xfrm>
          <a:prstGeom prst="rect">
            <a:avLst/>
          </a:prstGeom>
        </p:spPr>
        <p:txBody>
          <a:bodyPr/>
          <a:lstStyle/>
          <a:p>
            <a:pPr marL="0" indent="0" defTabSz="457200">
              <a:spcBef>
                <a:spcPts val="0"/>
              </a:spcBef>
              <a:buClrTx/>
              <a:buSzTx/>
              <a:buFontTx/>
              <a:buNone/>
              <a:defRPr sz="2000">
                <a:solidFill>
                  <a:srgbClr val="2C3E50"/>
                </a:solidFill>
                <a:latin typeface="Helvetica Neue"/>
                <a:ea typeface="Helvetica Neue"/>
                <a:cs typeface="Helvetica Neue"/>
                <a:sym typeface="Helvetica Neue"/>
              </a:defRPr>
            </a:pPr>
            <a:r>
              <a:t>Keratoconus is a progressive corneal thinning  involves the central or paracentral parts that results in progressive change in corneal shape which assume a cone shape </a:t>
            </a:r>
          </a:p>
          <a:p>
            <a:pPr marL="0" indent="0" defTabSz="457200">
              <a:spcBef>
                <a:spcPts val="0"/>
              </a:spcBef>
              <a:buClrTx/>
              <a:buSzTx/>
              <a:buFontTx/>
              <a:buNone/>
              <a:defRPr sz="2000">
                <a:solidFill>
                  <a:srgbClr val="2C3E50"/>
                </a:solidFill>
                <a:latin typeface="Helvetica Neue"/>
                <a:ea typeface="Helvetica Neue"/>
                <a:cs typeface="Helvetica Neue"/>
                <a:sym typeface="Helvetica Neue"/>
              </a:defRPr>
            </a:pPr>
          </a:p>
          <a:p>
            <a:pPr marL="0" indent="0" defTabSz="457200">
              <a:spcBef>
                <a:spcPts val="0"/>
              </a:spcBef>
              <a:buClrTx/>
              <a:buSzTx/>
              <a:buFontTx/>
              <a:buNone/>
              <a:defRPr sz="2000">
                <a:solidFill>
                  <a:srgbClr val="2C3E50"/>
                </a:solidFill>
                <a:latin typeface="Helvetica Neue"/>
                <a:ea typeface="Helvetica Neue"/>
                <a:cs typeface="Helvetica Neue"/>
                <a:sym typeface="Helvetica Neue"/>
              </a:defRPr>
            </a:pPr>
            <a:r>
              <a:t>Keratoconus  cause visual loss </a:t>
            </a:r>
          </a:p>
          <a:p>
            <a:pPr marL="0" indent="0" defTabSz="457200">
              <a:spcBef>
                <a:spcPts val="0"/>
              </a:spcBef>
              <a:buClrTx/>
              <a:buSzTx/>
              <a:buFontTx/>
              <a:buNone/>
              <a:defRPr sz="2000">
                <a:solidFill>
                  <a:srgbClr val="2C3E50"/>
                </a:solidFill>
                <a:latin typeface="Helvetica Neue"/>
                <a:ea typeface="Helvetica Neue"/>
                <a:cs typeface="Helvetica Neue"/>
                <a:sym typeface="Helvetica Neue"/>
              </a:defRPr>
            </a:pPr>
            <a:r>
              <a:t>secondary to progressive irregular</a:t>
            </a:r>
          </a:p>
          <a:p>
            <a:pPr marL="0" indent="0" defTabSz="457200">
              <a:spcBef>
                <a:spcPts val="0"/>
              </a:spcBef>
              <a:buClrTx/>
              <a:buSzTx/>
              <a:buFontTx/>
              <a:buNone/>
              <a:defRPr sz="2000">
                <a:solidFill>
                  <a:srgbClr val="2C3E50"/>
                </a:solidFill>
                <a:latin typeface="Helvetica Neue"/>
                <a:ea typeface="Helvetica Neue"/>
                <a:cs typeface="Helvetica Neue"/>
                <a:sym typeface="Helvetica Neue"/>
              </a:defRPr>
            </a:pPr>
            <a:r>
              <a:t>myopic -astigmatism</a:t>
            </a:r>
          </a:p>
        </p:txBody>
      </p:sp>
      <p:pic>
        <p:nvPicPr>
          <p:cNvPr id="208" name="9B34F512-0D75-47D2-AD97-D314ADE048FF-L0-001.jpeg" descr="9B34F512-0D75-47D2-AD97-D314ADE048FF-L0-001.jpeg"/>
          <p:cNvPicPr>
            <a:picLocks noChangeAspect="1"/>
          </p:cNvPicPr>
          <p:nvPr/>
        </p:nvPicPr>
        <p:blipFill>
          <a:blip r:embed="rId2">
            <a:extLst/>
          </a:blip>
          <a:stretch>
            <a:fillRect/>
          </a:stretch>
        </p:blipFill>
        <p:spPr>
          <a:xfrm>
            <a:off x="4295080" y="2297360"/>
            <a:ext cx="3810001" cy="3695701"/>
          </a:xfrm>
          <a:prstGeom prst="rect">
            <a:avLst/>
          </a:prstGeom>
          <a:ln w="12700">
            <a:miter lim="400000"/>
          </a:ln>
        </p:spPr>
      </p:pic>
      <p:sp>
        <p:nvSpPr>
          <p:cNvPr id="209" name="Keratoconus"/>
          <p:cNvSpPr txBox="1"/>
          <p:nvPr/>
        </p:nvSpPr>
        <p:spPr>
          <a:xfrm>
            <a:off x="2831020" y="634993"/>
            <a:ext cx="2483696" cy="679093"/>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defTabSz="457200">
              <a:defRPr sz="1300">
                <a:solidFill>
                  <a:srgbClr val="404040"/>
                </a:solidFill>
                <a:latin typeface="Arial"/>
                <a:ea typeface="Arial"/>
                <a:cs typeface="Arial"/>
                <a:sym typeface="Arial"/>
              </a:defRPr>
            </a:pPr>
          </a:p>
          <a:p>
            <a:pPr defTabSz="457200">
              <a:defRPr sz="2600">
                <a:solidFill>
                  <a:srgbClr val="2C3E50"/>
                </a:solidFill>
                <a:latin typeface="Helvetica Neue"/>
                <a:ea typeface="Helvetica Neue"/>
                <a:cs typeface="Helvetica Neue"/>
                <a:sym typeface="Helvetica Neue"/>
              </a:defRPr>
            </a:pPr>
            <a:r>
              <a:t>Keratoconus</a:t>
            </a:r>
          </a:p>
        </p:txBody>
      </p:sp>
      <p:pic>
        <p:nvPicPr>
          <p:cNvPr id="210" name="61F26FA7-E9E6-43CD-879B-BF3F1948E475-L0-001.jpeg" descr="61F26FA7-E9E6-43CD-879B-BF3F1948E475-L0-001.jpeg"/>
          <p:cNvPicPr>
            <a:picLocks noChangeAspect="1"/>
          </p:cNvPicPr>
          <p:nvPr/>
        </p:nvPicPr>
        <p:blipFill>
          <a:blip r:embed="rId3">
            <a:extLst/>
          </a:blip>
          <a:stretch>
            <a:fillRect/>
          </a:stretch>
        </p:blipFill>
        <p:spPr>
          <a:xfrm>
            <a:off x="392042" y="3964552"/>
            <a:ext cx="3108375" cy="1881867"/>
          </a:xfrm>
          <a:prstGeom prst="rect">
            <a:avLst/>
          </a:prstGeom>
          <a:ln w="12700">
            <a:miter lim="400000"/>
          </a:ln>
        </p:spPr>
      </p:pic>
      <p:sp>
        <p:nvSpPr>
          <p:cNvPr id="211" name="Keratoconus"/>
          <p:cNvSpPr txBox="1"/>
          <p:nvPr/>
        </p:nvSpPr>
        <p:spPr>
          <a:xfrm>
            <a:off x="989767" y="5645666"/>
            <a:ext cx="2324207" cy="57962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defTabSz="457200">
              <a:defRPr sz="1300">
                <a:solidFill>
                  <a:srgbClr val="404040"/>
                </a:solidFill>
                <a:latin typeface="Arial"/>
                <a:ea typeface="Arial"/>
                <a:cs typeface="Arial"/>
                <a:sym typeface="Arial"/>
              </a:defRPr>
            </a:pPr>
          </a:p>
          <a:p>
            <a:pPr defTabSz="457200">
              <a:defRPr sz="2000">
                <a:solidFill>
                  <a:srgbClr val="2C3E50"/>
                </a:solidFill>
                <a:latin typeface="Helvetica Neue"/>
                <a:ea typeface="Helvetica Neue"/>
                <a:cs typeface="Helvetica Neue"/>
                <a:sym typeface="Helvetica Neue"/>
              </a:defRPr>
            </a:pPr>
            <a:r>
              <a:t>Keratoconus</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5" name="Definition:"/>
          <p:cNvSpPr txBox="1"/>
          <p:nvPr>
            <p:ph type="title"/>
          </p:nvPr>
        </p:nvSpPr>
        <p:spPr>
          <a:xfrm>
            <a:off x="605737" y="901384"/>
            <a:ext cx="8229601" cy="1066801"/>
          </a:xfrm>
          <a:prstGeom prst="rect">
            <a:avLst/>
          </a:prstGeom>
        </p:spPr>
        <p:txBody>
          <a:bodyPr/>
          <a:lstStyle/>
          <a:p>
            <a:pPr/>
            <a:r>
              <a:t>Definition: </a:t>
            </a:r>
          </a:p>
        </p:txBody>
      </p:sp>
      <p:sp>
        <p:nvSpPr>
          <p:cNvPr id="166" name="The International Classification of Diseases  (2018) classified vision impairment into two groups, near and distance presenting vision impairment…"/>
          <p:cNvSpPr txBox="1"/>
          <p:nvPr>
            <p:ph type="body" idx="1"/>
          </p:nvPr>
        </p:nvSpPr>
        <p:spPr>
          <a:xfrm>
            <a:off x="188909" y="1079856"/>
            <a:ext cx="8229601" cy="4325114"/>
          </a:xfrm>
          <a:prstGeom prst="rect">
            <a:avLst/>
          </a:prstGeom>
        </p:spPr>
        <p:txBody>
          <a:bodyPr/>
          <a:lstStyle/>
          <a:p>
            <a:pPr marL="0" indent="0" defTabSz="457200">
              <a:spcBef>
                <a:spcPts val="0"/>
              </a:spcBef>
              <a:buClrTx/>
              <a:buSzTx/>
              <a:buFontTx/>
              <a:buNone/>
              <a:defRPr sz="2000">
                <a:solidFill>
                  <a:srgbClr val="222222"/>
                </a:solidFill>
                <a:latin typeface="+mn-lt"/>
                <a:ea typeface="+mn-ea"/>
                <a:cs typeface="+mn-cs"/>
                <a:sym typeface="Helvetica"/>
              </a:defRPr>
            </a:pPr>
          </a:p>
          <a:p>
            <a:pPr marL="0" indent="0" defTabSz="457200">
              <a:spcBef>
                <a:spcPts val="0"/>
              </a:spcBef>
              <a:buClrTx/>
              <a:buSzTx/>
              <a:buFontTx/>
              <a:buNone/>
              <a:defRPr sz="2000">
                <a:solidFill>
                  <a:srgbClr val="222222"/>
                </a:solidFill>
                <a:latin typeface="+mn-lt"/>
                <a:ea typeface="+mn-ea"/>
                <a:cs typeface="+mn-cs"/>
                <a:sym typeface="Helvetica"/>
              </a:defRPr>
            </a:pPr>
          </a:p>
          <a:p>
            <a:pPr marL="0" indent="0" defTabSz="457200">
              <a:spcBef>
                <a:spcPts val="0"/>
              </a:spcBef>
              <a:buClrTx/>
              <a:buSzTx/>
              <a:buFontTx/>
              <a:buNone/>
              <a:defRPr sz="2000">
                <a:solidFill>
                  <a:srgbClr val="222222"/>
                </a:solidFill>
                <a:latin typeface="+mn-lt"/>
                <a:ea typeface="+mn-ea"/>
                <a:cs typeface="+mn-cs"/>
                <a:sym typeface="Helvetica"/>
              </a:defRPr>
            </a:pPr>
          </a:p>
          <a:p>
            <a:pPr marL="0" indent="0" defTabSz="457200">
              <a:spcBef>
                <a:spcPts val="0"/>
              </a:spcBef>
              <a:buClrTx/>
              <a:buSzTx/>
              <a:buFontTx/>
              <a:buNone/>
              <a:defRPr sz="2000">
                <a:solidFill>
                  <a:srgbClr val="3C4245"/>
                </a:solidFill>
                <a:latin typeface="Arial"/>
                <a:ea typeface="Arial"/>
                <a:cs typeface="Arial"/>
                <a:sym typeface="Arial"/>
              </a:defRPr>
            </a:pPr>
            <a:r>
              <a:t>The International Classification of Diseases  (2018) classified vision impairment into two groups, near and distance presenting vision impairment</a:t>
            </a:r>
          </a:p>
          <a:p>
            <a:pPr marL="0" indent="0" defTabSz="457200">
              <a:spcBef>
                <a:spcPts val="0"/>
              </a:spcBef>
              <a:buClrTx/>
              <a:buSzTx/>
              <a:buFontTx/>
              <a:buNone/>
              <a:defRPr b="1" sz="2000">
                <a:solidFill>
                  <a:srgbClr val="3C4245"/>
                </a:solidFill>
                <a:latin typeface="Arial"/>
                <a:ea typeface="Arial"/>
                <a:cs typeface="Arial"/>
                <a:sym typeface="Arial"/>
              </a:defRPr>
            </a:pPr>
          </a:p>
          <a:p>
            <a:pPr marL="0" indent="0" defTabSz="457200">
              <a:spcBef>
                <a:spcPts val="0"/>
              </a:spcBef>
              <a:buClrTx/>
              <a:buSzTx/>
              <a:buFontTx/>
              <a:buNone/>
              <a:defRPr sz="2000">
                <a:solidFill>
                  <a:srgbClr val="3C4245"/>
                </a:solidFill>
                <a:latin typeface="Arial"/>
                <a:ea typeface="Arial"/>
                <a:cs typeface="Arial"/>
                <a:sym typeface="Arial"/>
              </a:defRPr>
            </a:pPr>
          </a:p>
          <a:p>
            <a:pPr marL="0" indent="0" defTabSz="457200">
              <a:spcBef>
                <a:spcPts val="0"/>
              </a:spcBef>
              <a:buClrTx/>
              <a:buSzTx/>
              <a:buFontTx/>
              <a:buNone/>
              <a:defRPr sz="2000">
                <a:solidFill>
                  <a:srgbClr val="3C4245"/>
                </a:solidFill>
                <a:latin typeface="Arial"/>
                <a:ea typeface="Arial"/>
                <a:cs typeface="Arial"/>
                <a:sym typeface="Arial"/>
              </a:defRPr>
            </a:pPr>
            <a:r>
              <a:rPr b="1"/>
              <a:t>Distance vision impairment</a:t>
            </a:r>
            <a:r>
              <a:t> :</a:t>
            </a:r>
          </a:p>
          <a:p>
            <a:pPr marL="0" indent="0" defTabSz="457200">
              <a:spcBef>
                <a:spcPts val="0"/>
              </a:spcBef>
              <a:buClrTx/>
              <a:buSzTx/>
              <a:buFontTx/>
              <a:buNone/>
              <a:defRPr sz="1600">
                <a:solidFill>
                  <a:srgbClr val="3C4245"/>
                </a:solidFill>
                <a:latin typeface="Arial"/>
                <a:ea typeface="Arial"/>
                <a:cs typeface="Arial"/>
                <a:sym typeface="Arial"/>
              </a:defRPr>
            </a:pPr>
            <a:r>
              <a:t>Presenting distance visual acuity worse than 6/6 as measured by Snellen chart</a:t>
            </a:r>
          </a:p>
          <a:p>
            <a:pPr marL="0" indent="0" defTabSz="457200">
              <a:spcBef>
                <a:spcPts val="0"/>
              </a:spcBef>
              <a:buClrTx/>
              <a:buSzTx/>
              <a:buFontTx/>
              <a:buNone/>
              <a:defRPr sz="1600">
                <a:solidFill>
                  <a:srgbClr val="3C4245"/>
                </a:solidFill>
                <a:latin typeface="Arial"/>
                <a:ea typeface="Arial"/>
                <a:cs typeface="Arial"/>
                <a:sym typeface="Arial"/>
              </a:defRPr>
            </a:pPr>
          </a:p>
          <a:p>
            <a:pPr marL="0" indent="0" defTabSz="457200">
              <a:spcBef>
                <a:spcPts val="0"/>
              </a:spcBef>
              <a:buClrTx/>
              <a:buSzTx/>
              <a:buFontTx/>
              <a:buNone/>
              <a:defRPr sz="1600">
                <a:solidFill>
                  <a:srgbClr val="3C4245"/>
                </a:solidFill>
                <a:latin typeface="Arial"/>
                <a:ea typeface="Arial"/>
                <a:cs typeface="Arial"/>
                <a:sym typeface="Arial"/>
              </a:defRPr>
            </a:pPr>
            <a:r>
              <a:rPr b="1" sz="1900"/>
              <a:t>Near vision impairment</a:t>
            </a:r>
            <a:r>
              <a:t> :</a:t>
            </a:r>
          </a:p>
          <a:p>
            <a:pPr marL="0" indent="0" defTabSz="457200">
              <a:spcBef>
                <a:spcPts val="0"/>
              </a:spcBef>
              <a:buClrTx/>
              <a:buSzTx/>
              <a:buFontTx/>
              <a:buNone/>
              <a:defRPr sz="1600">
                <a:solidFill>
                  <a:srgbClr val="3C4245"/>
                </a:solidFill>
                <a:latin typeface="Arial"/>
                <a:ea typeface="Arial"/>
                <a:cs typeface="Arial"/>
                <a:sym typeface="Arial"/>
              </a:defRPr>
            </a:pPr>
            <a:r>
              <a:t>Presenting near visual acuity worse than N6 or M8 with existing correction..</a:t>
            </a:r>
          </a:p>
          <a:p>
            <a:pPr marL="457200" indent="-457200" defTabSz="457200">
              <a:spcBef>
                <a:spcPts val="0"/>
              </a:spcBef>
              <a:buClrTx/>
              <a:buSzTx/>
              <a:buFontTx/>
              <a:buNone/>
              <a:tabLst>
                <a:tab pos="139700" algn="l"/>
                <a:tab pos="457200" algn="l"/>
              </a:tabLst>
              <a:defRPr sz="1600">
                <a:solidFill>
                  <a:srgbClr val="3C4245"/>
                </a:solidFill>
                <a:latin typeface="Arial"/>
                <a:ea typeface="Arial"/>
                <a:cs typeface="Arial"/>
                <a:sym typeface="Arial"/>
              </a:defRPr>
            </a:pP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3" name="4BF6400F-8E99-41E9-9536-FA4E1D5435D0-L0-001.jpeg" descr="4BF6400F-8E99-41E9-9536-FA4E1D5435D0-L0-001.jpeg"/>
          <p:cNvPicPr>
            <a:picLocks noChangeAspect="1"/>
          </p:cNvPicPr>
          <p:nvPr>
            <p:ph type="pic" idx="21"/>
          </p:nvPr>
        </p:nvPicPr>
        <p:blipFill>
          <a:blip r:embed="rId2">
            <a:extLst/>
          </a:blip>
          <a:srcRect l="6090" t="0" r="6090" b="0"/>
          <a:stretch>
            <a:fillRect/>
          </a:stretch>
        </p:blipFill>
        <p:spPr>
          <a:xfrm>
            <a:off x="3814947" y="1660968"/>
            <a:ext cx="4016980" cy="4016978"/>
          </a:xfrm>
          <a:prstGeom prst="rect">
            <a:avLst/>
          </a:prstGeom>
        </p:spPr>
      </p:pic>
      <p:sp>
        <p:nvSpPr>
          <p:cNvPr id="214" name="Ocular media are the transparent structures of the eye through which the light rayes travel to retina…"/>
          <p:cNvSpPr txBox="1"/>
          <p:nvPr>
            <p:ph type="body" sz="quarter" idx="1"/>
          </p:nvPr>
        </p:nvSpPr>
        <p:spPr>
          <a:xfrm>
            <a:off x="509216" y="1224284"/>
            <a:ext cx="2596882" cy="4066753"/>
          </a:xfrm>
          <a:prstGeom prst="rect">
            <a:avLst/>
          </a:prstGeom>
        </p:spPr>
        <p:txBody>
          <a:bodyPr anchor="ctr"/>
          <a:lstStyle/>
          <a:p>
            <a:pPr defTabSz="868680">
              <a:defRPr sz="1900"/>
            </a:pPr>
          </a:p>
          <a:p>
            <a:pPr defTabSz="868680">
              <a:defRPr sz="1235"/>
            </a:pPr>
            <a:r>
              <a:rPr sz="1900"/>
              <a:t>Ocular media are the transparent structures of the eye through which the light rayes travel to retina </a:t>
            </a:r>
            <a:endParaRPr sz="1900"/>
          </a:p>
          <a:p>
            <a:pPr defTabSz="868680">
              <a:defRPr b="1" sz="1235"/>
            </a:pPr>
            <a:endParaRPr sz="1900"/>
          </a:p>
          <a:p>
            <a:pPr defTabSz="868680">
              <a:defRPr sz="1235"/>
            </a:pPr>
            <a:r>
              <a:rPr b="1" sz="1900"/>
              <a:t>Ocular media  include :</a:t>
            </a:r>
            <a:endParaRPr b="1"/>
          </a:p>
          <a:p>
            <a:pPr defTabSz="868680">
              <a:defRPr sz="1235"/>
            </a:pPr>
          </a:p>
          <a:p>
            <a:pPr lvl="2" defTabSz="868680">
              <a:defRPr sz="1900"/>
            </a:pPr>
            <a:r>
              <a:t>  -Precorneal tear film</a:t>
            </a:r>
          </a:p>
          <a:p>
            <a:pPr lvl="2" defTabSz="868680">
              <a:defRPr sz="1900"/>
            </a:pPr>
            <a:r>
              <a:t>  - Cornea</a:t>
            </a:r>
          </a:p>
          <a:p>
            <a:pPr lvl="2" defTabSz="868680">
              <a:defRPr sz="1900"/>
            </a:pPr>
            <a:r>
              <a:t>  -Aqueous humour </a:t>
            </a:r>
          </a:p>
          <a:p>
            <a:pPr lvl="2" defTabSz="868680">
              <a:defRPr sz="1900"/>
            </a:pPr>
            <a:r>
              <a:t>  - Lens </a:t>
            </a:r>
          </a:p>
          <a:p>
            <a:pPr lvl="2" defTabSz="868680">
              <a:defRPr sz="1900"/>
            </a:pPr>
            <a:r>
              <a:t>  - vitreous </a:t>
            </a:r>
          </a:p>
        </p:txBody>
      </p:sp>
      <p:sp>
        <p:nvSpPr>
          <p:cNvPr id="215" name="Media problems"/>
          <p:cNvSpPr txBox="1"/>
          <p:nvPr/>
        </p:nvSpPr>
        <p:spPr>
          <a:xfrm>
            <a:off x="3185596" y="749596"/>
            <a:ext cx="2772807" cy="4470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2500"/>
            </a:lvl1pPr>
          </a:lstStyle>
          <a:p>
            <a:pPr/>
            <a:r>
              <a:t>Media problems</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7" name="Corneal edema…"/>
          <p:cNvSpPr txBox="1"/>
          <p:nvPr>
            <p:ph type="body" idx="1"/>
          </p:nvPr>
        </p:nvSpPr>
        <p:spPr>
          <a:xfrm>
            <a:off x="457200" y="1905204"/>
            <a:ext cx="8229600" cy="4325114"/>
          </a:xfrm>
          <a:prstGeom prst="rect">
            <a:avLst/>
          </a:prstGeom>
        </p:spPr>
        <p:txBody>
          <a:bodyPr/>
          <a:lstStyle/>
          <a:p>
            <a:pPr marL="0" indent="0" defTabSz="457200">
              <a:spcBef>
                <a:spcPts val="0"/>
              </a:spcBef>
              <a:buClrTx/>
              <a:buSzTx/>
              <a:buFontTx/>
              <a:buNone/>
              <a:defRPr sz="2000">
                <a:solidFill>
                  <a:srgbClr val="404040"/>
                </a:solidFill>
                <a:latin typeface="Arial"/>
                <a:ea typeface="Arial"/>
                <a:cs typeface="Arial"/>
                <a:sym typeface="Arial"/>
              </a:defRPr>
            </a:pPr>
            <a:r>
              <a:t>Corneal edema </a:t>
            </a:r>
          </a:p>
          <a:p>
            <a:pPr marL="0" indent="0" defTabSz="457200">
              <a:spcBef>
                <a:spcPts val="0"/>
              </a:spcBef>
              <a:buClrTx/>
              <a:buSzTx/>
              <a:buFontTx/>
              <a:buNone/>
              <a:defRPr sz="2000">
                <a:solidFill>
                  <a:srgbClr val="404040"/>
                </a:solidFill>
                <a:latin typeface="Arial"/>
                <a:ea typeface="Arial"/>
                <a:cs typeface="Arial"/>
                <a:sym typeface="Arial"/>
              </a:defRPr>
            </a:pPr>
            <a:r>
              <a:t>Corneal scar</a:t>
            </a:r>
          </a:p>
          <a:p>
            <a:pPr marL="0" indent="0" defTabSz="457200">
              <a:spcBef>
                <a:spcPts val="0"/>
              </a:spcBef>
              <a:buClrTx/>
              <a:buSzTx/>
              <a:buFontTx/>
              <a:buNone/>
              <a:defRPr sz="2000">
                <a:solidFill>
                  <a:srgbClr val="404040"/>
                </a:solidFill>
                <a:latin typeface="Arial"/>
                <a:ea typeface="Arial"/>
                <a:cs typeface="Arial"/>
                <a:sym typeface="Arial"/>
              </a:defRPr>
            </a:pPr>
            <a:r>
              <a:t>Corneal infection (Keratitis)</a:t>
            </a:r>
          </a:p>
          <a:p>
            <a:pPr marL="0" indent="0" defTabSz="457200">
              <a:spcBef>
                <a:spcPts val="0"/>
              </a:spcBef>
              <a:buClrTx/>
              <a:buSzTx/>
              <a:buFontTx/>
              <a:buNone/>
              <a:defRPr sz="2000">
                <a:solidFill>
                  <a:srgbClr val="404040"/>
                </a:solidFill>
                <a:latin typeface="Arial"/>
                <a:ea typeface="Arial"/>
                <a:cs typeface="Arial"/>
                <a:sym typeface="Arial"/>
              </a:defRPr>
            </a:pPr>
            <a:r>
              <a:t>Corneal dystrophies </a:t>
            </a:r>
          </a:p>
          <a:p>
            <a:pPr marL="0" indent="0" defTabSz="457200">
              <a:spcBef>
                <a:spcPts val="0"/>
              </a:spcBef>
              <a:buClrTx/>
              <a:buSzTx/>
              <a:buFontTx/>
              <a:buNone/>
              <a:defRPr sz="2000">
                <a:solidFill>
                  <a:srgbClr val="404040"/>
                </a:solidFill>
                <a:latin typeface="Arial"/>
                <a:ea typeface="Arial"/>
                <a:cs typeface="Arial"/>
                <a:sym typeface="Arial"/>
              </a:defRPr>
            </a:pPr>
            <a:r>
              <a:t>Corneal degeneration</a:t>
            </a:r>
          </a:p>
        </p:txBody>
      </p:sp>
      <p:sp>
        <p:nvSpPr>
          <p:cNvPr id="218" name="Corneal causes"/>
          <p:cNvSpPr txBox="1"/>
          <p:nvPr/>
        </p:nvSpPr>
        <p:spPr>
          <a:xfrm>
            <a:off x="3109583" y="883257"/>
            <a:ext cx="2924834" cy="44935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b="1" sz="2500">
                <a:solidFill>
                  <a:srgbClr val="404040"/>
                </a:solidFill>
                <a:latin typeface="Arial"/>
                <a:ea typeface="Arial"/>
                <a:cs typeface="Arial"/>
                <a:sym typeface="Arial"/>
              </a:defRPr>
            </a:lvl1pPr>
          </a:lstStyle>
          <a:p>
            <a:pPr/>
            <a:r>
              <a:t>Corneal causes  </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0" name="Picture 2" descr="Picture 2"/>
          <p:cNvPicPr>
            <a:picLocks noChangeAspect="1"/>
          </p:cNvPicPr>
          <p:nvPr/>
        </p:nvPicPr>
        <p:blipFill>
          <a:blip r:embed="rId2">
            <a:extLst/>
          </a:blip>
          <a:stretch>
            <a:fillRect/>
          </a:stretch>
        </p:blipFill>
        <p:spPr>
          <a:xfrm>
            <a:off x="1524000" y="1143000"/>
            <a:ext cx="6096000" cy="4572000"/>
          </a:xfrm>
          <a:prstGeom prst="rect">
            <a:avLst/>
          </a:prstGeom>
          <a:ln w="12700">
            <a:miter lim="400000"/>
          </a:ln>
        </p:spPr>
      </p:pic>
      <p:sp>
        <p:nvSpPr>
          <p:cNvPr id="221" name="Rectangle 4"/>
          <p:cNvSpPr txBox="1"/>
          <p:nvPr/>
        </p:nvSpPr>
        <p:spPr>
          <a:xfrm>
            <a:off x="3352800" y="5943600"/>
            <a:ext cx="1929701" cy="3581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b="1"/>
            </a:pPr>
            <a:r>
              <a:t>Corneal edema</a:t>
            </a:r>
            <a:r>
              <a:rPr b="0"/>
              <a:t> </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3" name="B2EC5D9E-6F7E-49CC-953C-582C63A95A53-L0-001.jpeg" descr="B2EC5D9E-6F7E-49CC-953C-582C63A95A53-L0-001.jpeg"/>
          <p:cNvPicPr>
            <a:picLocks noChangeAspect="1"/>
          </p:cNvPicPr>
          <p:nvPr/>
        </p:nvPicPr>
        <p:blipFill>
          <a:blip r:embed="rId2">
            <a:extLst/>
          </a:blip>
          <a:stretch>
            <a:fillRect/>
          </a:stretch>
        </p:blipFill>
        <p:spPr>
          <a:xfrm>
            <a:off x="1545832" y="2011967"/>
            <a:ext cx="6501940" cy="3413520"/>
          </a:xfrm>
          <a:prstGeom prst="rect">
            <a:avLst/>
          </a:prstGeom>
          <a:ln w="12700">
            <a:miter lim="400000"/>
          </a:ln>
        </p:spPr>
      </p:pic>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5" name="D915C6E3-B247-420C-8DA0-E71CB8B22266-L0-001.jpeg" descr="D915C6E3-B247-420C-8DA0-E71CB8B22266-L0-001.jpeg"/>
          <p:cNvPicPr>
            <a:picLocks noChangeAspect="1"/>
          </p:cNvPicPr>
          <p:nvPr/>
        </p:nvPicPr>
        <p:blipFill>
          <a:blip r:embed="rId2">
            <a:extLst/>
          </a:blip>
          <a:stretch>
            <a:fillRect/>
          </a:stretch>
        </p:blipFill>
        <p:spPr>
          <a:xfrm>
            <a:off x="2289227" y="2130655"/>
            <a:ext cx="4565546" cy="3300238"/>
          </a:xfrm>
          <a:prstGeom prst="rect">
            <a:avLst/>
          </a:prstGeom>
          <a:ln w="12700">
            <a:miter lim="400000"/>
          </a:ln>
        </p:spPr>
      </p:pic>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7" name="5D8BC4F1-C9A5-4D0B-B736-8F95107714BA-L0-001.jpeg" descr="5D8BC4F1-C9A5-4D0B-B736-8F95107714BA-L0-001.jpeg"/>
          <p:cNvPicPr>
            <a:picLocks noChangeAspect="1"/>
          </p:cNvPicPr>
          <p:nvPr/>
        </p:nvPicPr>
        <p:blipFill>
          <a:blip r:embed="rId2">
            <a:extLst/>
          </a:blip>
          <a:stretch>
            <a:fillRect/>
          </a:stretch>
        </p:blipFill>
        <p:spPr>
          <a:xfrm>
            <a:off x="3692112" y="1901800"/>
            <a:ext cx="5035415" cy="3059715"/>
          </a:xfrm>
          <a:prstGeom prst="rect">
            <a:avLst/>
          </a:prstGeom>
          <a:ln w="12700">
            <a:miter lim="400000"/>
          </a:ln>
        </p:spPr>
      </p:pic>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9" name="1D239DBF-5D2D-42A6-B37B-077F7ABEC05A-L0-001.jpeg" descr="1D239DBF-5D2D-42A6-B37B-077F7ABEC05A-L0-001.jpeg"/>
          <p:cNvPicPr>
            <a:picLocks noChangeAspect="1"/>
          </p:cNvPicPr>
          <p:nvPr/>
        </p:nvPicPr>
        <p:blipFill>
          <a:blip r:embed="rId2">
            <a:extLst/>
          </a:blip>
          <a:stretch>
            <a:fillRect/>
          </a:stretch>
        </p:blipFill>
        <p:spPr>
          <a:xfrm>
            <a:off x="3635104" y="1807950"/>
            <a:ext cx="4626238" cy="3700990"/>
          </a:xfrm>
          <a:prstGeom prst="rect">
            <a:avLst/>
          </a:prstGeom>
          <a:ln w="12700">
            <a:miter lim="400000"/>
          </a:ln>
        </p:spPr>
      </p:pic>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1" name="Anterior uveitis…"/>
          <p:cNvSpPr txBox="1"/>
          <p:nvPr>
            <p:ph type="body" idx="1"/>
          </p:nvPr>
        </p:nvSpPr>
        <p:spPr>
          <a:xfrm>
            <a:off x="457200" y="1266443"/>
            <a:ext cx="8229600" cy="4325114"/>
          </a:xfrm>
          <a:prstGeom prst="rect">
            <a:avLst/>
          </a:prstGeom>
        </p:spPr>
        <p:txBody>
          <a:bodyPr/>
          <a:lstStyle/>
          <a:p>
            <a:pPr marL="0" indent="0" defTabSz="416052">
              <a:spcBef>
                <a:spcPts val="0"/>
              </a:spcBef>
              <a:buClrTx/>
              <a:buSzTx/>
              <a:buFontTx/>
              <a:buNone/>
              <a:defRPr sz="1820">
                <a:solidFill>
                  <a:srgbClr val="404040"/>
                </a:solidFill>
                <a:latin typeface="Arial"/>
                <a:ea typeface="Arial"/>
                <a:cs typeface="Arial"/>
                <a:sym typeface="Arial"/>
              </a:defRPr>
            </a:pPr>
          </a:p>
          <a:p>
            <a:pPr marL="0" indent="0" defTabSz="416052">
              <a:spcBef>
                <a:spcPts val="0"/>
              </a:spcBef>
              <a:buClrTx/>
              <a:buSzTx/>
              <a:buFontTx/>
              <a:buNone/>
              <a:defRPr sz="1820">
                <a:solidFill>
                  <a:srgbClr val="404040"/>
                </a:solidFill>
                <a:latin typeface="Arial"/>
                <a:ea typeface="Arial"/>
                <a:cs typeface="Arial"/>
                <a:sym typeface="Arial"/>
              </a:defRPr>
            </a:pPr>
          </a:p>
          <a:p>
            <a:pPr marL="0" indent="0" defTabSz="416052">
              <a:spcBef>
                <a:spcPts val="0"/>
              </a:spcBef>
              <a:buClrTx/>
              <a:buSzTx/>
              <a:buFontTx/>
              <a:buNone/>
              <a:defRPr sz="1820">
                <a:solidFill>
                  <a:srgbClr val="404040"/>
                </a:solidFill>
                <a:latin typeface="Arial"/>
                <a:ea typeface="Arial"/>
                <a:cs typeface="Arial"/>
                <a:sym typeface="Arial"/>
              </a:defRPr>
            </a:pPr>
            <a:r>
              <a:t>Anterior uveitis</a:t>
            </a:r>
          </a:p>
          <a:p>
            <a:pPr marL="0" indent="0" defTabSz="416052">
              <a:spcBef>
                <a:spcPts val="0"/>
              </a:spcBef>
              <a:buClrTx/>
              <a:buSzTx/>
              <a:buFontTx/>
              <a:buNone/>
              <a:defRPr sz="1820">
                <a:solidFill>
                  <a:srgbClr val="404040"/>
                </a:solidFill>
                <a:latin typeface="Arial"/>
                <a:ea typeface="Arial"/>
                <a:cs typeface="Arial"/>
                <a:sym typeface="Arial"/>
              </a:defRPr>
            </a:pPr>
          </a:p>
          <a:p>
            <a:pPr marL="0" indent="0" defTabSz="416052">
              <a:spcBef>
                <a:spcPts val="0"/>
              </a:spcBef>
              <a:buClrTx/>
              <a:buSzTx/>
              <a:buFontTx/>
              <a:buNone/>
              <a:defRPr sz="1820">
                <a:solidFill>
                  <a:srgbClr val="404040"/>
                </a:solidFill>
                <a:latin typeface="Arial"/>
                <a:ea typeface="Arial"/>
                <a:cs typeface="Arial"/>
                <a:sym typeface="Arial"/>
              </a:defRPr>
            </a:pPr>
            <a:r>
              <a:t>Hyphema </a:t>
            </a:r>
          </a:p>
          <a:p>
            <a:pPr marL="0" indent="0" defTabSz="416052">
              <a:spcBef>
                <a:spcPts val="0"/>
              </a:spcBef>
              <a:buClrTx/>
              <a:buSzTx/>
              <a:buFontTx/>
              <a:buNone/>
              <a:defRPr sz="1183">
                <a:solidFill>
                  <a:srgbClr val="404040"/>
                </a:solidFill>
                <a:latin typeface="Arial"/>
                <a:ea typeface="Arial"/>
                <a:cs typeface="Arial"/>
                <a:sym typeface="Arial"/>
              </a:defRPr>
            </a:pPr>
          </a:p>
          <a:p>
            <a:pPr marL="0" indent="0" defTabSz="416052">
              <a:spcBef>
                <a:spcPts val="0"/>
              </a:spcBef>
              <a:buClrTx/>
              <a:buSzTx/>
              <a:buFontTx/>
              <a:buNone/>
              <a:defRPr sz="1820">
                <a:solidFill>
                  <a:srgbClr val="404040"/>
                </a:solidFill>
                <a:latin typeface="Arial"/>
                <a:ea typeface="Arial"/>
                <a:cs typeface="Arial"/>
                <a:sym typeface="Arial"/>
              </a:defRPr>
            </a:pPr>
          </a:p>
          <a:p>
            <a:pPr marL="0" indent="0" defTabSz="416052">
              <a:spcBef>
                <a:spcPts val="0"/>
              </a:spcBef>
              <a:buClrTx/>
              <a:buSzTx/>
              <a:buFontTx/>
              <a:buNone/>
              <a:defRPr sz="1820">
                <a:solidFill>
                  <a:srgbClr val="404040"/>
                </a:solidFill>
                <a:latin typeface="Arial"/>
                <a:ea typeface="Arial"/>
                <a:cs typeface="Arial"/>
                <a:sym typeface="Arial"/>
              </a:defRPr>
            </a:pPr>
          </a:p>
          <a:p>
            <a:pPr marL="0" indent="0" defTabSz="416052">
              <a:spcBef>
                <a:spcPts val="0"/>
              </a:spcBef>
              <a:buClrTx/>
              <a:buSzTx/>
              <a:buFontTx/>
              <a:buNone/>
              <a:defRPr sz="1820">
                <a:solidFill>
                  <a:srgbClr val="404040"/>
                </a:solidFill>
                <a:latin typeface="Arial"/>
                <a:ea typeface="Arial"/>
                <a:cs typeface="Arial"/>
                <a:sym typeface="Arial"/>
              </a:defRPr>
            </a:pPr>
            <a:r>
              <a:t>Anterior uveitis :</a:t>
            </a:r>
          </a:p>
          <a:p>
            <a:pPr marL="0" indent="0" defTabSz="416052">
              <a:spcBef>
                <a:spcPts val="0"/>
              </a:spcBef>
              <a:buClrTx/>
              <a:buSzTx/>
              <a:buFontTx/>
              <a:buNone/>
              <a:defRPr sz="1820">
                <a:solidFill>
                  <a:srgbClr val="404040"/>
                </a:solidFill>
                <a:latin typeface="Arial"/>
                <a:ea typeface="Arial"/>
                <a:cs typeface="Arial"/>
                <a:sym typeface="Arial"/>
              </a:defRPr>
            </a:pPr>
            <a:r>
              <a:t>WBCs in the aqueous humor </a:t>
            </a:r>
          </a:p>
          <a:p>
            <a:pPr marL="0" indent="0" defTabSz="416052">
              <a:spcBef>
                <a:spcPts val="0"/>
              </a:spcBef>
              <a:buClrTx/>
              <a:buSzTx/>
              <a:buFontTx/>
              <a:buNone/>
              <a:defRPr sz="1820">
                <a:solidFill>
                  <a:srgbClr val="404040"/>
                </a:solidFill>
                <a:latin typeface="Arial"/>
                <a:ea typeface="Arial"/>
                <a:cs typeface="Arial"/>
                <a:sym typeface="Arial"/>
              </a:defRPr>
            </a:pPr>
          </a:p>
          <a:p>
            <a:pPr marL="0" indent="0" defTabSz="416052">
              <a:spcBef>
                <a:spcPts val="0"/>
              </a:spcBef>
              <a:buClrTx/>
              <a:buSzTx/>
              <a:buFontTx/>
              <a:buNone/>
              <a:defRPr sz="1820">
                <a:solidFill>
                  <a:srgbClr val="404040"/>
                </a:solidFill>
                <a:latin typeface="Arial"/>
                <a:ea typeface="Arial"/>
                <a:cs typeface="Arial"/>
                <a:sym typeface="Arial"/>
              </a:defRPr>
            </a:pPr>
            <a:r>
              <a:t>Hypopyon</a:t>
            </a:r>
          </a:p>
          <a:p>
            <a:pPr marL="0" indent="0" defTabSz="416052">
              <a:spcBef>
                <a:spcPts val="0"/>
              </a:spcBef>
              <a:buClrTx/>
              <a:buSzTx/>
              <a:buFontTx/>
              <a:buNone/>
              <a:defRPr sz="1820">
                <a:solidFill>
                  <a:srgbClr val="3C4043"/>
                </a:solidFill>
                <a:latin typeface="Helvetica Neue"/>
                <a:ea typeface="Helvetica Neue"/>
                <a:cs typeface="Helvetica Neue"/>
                <a:sym typeface="Helvetica Neue"/>
              </a:defRPr>
            </a:pPr>
            <a:r>
              <a:t>layering of white blood cells in the anterior chamber </a:t>
            </a:r>
          </a:p>
          <a:p>
            <a:pPr marL="0" indent="0" defTabSz="416052">
              <a:spcBef>
                <a:spcPts val="0"/>
              </a:spcBef>
              <a:buClrTx/>
              <a:buSzTx/>
              <a:buFontTx/>
              <a:buNone/>
              <a:defRPr sz="1820">
                <a:solidFill>
                  <a:srgbClr val="3C4043"/>
                </a:solidFill>
                <a:latin typeface="Helvetica Neue"/>
                <a:ea typeface="Helvetica Neue"/>
                <a:cs typeface="Helvetica Neue"/>
                <a:sym typeface="Helvetica Neue"/>
              </a:defRPr>
            </a:pPr>
            <a:r>
              <a:t>signifies severe anterior segment inflammation.</a:t>
            </a:r>
          </a:p>
          <a:p>
            <a:pPr marL="0" indent="0" defTabSz="416052">
              <a:spcBef>
                <a:spcPts val="0"/>
              </a:spcBef>
              <a:buClrTx/>
              <a:buSzTx/>
              <a:buFontTx/>
              <a:buNone/>
              <a:defRPr sz="1820">
                <a:solidFill>
                  <a:srgbClr val="3C4043"/>
                </a:solidFill>
                <a:latin typeface="Helvetica Neue"/>
                <a:ea typeface="Helvetica Neue"/>
                <a:cs typeface="Helvetica Neue"/>
                <a:sym typeface="Helvetica Neue"/>
              </a:defRPr>
            </a:pPr>
          </a:p>
        </p:txBody>
      </p:sp>
      <p:pic>
        <p:nvPicPr>
          <p:cNvPr id="232" name="0D2FCE5B-556E-47D4-AEDD-ED4DF57F4D2C-L0-001.jpeg" descr="0D2FCE5B-556E-47D4-AEDD-ED4DF57F4D2C-L0-001.jpeg"/>
          <p:cNvPicPr>
            <a:picLocks noChangeAspect="1"/>
          </p:cNvPicPr>
          <p:nvPr/>
        </p:nvPicPr>
        <p:blipFill>
          <a:blip r:embed="rId2">
            <a:extLst/>
          </a:blip>
          <a:stretch>
            <a:fillRect/>
          </a:stretch>
        </p:blipFill>
        <p:spPr>
          <a:xfrm>
            <a:off x="4650866" y="1550966"/>
            <a:ext cx="3672304" cy="2750684"/>
          </a:xfrm>
          <a:prstGeom prst="rect">
            <a:avLst/>
          </a:prstGeom>
          <a:ln w="12700">
            <a:miter lim="400000"/>
          </a:ln>
        </p:spPr>
      </p:pic>
      <p:sp>
        <p:nvSpPr>
          <p:cNvPr id="233" name="Aqueous humor"/>
          <p:cNvSpPr txBox="1"/>
          <p:nvPr/>
        </p:nvSpPr>
        <p:spPr>
          <a:xfrm>
            <a:off x="3373201" y="897942"/>
            <a:ext cx="2397598" cy="37522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sz="2000">
                <a:solidFill>
                  <a:srgbClr val="404040"/>
                </a:solidFill>
                <a:latin typeface="Arial"/>
                <a:ea typeface="Arial"/>
                <a:cs typeface="Arial"/>
                <a:sym typeface="Arial"/>
              </a:defRPr>
            </a:lvl1pPr>
          </a:lstStyle>
          <a:p>
            <a:pPr/>
            <a:r>
              <a:t>Aqueous humor</a:t>
            </a:r>
          </a:p>
        </p:txBody>
      </p:sp>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5" name="Content Placeholder 2"/>
          <p:cNvSpPr txBox="1"/>
          <p:nvPr>
            <p:ph type="body" idx="1"/>
          </p:nvPr>
        </p:nvSpPr>
        <p:spPr>
          <a:xfrm>
            <a:off x="463738" y="1266444"/>
            <a:ext cx="8595757" cy="4910610"/>
          </a:xfrm>
          <a:prstGeom prst="rect">
            <a:avLst/>
          </a:prstGeom>
        </p:spPr>
        <p:txBody>
          <a:bodyPr/>
          <a:lstStyle/>
          <a:p>
            <a:pPr marL="0" indent="0" defTabSz="658368">
              <a:lnSpc>
                <a:spcPct val="90000"/>
              </a:lnSpc>
              <a:spcBef>
                <a:spcPts val="200"/>
              </a:spcBef>
              <a:buClrTx/>
              <a:buSzTx/>
              <a:buFontTx/>
              <a:buNone/>
              <a:defRPr b="1" sz="2016"/>
            </a:pPr>
            <a:r>
              <a:t>                                               Hyphema</a:t>
            </a:r>
            <a:r>
              <a:rPr b="0"/>
              <a:t> </a:t>
            </a:r>
            <a:endParaRPr b="0"/>
          </a:p>
          <a:p>
            <a:pPr marL="0" indent="0" defTabSz="658368">
              <a:lnSpc>
                <a:spcPct val="90000"/>
              </a:lnSpc>
              <a:spcBef>
                <a:spcPts val="200"/>
              </a:spcBef>
              <a:buClrTx/>
              <a:buSzTx/>
              <a:buFontTx/>
              <a:buNone/>
              <a:defRPr b="1" sz="2016"/>
            </a:pPr>
            <a:endParaRPr b="0"/>
          </a:p>
          <a:p>
            <a:pPr marL="0" indent="0" defTabSz="658368">
              <a:lnSpc>
                <a:spcPct val="90000"/>
              </a:lnSpc>
              <a:spcBef>
                <a:spcPts val="200"/>
              </a:spcBef>
              <a:buClrTx/>
              <a:buSzTx/>
              <a:buFontTx/>
              <a:buNone/>
              <a:defRPr b="1" sz="2016"/>
            </a:pPr>
            <a:r>
              <a:rPr b="0"/>
              <a:t>Blood in the anterior chamber</a:t>
            </a:r>
            <a:endParaRPr b="0"/>
          </a:p>
          <a:p>
            <a:pPr marL="0" indent="0" defTabSz="658368">
              <a:lnSpc>
                <a:spcPct val="90000"/>
              </a:lnSpc>
              <a:spcBef>
                <a:spcPts val="200"/>
              </a:spcBef>
              <a:buClrTx/>
              <a:buSzTx/>
              <a:buFontTx/>
              <a:buNone/>
              <a:defRPr b="1" sz="2016"/>
            </a:pPr>
            <a:r>
              <a:rPr b="0"/>
              <a:t>   Microscopic  : </a:t>
            </a:r>
            <a:r>
              <a:rPr b="0"/>
              <a:t>RBCs circulating </a:t>
            </a:r>
            <a:endParaRPr b="0"/>
          </a:p>
          <a:p>
            <a:pPr marL="0" indent="0" defTabSz="658368">
              <a:lnSpc>
                <a:spcPct val="90000"/>
              </a:lnSpc>
              <a:spcBef>
                <a:spcPts val="200"/>
              </a:spcBef>
              <a:buClrTx/>
              <a:buSzTx/>
              <a:buFontTx/>
              <a:buNone/>
              <a:defRPr b="1" sz="2016"/>
            </a:pPr>
            <a:r>
              <a:rPr b="0"/>
              <a:t>   Macroscopic  :  layered in AC</a:t>
            </a:r>
            <a:endParaRPr b="0"/>
          </a:p>
          <a:p>
            <a:pPr marL="0" indent="0" defTabSz="658368">
              <a:lnSpc>
                <a:spcPct val="90000"/>
              </a:lnSpc>
              <a:spcBef>
                <a:spcPts val="200"/>
              </a:spcBef>
              <a:buClrTx/>
              <a:buSzTx/>
              <a:buFontTx/>
              <a:buNone/>
              <a:defRPr b="1" sz="2016"/>
            </a:pPr>
            <a:endParaRPr b="0"/>
          </a:p>
          <a:p>
            <a:pPr marL="0" indent="0" defTabSz="658368">
              <a:lnSpc>
                <a:spcPct val="90000"/>
              </a:lnSpc>
              <a:spcBef>
                <a:spcPts val="200"/>
              </a:spcBef>
              <a:buClrTx/>
              <a:buSzTx/>
              <a:buFontTx/>
              <a:buNone/>
              <a:defRPr b="1" sz="2016"/>
            </a:pPr>
            <a:r>
              <a:rPr b="0"/>
              <a:t>Causes : </a:t>
            </a:r>
            <a:endParaRPr b="0"/>
          </a:p>
          <a:p>
            <a:pPr marL="0" indent="0" defTabSz="658368">
              <a:lnSpc>
                <a:spcPct val="90000"/>
              </a:lnSpc>
              <a:spcBef>
                <a:spcPts val="200"/>
              </a:spcBef>
              <a:buClrTx/>
              <a:buSzTx/>
              <a:buFontTx/>
              <a:buNone/>
              <a:defRPr b="1" sz="2016"/>
            </a:pPr>
            <a:r>
              <a:rPr b="0"/>
              <a:t>    Traumatic : blunt trum or surgery </a:t>
            </a:r>
            <a:endParaRPr b="0"/>
          </a:p>
          <a:p>
            <a:pPr marL="0" indent="0" defTabSz="658368">
              <a:lnSpc>
                <a:spcPct val="90000"/>
              </a:lnSpc>
              <a:spcBef>
                <a:spcPts val="200"/>
              </a:spcBef>
              <a:buClrTx/>
              <a:buSzTx/>
              <a:buFontTx/>
              <a:buNone/>
              <a:defRPr b="1" sz="2016"/>
            </a:pPr>
            <a:r>
              <a:rPr b="0"/>
              <a:t>     The most common cause of hyphema</a:t>
            </a:r>
            <a:endParaRPr b="0"/>
          </a:p>
          <a:p>
            <a:pPr marL="0" indent="0" defTabSz="658368">
              <a:lnSpc>
                <a:spcPct val="90000"/>
              </a:lnSpc>
              <a:spcBef>
                <a:spcPts val="200"/>
              </a:spcBef>
              <a:buClrTx/>
              <a:buSzTx/>
              <a:buFontTx/>
              <a:buNone/>
              <a:defRPr b="1" sz="2016"/>
            </a:pPr>
            <a:endParaRPr b="0"/>
          </a:p>
          <a:p>
            <a:pPr marL="0" indent="0" defTabSz="658368">
              <a:lnSpc>
                <a:spcPct val="90000"/>
              </a:lnSpc>
              <a:spcBef>
                <a:spcPts val="200"/>
              </a:spcBef>
              <a:buClrTx/>
              <a:buSzTx/>
              <a:buFontTx/>
              <a:buNone/>
              <a:defRPr b="1" sz="2016"/>
            </a:pPr>
            <a:r>
              <a:rPr b="0"/>
              <a:t>     Non traumatic</a:t>
            </a:r>
            <a:endParaRPr b="0"/>
          </a:p>
          <a:p>
            <a:pPr marL="0" indent="0" defTabSz="658368">
              <a:lnSpc>
                <a:spcPct val="90000"/>
              </a:lnSpc>
              <a:spcBef>
                <a:spcPts val="200"/>
              </a:spcBef>
              <a:buClrTx/>
              <a:buSzTx/>
              <a:buFontTx/>
              <a:buNone/>
              <a:defRPr b="1" sz="2016"/>
            </a:pPr>
            <a:r>
              <a:rPr b="0"/>
              <a:t>          Robiosis iridis (NVIs) the most cause </a:t>
            </a:r>
            <a:endParaRPr b="0"/>
          </a:p>
          <a:p>
            <a:pPr marL="0" indent="0" defTabSz="658368">
              <a:lnSpc>
                <a:spcPct val="90000"/>
              </a:lnSpc>
              <a:spcBef>
                <a:spcPts val="200"/>
              </a:spcBef>
              <a:buClrTx/>
              <a:buSzTx/>
              <a:buFontTx/>
              <a:buNone/>
              <a:defRPr b="1" sz="2016"/>
            </a:pPr>
            <a:r>
              <a:rPr b="0"/>
              <a:t>          Anterior uveitis </a:t>
            </a:r>
            <a:endParaRPr b="0"/>
          </a:p>
          <a:p>
            <a:pPr marL="0" indent="0" defTabSz="658368">
              <a:lnSpc>
                <a:spcPct val="90000"/>
              </a:lnSpc>
              <a:spcBef>
                <a:spcPts val="200"/>
              </a:spcBef>
              <a:buClrTx/>
              <a:buSzTx/>
              <a:buFontTx/>
              <a:buNone/>
              <a:defRPr b="1" sz="2016"/>
            </a:pPr>
            <a:r>
              <a:rPr b="0"/>
              <a:t>          Tumors</a:t>
            </a:r>
            <a:endParaRPr b="0"/>
          </a:p>
          <a:p>
            <a:pPr marL="0" indent="0" defTabSz="658368">
              <a:lnSpc>
                <a:spcPct val="90000"/>
              </a:lnSpc>
              <a:spcBef>
                <a:spcPts val="200"/>
              </a:spcBef>
              <a:buClrTx/>
              <a:buSzTx/>
              <a:buFontTx/>
              <a:buNone/>
              <a:defRPr b="1" sz="2016"/>
            </a:pPr>
            <a:r>
              <a:rPr b="0"/>
              <a:t>          Bleeding disorders : SCA</a:t>
            </a:r>
            <a:endParaRPr b="0"/>
          </a:p>
          <a:p>
            <a:pPr marL="0" indent="0" defTabSz="658368">
              <a:lnSpc>
                <a:spcPct val="90000"/>
              </a:lnSpc>
              <a:spcBef>
                <a:spcPts val="200"/>
              </a:spcBef>
              <a:buClrTx/>
              <a:buSzTx/>
              <a:buFontTx/>
              <a:buNone/>
              <a:defRPr b="1" sz="2016"/>
            </a:pPr>
            <a:r>
              <a:rPr b="0"/>
              <a:t>           Vascular anomalies</a:t>
            </a:r>
            <a:endParaRPr b="0"/>
          </a:p>
          <a:p>
            <a:pPr marL="0" indent="0" defTabSz="658368">
              <a:lnSpc>
                <a:spcPct val="90000"/>
              </a:lnSpc>
              <a:spcBef>
                <a:spcPts val="200"/>
              </a:spcBef>
              <a:buClrTx/>
              <a:buSzTx/>
              <a:buFontTx/>
              <a:buNone/>
              <a:defRPr b="1" sz="2016"/>
            </a:pPr>
            <a:r>
              <a:rPr b="0"/>
              <a:t>           Drugs </a:t>
            </a:r>
          </a:p>
        </p:txBody>
      </p:sp>
      <p:pic>
        <p:nvPicPr>
          <p:cNvPr id="236" name="A8A8F5BE-BAC0-4376-9CE8-E88A660C5C92-L0-001.jpeg" descr="A8A8F5BE-BAC0-4376-9CE8-E88A660C5C92-L0-001.jpeg"/>
          <p:cNvPicPr>
            <a:picLocks noChangeAspect="1"/>
          </p:cNvPicPr>
          <p:nvPr/>
        </p:nvPicPr>
        <p:blipFill>
          <a:blip r:embed="rId2">
            <a:extLst/>
          </a:blip>
          <a:stretch>
            <a:fillRect/>
          </a:stretch>
        </p:blipFill>
        <p:spPr>
          <a:xfrm>
            <a:off x="5400652" y="2491458"/>
            <a:ext cx="3505040" cy="2714585"/>
          </a:xfrm>
          <a:prstGeom prst="rect">
            <a:avLst/>
          </a:prstGeom>
          <a:ln w="12700">
            <a:miter lim="400000"/>
          </a:ln>
        </p:spPr>
      </p:pic>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8" name="Content Placeholder 2"/>
          <p:cNvSpPr txBox="1"/>
          <p:nvPr>
            <p:ph type="body" idx="1"/>
          </p:nvPr>
        </p:nvSpPr>
        <p:spPr>
          <a:xfrm>
            <a:off x="366063" y="1540521"/>
            <a:ext cx="8768824" cy="4325113"/>
          </a:xfrm>
          <a:prstGeom prst="rect">
            <a:avLst/>
          </a:prstGeom>
        </p:spPr>
        <p:txBody>
          <a:bodyPr/>
          <a:lstStyle/>
          <a:p>
            <a:pPr marL="0" indent="0" defTabSz="749808">
              <a:lnSpc>
                <a:spcPct val="80000"/>
              </a:lnSpc>
              <a:spcBef>
                <a:spcPts val="200"/>
              </a:spcBef>
              <a:buClrTx/>
              <a:buSzTx/>
              <a:buFontTx/>
              <a:buNone/>
              <a:defRPr sz="2460"/>
            </a:pPr>
            <a:r>
              <a:t>Cataract </a:t>
            </a:r>
          </a:p>
          <a:p>
            <a:pPr marL="0" indent="0" defTabSz="749808">
              <a:lnSpc>
                <a:spcPct val="80000"/>
              </a:lnSpc>
              <a:spcBef>
                <a:spcPts val="200"/>
              </a:spcBef>
              <a:buClrTx/>
              <a:buSzTx/>
              <a:buFontTx/>
              <a:buNone/>
              <a:defRPr sz="2460"/>
            </a:pPr>
            <a:r>
              <a:t>Ectoia lentis </a:t>
            </a:r>
          </a:p>
          <a:p>
            <a:pPr marL="0" indent="0" defTabSz="749808">
              <a:lnSpc>
                <a:spcPct val="80000"/>
              </a:lnSpc>
              <a:spcBef>
                <a:spcPts val="200"/>
              </a:spcBef>
              <a:buClrTx/>
              <a:buSzTx/>
              <a:buFontTx/>
              <a:buNone/>
              <a:defRPr sz="2460"/>
            </a:pPr>
            <a:r>
              <a:t>Change in shape</a:t>
            </a:r>
            <a:r>
              <a:t> </a:t>
            </a:r>
          </a:p>
          <a:p>
            <a:pPr marL="0" indent="0" defTabSz="749808">
              <a:lnSpc>
                <a:spcPct val="80000"/>
              </a:lnSpc>
              <a:spcBef>
                <a:spcPts val="200"/>
              </a:spcBef>
              <a:buClrTx/>
              <a:buSzTx/>
              <a:buFontTx/>
              <a:buNone/>
              <a:defRPr b="1" sz="2050"/>
            </a:pPr>
            <a:endParaRPr b="0"/>
          </a:p>
          <a:p>
            <a:pPr marL="0" indent="0" defTabSz="749808">
              <a:lnSpc>
                <a:spcPct val="80000"/>
              </a:lnSpc>
              <a:spcBef>
                <a:spcPts val="200"/>
              </a:spcBef>
              <a:buClrTx/>
              <a:buSzTx/>
              <a:buFontTx/>
              <a:buNone/>
              <a:defRPr b="1" sz="2050"/>
            </a:pPr>
            <a:r>
              <a:rPr b="0"/>
              <a:t>  Cataract: loss of normal lens transparency most commonly occurs as aging    </a:t>
            </a:r>
            <a:endParaRPr b="0"/>
          </a:p>
          <a:p>
            <a:pPr marL="0" indent="0" defTabSz="749808">
              <a:lnSpc>
                <a:spcPct val="80000"/>
              </a:lnSpc>
              <a:spcBef>
                <a:spcPts val="200"/>
              </a:spcBef>
              <a:buClrTx/>
              <a:buSzTx/>
              <a:buFontTx/>
              <a:buNone/>
              <a:defRPr b="1" sz="2050"/>
            </a:pPr>
            <a:r>
              <a:rPr b="0"/>
              <a:t>                     process </a:t>
            </a:r>
            <a:endParaRPr b="0"/>
          </a:p>
          <a:p>
            <a:pPr marL="0" indent="0" defTabSz="749808">
              <a:lnSpc>
                <a:spcPct val="80000"/>
              </a:lnSpc>
              <a:spcBef>
                <a:spcPts val="200"/>
              </a:spcBef>
              <a:buClrTx/>
              <a:buSzTx/>
              <a:buFontTx/>
              <a:buNone/>
              <a:defRPr b="1" sz="2050"/>
            </a:pPr>
            <a:r>
              <a:rPr b="0"/>
              <a:t>   The most common cause of reversible vision loss</a:t>
            </a:r>
            <a:r>
              <a:rPr b="0" u="sng"/>
              <a:t> </a:t>
            </a:r>
            <a:endParaRPr b="0"/>
          </a:p>
          <a:p>
            <a:pPr marL="0" indent="0" defTabSz="749808">
              <a:lnSpc>
                <a:spcPct val="80000"/>
              </a:lnSpc>
              <a:spcBef>
                <a:spcPts val="200"/>
              </a:spcBef>
              <a:buClrTx/>
              <a:buSzTx/>
              <a:buFontTx/>
              <a:buNone/>
              <a:defRPr b="1" sz="2050"/>
            </a:pPr>
            <a:endParaRPr b="0"/>
          </a:p>
          <a:p>
            <a:pPr marL="0" indent="0" defTabSz="749808">
              <a:lnSpc>
                <a:spcPct val="80000"/>
              </a:lnSpc>
              <a:spcBef>
                <a:spcPts val="200"/>
              </a:spcBef>
              <a:buClrTx/>
              <a:buSzTx/>
              <a:buFontTx/>
              <a:buNone/>
              <a:defRPr b="1" sz="2050"/>
            </a:pPr>
            <a:endParaRPr b="0"/>
          </a:p>
          <a:p>
            <a:pPr marL="0" indent="0" defTabSz="749808">
              <a:lnSpc>
                <a:spcPct val="80000"/>
              </a:lnSpc>
              <a:spcBef>
                <a:spcPts val="200"/>
              </a:spcBef>
              <a:buClrTx/>
              <a:buSzTx/>
              <a:buFontTx/>
              <a:buNone/>
              <a:defRPr b="1" sz="2050"/>
            </a:pPr>
            <a:r>
              <a:rPr b="0"/>
              <a:t>Extopia lentis : </a:t>
            </a:r>
            <a:endParaRPr b="0"/>
          </a:p>
          <a:p>
            <a:pPr marL="0" indent="0" defTabSz="749808">
              <a:lnSpc>
                <a:spcPct val="80000"/>
              </a:lnSpc>
              <a:spcBef>
                <a:spcPts val="200"/>
              </a:spcBef>
              <a:buClrTx/>
              <a:buSzTx/>
              <a:buFontTx/>
              <a:buNone/>
              <a:defRPr b="1" sz="2050"/>
            </a:pPr>
            <a:r>
              <a:rPr b="0"/>
              <a:t>   Trauma </a:t>
            </a:r>
            <a:endParaRPr b="0"/>
          </a:p>
          <a:p>
            <a:pPr marL="0" indent="0" defTabSz="749808">
              <a:lnSpc>
                <a:spcPct val="80000"/>
              </a:lnSpc>
              <a:spcBef>
                <a:spcPts val="200"/>
              </a:spcBef>
              <a:buClrTx/>
              <a:buSzTx/>
              <a:buFontTx/>
              <a:buNone/>
              <a:defRPr b="1" sz="2050"/>
            </a:pPr>
            <a:r>
              <a:rPr b="0"/>
              <a:t>    CT diseases  : Marfan syndrome </a:t>
            </a:r>
            <a:endParaRPr b="0"/>
          </a:p>
          <a:p>
            <a:pPr marL="0" indent="0" defTabSz="749808">
              <a:lnSpc>
                <a:spcPct val="80000"/>
              </a:lnSpc>
              <a:spcBef>
                <a:spcPts val="200"/>
              </a:spcBef>
              <a:buClrTx/>
              <a:buSzTx/>
              <a:buFontTx/>
              <a:buNone/>
              <a:defRPr b="1" sz="2050"/>
            </a:pPr>
            <a:r>
              <a:rPr b="0"/>
              <a:t>    Metabolic :Homocystinuria</a:t>
            </a:r>
            <a:endParaRPr b="0"/>
          </a:p>
          <a:p>
            <a:pPr marL="0" indent="0" defTabSz="749808">
              <a:lnSpc>
                <a:spcPct val="80000"/>
              </a:lnSpc>
              <a:spcBef>
                <a:spcPts val="200"/>
              </a:spcBef>
              <a:buClrTx/>
              <a:buSzTx/>
              <a:buFontTx/>
              <a:buNone/>
              <a:defRPr b="1" sz="2050"/>
            </a:pPr>
            <a:r>
              <a:rPr b="0"/>
              <a:t>    Congenital </a:t>
            </a:r>
            <a:endParaRPr b="0"/>
          </a:p>
        </p:txBody>
      </p:sp>
      <p:sp>
        <p:nvSpPr>
          <p:cNvPr id="239" name="Lens Causes"/>
          <p:cNvSpPr txBox="1"/>
          <p:nvPr/>
        </p:nvSpPr>
        <p:spPr>
          <a:xfrm>
            <a:off x="3043383" y="772354"/>
            <a:ext cx="2180602" cy="447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nSpc>
                <a:spcPct val="80000"/>
              </a:lnSpc>
              <a:spcBef>
                <a:spcPts val="300"/>
              </a:spcBef>
              <a:defRPr b="1" sz="2500"/>
            </a:pPr>
            <a:r>
              <a:t>Lens Causes</a:t>
            </a:r>
            <a:r>
              <a:rPr b="0"/>
              <a:t> </a:t>
            </a:r>
          </a:p>
        </p:txBody>
      </p:sp>
      <p:pic>
        <p:nvPicPr>
          <p:cNvPr id="240" name="F4FC5C15-FB75-4A27-89A0-B5648FB307C6-L0-001.jpeg" descr="F4FC5C15-FB75-4A27-89A0-B5648FB307C6-L0-001.jpeg"/>
          <p:cNvPicPr>
            <a:picLocks noChangeAspect="1"/>
          </p:cNvPicPr>
          <p:nvPr/>
        </p:nvPicPr>
        <p:blipFill>
          <a:blip r:embed="rId2">
            <a:extLst/>
          </a:blip>
          <a:srcRect l="0" t="4261" r="0" b="4261"/>
          <a:stretch>
            <a:fillRect/>
          </a:stretch>
        </p:blipFill>
        <p:spPr>
          <a:xfrm>
            <a:off x="5330424" y="3789403"/>
            <a:ext cx="3217244" cy="2412933"/>
          </a:xfrm>
          <a:prstGeom prst="rect">
            <a:avLst/>
          </a:prstGeom>
          <a:ln w="12700">
            <a:miter lim="400000"/>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8" name="Severity of Distance vision impairment:…"/>
          <p:cNvSpPr txBox="1"/>
          <p:nvPr>
            <p:ph type="body" idx="1"/>
          </p:nvPr>
        </p:nvSpPr>
        <p:spPr>
          <a:xfrm>
            <a:off x="457200" y="1266443"/>
            <a:ext cx="8229600" cy="4325114"/>
          </a:xfrm>
          <a:prstGeom prst="rect">
            <a:avLst/>
          </a:prstGeom>
        </p:spPr>
        <p:txBody>
          <a:bodyPr/>
          <a:lstStyle/>
          <a:p>
            <a:pPr marL="0" indent="0" defTabSz="438911">
              <a:spcBef>
                <a:spcPts val="0"/>
              </a:spcBef>
              <a:buClrTx/>
              <a:buSzTx/>
              <a:buFontTx/>
              <a:buNone/>
              <a:defRPr b="1" sz="1919">
                <a:solidFill>
                  <a:srgbClr val="3C4245"/>
                </a:solidFill>
                <a:latin typeface="Arial"/>
                <a:ea typeface="Arial"/>
                <a:cs typeface="Arial"/>
                <a:sym typeface="Arial"/>
              </a:defRPr>
            </a:pPr>
            <a:r>
              <a:t>Severity of </a:t>
            </a:r>
            <a:r>
              <a:t>Distance vision impairment:</a:t>
            </a:r>
          </a:p>
          <a:p>
            <a:pPr marL="0" indent="0" defTabSz="438911">
              <a:spcBef>
                <a:spcPts val="0"/>
              </a:spcBef>
              <a:buClrTx/>
              <a:buSzTx/>
              <a:buFontTx/>
              <a:buNone/>
              <a:defRPr b="1" sz="1919">
                <a:solidFill>
                  <a:srgbClr val="3C4245"/>
                </a:solidFill>
                <a:latin typeface="Arial"/>
                <a:ea typeface="Arial"/>
                <a:cs typeface="Arial"/>
                <a:sym typeface="Arial"/>
              </a:defRPr>
            </a:pPr>
          </a:p>
          <a:p>
            <a:pPr marL="515111" indent="-381000" defTabSz="438911">
              <a:spcBef>
                <a:spcPts val="0"/>
              </a:spcBef>
              <a:buClr>
                <a:srgbClr val="3C4245"/>
              </a:buClr>
              <a:buFont typeface="Arial"/>
              <a:defRPr sz="1919">
                <a:solidFill>
                  <a:srgbClr val="3C4245"/>
                </a:solidFill>
                <a:latin typeface="Arial"/>
                <a:ea typeface="Arial"/>
                <a:cs typeface="Arial"/>
                <a:sym typeface="Arial"/>
              </a:defRPr>
            </a:pPr>
            <a:r>
              <a:t>Mild – presenting visual acuity  equal to or better than 6/18 (0.3) </a:t>
            </a:r>
          </a:p>
          <a:p>
            <a:pPr marL="0" indent="0" defTabSz="438911">
              <a:spcBef>
                <a:spcPts val="0"/>
              </a:spcBef>
              <a:buClrTx/>
              <a:buSzTx/>
              <a:buFontTx/>
              <a:buNone/>
              <a:defRPr sz="1919">
                <a:solidFill>
                  <a:srgbClr val="3C4245"/>
                </a:solidFill>
                <a:latin typeface="Arial"/>
                <a:ea typeface="Arial"/>
                <a:cs typeface="Arial"/>
                <a:sym typeface="Arial"/>
              </a:defRPr>
            </a:pPr>
          </a:p>
          <a:p>
            <a:pPr marL="0" indent="0" defTabSz="438911">
              <a:spcBef>
                <a:spcPts val="0"/>
              </a:spcBef>
              <a:buClrTx/>
              <a:buSzTx/>
              <a:buFontTx/>
              <a:buNone/>
              <a:defRPr sz="1919">
                <a:solidFill>
                  <a:srgbClr val="3C4245"/>
                </a:solidFill>
                <a:latin typeface="Arial"/>
                <a:ea typeface="Arial"/>
                <a:cs typeface="Arial"/>
                <a:sym typeface="Arial"/>
              </a:defRPr>
            </a:pPr>
          </a:p>
          <a:p>
            <a:pPr marL="515111" indent="-381000" defTabSz="438911">
              <a:spcBef>
                <a:spcPts val="0"/>
              </a:spcBef>
              <a:buClr>
                <a:srgbClr val="3C4245"/>
              </a:buClr>
              <a:buFont typeface="Arial"/>
              <a:defRPr sz="1919">
                <a:solidFill>
                  <a:srgbClr val="3C4245"/>
                </a:solidFill>
                <a:latin typeface="Arial"/>
                <a:ea typeface="Arial"/>
                <a:cs typeface="Arial"/>
                <a:sym typeface="Arial"/>
              </a:defRPr>
            </a:pPr>
            <a:r>
              <a:t>Moderate – presenting visual acuity equal to or better than 6/60 (0.1) and worse than 6/18 (0.3) </a:t>
            </a:r>
          </a:p>
          <a:p>
            <a:pPr marL="0" indent="0" defTabSz="438911">
              <a:spcBef>
                <a:spcPts val="0"/>
              </a:spcBef>
              <a:buClrTx/>
              <a:buSzTx/>
              <a:buFontTx/>
              <a:buNone/>
              <a:defRPr sz="1919">
                <a:solidFill>
                  <a:srgbClr val="3C4245"/>
                </a:solidFill>
                <a:latin typeface="Arial"/>
                <a:ea typeface="Arial"/>
                <a:cs typeface="Arial"/>
                <a:sym typeface="Arial"/>
              </a:defRPr>
            </a:pPr>
          </a:p>
          <a:p>
            <a:pPr marL="515111" indent="-381000" defTabSz="438911">
              <a:spcBef>
                <a:spcPts val="0"/>
              </a:spcBef>
              <a:buClr>
                <a:srgbClr val="3C4245"/>
              </a:buClr>
              <a:buFont typeface="Arial"/>
              <a:defRPr sz="1919">
                <a:solidFill>
                  <a:srgbClr val="3C4245"/>
                </a:solidFill>
                <a:latin typeface="Arial"/>
                <a:ea typeface="Arial"/>
                <a:cs typeface="Arial"/>
                <a:sym typeface="Arial"/>
              </a:defRPr>
            </a:pPr>
            <a:r>
              <a:t>Severe – presenting visual acuity equal to or better than 3/60 (0.05) and worse than 6/60 (0.1) </a:t>
            </a:r>
          </a:p>
          <a:p>
            <a:pPr marL="0" indent="0" defTabSz="438911">
              <a:spcBef>
                <a:spcPts val="0"/>
              </a:spcBef>
              <a:buClrTx/>
              <a:buSzTx/>
              <a:buFontTx/>
              <a:buNone/>
              <a:defRPr sz="1919">
                <a:solidFill>
                  <a:srgbClr val="3C4245"/>
                </a:solidFill>
                <a:latin typeface="Arial"/>
                <a:ea typeface="Arial"/>
                <a:cs typeface="Arial"/>
                <a:sym typeface="Arial"/>
              </a:defRPr>
            </a:pPr>
          </a:p>
          <a:p>
            <a:pPr marL="515111" indent="-381000" defTabSz="438911">
              <a:spcBef>
                <a:spcPts val="0"/>
              </a:spcBef>
              <a:buClr>
                <a:srgbClr val="3C4245"/>
              </a:buClr>
              <a:buFont typeface="Arial"/>
              <a:defRPr sz="1919">
                <a:solidFill>
                  <a:srgbClr val="3C4245"/>
                </a:solidFill>
                <a:latin typeface="Arial"/>
                <a:ea typeface="Arial"/>
                <a:cs typeface="Arial"/>
                <a:sym typeface="Arial"/>
              </a:defRPr>
            </a:pPr>
            <a:r>
              <a:t>Blindness – presenting visual acuity worse than 3/60(0.05) to No Light Perception ( NLP)</a:t>
            </a:r>
          </a:p>
          <a:p>
            <a:pPr marL="0" indent="0" defTabSz="438911">
              <a:spcBef>
                <a:spcPts val="0"/>
              </a:spcBef>
              <a:buClrTx/>
              <a:buSzTx/>
              <a:buFontTx/>
              <a:buNone/>
              <a:defRPr sz="1536">
                <a:solidFill>
                  <a:srgbClr val="3C4245"/>
                </a:solidFill>
                <a:latin typeface="Arial"/>
                <a:ea typeface="Arial"/>
                <a:cs typeface="Arial"/>
                <a:sym typeface="Arial"/>
              </a:defRPr>
            </a:pPr>
          </a:p>
        </p:txBody>
      </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2" name="Content Placeholder 2"/>
          <p:cNvSpPr txBox="1"/>
          <p:nvPr>
            <p:ph type="body" idx="1"/>
          </p:nvPr>
        </p:nvSpPr>
        <p:spPr>
          <a:xfrm>
            <a:off x="191385" y="1681084"/>
            <a:ext cx="8761230" cy="4325113"/>
          </a:xfrm>
          <a:prstGeom prst="rect">
            <a:avLst/>
          </a:prstGeom>
        </p:spPr>
        <p:txBody>
          <a:bodyPr/>
          <a:lstStyle/>
          <a:p>
            <a:pPr marL="0" indent="0">
              <a:lnSpc>
                <a:spcPct val="80000"/>
              </a:lnSpc>
              <a:buClrTx/>
              <a:buSzTx/>
              <a:buFontTx/>
              <a:buNone/>
              <a:defRPr sz="2500"/>
            </a:pPr>
            <a:r>
              <a:t>Change in shape: </a:t>
            </a:r>
          </a:p>
          <a:p>
            <a:pPr marL="0" indent="0">
              <a:lnSpc>
                <a:spcPct val="80000"/>
              </a:lnSpc>
              <a:buClrTx/>
              <a:buSzTx/>
              <a:buFontTx/>
              <a:buNone/>
              <a:defRPr sz="2500"/>
            </a:pPr>
          </a:p>
          <a:p>
            <a:pPr marL="0" indent="0">
              <a:lnSpc>
                <a:spcPct val="80000"/>
              </a:lnSpc>
              <a:buClrTx/>
              <a:buSzTx/>
              <a:buFontTx/>
              <a:buNone/>
              <a:defRPr sz="2500"/>
            </a:pPr>
            <a:r>
              <a:t>     Anterior lenticonus</a:t>
            </a:r>
          </a:p>
          <a:p>
            <a:pPr marL="0" indent="0">
              <a:lnSpc>
                <a:spcPct val="80000"/>
              </a:lnSpc>
              <a:buClrTx/>
              <a:buSzTx/>
              <a:buFontTx/>
              <a:buNone/>
              <a:defRPr sz="2500"/>
            </a:pPr>
            <a:r>
              <a:t>     Posterior lenticonus</a:t>
            </a:r>
          </a:p>
          <a:p>
            <a:pPr marL="0" indent="0">
              <a:lnSpc>
                <a:spcPct val="80000"/>
              </a:lnSpc>
              <a:buClrTx/>
              <a:buSzTx/>
              <a:buFontTx/>
              <a:buNone/>
              <a:defRPr sz="2500"/>
            </a:pPr>
            <a:endParaRPr b="1"/>
          </a:p>
          <a:p>
            <a:pPr marL="0" indent="0">
              <a:lnSpc>
                <a:spcPct val="80000"/>
              </a:lnSpc>
              <a:buClrTx/>
              <a:buSzTx/>
              <a:buFontTx/>
              <a:buNone/>
              <a:defRPr sz="2500"/>
            </a:pPr>
            <a:r>
              <a:rPr b="1"/>
              <a:t>    </a:t>
            </a:r>
            <a:r>
              <a:t>Elevated blood sugar can cause lens swelling, altering the              </a:t>
            </a:r>
          </a:p>
          <a:p>
            <a:pPr marL="0" indent="0">
              <a:lnSpc>
                <a:spcPct val="80000"/>
              </a:lnSpc>
              <a:buClrTx/>
              <a:buSzTx/>
              <a:buFontTx/>
              <a:buNone/>
              <a:defRPr sz="2500"/>
            </a:pPr>
            <a:r>
              <a:t>     refractive index </a:t>
            </a:r>
          </a:p>
          <a:p>
            <a:pPr marL="0" indent="0">
              <a:lnSpc>
                <a:spcPct val="80000"/>
              </a:lnSpc>
              <a:buClrTx/>
              <a:buSzTx/>
              <a:buFontTx/>
              <a:buNone/>
              <a:defRPr sz="2500"/>
            </a:pPr>
          </a:p>
          <a:p>
            <a:pPr marL="0" indent="0">
              <a:lnSpc>
                <a:spcPct val="80000"/>
              </a:lnSpc>
              <a:buClrTx/>
              <a:buSzTx/>
              <a:buFontTx/>
              <a:buNone/>
              <a:defRPr sz="2500"/>
            </a:pPr>
            <a:r>
              <a:t>    Vision impairment typically resolves </a:t>
            </a:r>
          </a:p>
          <a:p>
            <a:pPr marL="0" indent="0">
              <a:lnSpc>
                <a:spcPct val="80000"/>
              </a:lnSpc>
              <a:buClrTx/>
              <a:buSzTx/>
              <a:buFontTx/>
              <a:buNone/>
              <a:defRPr sz="2500"/>
            </a:pPr>
            <a:r>
              <a:t>     within days to weeks of normalization of blood glucose </a:t>
            </a:r>
          </a:p>
          <a:p>
            <a:pPr marL="0" indent="0">
              <a:lnSpc>
                <a:spcPct val="80000"/>
              </a:lnSpc>
              <a:buClrTx/>
              <a:buSzTx/>
              <a:buFontTx/>
              <a:buNone/>
              <a:defRPr b="1" sz="2500"/>
            </a:pPr>
            <a:endParaRPr b="0"/>
          </a:p>
          <a:p>
            <a:pPr marL="0" indent="0">
              <a:lnSpc>
                <a:spcPct val="80000"/>
              </a:lnSpc>
              <a:buClrTx/>
              <a:buSzTx/>
              <a:buFontTx/>
              <a:buNone/>
              <a:defRPr b="1" sz="2500"/>
            </a:pPr>
            <a:endParaRPr b="0" u="sng"/>
          </a:p>
          <a:p>
            <a:pPr marL="0" indent="0">
              <a:lnSpc>
                <a:spcPct val="80000"/>
              </a:lnSpc>
              <a:buClrTx/>
              <a:buSzTx/>
              <a:buFontTx/>
              <a:buNone/>
              <a:defRPr sz="2500"/>
            </a:pPr>
            <a:r>
              <a:t>.</a:t>
            </a:r>
          </a:p>
        </p:txBody>
      </p:sp>
      <p:pic>
        <p:nvPicPr>
          <p:cNvPr id="243" name="3F875687-6245-454D-9D77-F85008420146-L0-001.png" descr="3F875687-6245-454D-9D77-F85008420146-L0-001.png"/>
          <p:cNvPicPr>
            <a:picLocks noChangeAspect="1"/>
          </p:cNvPicPr>
          <p:nvPr/>
        </p:nvPicPr>
        <p:blipFill>
          <a:blip r:embed="rId2">
            <a:extLst/>
          </a:blip>
          <a:srcRect l="0" t="107" r="0" b="107"/>
          <a:stretch>
            <a:fillRect/>
          </a:stretch>
        </p:blipFill>
        <p:spPr>
          <a:xfrm>
            <a:off x="5808857" y="1350155"/>
            <a:ext cx="2576150" cy="1932112"/>
          </a:xfrm>
          <a:prstGeom prst="rect">
            <a:avLst/>
          </a:prstGeom>
          <a:ln w="12700">
            <a:miter lim="400000"/>
          </a:ln>
        </p:spPr>
      </p:pic>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5" name="D77DC0E1-B1A6-4A39-9543-6F7BEB75E644-L0-001.jpeg" descr="D77DC0E1-B1A6-4A39-9543-6F7BEB75E644-L0-001.jpeg"/>
          <p:cNvPicPr>
            <a:picLocks noChangeAspect="1"/>
          </p:cNvPicPr>
          <p:nvPr>
            <p:ph type="pic" idx="21"/>
          </p:nvPr>
        </p:nvPicPr>
        <p:blipFill>
          <a:blip r:embed="rId2">
            <a:extLst/>
          </a:blip>
          <a:srcRect l="0" t="10900" r="0" b="10900"/>
          <a:stretch>
            <a:fillRect/>
          </a:stretch>
        </p:blipFill>
        <p:spPr>
          <a:xfrm>
            <a:off x="1032867" y="432939"/>
            <a:ext cx="7078246" cy="5308685"/>
          </a:xfrm>
          <a:prstGeom prst="rect">
            <a:avLst/>
          </a:prstGeom>
        </p:spPr>
      </p:pic>
      <p:sp>
        <p:nvSpPr>
          <p:cNvPr id="246" name="Nuclear sclerosis"/>
          <p:cNvSpPr txBox="1"/>
          <p:nvPr/>
        </p:nvSpPr>
        <p:spPr>
          <a:xfrm>
            <a:off x="2643136" y="5963785"/>
            <a:ext cx="4746305" cy="5359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355600">
              <a:defRPr sz="2900">
                <a:solidFill>
                  <a:srgbClr val="454545"/>
                </a:solidFill>
                <a:latin typeface="+mn-lt"/>
                <a:ea typeface="+mn-ea"/>
                <a:cs typeface="+mn-cs"/>
                <a:sym typeface="Helvetica"/>
              </a:defRPr>
            </a:lvl1pPr>
          </a:lstStyle>
          <a:p>
            <a:pPr/>
            <a:r>
              <a:t>Nuclear sclerosis</a:t>
            </a:r>
          </a:p>
        </p:txBody>
      </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8" name="60EB3DD1-9EE2-43F6-882D-C469B5D96BF3-L0-001.jpeg" descr="60EB3DD1-9EE2-43F6-882D-C469B5D96BF3-L0-001.jpeg"/>
          <p:cNvPicPr>
            <a:picLocks noChangeAspect="1"/>
          </p:cNvPicPr>
          <p:nvPr>
            <p:ph type="pic" idx="21"/>
          </p:nvPr>
        </p:nvPicPr>
        <p:blipFill>
          <a:blip r:embed="rId2">
            <a:extLst/>
          </a:blip>
          <a:srcRect l="0" t="5089" r="0" b="5089"/>
          <a:stretch>
            <a:fillRect/>
          </a:stretch>
        </p:blipFill>
        <p:spPr>
          <a:xfrm>
            <a:off x="1138634" y="408334"/>
            <a:ext cx="6866789" cy="5150092"/>
          </a:xfrm>
          <a:prstGeom prst="rect">
            <a:avLst/>
          </a:prstGeom>
        </p:spPr>
      </p:pic>
      <p:sp>
        <p:nvSpPr>
          <p:cNvPr id="249" name="Posterior subcapsular cataract"/>
          <p:cNvSpPr txBox="1"/>
          <p:nvPr/>
        </p:nvSpPr>
        <p:spPr>
          <a:xfrm>
            <a:off x="2204267" y="5928726"/>
            <a:ext cx="4735466" cy="4978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355600">
              <a:defRPr sz="2700">
                <a:solidFill>
                  <a:srgbClr val="454545"/>
                </a:solidFill>
                <a:latin typeface="+mn-lt"/>
                <a:ea typeface="+mn-ea"/>
                <a:cs typeface="+mn-cs"/>
                <a:sym typeface="Helvetica"/>
              </a:defRPr>
            </a:lvl1pPr>
          </a:lstStyle>
          <a:p>
            <a:pPr/>
            <a:r>
              <a:t>Posterior subcapsular cataract</a:t>
            </a:r>
          </a:p>
        </p:txBody>
      </p:sp>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1" name="154C4C8D-02A1-4C9E-BE2A-4C47127790F8-L0-001.jpeg" descr="154C4C8D-02A1-4C9E-BE2A-4C47127790F8-L0-001.jpeg"/>
          <p:cNvPicPr>
            <a:picLocks noChangeAspect="1"/>
          </p:cNvPicPr>
          <p:nvPr>
            <p:ph type="pic" idx="21"/>
          </p:nvPr>
        </p:nvPicPr>
        <p:blipFill>
          <a:blip r:embed="rId2">
            <a:extLst/>
          </a:blip>
          <a:srcRect l="0" t="367" r="0" b="367"/>
          <a:stretch>
            <a:fillRect/>
          </a:stretch>
        </p:blipFill>
        <p:spPr>
          <a:xfrm>
            <a:off x="870455" y="519798"/>
            <a:ext cx="7031805" cy="5273854"/>
          </a:xfrm>
          <a:prstGeom prst="rect">
            <a:avLst/>
          </a:prstGeom>
        </p:spPr>
      </p:pic>
      <p:sp>
        <p:nvSpPr>
          <p:cNvPr id="252" name="Cortical cataract"/>
          <p:cNvSpPr txBox="1"/>
          <p:nvPr/>
        </p:nvSpPr>
        <p:spPr>
          <a:xfrm>
            <a:off x="2435339" y="6126744"/>
            <a:ext cx="3902065" cy="5613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355600">
              <a:defRPr sz="3100">
                <a:solidFill>
                  <a:srgbClr val="454545"/>
                </a:solidFill>
                <a:latin typeface="+mn-lt"/>
                <a:ea typeface="+mn-ea"/>
                <a:cs typeface="+mn-cs"/>
                <a:sym typeface="Helvetica"/>
              </a:defRPr>
            </a:lvl1pPr>
          </a:lstStyle>
          <a:p>
            <a:pPr/>
            <a:r>
              <a:t>Cortical cataract</a:t>
            </a:r>
          </a:p>
        </p:txBody>
      </p:sp>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4" name="E982831D-0CDC-45BC-84D2-EDAB1186DD72-L0-001.jpeg" descr="E982831D-0CDC-45BC-84D2-EDAB1186DD72-L0-001.jpeg"/>
          <p:cNvPicPr>
            <a:picLocks noChangeAspect="1"/>
          </p:cNvPicPr>
          <p:nvPr>
            <p:ph type="pic" idx="21"/>
          </p:nvPr>
        </p:nvPicPr>
        <p:blipFill>
          <a:blip r:embed="rId2">
            <a:extLst/>
          </a:blip>
          <a:srcRect l="16666" t="0" r="16666" b="0"/>
          <a:stretch>
            <a:fillRect/>
          </a:stretch>
        </p:blipFill>
        <p:spPr>
          <a:xfrm>
            <a:off x="722010" y="420741"/>
            <a:ext cx="7328832" cy="5496624"/>
          </a:xfrm>
          <a:prstGeom prst="rect">
            <a:avLst/>
          </a:prstGeom>
        </p:spPr>
      </p:pic>
      <p:sp>
        <p:nvSpPr>
          <p:cNvPr id="255" name="Mature cataract"/>
          <p:cNvSpPr txBox="1"/>
          <p:nvPr/>
        </p:nvSpPr>
        <p:spPr>
          <a:xfrm>
            <a:off x="2502407" y="6089616"/>
            <a:ext cx="4945616" cy="5994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355600">
              <a:defRPr sz="3300">
                <a:solidFill>
                  <a:srgbClr val="454545"/>
                </a:solidFill>
                <a:latin typeface="+mn-lt"/>
                <a:ea typeface="+mn-ea"/>
                <a:cs typeface="+mn-cs"/>
                <a:sym typeface="Helvetica"/>
              </a:defRPr>
            </a:lvl1pPr>
          </a:lstStyle>
          <a:p>
            <a:pPr/>
            <a:r>
              <a:t>Mature cataract</a:t>
            </a:r>
          </a:p>
        </p:txBody>
      </p:sp>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7" name="F4FC5C15-FB75-4A27-89A0-B5648FB307C6-L0-001.jpeg" descr="F4FC5C15-FB75-4A27-89A0-B5648FB307C6-L0-001.jpeg"/>
          <p:cNvPicPr>
            <a:picLocks noChangeAspect="1"/>
          </p:cNvPicPr>
          <p:nvPr>
            <p:ph type="pic" idx="21"/>
          </p:nvPr>
        </p:nvPicPr>
        <p:blipFill>
          <a:blip r:embed="rId2">
            <a:extLst/>
          </a:blip>
          <a:srcRect l="0" t="4261" r="0" b="4261"/>
          <a:stretch>
            <a:fillRect/>
          </a:stretch>
        </p:blipFill>
        <p:spPr>
          <a:xfrm>
            <a:off x="705441" y="470294"/>
            <a:ext cx="7213320" cy="5409990"/>
          </a:xfrm>
          <a:prstGeom prst="rect">
            <a:avLst/>
          </a:prstGeom>
        </p:spPr>
      </p:pic>
      <p:sp>
        <p:nvSpPr>
          <p:cNvPr id="258" name="Superior ectopia lentis"/>
          <p:cNvSpPr txBox="1"/>
          <p:nvPr/>
        </p:nvSpPr>
        <p:spPr>
          <a:xfrm>
            <a:off x="1775837" y="5866845"/>
            <a:ext cx="4502258" cy="6248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355600">
              <a:defRPr sz="3500">
                <a:solidFill>
                  <a:srgbClr val="454545"/>
                </a:solidFill>
                <a:latin typeface="+mn-lt"/>
                <a:ea typeface="+mn-ea"/>
                <a:cs typeface="+mn-cs"/>
                <a:sym typeface="Helvetica"/>
              </a:defRPr>
            </a:lvl1pPr>
          </a:lstStyle>
          <a:p>
            <a:pPr/>
            <a:r>
              <a:t>Superior ectopia lentis</a:t>
            </a:r>
          </a:p>
        </p:txBody>
      </p:sp>
    </p:spTree>
  </p:cSld>
  <p:clrMapOvr>
    <a:masterClrMapping/>
  </p:clrMapOvr>
  <p:transition xmlns:p14="http://schemas.microsoft.com/office/powerpoint/2010/main" spd="med" advClick="1"/>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0" name="1592B5BA-0AAF-4050-AE19-76AB4E4E8FEC-L0-001.jpeg" descr="1592B5BA-0AAF-4050-AE19-76AB4E4E8FEC-L0-001.jpeg"/>
          <p:cNvPicPr>
            <a:picLocks noChangeAspect="1"/>
          </p:cNvPicPr>
          <p:nvPr>
            <p:ph type="pic" idx="21"/>
          </p:nvPr>
        </p:nvPicPr>
        <p:blipFill>
          <a:blip r:embed="rId2">
            <a:extLst/>
          </a:blip>
          <a:srcRect l="8222" t="0" r="8222" b="0"/>
          <a:stretch>
            <a:fillRect/>
          </a:stretch>
        </p:blipFill>
        <p:spPr>
          <a:xfrm>
            <a:off x="1027220" y="519707"/>
            <a:ext cx="6569761" cy="4927320"/>
          </a:xfrm>
          <a:prstGeom prst="rect">
            <a:avLst/>
          </a:prstGeom>
        </p:spPr>
      </p:pic>
      <p:sp>
        <p:nvSpPr>
          <p:cNvPr id="261" name="Inferior ectopic lentis"/>
          <p:cNvSpPr txBox="1"/>
          <p:nvPr/>
        </p:nvSpPr>
        <p:spPr>
          <a:xfrm>
            <a:off x="2667020" y="5557441"/>
            <a:ext cx="3598252" cy="548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355600">
              <a:defRPr sz="3000">
                <a:solidFill>
                  <a:srgbClr val="454545"/>
                </a:solidFill>
                <a:latin typeface="+mn-lt"/>
                <a:ea typeface="+mn-ea"/>
                <a:cs typeface="+mn-cs"/>
                <a:sym typeface="Helvetica"/>
              </a:defRPr>
            </a:lvl1pPr>
          </a:lstStyle>
          <a:p>
            <a:pPr/>
            <a:r>
              <a:t>Inferior ectopic lentis</a:t>
            </a:r>
          </a:p>
        </p:txBody>
      </p:sp>
    </p:spTree>
  </p:cSld>
  <p:clrMapOvr>
    <a:masterClrMapping/>
  </p:clrMapOvr>
  <p:transition xmlns:p14="http://schemas.microsoft.com/office/powerpoint/2010/main" spd="med" advClick="1"/>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3" name="3F875687-6245-454D-9D77-F85008420146-L0-001.png" descr="3F875687-6245-454D-9D77-F85008420146-L0-001.png"/>
          <p:cNvPicPr>
            <a:picLocks noChangeAspect="1"/>
          </p:cNvPicPr>
          <p:nvPr>
            <p:ph type="pic" idx="21"/>
          </p:nvPr>
        </p:nvPicPr>
        <p:blipFill>
          <a:blip r:embed="rId2">
            <a:extLst/>
          </a:blip>
          <a:srcRect l="0" t="107" r="0" b="107"/>
          <a:stretch>
            <a:fillRect/>
          </a:stretch>
        </p:blipFill>
        <p:spPr>
          <a:xfrm>
            <a:off x="792162" y="371284"/>
            <a:ext cx="7559853" cy="5669890"/>
          </a:xfrm>
          <a:prstGeom prst="rect">
            <a:avLst/>
          </a:prstGeom>
        </p:spPr>
      </p:pic>
      <p:sp>
        <p:nvSpPr>
          <p:cNvPr id="264" name="Anterior lenticonus"/>
          <p:cNvSpPr txBox="1"/>
          <p:nvPr/>
        </p:nvSpPr>
        <p:spPr>
          <a:xfrm>
            <a:off x="2345922" y="6027735"/>
            <a:ext cx="3785588" cy="6248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355600">
              <a:defRPr sz="3500">
                <a:solidFill>
                  <a:srgbClr val="454545"/>
                </a:solidFill>
                <a:latin typeface="+mn-lt"/>
                <a:ea typeface="+mn-ea"/>
                <a:cs typeface="+mn-cs"/>
                <a:sym typeface="Helvetica"/>
              </a:defRPr>
            </a:lvl1pPr>
          </a:lstStyle>
          <a:p>
            <a:pPr/>
            <a:r>
              <a:t>Anterior lenticonus</a:t>
            </a:r>
          </a:p>
        </p:txBody>
      </p:sp>
    </p:spTree>
  </p:cSld>
  <p:clrMapOvr>
    <a:masterClrMapping/>
  </p:clrMapOvr>
  <p:transition xmlns:p14="http://schemas.microsoft.com/office/powerpoint/2010/main" spd="med" advClick="1"/>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6" name="FAF0FA0D-8A27-46F9-A375-B6E25B0B3A44-L0-001.jpeg" descr="FAF0FA0D-8A27-46F9-A375-B6E25B0B3A44-L0-001.jpeg"/>
          <p:cNvPicPr>
            <a:picLocks noChangeAspect="1"/>
          </p:cNvPicPr>
          <p:nvPr>
            <p:ph type="pic" idx="21"/>
          </p:nvPr>
        </p:nvPicPr>
        <p:blipFill>
          <a:blip r:embed="rId2">
            <a:extLst/>
          </a:blip>
          <a:srcRect l="3342" t="0" r="3342" b="0"/>
          <a:stretch>
            <a:fillRect/>
          </a:stretch>
        </p:blipFill>
        <p:spPr>
          <a:xfrm>
            <a:off x="1373753" y="611073"/>
            <a:ext cx="6755402" cy="5066551"/>
          </a:xfrm>
          <a:prstGeom prst="rect">
            <a:avLst/>
          </a:prstGeom>
        </p:spPr>
      </p:pic>
      <p:sp>
        <p:nvSpPr>
          <p:cNvPr id="267" name="Anterior lenticonus"/>
          <p:cNvSpPr txBox="1"/>
          <p:nvPr/>
        </p:nvSpPr>
        <p:spPr>
          <a:xfrm>
            <a:off x="2420179" y="5854469"/>
            <a:ext cx="3575220" cy="5994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355600">
              <a:defRPr sz="3300">
                <a:solidFill>
                  <a:srgbClr val="454545"/>
                </a:solidFill>
                <a:latin typeface="+mn-lt"/>
                <a:ea typeface="+mn-ea"/>
                <a:cs typeface="+mn-cs"/>
                <a:sym typeface="Helvetica"/>
              </a:defRPr>
            </a:lvl1pPr>
          </a:lstStyle>
          <a:p>
            <a:pPr/>
            <a:r>
              <a:t>Anterior lenticonus</a:t>
            </a:r>
          </a:p>
        </p:txBody>
      </p:sp>
    </p:spTree>
  </p:cSld>
  <p:clrMapOvr>
    <a:masterClrMapping/>
  </p:clrMapOvr>
  <p:transition xmlns:p14="http://schemas.microsoft.com/office/powerpoint/2010/main" spd="med" advClick="1"/>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9" name="Content Placeholder 2"/>
          <p:cNvSpPr txBox="1"/>
          <p:nvPr>
            <p:ph type="body" idx="1"/>
          </p:nvPr>
        </p:nvSpPr>
        <p:spPr>
          <a:xfrm>
            <a:off x="291228" y="1785431"/>
            <a:ext cx="8229601" cy="4325113"/>
          </a:xfrm>
          <a:prstGeom prst="rect">
            <a:avLst/>
          </a:prstGeom>
        </p:spPr>
        <p:txBody>
          <a:bodyPr/>
          <a:lstStyle/>
          <a:p>
            <a:pPr marL="0" indent="0" defTabSz="731520">
              <a:lnSpc>
                <a:spcPct val="90000"/>
              </a:lnSpc>
              <a:spcBef>
                <a:spcPts val="200"/>
              </a:spcBef>
              <a:buClrTx/>
              <a:buSzTx/>
              <a:buFontTx/>
              <a:buNone/>
              <a:defRPr b="1" sz="2000"/>
            </a:pPr>
          </a:p>
          <a:p>
            <a:pPr marL="0" indent="0" defTabSz="731520">
              <a:lnSpc>
                <a:spcPct val="90000"/>
              </a:lnSpc>
              <a:spcBef>
                <a:spcPts val="200"/>
              </a:spcBef>
              <a:buClrTx/>
              <a:buSzTx/>
              <a:buFontTx/>
              <a:buNone/>
              <a:defRPr b="1" sz="2000"/>
            </a:pPr>
            <a:r>
              <a:t>Vitritis :</a:t>
            </a:r>
          </a:p>
          <a:p>
            <a:pPr marL="0" indent="0" defTabSz="365760">
              <a:spcBef>
                <a:spcPts val="0"/>
              </a:spcBef>
              <a:buClrTx/>
              <a:buSzTx/>
              <a:buFontTx/>
              <a:buNone/>
              <a:defRPr sz="2000"/>
            </a:pPr>
          </a:p>
          <a:p>
            <a:pPr marL="0" indent="0" defTabSz="365760">
              <a:spcBef>
                <a:spcPts val="0"/>
              </a:spcBef>
              <a:buClrTx/>
              <a:buSzTx/>
              <a:buFontTx/>
              <a:buNone/>
              <a:defRPr sz="2000"/>
            </a:pPr>
            <a:r>
              <a:t>Infection : Toxoplasmosis  , endophthalmitis </a:t>
            </a:r>
          </a:p>
          <a:p>
            <a:pPr marL="0" indent="0" defTabSz="365760">
              <a:spcBef>
                <a:spcPts val="0"/>
              </a:spcBef>
              <a:buClrTx/>
              <a:buSzTx/>
              <a:buFontTx/>
              <a:buNone/>
              <a:defRPr sz="1440">
                <a:solidFill>
                  <a:srgbClr val="3C4043"/>
                </a:solidFill>
                <a:latin typeface="Helvetica Neue"/>
                <a:ea typeface="Helvetica Neue"/>
                <a:cs typeface="Helvetica Neue"/>
                <a:sym typeface="Helvetica Neue"/>
              </a:defRPr>
            </a:pPr>
            <a:r>
              <a:rPr sz="2000">
                <a:solidFill>
                  <a:srgbClr val="000000"/>
                </a:solidFill>
                <a:latin typeface="+mj-lt"/>
                <a:ea typeface="+mj-ea"/>
                <a:cs typeface="+mj-cs"/>
                <a:sym typeface="Georgia"/>
              </a:rPr>
              <a:t>Autoimmune : Behçet disease , Sarcoidosis</a:t>
            </a:r>
            <a:r>
              <a:t> </a:t>
            </a:r>
          </a:p>
          <a:p>
            <a:pPr marL="0" indent="0" defTabSz="365760">
              <a:spcBef>
                <a:spcPts val="0"/>
              </a:spcBef>
              <a:buClrTx/>
              <a:buSzTx/>
              <a:buFontTx/>
              <a:buNone/>
              <a:defRPr sz="1440">
                <a:solidFill>
                  <a:srgbClr val="3C4043"/>
                </a:solidFill>
                <a:latin typeface="Helvetica Neue"/>
                <a:ea typeface="Helvetica Neue"/>
                <a:cs typeface="Helvetica Neue"/>
                <a:sym typeface="Helvetica Neue"/>
              </a:defRPr>
            </a:pPr>
          </a:p>
          <a:p>
            <a:pPr marL="0" indent="0" defTabSz="365760">
              <a:spcBef>
                <a:spcPts val="0"/>
              </a:spcBef>
              <a:buClrTx/>
              <a:buSzTx/>
              <a:buFontTx/>
              <a:buNone/>
              <a:defRPr sz="1440">
                <a:solidFill>
                  <a:srgbClr val="3C4043"/>
                </a:solidFill>
                <a:latin typeface="Helvetica Neue"/>
                <a:ea typeface="Helvetica Neue"/>
                <a:cs typeface="Helvetica Neue"/>
                <a:sym typeface="Helvetica Neue"/>
              </a:defRPr>
            </a:pPr>
          </a:p>
          <a:p>
            <a:pPr marL="0" indent="0" defTabSz="731520">
              <a:lnSpc>
                <a:spcPct val="90000"/>
              </a:lnSpc>
              <a:spcBef>
                <a:spcPts val="200"/>
              </a:spcBef>
              <a:buClrTx/>
              <a:buSzTx/>
              <a:buFontTx/>
              <a:buNone/>
              <a:defRPr b="1" sz="2000"/>
            </a:pPr>
            <a:r>
              <a:t>Vitreous hemorrhage</a:t>
            </a:r>
            <a:r>
              <a:rPr b="0"/>
              <a:t> :</a:t>
            </a:r>
            <a:endParaRPr b="0"/>
          </a:p>
          <a:p>
            <a:pPr marL="0" indent="0" defTabSz="731520">
              <a:lnSpc>
                <a:spcPct val="90000"/>
              </a:lnSpc>
              <a:spcBef>
                <a:spcPts val="200"/>
              </a:spcBef>
              <a:buClrTx/>
              <a:buSzTx/>
              <a:buFontTx/>
              <a:buNone/>
              <a:defRPr b="1" sz="2000"/>
            </a:pPr>
            <a:r>
              <a:rPr b="0"/>
              <a:t>Traumatic </a:t>
            </a:r>
            <a:endParaRPr b="0"/>
          </a:p>
          <a:p>
            <a:pPr marL="0" indent="0" defTabSz="731520">
              <a:lnSpc>
                <a:spcPct val="90000"/>
              </a:lnSpc>
              <a:spcBef>
                <a:spcPts val="200"/>
              </a:spcBef>
              <a:buClrTx/>
              <a:buSzTx/>
              <a:buFontTx/>
              <a:buNone/>
              <a:defRPr b="1" sz="2000"/>
            </a:pPr>
            <a:r>
              <a:rPr b="0"/>
              <a:t> Non traumatic </a:t>
            </a:r>
            <a:endParaRPr b="0"/>
          </a:p>
          <a:p>
            <a:pPr marL="0" indent="0" defTabSz="731520">
              <a:lnSpc>
                <a:spcPct val="90000"/>
              </a:lnSpc>
              <a:spcBef>
                <a:spcPts val="200"/>
              </a:spcBef>
              <a:buClrTx/>
              <a:buSzTx/>
              <a:buFontTx/>
              <a:buNone/>
              <a:defRPr b="1" sz="2000"/>
            </a:pPr>
            <a:r>
              <a:rPr b="0"/>
              <a:t>    Complicated PVD</a:t>
            </a:r>
            <a:endParaRPr b="0"/>
          </a:p>
          <a:p>
            <a:pPr marL="0" indent="0" defTabSz="731520">
              <a:lnSpc>
                <a:spcPct val="90000"/>
              </a:lnSpc>
              <a:spcBef>
                <a:spcPts val="200"/>
              </a:spcBef>
              <a:buClrTx/>
              <a:buSzTx/>
              <a:buFontTx/>
              <a:buNone/>
              <a:defRPr b="1" sz="2000"/>
            </a:pPr>
            <a:r>
              <a:rPr b="0"/>
              <a:t>    R</a:t>
            </a:r>
            <a:r>
              <a:rPr b="0"/>
              <a:t>etinal neovascularization (NVDs ,NVEs)</a:t>
            </a:r>
            <a:endParaRPr b="0"/>
          </a:p>
          <a:p>
            <a:pPr marL="0" indent="0" defTabSz="731520">
              <a:lnSpc>
                <a:spcPct val="90000"/>
              </a:lnSpc>
              <a:spcBef>
                <a:spcPts val="200"/>
              </a:spcBef>
              <a:buClrTx/>
              <a:buSzTx/>
              <a:buFontTx/>
              <a:buNone/>
              <a:defRPr b="1" sz="2000"/>
            </a:pPr>
            <a:r>
              <a:rPr b="0"/>
              <a:t>    Choroidal neovascularization (AMD)</a:t>
            </a:r>
            <a:endParaRPr b="0"/>
          </a:p>
          <a:p>
            <a:pPr marL="0" indent="0" defTabSz="731520">
              <a:lnSpc>
                <a:spcPct val="90000"/>
              </a:lnSpc>
              <a:spcBef>
                <a:spcPts val="200"/>
              </a:spcBef>
              <a:buClrTx/>
              <a:buSzTx/>
              <a:buFontTx/>
              <a:buNone/>
              <a:defRPr sz="2000"/>
            </a:pPr>
          </a:p>
        </p:txBody>
      </p:sp>
      <p:sp>
        <p:nvSpPr>
          <p:cNvPr id="270" name="Vitreous  causes"/>
          <p:cNvSpPr txBox="1"/>
          <p:nvPr/>
        </p:nvSpPr>
        <p:spPr>
          <a:xfrm>
            <a:off x="2954045" y="780077"/>
            <a:ext cx="2903968"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nSpc>
                <a:spcPct val="90000"/>
              </a:lnSpc>
              <a:spcBef>
                <a:spcPts val="300"/>
              </a:spcBef>
              <a:defRPr sz="3000"/>
            </a:lvl1pPr>
          </a:lstStyle>
          <a:p>
            <a:pPr/>
            <a:r>
              <a:t>Vitreous  causes </a:t>
            </a:r>
          </a:p>
        </p:txBody>
      </p:sp>
      <p:pic>
        <p:nvPicPr>
          <p:cNvPr id="271" name="D596E96F-814E-4CBC-8FC8-7499E87B3993-L0-001.jpeg" descr="D596E96F-814E-4CBC-8FC8-7499E87B3993-L0-001.jpeg"/>
          <p:cNvPicPr>
            <a:picLocks noChangeAspect="1"/>
          </p:cNvPicPr>
          <p:nvPr/>
        </p:nvPicPr>
        <p:blipFill>
          <a:blip r:embed="rId2">
            <a:extLst/>
          </a:blip>
          <a:stretch>
            <a:fillRect/>
          </a:stretch>
        </p:blipFill>
        <p:spPr>
          <a:xfrm>
            <a:off x="5582723" y="1892019"/>
            <a:ext cx="3082182" cy="3073962"/>
          </a:xfrm>
          <a:prstGeom prst="rect">
            <a:avLst/>
          </a:prstGeom>
          <a:ln w="12700">
            <a:miter lim="400000"/>
          </a:ln>
        </p:spPr>
      </p:pic>
      <p:sp>
        <p:nvSpPr>
          <p:cNvPr id="272" name="Toxoplasm retinochoroiditis"/>
          <p:cNvSpPr txBox="1"/>
          <p:nvPr/>
        </p:nvSpPr>
        <p:spPr>
          <a:xfrm>
            <a:off x="5739763" y="5164636"/>
            <a:ext cx="2768101" cy="3454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355600">
              <a:defRPr sz="1700">
                <a:solidFill>
                  <a:srgbClr val="454545"/>
                </a:solidFill>
                <a:latin typeface="+mn-lt"/>
                <a:ea typeface="+mn-ea"/>
                <a:cs typeface="+mn-cs"/>
                <a:sym typeface="Helvetica"/>
              </a:defRPr>
            </a:lvl1pPr>
          </a:lstStyle>
          <a:p>
            <a:pPr/>
            <a:r>
              <a:t>Toxoplasm retinochoroiditis </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0" name="A3DB749E-25F0-4D29-977A-C6E733017653-L0-001.png" descr="A3DB749E-25F0-4D29-977A-C6E733017653-L0-001.png"/>
          <p:cNvPicPr>
            <a:picLocks noChangeAspect="1"/>
          </p:cNvPicPr>
          <p:nvPr>
            <p:ph type="pic" idx="21"/>
          </p:nvPr>
        </p:nvPicPr>
        <p:blipFill>
          <a:blip r:embed="rId2">
            <a:extLst/>
          </a:blip>
          <a:srcRect l="0" t="558" r="0" b="558"/>
          <a:stretch>
            <a:fillRect/>
          </a:stretch>
        </p:blipFill>
        <p:spPr>
          <a:xfrm>
            <a:off x="935990" y="1025723"/>
            <a:ext cx="6408511" cy="4806384"/>
          </a:xfrm>
          <a:prstGeom prst="rect">
            <a:avLst/>
          </a:prstGeom>
        </p:spPr>
      </p:pic>
      <p:sp>
        <p:nvSpPr>
          <p:cNvPr id="171" name="Categories of visual impairment were defined according to the World Health Organization (WHO) International Classification of Diseases (ICD- 10) based on presenting distance visual acuity in the better eye"/>
          <p:cNvSpPr txBox="1"/>
          <p:nvPr/>
        </p:nvSpPr>
        <p:spPr>
          <a:xfrm>
            <a:off x="1208382" y="5893651"/>
            <a:ext cx="6444288" cy="7010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1400"/>
            </a:lvl1pPr>
          </a:lstStyle>
          <a:p>
            <a:pPr/>
            <a:r>
              <a:t>Categories of visual impairment were defined according to the World Health Organization (WHO) International Classification of Diseases (ICD- 10) based on presenting distance visual acuity in the better eye</a:t>
            </a:r>
          </a:p>
        </p:txBody>
      </p:sp>
      <p:sp>
        <p:nvSpPr>
          <p:cNvPr id="172" name="WHO levels of visual impairment"/>
          <p:cNvSpPr txBox="1"/>
          <p:nvPr/>
        </p:nvSpPr>
        <p:spPr>
          <a:xfrm>
            <a:off x="2812295" y="479149"/>
            <a:ext cx="3457795" cy="3581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r>
              <a:t>WHO levels of visual impairment</a:t>
            </a:r>
          </a:p>
        </p:txBody>
      </p:sp>
    </p:spTree>
  </p:cSld>
  <p:clrMapOvr>
    <a:masterClrMapping/>
  </p:clrMapOvr>
  <p:transition xmlns:p14="http://schemas.microsoft.com/office/powerpoint/2010/main" spd="med" advClick="1"/>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4" name="0D2FCE5B-556E-47D4-AEDD-ED4DF57F4D2C-L0-001.jpeg" descr="0D2FCE5B-556E-47D4-AEDD-ED4DF57F4D2C-L0-001.jpeg"/>
          <p:cNvPicPr>
            <a:picLocks noChangeAspect="1"/>
          </p:cNvPicPr>
          <p:nvPr/>
        </p:nvPicPr>
        <p:blipFill>
          <a:blip r:embed="rId2">
            <a:extLst/>
          </a:blip>
          <a:stretch>
            <a:fillRect/>
          </a:stretch>
        </p:blipFill>
        <p:spPr>
          <a:xfrm>
            <a:off x="1817553" y="1540583"/>
            <a:ext cx="6051438" cy="4532738"/>
          </a:xfrm>
          <a:prstGeom prst="rect">
            <a:avLst/>
          </a:prstGeom>
          <a:ln w="12700">
            <a:miter lim="400000"/>
          </a:ln>
        </p:spPr>
      </p:pic>
    </p:spTree>
  </p:cSld>
  <p:clrMapOvr>
    <a:masterClrMapping/>
  </p:clrMapOvr>
  <p:transition xmlns:p14="http://schemas.microsoft.com/office/powerpoint/2010/main" spd="med" advClick="1"/>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6" name="938C0814-D7E2-4261-BD48-6047D32491B5-L0-001.png" descr="938C0814-D7E2-4261-BD48-6047D32491B5-L0-001.png"/>
          <p:cNvPicPr>
            <a:picLocks noChangeAspect="1"/>
          </p:cNvPicPr>
          <p:nvPr/>
        </p:nvPicPr>
        <p:blipFill>
          <a:blip r:embed="rId2">
            <a:extLst/>
          </a:blip>
          <a:stretch>
            <a:fillRect/>
          </a:stretch>
        </p:blipFill>
        <p:spPr>
          <a:xfrm>
            <a:off x="4334912" y="1613496"/>
            <a:ext cx="4303549" cy="3848098"/>
          </a:xfrm>
          <a:prstGeom prst="rect">
            <a:avLst/>
          </a:prstGeom>
          <a:ln w="12700">
            <a:miter lim="400000"/>
          </a:ln>
        </p:spPr>
      </p:pic>
      <p:sp>
        <p:nvSpPr>
          <p:cNvPr id="277" name="The reduction in vision is directly proportional to the amount of blood in the vitreous.…"/>
          <p:cNvSpPr txBox="1"/>
          <p:nvPr/>
        </p:nvSpPr>
        <p:spPr>
          <a:xfrm>
            <a:off x="379290" y="1407161"/>
            <a:ext cx="3534285" cy="4439918"/>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nSpc>
                <a:spcPct val="90000"/>
              </a:lnSpc>
              <a:spcBef>
                <a:spcPts val="300"/>
              </a:spcBef>
              <a:defRPr b="1" sz="2500"/>
            </a:pPr>
          </a:p>
          <a:p>
            <a:pPr>
              <a:lnSpc>
                <a:spcPct val="90000"/>
              </a:lnSpc>
              <a:spcBef>
                <a:spcPts val="300"/>
              </a:spcBef>
              <a:defRPr sz="2500"/>
            </a:pPr>
            <a:r>
              <a:t>The reduction in vision is directly proportional to the amount of blood in the vitreous.</a:t>
            </a:r>
          </a:p>
          <a:p>
            <a:pPr>
              <a:lnSpc>
                <a:spcPct val="90000"/>
              </a:lnSpc>
              <a:spcBef>
                <a:spcPts val="300"/>
              </a:spcBef>
              <a:defRPr sz="2500"/>
            </a:pPr>
          </a:p>
          <a:p>
            <a:pPr>
              <a:lnSpc>
                <a:spcPct val="90000"/>
              </a:lnSpc>
              <a:spcBef>
                <a:spcPts val="300"/>
              </a:spcBef>
              <a:defRPr sz="2500"/>
            </a:pPr>
            <a:r>
              <a:t>If the hemorrhage is dense enough, there may be a decreased red reflex, or the retina may not be visible with ophthalmoscopy</a:t>
            </a:r>
          </a:p>
        </p:txBody>
      </p:sp>
      <p:sp>
        <p:nvSpPr>
          <p:cNvPr id="278" name="Vitreous  causes"/>
          <p:cNvSpPr txBox="1"/>
          <p:nvPr/>
        </p:nvSpPr>
        <p:spPr>
          <a:xfrm>
            <a:off x="2954045" y="780077"/>
            <a:ext cx="2903968"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nSpc>
                <a:spcPct val="90000"/>
              </a:lnSpc>
              <a:spcBef>
                <a:spcPts val="300"/>
              </a:spcBef>
              <a:defRPr sz="3000"/>
            </a:lvl1pPr>
          </a:lstStyle>
          <a:p>
            <a:pPr/>
            <a:r>
              <a:t>Vitreous  causes </a:t>
            </a:r>
          </a:p>
        </p:txBody>
      </p:sp>
      <p:sp>
        <p:nvSpPr>
          <p:cNvPr id="279" name="Vitreous hemorrhage"/>
          <p:cNvSpPr txBox="1"/>
          <p:nvPr/>
        </p:nvSpPr>
        <p:spPr>
          <a:xfrm>
            <a:off x="5075084" y="5507936"/>
            <a:ext cx="2664095" cy="408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355600">
              <a:defRPr sz="2100">
                <a:solidFill>
                  <a:srgbClr val="454545"/>
                </a:solidFill>
                <a:latin typeface="+mn-lt"/>
                <a:ea typeface="+mn-ea"/>
                <a:cs typeface="+mn-cs"/>
                <a:sym typeface="Helvetica"/>
              </a:defRPr>
            </a:lvl1pPr>
          </a:lstStyle>
          <a:p>
            <a:pPr/>
            <a:r>
              <a:t>Vitreous hemorrhage </a:t>
            </a:r>
          </a:p>
        </p:txBody>
      </p:sp>
    </p:spTree>
  </p:cSld>
  <p:clrMapOvr>
    <a:masterClrMapping/>
  </p:clrMapOvr>
  <p:transition xmlns:p14="http://schemas.microsoft.com/office/powerpoint/2010/main" spd="med" advClick="1"/>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1" name="Title 1"/>
          <p:cNvSpPr txBox="1"/>
          <p:nvPr>
            <p:ph type="title"/>
          </p:nvPr>
        </p:nvSpPr>
        <p:spPr>
          <a:prstGeom prst="rect">
            <a:avLst/>
          </a:prstGeom>
        </p:spPr>
        <p:txBody>
          <a:bodyPr/>
          <a:lstStyle/>
          <a:p>
            <a:pPr/>
            <a:r>
              <a:t>Retinal causes :</a:t>
            </a:r>
          </a:p>
        </p:txBody>
      </p:sp>
      <p:sp>
        <p:nvSpPr>
          <p:cNvPr id="282" name="Content Placeholder 2"/>
          <p:cNvSpPr txBox="1"/>
          <p:nvPr>
            <p:ph type="body" idx="1"/>
          </p:nvPr>
        </p:nvSpPr>
        <p:spPr>
          <a:prstGeom prst="rect">
            <a:avLst/>
          </a:prstGeom>
        </p:spPr>
        <p:txBody>
          <a:bodyPr/>
          <a:lstStyle/>
          <a:p>
            <a:pPr marL="0" indent="0" defTabSz="813816">
              <a:spcBef>
                <a:spcPts val="200"/>
              </a:spcBef>
              <a:buClrTx/>
              <a:buSzTx/>
              <a:buFontTx/>
              <a:buNone/>
              <a:defRPr sz="2492"/>
            </a:pPr>
            <a:r>
              <a:t>Diabetic retinopathy </a:t>
            </a:r>
          </a:p>
          <a:p>
            <a:pPr marL="0" indent="0" defTabSz="813816">
              <a:spcBef>
                <a:spcPts val="200"/>
              </a:spcBef>
              <a:buClrTx/>
              <a:buSzTx/>
              <a:buFontTx/>
              <a:buNone/>
              <a:defRPr sz="2492"/>
            </a:pPr>
            <a:r>
              <a:t>Retinal vein occlusion (central and branch)</a:t>
            </a:r>
          </a:p>
          <a:p>
            <a:pPr marL="0" indent="0" defTabSz="813816">
              <a:spcBef>
                <a:spcPts val="200"/>
              </a:spcBef>
              <a:buClrTx/>
              <a:buSzTx/>
              <a:buFontTx/>
              <a:buNone/>
              <a:defRPr sz="2492"/>
            </a:pPr>
            <a:r>
              <a:t>Retinal artery occlusion (central and branch)</a:t>
            </a:r>
          </a:p>
          <a:p>
            <a:pPr marL="0" indent="0" defTabSz="813816">
              <a:spcBef>
                <a:spcPts val="200"/>
              </a:spcBef>
              <a:buClrTx/>
              <a:buSzTx/>
              <a:buFontTx/>
              <a:buNone/>
              <a:defRPr sz="2492"/>
            </a:pPr>
            <a:r>
              <a:t>Age related macular degeneration (AMD)	</a:t>
            </a:r>
          </a:p>
          <a:p>
            <a:pPr marL="0" indent="0" defTabSz="813816">
              <a:spcBef>
                <a:spcPts val="200"/>
              </a:spcBef>
              <a:buClrTx/>
              <a:buSzTx/>
              <a:buFontTx/>
              <a:buNone/>
              <a:defRPr sz="2492"/>
            </a:pPr>
            <a:r>
              <a:t>Retinal detachment.</a:t>
            </a:r>
          </a:p>
          <a:p>
            <a:pPr marL="0" indent="0" defTabSz="813816">
              <a:spcBef>
                <a:spcPts val="200"/>
              </a:spcBef>
              <a:buClrTx/>
              <a:buSzTx/>
              <a:buFontTx/>
              <a:buNone/>
              <a:defRPr sz="2492"/>
            </a:pPr>
            <a:r>
              <a:t>Aquired maculopathies : macular hole, epiretinal membrane </a:t>
            </a:r>
          </a:p>
          <a:p>
            <a:pPr marL="0" indent="0" defTabSz="813816">
              <a:spcBef>
                <a:spcPts val="200"/>
              </a:spcBef>
              <a:buClrTx/>
              <a:buSzTx/>
              <a:buFontTx/>
              <a:buNone/>
              <a:defRPr sz="2492"/>
            </a:pPr>
            <a:r>
              <a:t>Posterior uveitis </a:t>
            </a:r>
          </a:p>
          <a:p>
            <a:pPr marL="0" indent="0" defTabSz="813816">
              <a:spcBef>
                <a:spcPts val="200"/>
              </a:spcBef>
              <a:buClrTx/>
              <a:buSzTx/>
              <a:buFontTx/>
              <a:buNone/>
              <a:defRPr sz="2492"/>
            </a:pPr>
            <a:r>
              <a:t>Retinal dystrophies (Retinitis pigmentosa)</a:t>
            </a:r>
          </a:p>
          <a:p>
            <a:pPr marL="0" indent="0" defTabSz="813816">
              <a:spcBef>
                <a:spcPts val="200"/>
              </a:spcBef>
              <a:buClrTx/>
              <a:buSzTx/>
              <a:buFontTx/>
              <a:buNone/>
              <a:defRPr sz="2492"/>
            </a:pPr>
            <a:r>
              <a:t>Macular dystrophies (Stargardt's disease )</a:t>
            </a:r>
          </a:p>
        </p:txBody>
      </p:sp>
    </p:spTree>
  </p:cSld>
  <p:clrMapOvr>
    <a:masterClrMapping/>
  </p:clrMapOvr>
  <p:transition xmlns:p14="http://schemas.microsoft.com/office/powerpoint/2010/main" spd="med" advClick="1"/>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4" name="7D9368A4-B887-41FE-B1FF-1E62629DAB52-L0-001.jpeg" descr="7D9368A4-B887-41FE-B1FF-1E62629DAB52-L0-001.jpeg"/>
          <p:cNvPicPr>
            <a:picLocks noChangeAspect="1"/>
          </p:cNvPicPr>
          <p:nvPr>
            <p:ph type="pic" idx="21"/>
          </p:nvPr>
        </p:nvPicPr>
        <p:blipFill>
          <a:blip r:embed="rId2">
            <a:extLst/>
          </a:blip>
          <a:srcRect l="8031" t="0" r="8031" b="0"/>
          <a:stretch>
            <a:fillRect/>
          </a:stretch>
        </p:blipFill>
        <p:spPr>
          <a:xfrm>
            <a:off x="674489" y="320232"/>
            <a:ext cx="7795000" cy="5846251"/>
          </a:xfrm>
          <a:prstGeom prst="rect">
            <a:avLst/>
          </a:prstGeom>
        </p:spPr>
      </p:pic>
      <p:sp>
        <p:nvSpPr>
          <p:cNvPr id="285" name="Diabetic maculopathy"/>
          <p:cNvSpPr txBox="1"/>
          <p:nvPr/>
        </p:nvSpPr>
        <p:spPr>
          <a:xfrm>
            <a:off x="2039859" y="6337139"/>
            <a:ext cx="4767254" cy="5613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355600">
              <a:defRPr sz="3100">
                <a:solidFill>
                  <a:srgbClr val="454545"/>
                </a:solidFill>
                <a:latin typeface="+mn-lt"/>
                <a:ea typeface="+mn-ea"/>
                <a:cs typeface="+mn-cs"/>
                <a:sym typeface="Helvetica"/>
              </a:defRPr>
            </a:lvl1pPr>
          </a:lstStyle>
          <a:p>
            <a:pPr/>
            <a:r>
              <a:t>Diabetic maculopathy</a:t>
            </a:r>
          </a:p>
        </p:txBody>
      </p:sp>
    </p:spTree>
  </p:cSld>
  <p:clrMapOvr>
    <a:masterClrMapping/>
  </p:clrMapOvr>
  <p:transition xmlns:p14="http://schemas.microsoft.com/office/powerpoint/2010/main" spd="med" advClick="1"/>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7" name="D6680ECA-D406-4670-9098-6D51BB90BB57-L0-001.jpeg" descr="D6680ECA-D406-4670-9098-6D51BB90BB57-L0-001.jpeg"/>
          <p:cNvPicPr>
            <a:picLocks noChangeAspect="1"/>
          </p:cNvPicPr>
          <p:nvPr>
            <p:ph type="pic" idx="21"/>
          </p:nvPr>
        </p:nvPicPr>
        <p:blipFill>
          <a:blip r:embed="rId2">
            <a:extLst/>
          </a:blip>
          <a:srcRect l="0" t="0" r="0" b="0"/>
          <a:stretch>
            <a:fillRect/>
          </a:stretch>
        </p:blipFill>
        <p:spPr>
          <a:xfrm>
            <a:off x="1113889" y="210395"/>
            <a:ext cx="6916292" cy="5187219"/>
          </a:xfrm>
          <a:prstGeom prst="rect">
            <a:avLst/>
          </a:prstGeom>
        </p:spPr>
      </p:pic>
      <p:sp>
        <p:nvSpPr>
          <p:cNvPr id="288" name="Central retinal vein occlusion"/>
          <p:cNvSpPr txBox="1"/>
          <p:nvPr/>
        </p:nvSpPr>
        <p:spPr>
          <a:xfrm>
            <a:off x="1637165" y="5705955"/>
            <a:ext cx="5869670" cy="5613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355600">
              <a:defRPr sz="3100">
                <a:solidFill>
                  <a:srgbClr val="454545"/>
                </a:solidFill>
                <a:latin typeface="+mn-lt"/>
                <a:ea typeface="+mn-ea"/>
                <a:cs typeface="+mn-cs"/>
                <a:sym typeface="Helvetica"/>
              </a:defRPr>
            </a:lvl1pPr>
          </a:lstStyle>
          <a:p>
            <a:pPr/>
            <a:r>
              <a:t>Central retinal vein occlusion</a:t>
            </a:r>
          </a:p>
        </p:txBody>
      </p:sp>
    </p:spTree>
  </p:cSld>
  <p:clrMapOvr>
    <a:masterClrMapping/>
  </p:clrMapOvr>
  <p:transition xmlns:p14="http://schemas.microsoft.com/office/powerpoint/2010/main" spd="med" advClick="1"/>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0" name="72CD6E9B-33E3-4F92-B60F-4FE77EBB500C-L0-001.jpeg" descr="72CD6E9B-33E3-4F92-B60F-4FE77EBB500C-L0-001.jpeg"/>
          <p:cNvPicPr>
            <a:picLocks noChangeAspect="1"/>
          </p:cNvPicPr>
          <p:nvPr>
            <p:ph type="pic" idx="21"/>
          </p:nvPr>
        </p:nvPicPr>
        <p:blipFill>
          <a:blip r:embed="rId2">
            <a:extLst/>
          </a:blip>
          <a:srcRect l="4036" t="0" r="4036" b="0"/>
          <a:stretch>
            <a:fillRect/>
          </a:stretch>
        </p:blipFill>
        <p:spPr>
          <a:xfrm>
            <a:off x="981842" y="0"/>
            <a:ext cx="7180317" cy="5385238"/>
          </a:xfrm>
          <a:prstGeom prst="rect">
            <a:avLst/>
          </a:prstGeom>
        </p:spPr>
      </p:pic>
      <p:sp>
        <p:nvSpPr>
          <p:cNvPr id="291" name="Branch retinal vein occlusion"/>
          <p:cNvSpPr txBox="1"/>
          <p:nvPr/>
        </p:nvSpPr>
        <p:spPr>
          <a:xfrm>
            <a:off x="1448422" y="5654285"/>
            <a:ext cx="6247156" cy="675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355600">
              <a:defRPr sz="3800">
                <a:solidFill>
                  <a:srgbClr val="454545"/>
                </a:solidFill>
                <a:latin typeface="+mn-lt"/>
                <a:ea typeface="+mn-ea"/>
                <a:cs typeface="+mn-cs"/>
                <a:sym typeface="Helvetica"/>
              </a:defRPr>
            </a:lvl1pPr>
          </a:lstStyle>
          <a:p>
            <a:pPr/>
            <a:r>
              <a:t>Branch retinal vein occlusion</a:t>
            </a:r>
          </a:p>
        </p:txBody>
      </p:sp>
    </p:spTree>
  </p:cSld>
  <p:clrMapOvr>
    <a:masterClrMapping/>
  </p:clrMapOvr>
  <p:transition xmlns:p14="http://schemas.microsoft.com/office/powerpoint/2010/main" spd="med" advClick="1"/>
</p:sld>
</file>

<file path=ppt/slides/slide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3" name="24A239F3-702C-4519-A3DF-DC3AA400D240-L0-001.jpeg" descr="24A239F3-702C-4519-A3DF-DC3AA400D240-L0-001.jpeg"/>
          <p:cNvPicPr>
            <a:picLocks noChangeAspect="1"/>
          </p:cNvPicPr>
          <p:nvPr>
            <p:ph type="pic" idx="21"/>
          </p:nvPr>
        </p:nvPicPr>
        <p:blipFill>
          <a:blip r:embed="rId2">
            <a:extLst/>
          </a:blip>
          <a:srcRect l="2307" t="0" r="2307" b="0"/>
          <a:stretch>
            <a:fillRect/>
          </a:stretch>
        </p:blipFill>
        <p:spPr>
          <a:xfrm>
            <a:off x="1991518" y="1959010"/>
            <a:ext cx="5160891" cy="3870668"/>
          </a:xfrm>
          <a:prstGeom prst="rect">
            <a:avLst/>
          </a:prstGeom>
        </p:spPr>
      </p:pic>
      <p:sp>
        <p:nvSpPr>
          <p:cNvPr id="294" name="Central retinal artery occlusion"/>
          <p:cNvSpPr txBox="1"/>
          <p:nvPr/>
        </p:nvSpPr>
        <p:spPr>
          <a:xfrm>
            <a:off x="1689778" y="5916350"/>
            <a:ext cx="5764444" cy="5994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355600">
              <a:defRPr sz="3300">
                <a:solidFill>
                  <a:srgbClr val="454545"/>
                </a:solidFill>
                <a:latin typeface="+mn-lt"/>
                <a:ea typeface="+mn-ea"/>
                <a:cs typeface="+mn-cs"/>
                <a:sym typeface="Helvetica"/>
              </a:defRPr>
            </a:lvl1pPr>
          </a:lstStyle>
          <a:p>
            <a:pPr/>
            <a:r>
              <a:t>Central retinal artery occlusion</a:t>
            </a:r>
          </a:p>
        </p:txBody>
      </p:sp>
    </p:spTree>
  </p:cSld>
  <p:clrMapOvr>
    <a:masterClrMapping/>
  </p:clrMapOvr>
  <p:transition xmlns:p14="http://schemas.microsoft.com/office/powerpoint/2010/main" spd="med" advClick="1"/>
</p:sld>
</file>

<file path=ppt/slides/slide4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6" name="Picture 2" descr="Picture 2"/>
          <p:cNvPicPr>
            <a:picLocks noChangeAspect="1"/>
          </p:cNvPicPr>
          <p:nvPr/>
        </p:nvPicPr>
        <p:blipFill>
          <a:blip r:embed="rId2">
            <a:extLst/>
          </a:blip>
          <a:stretch>
            <a:fillRect/>
          </a:stretch>
        </p:blipFill>
        <p:spPr>
          <a:xfrm>
            <a:off x="1164336" y="951584"/>
            <a:ext cx="6193536" cy="4954832"/>
          </a:xfrm>
          <a:prstGeom prst="rect">
            <a:avLst/>
          </a:prstGeom>
          <a:ln w="12700">
            <a:miter lim="400000"/>
          </a:ln>
        </p:spPr>
      </p:pic>
      <p:sp>
        <p:nvSpPr>
          <p:cNvPr id="297" name="Central retinal artery occlusion"/>
          <p:cNvSpPr txBox="1"/>
          <p:nvPr/>
        </p:nvSpPr>
        <p:spPr>
          <a:xfrm>
            <a:off x="1378882" y="5989502"/>
            <a:ext cx="5764444" cy="5994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355600">
              <a:defRPr sz="3300">
                <a:solidFill>
                  <a:srgbClr val="454545"/>
                </a:solidFill>
                <a:latin typeface="+mn-lt"/>
                <a:ea typeface="+mn-ea"/>
                <a:cs typeface="+mn-cs"/>
                <a:sym typeface="Helvetica"/>
              </a:defRPr>
            </a:lvl1pPr>
          </a:lstStyle>
          <a:p>
            <a:pPr/>
            <a:r>
              <a:t>Central retinal artery occlusion</a:t>
            </a:r>
          </a:p>
        </p:txBody>
      </p:sp>
    </p:spTree>
  </p:cSld>
  <p:clrMapOvr>
    <a:masterClrMapping/>
  </p:clrMapOvr>
  <p:transition xmlns:p14="http://schemas.microsoft.com/office/powerpoint/2010/main" spd="med" advClick="1"/>
</p:sld>
</file>

<file path=ppt/slides/slide4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9" name="263B3C98-14AD-4027-9F9A-514E83FE48AD-L0-001.jpeg" descr="263B3C98-14AD-4027-9F9A-514E83FE48AD-L0-001.jpeg"/>
          <p:cNvPicPr>
            <a:picLocks noChangeAspect="1"/>
          </p:cNvPicPr>
          <p:nvPr>
            <p:ph type="pic" idx="21"/>
          </p:nvPr>
        </p:nvPicPr>
        <p:blipFill>
          <a:blip r:embed="rId2">
            <a:extLst/>
          </a:blip>
          <a:srcRect l="0" t="9408" r="0" b="9408"/>
          <a:stretch>
            <a:fillRect/>
          </a:stretch>
        </p:blipFill>
        <p:spPr>
          <a:xfrm>
            <a:off x="849829" y="0"/>
            <a:ext cx="7444342" cy="5583256"/>
          </a:xfrm>
          <a:prstGeom prst="rect">
            <a:avLst/>
          </a:prstGeom>
        </p:spPr>
      </p:pic>
      <p:sp>
        <p:nvSpPr>
          <p:cNvPr id="300" name="Atrophic age related macular degeneration"/>
          <p:cNvSpPr txBox="1"/>
          <p:nvPr/>
        </p:nvSpPr>
        <p:spPr>
          <a:xfrm>
            <a:off x="866386" y="5827562"/>
            <a:ext cx="7411228" cy="548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355600">
              <a:defRPr sz="3000">
                <a:solidFill>
                  <a:srgbClr val="454545"/>
                </a:solidFill>
                <a:latin typeface="+mn-lt"/>
                <a:ea typeface="+mn-ea"/>
                <a:cs typeface="+mn-cs"/>
                <a:sym typeface="Helvetica"/>
              </a:defRPr>
            </a:lvl1pPr>
          </a:lstStyle>
          <a:p>
            <a:pPr/>
            <a:r>
              <a:t>Atrophic age related macular degeneration </a:t>
            </a:r>
          </a:p>
        </p:txBody>
      </p:sp>
    </p:spTree>
  </p:cSld>
  <p:clrMapOvr>
    <a:masterClrMapping/>
  </p:clrMapOvr>
  <p:transition xmlns:p14="http://schemas.microsoft.com/office/powerpoint/2010/main" spd="med" advClick="1"/>
</p:sld>
</file>

<file path=ppt/slides/slide4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2" name="73200F30-04FD-425D-88B7-B13498036AC9-L0-001.jpeg" descr="73200F30-04FD-425D-88B7-B13498036AC9-L0-001.jpeg"/>
          <p:cNvPicPr>
            <a:picLocks noChangeAspect="1"/>
          </p:cNvPicPr>
          <p:nvPr>
            <p:ph type="pic" idx="21"/>
          </p:nvPr>
        </p:nvPicPr>
        <p:blipFill>
          <a:blip r:embed="rId2">
            <a:extLst/>
          </a:blip>
          <a:srcRect l="5733" t="0" r="5733" b="0"/>
          <a:stretch>
            <a:fillRect/>
          </a:stretch>
        </p:blipFill>
        <p:spPr>
          <a:xfrm>
            <a:off x="915835" y="357365"/>
            <a:ext cx="6854412" cy="5140809"/>
          </a:xfrm>
          <a:prstGeom prst="rect">
            <a:avLst/>
          </a:prstGeom>
        </p:spPr>
      </p:pic>
      <p:sp>
        <p:nvSpPr>
          <p:cNvPr id="303" name="Wet age related macular degeneration"/>
          <p:cNvSpPr txBox="1"/>
          <p:nvPr/>
        </p:nvSpPr>
        <p:spPr>
          <a:xfrm>
            <a:off x="1606536" y="5792588"/>
            <a:ext cx="5930928" cy="4978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355600">
              <a:defRPr sz="2700">
                <a:solidFill>
                  <a:srgbClr val="454545"/>
                </a:solidFill>
                <a:latin typeface="+mn-lt"/>
                <a:ea typeface="+mn-ea"/>
                <a:cs typeface="+mn-cs"/>
                <a:sym typeface="Helvetica"/>
              </a:defRPr>
            </a:lvl1pPr>
          </a:lstStyle>
          <a:p>
            <a:pPr/>
            <a:r>
              <a:t>Wet age related macular degeneration</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4" name="According to onset :"/>
          <p:cNvSpPr txBox="1"/>
          <p:nvPr>
            <p:ph type="title"/>
          </p:nvPr>
        </p:nvSpPr>
        <p:spPr>
          <a:xfrm>
            <a:off x="72632" y="903798"/>
            <a:ext cx="8229601" cy="1066801"/>
          </a:xfrm>
          <a:prstGeom prst="rect">
            <a:avLst/>
          </a:prstGeom>
        </p:spPr>
        <p:txBody>
          <a:bodyPr/>
          <a:lstStyle>
            <a:lvl1pPr>
              <a:defRPr>
                <a:latin typeface="Times New Roman"/>
                <a:ea typeface="Times New Roman"/>
                <a:cs typeface="Times New Roman"/>
                <a:sym typeface="Times New Roman"/>
              </a:defRPr>
            </a:lvl1pPr>
          </a:lstStyle>
          <a:p>
            <a:pPr/>
            <a:r>
              <a:t>According to onset : </a:t>
            </a:r>
          </a:p>
        </p:txBody>
      </p:sp>
      <p:sp>
        <p:nvSpPr>
          <p:cNvPr id="175" name="Sudden  vs  Gradual…"/>
          <p:cNvSpPr txBox="1"/>
          <p:nvPr>
            <p:ph type="body" idx="1"/>
          </p:nvPr>
        </p:nvSpPr>
        <p:spPr>
          <a:xfrm>
            <a:off x="316223" y="1847908"/>
            <a:ext cx="8229601" cy="4325114"/>
          </a:xfrm>
          <a:prstGeom prst="rect">
            <a:avLst/>
          </a:prstGeom>
        </p:spPr>
        <p:txBody>
          <a:bodyPr/>
          <a:lstStyle/>
          <a:p>
            <a:pPr marL="0" indent="0">
              <a:spcBef>
                <a:spcPts val="0"/>
              </a:spcBef>
              <a:buClrTx/>
              <a:buSzTx/>
              <a:buFontTx/>
              <a:buNone/>
              <a:defRPr b="1" sz="2200"/>
            </a:pPr>
            <a:r>
              <a:t>Sudden  vs  Gradual</a:t>
            </a:r>
          </a:p>
          <a:p>
            <a:pPr marL="0" indent="0">
              <a:spcBef>
                <a:spcPts val="0"/>
              </a:spcBef>
              <a:buClrTx/>
              <a:buSzTx/>
              <a:buFontTx/>
              <a:buNone/>
              <a:defRPr b="1" sz="1800"/>
            </a:pPr>
          </a:p>
          <a:p>
            <a:pPr marL="0" indent="0">
              <a:spcBef>
                <a:spcPts val="0"/>
              </a:spcBef>
              <a:buClrTx/>
              <a:buSzTx/>
              <a:buFontTx/>
              <a:buNone/>
              <a:defRPr b="1" sz="1800"/>
            </a:pPr>
            <a:r>
              <a:t>Sudden :</a:t>
            </a:r>
          </a:p>
          <a:p>
            <a:pPr marL="0" indent="0">
              <a:spcBef>
                <a:spcPts val="0"/>
              </a:spcBef>
              <a:buClrTx/>
              <a:buSzTx/>
              <a:buFontTx/>
              <a:buNone/>
              <a:defRPr sz="1800"/>
            </a:pPr>
            <a:r>
              <a:t>Acute vision loss that happens over a period of a few seconds or minutes to a few days</a:t>
            </a:r>
          </a:p>
          <a:p>
            <a:pPr marL="0" indent="0">
              <a:spcBef>
                <a:spcPts val="0"/>
              </a:spcBef>
              <a:buClrTx/>
              <a:buSzTx/>
              <a:buFontTx/>
              <a:buNone/>
              <a:defRPr sz="1800"/>
            </a:pPr>
            <a:r>
              <a:t> </a:t>
            </a:r>
          </a:p>
          <a:p>
            <a:pPr marL="0" indent="0">
              <a:spcBef>
                <a:spcPts val="0"/>
              </a:spcBef>
              <a:buClrTx/>
              <a:buSzTx/>
              <a:buFontTx/>
              <a:buNone/>
              <a:defRPr sz="1800"/>
            </a:pPr>
            <a:r>
              <a:t>    T</a:t>
            </a:r>
            <a:r>
              <a:t>ransient</a:t>
            </a:r>
            <a:r>
              <a:t> : lasting </a:t>
            </a:r>
            <a:r>
              <a:t>less than 24 hours </a:t>
            </a:r>
          </a:p>
          <a:p>
            <a:pPr marL="0" indent="0">
              <a:spcBef>
                <a:spcPts val="0"/>
              </a:spcBef>
              <a:buClrTx/>
              <a:buSzTx/>
              <a:buFontTx/>
              <a:buNone/>
              <a:defRPr sz="1800"/>
            </a:pPr>
            <a:r>
              <a:t>    Persistent: lasting more than 24 hours</a:t>
            </a:r>
          </a:p>
          <a:p>
            <a:pPr marL="0" indent="0">
              <a:spcBef>
                <a:spcPts val="0"/>
              </a:spcBef>
              <a:buClrTx/>
              <a:buSzTx/>
              <a:buFontTx/>
              <a:buNone/>
              <a:defRPr sz="1800"/>
            </a:pPr>
          </a:p>
          <a:p>
            <a:pPr marL="0" indent="0">
              <a:spcBef>
                <a:spcPts val="0"/>
              </a:spcBef>
              <a:buClrTx/>
              <a:buSzTx/>
              <a:buFontTx/>
              <a:buNone/>
              <a:defRPr sz="1800"/>
            </a:pPr>
            <a:r>
              <a:rPr b="1"/>
              <a:t>Gradual :</a:t>
            </a:r>
            <a:r>
              <a:t> </a:t>
            </a:r>
          </a:p>
          <a:p>
            <a:pPr marL="0" indent="0">
              <a:spcBef>
                <a:spcPts val="0"/>
              </a:spcBef>
              <a:buClrTx/>
              <a:buSzTx/>
              <a:buFontTx/>
              <a:buNone/>
              <a:defRPr sz="1800"/>
            </a:pPr>
            <a:r>
              <a:t>Chronic, slowly progressive loss of vision (happens over weeks to years)</a:t>
            </a:r>
          </a:p>
          <a:p>
            <a:pPr marL="0" indent="0">
              <a:spcBef>
                <a:spcPts val="0"/>
              </a:spcBef>
              <a:buClrTx/>
              <a:buSzTx/>
              <a:buFontTx/>
              <a:buNone/>
              <a:defRPr sz="1800"/>
            </a:pPr>
            <a:r>
              <a:t>Generally painless and usually  bilateral but may occur asymmetrically</a:t>
            </a:r>
          </a:p>
        </p:txBody>
      </p:sp>
    </p:spTree>
  </p:cSld>
  <p:clrMapOvr>
    <a:masterClrMapping/>
  </p:clrMapOvr>
  <p:transition xmlns:p14="http://schemas.microsoft.com/office/powerpoint/2010/main" spd="med" advClick="1"/>
</p:sld>
</file>

<file path=ppt/slides/slide5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5" name="Content Placeholder 2"/>
          <p:cNvSpPr txBox="1"/>
          <p:nvPr>
            <p:ph type="body" idx="1"/>
          </p:nvPr>
        </p:nvSpPr>
        <p:spPr>
          <a:xfrm>
            <a:off x="457200" y="1143000"/>
            <a:ext cx="8229600" cy="4325112"/>
          </a:xfrm>
          <a:prstGeom prst="rect">
            <a:avLst/>
          </a:prstGeom>
        </p:spPr>
        <p:txBody>
          <a:bodyPr/>
          <a:lstStyle/>
          <a:p>
            <a:pPr>
              <a:lnSpc>
                <a:spcPct val="80000"/>
              </a:lnSpc>
              <a:defRPr b="1" sz="2100"/>
            </a:pPr>
            <a:r>
              <a:t>Retinal detachment</a:t>
            </a:r>
            <a:r>
              <a:rPr b="0"/>
              <a:t> — Detachment of the neurosensory retina may occur spontaneously or in the setting of trauma. The most common form is due to a tear or break in the retina. Patients may describe sudden onset of new floaters or black dots in their vision, often accompanied by flashes of light (photopsias). In its early stages, a detachment may present as a persistent missing portion of the monocular visual field. Once the macula (central retina) has become involved, visual acuity will be severely compromised. </a:t>
            </a:r>
          </a:p>
          <a:p>
            <a:pPr>
              <a:lnSpc>
                <a:spcPct val="80000"/>
              </a:lnSpc>
              <a:defRPr sz="2100"/>
            </a:pPr>
            <a:r>
              <a:t>Retinal detachment is </a:t>
            </a:r>
            <a:r>
              <a:rPr b="1" i="1"/>
              <a:t>not painful </a:t>
            </a:r>
            <a:r>
              <a:t>and does not cause a red eye. There may be a dulling of the red reflex, and ophthalmoscopic examination may reveal the retina to be elevated with folds. If the detachment is extensive, there may be a relative afferent pupillary defect</a:t>
            </a:r>
          </a:p>
        </p:txBody>
      </p:sp>
    </p:spTree>
  </p:cSld>
  <p:clrMapOvr>
    <a:masterClrMapping/>
  </p:clrMapOvr>
  <p:transition xmlns:p14="http://schemas.microsoft.com/office/powerpoint/2010/main" spd="med" advClick="1"/>
</p:sld>
</file>

<file path=ppt/slides/slide5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7" name="4AC1005C-07D8-40CA-8DB5-C649C8E2CC9F-L0-001.jpeg" descr="4AC1005C-07D8-40CA-8DB5-C649C8E2CC9F-L0-001.jpeg"/>
          <p:cNvPicPr>
            <a:picLocks noChangeAspect="1"/>
          </p:cNvPicPr>
          <p:nvPr>
            <p:ph type="pic" idx="21"/>
          </p:nvPr>
        </p:nvPicPr>
        <p:blipFill>
          <a:blip r:embed="rId2">
            <a:extLst/>
          </a:blip>
          <a:srcRect l="0" t="6705" r="0" b="6705"/>
          <a:stretch>
            <a:fillRect/>
          </a:stretch>
        </p:blipFill>
        <p:spPr>
          <a:xfrm>
            <a:off x="965340" y="284651"/>
            <a:ext cx="7213320" cy="5409990"/>
          </a:xfrm>
          <a:prstGeom prst="rect">
            <a:avLst/>
          </a:prstGeom>
        </p:spPr>
      </p:pic>
      <p:sp>
        <p:nvSpPr>
          <p:cNvPr id="308" name="Rhegmatogenous retinal detachment"/>
          <p:cNvSpPr txBox="1"/>
          <p:nvPr/>
        </p:nvSpPr>
        <p:spPr>
          <a:xfrm>
            <a:off x="1291706" y="5891598"/>
            <a:ext cx="6560588" cy="5613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355600">
              <a:defRPr sz="3100">
                <a:solidFill>
                  <a:srgbClr val="454545"/>
                </a:solidFill>
                <a:latin typeface="+mn-lt"/>
                <a:ea typeface="+mn-ea"/>
                <a:cs typeface="+mn-cs"/>
                <a:sym typeface="Helvetica"/>
              </a:defRPr>
            </a:lvl1pPr>
          </a:lstStyle>
          <a:p>
            <a:pPr/>
            <a:r>
              <a:t>Rhegmatogenous retinal detachment</a:t>
            </a:r>
          </a:p>
        </p:txBody>
      </p:sp>
    </p:spTree>
  </p:cSld>
  <p:clrMapOvr>
    <a:masterClrMapping/>
  </p:clrMapOvr>
  <p:transition xmlns:p14="http://schemas.microsoft.com/office/powerpoint/2010/main" spd="med" advClick="1"/>
</p:sld>
</file>

<file path=ppt/slides/slide5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10" name="Picture 2" descr="Picture 2"/>
          <p:cNvPicPr>
            <a:picLocks noChangeAspect="1"/>
          </p:cNvPicPr>
          <p:nvPr/>
        </p:nvPicPr>
        <p:blipFill>
          <a:blip r:embed="rId2">
            <a:extLst/>
          </a:blip>
          <a:stretch>
            <a:fillRect/>
          </a:stretch>
        </p:blipFill>
        <p:spPr>
          <a:xfrm>
            <a:off x="1113001" y="609600"/>
            <a:ext cx="6910545" cy="5086159"/>
          </a:xfrm>
          <a:prstGeom prst="rect">
            <a:avLst/>
          </a:prstGeom>
          <a:ln w="12700">
            <a:miter lim="400000"/>
          </a:ln>
        </p:spPr>
      </p:pic>
      <p:sp>
        <p:nvSpPr>
          <p:cNvPr id="311" name="Rhegmatogenous retinal detachment"/>
          <p:cNvSpPr txBox="1"/>
          <p:nvPr/>
        </p:nvSpPr>
        <p:spPr>
          <a:xfrm>
            <a:off x="1291706" y="5891598"/>
            <a:ext cx="6560588" cy="5613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355600">
              <a:defRPr sz="3100">
                <a:solidFill>
                  <a:srgbClr val="454545"/>
                </a:solidFill>
                <a:latin typeface="+mn-lt"/>
                <a:ea typeface="+mn-ea"/>
                <a:cs typeface="+mn-cs"/>
                <a:sym typeface="Helvetica"/>
              </a:defRPr>
            </a:lvl1pPr>
          </a:lstStyle>
          <a:p>
            <a:pPr/>
            <a:r>
              <a:t>Rhegmatogenous retinal detachment</a:t>
            </a:r>
          </a:p>
        </p:txBody>
      </p:sp>
    </p:spTree>
  </p:cSld>
  <p:clrMapOvr>
    <a:masterClrMapping/>
  </p:clrMapOvr>
  <p:transition xmlns:p14="http://schemas.microsoft.com/office/powerpoint/2010/main" spd="med" advClick="1"/>
</p:sld>
</file>

<file path=ppt/slides/slide5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3" name="Title 1"/>
          <p:cNvSpPr txBox="1"/>
          <p:nvPr>
            <p:ph type="title"/>
          </p:nvPr>
        </p:nvSpPr>
        <p:spPr>
          <a:xfrm>
            <a:off x="548171" y="571214"/>
            <a:ext cx="8229601" cy="1066801"/>
          </a:xfrm>
          <a:prstGeom prst="rect">
            <a:avLst/>
          </a:prstGeom>
        </p:spPr>
        <p:txBody>
          <a:bodyPr/>
          <a:lstStyle/>
          <a:p>
            <a:pPr/>
            <a:r>
              <a:t> Virtual pathway problems:</a:t>
            </a:r>
          </a:p>
        </p:txBody>
      </p:sp>
      <p:pic>
        <p:nvPicPr>
          <p:cNvPr id="314" name="0C5CFAA7-0CAD-4867-B021-1AED1A066F65-L0-001.jpeg" descr="0C5CFAA7-0CAD-4867-B021-1AED1A066F65-L0-001.jpeg"/>
          <p:cNvPicPr>
            <a:picLocks noChangeAspect="1"/>
          </p:cNvPicPr>
          <p:nvPr/>
        </p:nvPicPr>
        <p:blipFill>
          <a:blip r:embed="rId2">
            <a:extLst/>
          </a:blip>
          <a:stretch>
            <a:fillRect/>
          </a:stretch>
        </p:blipFill>
        <p:spPr>
          <a:xfrm>
            <a:off x="1514110" y="1513948"/>
            <a:ext cx="5092916" cy="4310645"/>
          </a:xfrm>
          <a:prstGeom prst="rect">
            <a:avLst/>
          </a:prstGeom>
          <a:ln w="12700">
            <a:miter lim="400000"/>
          </a:ln>
        </p:spPr>
      </p:pic>
    </p:spTree>
  </p:cSld>
  <p:clrMapOvr>
    <a:masterClrMapping/>
  </p:clrMapOvr>
  <p:transition xmlns:p14="http://schemas.microsoft.com/office/powerpoint/2010/main" spd="med" advClick="1"/>
</p:sld>
</file>

<file path=ppt/slides/slide5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16" name="064CE9A2-07F6-4E98-80C5-CB60982E8F11-L0-001.jpeg" descr="064CE9A2-07F6-4E98-80C5-CB60982E8F11-L0-001.jpeg"/>
          <p:cNvPicPr>
            <a:picLocks noChangeAspect="1"/>
          </p:cNvPicPr>
          <p:nvPr>
            <p:ph type="pic" idx="21"/>
          </p:nvPr>
        </p:nvPicPr>
        <p:blipFill>
          <a:blip r:embed="rId2">
            <a:extLst/>
          </a:blip>
          <a:srcRect l="3718" t="0" r="3718" b="0"/>
          <a:stretch>
            <a:fillRect/>
          </a:stretch>
        </p:blipFill>
        <p:spPr>
          <a:xfrm>
            <a:off x="1127720" y="845740"/>
            <a:ext cx="6888481" cy="5166361"/>
          </a:xfrm>
          <a:prstGeom prst="rect">
            <a:avLst/>
          </a:prstGeom>
        </p:spPr>
      </p:pic>
    </p:spTree>
  </p:cSld>
  <p:clrMapOvr>
    <a:masterClrMapping/>
  </p:clrMapOvr>
  <p:transition xmlns:p14="http://schemas.microsoft.com/office/powerpoint/2010/main" spd="med" advClick="1"/>
</p:sld>
</file>

<file path=ppt/slides/slide5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8" name="Title 1"/>
          <p:cNvSpPr txBox="1"/>
          <p:nvPr>
            <p:ph type="title"/>
          </p:nvPr>
        </p:nvSpPr>
        <p:spPr>
          <a:prstGeom prst="rect">
            <a:avLst/>
          </a:prstGeom>
        </p:spPr>
        <p:txBody>
          <a:bodyPr/>
          <a:lstStyle/>
          <a:p>
            <a:pPr/>
            <a:r>
              <a:t>Optic nerve problems:</a:t>
            </a:r>
          </a:p>
        </p:txBody>
      </p:sp>
      <p:sp>
        <p:nvSpPr>
          <p:cNvPr id="319" name="Content Placeholder 2"/>
          <p:cNvSpPr txBox="1"/>
          <p:nvPr>
            <p:ph type="body" idx="1"/>
          </p:nvPr>
        </p:nvSpPr>
        <p:spPr>
          <a:prstGeom prst="rect">
            <a:avLst/>
          </a:prstGeom>
        </p:spPr>
        <p:txBody>
          <a:bodyPr/>
          <a:lstStyle/>
          <a:p>
            <a:pPr marL="624077" indent="-514350">
              <a:buFontTx/>
              <a:buAutoNum type="arabicPeriod" startAt="1"/>
            </a:pPr>
            <a:r>
              <a:t>Optic neuritis.</a:t>
            </a:r>
          </a:p>
          <a:p>
            <a:pPr marL="624077" indent="-514350">
              <a:buFontTx/>
              <a:buAutoNum type="arabicPeriod" startAt="1"/>
            </a:pPr>
            <a:r>
              <a:t>Ischemic optic neuropathy</a:t>
            </a:r>
          </a:p>
          <a:p>
            <a:pPr marL="624077" indent="-514350">
              <a:buFontTx/>
              <a:buAutoNum type="arabicPeriod" startAt="1"/>
            </a:pPr>
            <a:r>
              <a:t>Papilledema.</a:t>
            </a:r>
          </a:p>
        </p:txBody>
      </p:sp>
    </p:spTree>
  </p:cSld>
  <p:clrMapOvr>
    <a:masterClrMapping/>
  </p:clrMapOvr>
  <p:transition xmlns:p14="http://schemas.microsoft.com/office/powerpoint/2010/main" spd="med" advClick="1"/>
</p:sld>
</file>

<file path=ppt/slides/slide5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1" name="Title 1"/>
          <p:cNvSpPr txBox="1"/>
          <p:nvPr>
            <p:ph type="title"/>
          </p:nvPr>
        </p:nvSpPr>
        <p:spPr>
          <a:prstGeom prst="rect">
            <a:avLst/>
          </a:prstGeom>
        </p:spPr>
        <p:txBody>
          <a:bodyPr/>
          <a:lstStyle/>
          <a:p>
            <a:pPr/>
            <a:r>
              <a:t>Optic nerve problems </a:t>
            </a:r>
          </a:p>
        </p:txBody>
      </p:sp>
      <p:sp>
        <p:nvSpPr>
          <p:cNvPr id="322" name="Content Placeholder 2"/>
          <p:cNvSpPr txBox="1"/>
          <p:nvPr>
            <p:ph type="body" idx="1"/>
          </p:nvPr>
        </p:nvSpPr>
        <p:spPr>
          <a:prstGeom prst="rect">
            <a:avLst/>
          </a:prstGeom>
        </p:spPr>
        <p:txBody>
          <a:bodyPr/>
          <a:lstStyle/>
          <a:p>
            <a:pPr/>
            <a:r>
              <a:t>Optic neuritis is the most common cause of optic nerve disease in younger adults.</a:t>
            </a:r>
          </a:p>
          <a:p>
            <a:pPr marL="0" indent="0">
              <a:buClrTx/>
              <a:buSzTx/>
              <a:buFontTx/>
              <a:buNone/>
            </a:pPr>
          </a:p>
          <a:p>
            <a:pPr/>
            <a:r>
              <a:t> Ischemic optic neuropathy is the most common etiology in older patients.</a:t>
            </a:r>
          </a:p>
        </p:txBody>
      </p:sp>
    </p:spTree>
  </p:cSld>
  <p:clrMapOvr>
    <a:masterClrMapping/>
  </p:clrMapOvr>
  <p:transition xmlns:p14="http://schemas.microsoft.com/office/powerpoint/2010/main" spd="med" advClick="1"/>
</p:sld>
</file>

<file path=ppt/slides/slide5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4" name="Content Placeholder 2"/>
          <p:cNvSpPr txBox="1"/>
          <p:nvPr>
            <p:ph type="body" idx="1"/>
          </p:nvPr>
        </p:nvSpPr>
        <p:spPr>
          <a:xfrm>
            <a:off x="457200" y="1295400"/>
            <a:ext cx="8229600" cy="4325112"/>
          </a:xfrm>
          <a:prstGeom prst="rect">
            <a:avLst/>
          </a:prstGeom>
        </p:spPr>
        <p:txBody>
          <a:bodyPr/>
          <a:lstStyle/>
          <a:p>
            <a:pPr marL="0" indent="0" defTabSz="850391">
              <a:lnSpc>
                <a:spcPct val="90000"/>
              </a:lnSpc>
              <a:spcBef>
                <a:spcPts val="200"/>
              </a:spcBef>
              <a:buClrTx/>
              <a:buSzTx/>
              <a:buFontTx/>
              <a:buNone/>
              <a:defRPr b="1" sz="2325"/>
            </a:pPr>
            <a:r>
              <a:t>Optic neuritis</a:t>
            </a:r>
            <a:r>
              <a:rPr b="0"/>
              <a:t> : </a:t>
            </a:r>
            <a:endParaRPr b="0"/>
          </a:p>
          <a:p>
            <a:pPr marL="0" indent="0" defTabSz="850391">
              <a:lnSpc>
                <a:spcPct val="90000"/>
              </a:lnSpc>
              <a:spcBef>
                <a:spcPts val="200"/>
              </a:spcBef>
              <a:buClrTx/>
              <a:buSzTx/>
              <a:buFontTx/>
              <a:buNone/>
              <a:defRPr b="1" sz="2325"/>
            </a:pPr>
            <a:r>
              <a:rPr b="0"/>
              <a:t> Inflammation of the optic nerve may be associated with a variety of conditions, most notably multiple sclerosis.</a:t>
            </a:r>
            <a:endParaRPr b="0"/>
          </a:p>
          <a:p>
            <a:pPr marL="0" indent="0" defTabSz="850391">
              <a:lnSpc>
                <a:spcPct val="90000"/>
              </a:lnSpc>
              <a:spcBef>
                <a:spcPts val="200"/>
              </a:spcBef>
              <a:buClrTx/>
              <a:buSzTx/>
              <a:buFontTx/>
              <a:buNone/>
              <a:defRPr b="1" sz="2325"/>
            </a:pPr>
            <a:endParaRPr b="0"/>
          </a:p>
          <a:p>
            <a:pPr marL="0" indent="0" defTabSz="850391">
              <a:lnSpc>
                <a:spcPct val="90000"/>
              </a:lnSpc>
              <a:spcBef>
                <a:spcPts val="200"/>
              </a:spcBef>
              <a:buClrTx/>
              <a:buSzTx/>
              <a:buFontTx/>
              <a:buNone/>
              <a:defRPr b="1" sz="2325"/>
            </a:pPr>
            <a:r>
              <a:rPr b="0"/>
              <a:t>Optic neuritis is the presenting feature in 15 to 20 percent of patients with multiple sclerosis, and it occurs at some time during the course of the disease in 50 percent of patients</a:t>
            </a:r>
            <a:endParaRPr b="0"/>
          </a:p>
          <a:p>
            <a:pPr marL="0" indent="0" defTabSz="850391">
              <a:lnSpc>
                <a:spcPct val="90000"/>
              </a:lnSpc>
              <a:spcBef>
                <a:spcPts val="200"/>
              </a:spcBef>
              <a:buClrTx/>
              <a:buSzTx/>
              <a:buFontTx/>
              <a:buNone/>
              <a:defRPr b="1" sz="2325"/>
            </a:pPr>
          </a:p>
          <a:p>
            <a:pPr marL="0" indent="0" defTabSz="850391">
              <a:lnSpc>
                <a:spcPct val="90000"/>
              </a:lnSpc>
              <a:spcBef>
                <a:spcPts val="200"/>
              </a:spcBef>
              <a:buClrTx/>
              <a:buSzTx/>
              <a:buFontTx/>
              <a:buNone/>
              <a:defRPr sz="2325"/>
            </a:pPr>
            <a:r>
              <a:t>Affected patients note pain on eye movement, reduced visual acuity and  color desaturation  (washed out color )</a:t>
            </a:r>
          </a:p>
          <a:p>
            <a:pPr marL="0" indent="0" defTabSz="850391">
              <a:lnSpc>
                <a:spcPct val="90000"/>
              </a:lnSpc>
              <a:spcBef>
                <a:spcPts val="200"/>
              </a:spcBef>
              <a:buClrTx/>
              <a:buSzTx/>
              <a:buFontTx/>
              <a:buNone/>
              <a:defRPr sz="2325"/>
            </a:pPr>
          </a:p>
          <a:p>
            <a:pPr marL="0" indent="0" defTabSz="850391">
              <a:lnSpc>
                <a:spcPct val="90000"/>
              </a:lnSpc>
              <a:spcBef>
                <a:spcPts val="200"/>
              </a:spcBef>
              <a:buClrTx/>
              <a:buSzTx/>
              <a:buFontTx/>
              <a:buNone/>
              <a:defRPr sz="2325"/>
            </a:pPr>
            <a:r>
              <a:t>Relative afferent pupillary defect (RAPD ) is typically present, and the optic disc is normal in retrobulber lesions</a:t>
            </a:r>
          </a:p>
        </p:txBody>
      </p:sp>
    </p:spTree>
  </p:cSld>
  <p:clrMapOvr>
    <a:masterClrMapping/>
  </p:clrMapOvr>
  <p:transition xmlns:p14="http://schemas.microsoft.com/office/powerpoint/2010/main" spd="med" advClick="1"/>
</p:sld>
</file>

<file path=ppt/slides/slide5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6" name="Content Placeholder 2"/>
          <p:cNvSpPr txBox="1"/>
          <p:nvPr>
            <p:ph type="body" idx="1"/>
          </p:nvPr>
        </p:nvSpPr>
        <p:spPr>
          <a:xfrm>
            <a:off x="457200" y="1219200"/>
            <a:ext cx="8229600" cy="4325112"/>
          </a:xfrm>
          <a:prstGeom prst="rect">
            <a:avLst/>
          </a:prstGeom>
        </p:spPr>
        <p:txBody>
          <a:bodyPr/>
          <a:lstStyle/>
          <a:p>
            <a:pPr marL="0" indent="0" defTabSz="795527">
              <a:lnSpc>
                <a:spcPct val="80000"/>
              </a:lnSpc>
              <a:spcBef>
                <a:spcPts val="200"/>
              </a:spcBef>
              <a:buClrTx/>
              <a:buSzTx/>
              <a:buFontTx/>
              <a:buNone/>
              <a:defRPr b="1" sz="2001"/>
            </a:pPr>
            <a:r>
              <a:t>Ischemic optic neuropathy</a:t>
            </a:r>
            <a:r>
              <a:rPr b="0"/>
              <a:t> : </a:t>
            </a:r>
            <a:endParaRPr b="0"/>
          </a:p>
          <a:p>
            <a:pPr marL="0" indent="0" defTabSz="795527">
              <a:lnSpc>
                <a:spcPct val="80000"/>
              </a:lnSpc>
              <a:spcBef>
                <a:spcPts val="200"/>
              </a:spcBef>
              <a:buClrTx/>
              <a:buSzTx/>
              <a:buFontTx/>
              <a:buNone/>
              <a:defRPr b="1" sz="2001"/>
            </a:pPr>
            <a:endParaRPr b="0"/>
          </a:p>
          <a:p>
            <a:pPr marL="0" indent="0" defTabSz="795527">
              <a:lnSpc>
                <a:spcPct val="80000"/>
              </a:lnSpc>
              <a:spcBef>
                <a:spcPts val="200"/>
              </a:spcBef>
              <a:buClrTx/>
              <a:buSzTx/>
              <a:buFontTx/>
              <a:buNone/>
              <a:defRPr b="1" sz="2001"/>
            </a:pPr>
            <a:r>
              <a:rPr b="0"/>
              <a:t> Ischemic optic neuropathy is generally categorized as  : </a:t>
            </a:r>
            <a:endParaRPr b="0"/>
          </a:p>
          <a:p>
            <a:pPr marL="0" indent="0" defTabSz="795527">
              <a:lnSpc>
                <a:spcPct val="80000"/>
              </a:lnSpc>
              <a:spcBef>
                <a:spcPts val="200"/>
              </a:spcBef>
              <a:buClrTx/>
              <a:buSzTx/>
              <a:buFontTx/>
              <a:buNone/>
              <a:defRPr b="1" sz="2001"/>
            </a:pPr>
            <a:endParaRPr b="0"/>
          </a:p>
          <a:p>
            <a:pPr marL="0" indent="0" defTabSz="795527">
              <a:lnSpc>
                <a:spcPct val="80000"/>
              </a:lnSpc>
              <a:spcBef>
                <a:spcPts val="200"/>
              </a:spcBef>
              <a:buClrTx/>
              <a:buSzTx/>
              <a:buFontTx/>
              <a:buNone/>
              <a:defRPr b="1" sz="2001"/>
            </a:pPr>
            <a:r>
              <a:rPr b="0"/>
              <a:t> Anterior (affecting the optic disc)   vs  posterior (retrobulbar) </a:t>
            </a:r>
            <a:endParaRPr b="0"/>
          </a:p>
          <a:p>
            <a:pPr marL="0" indent="0" defTabSz="795527">
              <a:lnSpc>
                <a:spcPct val="80000"/>
              </a:lnSpc>
              <a:spcBef>
                <a:spcPts val="200"/>
              </a:spcBef>
              <a:buClrTx/>
              <a:buSzTx/>
              <a:buFontTx/>
              <a:buNone/>
              <a:defRPr b="1" sz="2001"/>
            </a:pPr>
            <a:endParaRPr b="0"/>
          </a:p>
          <a:p>
            <a:pPr marL="0" indent="0" defTabSz="795527">
              <a:lnSpc>
                <a:spcPct val="80000"/>
              </a:lnSpc>
              <a:spcBef>
                <a:spcPts val="200"/>
              </a:spcBef>
              <a:buClrTx/>
              <a:buSzTx/>
              <a:buFontTx/>
              <a:buNone/>
              <a:defRPr b="1" sz="2001"/>
            </a:pPr>
            <a:r>
              <a:rPr b="0"/>
              <a:t>Arteritic  vs  Nonarteritic</a:t>
            </a:r>
            <a:endParaRPr b="0"/>
          </a:p>
          <a:p>
            <a:pPr marL="0" indent="0" defTabSz="795527">
              <a:lnSpc>
                <a:spcPct val="80000"/>
              </a:lnSpc>
              <a:spcBef>
                <a:spcPts val="200"/>
              </a:spcBef>
              <a:buClrTx/>
              <a:buSzTx/>
              <a:buFontTx/>
              <a:buNone/>
              <a:defRPr b="1" sz="2001"/>
            </a:pPr>
            <a:endParaRPr b="0"/>
          </a:p>
          <a:p>
            <a:pPr marL="0" indent="0" defTabSz="795527">
              <a:lnSpc>
                <a:spcPct val="80000"/>
              </a:lnSpc>
              <a:spcBef>
                <a:spcPts val="200"/>
              </a:spcBef>
              <a:buClrTx/>
              <a:buSzTx/>
              <a:buFontTx/>
              <a:buNone/>
              <a:defRPr b="1" sz="2001"/>
            </a:pPr>
            <a:endParaRPr b="0"/>
          </a:p>
          <a:p>
            <a:pPr marL="0" indent="0" defTabSz="795527">
              <a:lnSpc>
                <a:spcPct val="80000"/>
              </a:lnSpc>
              <a:spcBef>
                <a:spcPts val="200"/>
              </a:spcBef>
              <a:buClrTx/>
              <a:buSzTx/>
              <a:buFontTx/>
              <a:buNone/>
              <a:defRPr b="1" sz="2001"/>
            </a:pPr>
            <a:r>
              <a:rPr b="0"/>
              <a:t>Presentation :</a:t>
            </a:r>
            <a:endParaRPr b="0"/>
          </a:p>
          <a:p>
            <a:pPr marL="0" indent="0" defTabSz="795527">
              <a:lnSpc>
                <a:spcPct val="80000"/>
              </a:lnSpc>
              <a:spcBef>
                <a:spcPts val="200"/>
              </a:spcBef>
              <a:buClrTx/>
              <a:buSzTx/>
              <a:buFontTx/>
              <a:buNone/>
              <a:defRPr b="1" sz="2001"/>
            </a:pPr>
            <a:r>
              <a:rPr b="0"/>
              <a:t> Unilateral , sudden , painless vision loss and color desaturation </a:t>
            </a:r>
            <a:endParaRPr b="0"/>
          </a:p>
          <a:p>
            <a:pPr marL="0" indent="0" defTabSz="795527">
              <a:lnSpc>
                <a:spcPct val="80000"/>
              </a:lnSpc>
              <a:spcBef>
                <a:spcPts val="200"/>
              </a:spcBef>
              <a:buClrTx/>
              <a:buSzTx/>
              <a:buFontTx/>
              <a:buNone/>
              <a:defRPr b="1" sz="2001"/>
            </a:pPr>
            <a:endParaRPr b="0"/>
          </a:p>
          <a:p>
            <a:pPr marL="0" indent="0" defTabSz="795527">
              <a:lnSpc>
                <a:spcPct val="80000"/>
              </a:lnSpc>
              <a:spcBef>
                <a:spcPts val="200"/>
              </a:spcBef>
              <a:buClrTx/>
              <a:buSzTx/>
              <a:buFontTx/>
              <a:buNone/>
              <a:defRPr b="1" sz="2001"/>
            </a:pPr>
            <a:r>
              <a:rPr b="0"/>
              <a:t>Signs: </a:t>
            </a:r>
            <a:endParaRPr b="0"/>
          </a:p>
          <a:p>
            <a:pPr marL="0" indent="0" defTabSz="795527">
              <a:lnSpc>
                <a:spcPct val="80000"/>
              </a:lnSpc>
              <a:spcBef>
                <a:spcPts val="200"/>
              </a:spcBef>
              <a:buClrTx/>
              <a:buSzTx/>
              <a:buFontTx/>
              <a:buNone/>
              <a:defRPr b="1" sz="2001"/>
            </a:pPr>
            <a:r>
              <a:rPr b="0"/>
              <a:t>Relative afferent pupillary defect (RAPD ) </a:t>
            </a:r>
            <a:endParaRPr b="0"/>
          </a:p>
          <a:p>
            <a:pPr marL="0" indent="0" defTabSz="795527">
              <a:lnSpc>
                <a:spcPct val="80000"/>
              </a:lnSpc>
              <a:spcBef>
                <a:spcPts val="200"/>
              </a:spcBef>
              <a:buClrTx/>
              <a:buSzTx/>
              <a:buFontTx/>
              <a:buNone/>
              <a:defRPr b="1" sz="2001"/>
            </a:pPr>
            <a:r>
              <a:rPr b="0"/>
              <a:t>Optic  disc swelling </a:t>
            </a:r>
            <a:endParaRPr b="0"/>
          </a:p>
        </p:txBody>
      </p:sp>
    </p:spTree>
  </p:cSld>
  <p:clrMapOvr>
    <a:masterClrMapping/>
  </p:clrMapOvr>
  <p:transition xmlns:p14="http://schemas.microsoft.com/office/powerpoint/2010/main" spd="med" advClick="1"/>
</p:sld>
</file>

<file path=ppt/slides/slide5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28" name="Picture 2" descr="Picture 2"/>
          <p:cNvPicPr>
            <a:picLocks noChangeAspect="1"/>
          </p:cNvPicPr>
          <p:nvPr/>
        </p:nvPicPr>
        <p:blipFill>
          <a:blip r:embed="rId2">
            <a:extLst/>
          </a:blip>
          <a:stretch>
            <a:fillRect/>
          </a:stretch>
        </p:blipFill>
        <p:spPr>
          <a:xfrm>
            <a:off x="381000" y="914400"/>
            <a:ext cx="8305800" cy="5135754"/>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7" name="IMG_8458.jpeg" descr="IMG_8458.jpeg"/>
          <p:cNvPicPr>
            <a:picLocks noChangeAspect="1"/>
          </p:cNvPicPr>
          <p:nvPr/>
        </p:nvPicPr>
        <p:blipFill>
          <a:blip r:embed="rId2">
            <a:extLst/>
          </a:blip>
          <a:stretch>
            <a:fillRect/>
          </a:stretch>
        </p:blipFill>
        <p:spPr>
          <a:xfrm>
            <a:off x="771848" y="708091"/>
            <a:ext cx="7600304" cy="5441818"/>
          </a:xfrm>
          <a:prstGeom prst="rect">
            <a:avLst/>
          </a:prstGeom>
          <a:ln w="12700">
            <a:miter lim="400000"/>
          </a:ln>
        </p:spPr>
      </p:pic>
    </p:spTree>
  </p:cSld>
  <p:clrMapOvr>
    <a:masterClrMapping/>
  </p:clrMapOvr>
  <p:transition xmlns:p14="http://schemas.microsoft.com/office/powerpoint/2010/main" spd="med" advClick="1"/>
</p:sld>
</file>

<file path=ppt/slides/slide6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0" name="Content Placeholder 2"/>
          <p:cNvSpPr txBox="1"/>
          <p:nvPr>
            <p:ph type="body" idx="1"/>
          </p:nvPr>
        </p:nvSpPr>
        <p:spPr>
          <a:xfrm>
            <a:off x="457200" y="1447800"/>
            <a:ext cx="8229600" cy="4325112"/>
          </a:xfrm>
          <a:prstGeom prst="rect">
            <a:avLst/>
          </a:prstGeom>
        </p:spPr>
        <p:txBody>
          <a:bodyPr/>
          <a:lstStyle/>
          <a:p>
            <a:pPr marL="0" indent="0">
              <a:buClrTx/>
              <a:buSzTx/>
              <a:buFontTx/>
              <a:buNone/>
              <a:defRPr b="1"/>
            </a:pPr>
            <a:r>
              <a:t>Papilledema</a:t>
            </a:r>
            <a:r>
              <a:rPr b="0"/>
              <a:t> : </a:t>
            </a:r>
            <a:endParaRPr b="0"/>
          </a:p>
          <a:p>
            <a:pPr marL="0" indent="0">
              <a:buClrTx/>
              <a:buSzTx/>
              <a:buFontTx/>
              <a:buNone/>
              <a:defRPr b="1"/>
            </a:pPr>
            <a:r>
              <a:rPr b="0"/>
              <a:t>Bilateral optic disc swelling secondary to  increased  intracranial pressure </a:t>
            </a:r>
            <a:endParaRPr b="0"/>
          </a:p>
          <a:p>
            <a:pPr marL="0" indent="0">
              <a:buClrTx/>
              <a:buSzTx/>
              <a:buFontTx/>
              <a:buNone/>
              <a:defRPr b="1"/>
            </a:pPr>
            <a:endParaRPr b="0"/>
          </a:p>
          <a:p>
            <a:pPr marL="0" indent="0">
              <a:buClrTx/>
              <a:buSzTx/>
              <a:buFontTx/>
              <a:buNone/>
              <a:defRPr b="1"/>
            </a:pPr>
            <a:r>
              <a:rPr b="0"/>
              <a:t>Can lead to transient visual obscurations or mild persistent blurred vision. </a:t>
            </a:r>
            <a:endParaRPr b="0"/>
          </a:p>
          <a:p>
            <a:pPr marL="0" indent="0">
              <a:buClrTx/>
              <a:buSzTx/>
              <a:buFontTx/>
              <a:buNone/>
              <a:defRPr b="1"/>
            </a:pPr>
            <a:endParaRPr b="0"/>
          </a:p>
          <a:p>
            <a:pPr marL="0" indent="0">
              <a:buClrTx/>
              <a:buSzTx/>
              <a:buFontTx/>
              <a:buNone/>
              <a:defRPr b="1"/>
            </a:pPr>
            <a:r>
              <a:rPr b="0"/>
              <a:t>Examination reveals bilateral optic nerve swelling without relative afferent papillary defect.</a:t>
            </a:r>
          </a:p>
        </p:txBody>
      </p:sp>
    </p:spTree>
  </p:cSld>
  <p:clrMapOvr>
    <a:masterClrMapping/>
  </p:clrMapOvr>
  <p:transition xmlns:p14="http://schemas.microsoft.com/office/powerpoint/2010/main" spd="med" advClick="1"/>
</p:sld>
</file>

<file path=ppt/slides/slide6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2" name="Visual obscurations :…"/>
          <p:cNvSpPr txBox="1"/>
          <p:nvPr>
            <p:ph type="body" idx="1"/>
          </p:nvPr>
        </p:nvSpPr>
        <p:spPr>
          <a:prstGeom prst="rect">
            <a:avLst/>
          </a:prstGeom>
        </p:spPr>
        <p:txBody>
          <a:bodyPr/>
          <a:lstStyle/>
          <a:p>
            <a:pPr marL="0" indent="0" defTabSz="457200">
              <a:spcBef>
                <a:spcPts val="0"/>
              </a:spcBef>
              <a:buClrTx/>
              <a:buSzTx/>
              <a:buFontTx/>
              <a:buNone/>
              <a:defRPr sz="1800">
                <a:solidFill>
                  <a:srgbClr val="3C4043"/>
                </a:solidFill>
                <a:latin typeface="Helvetica Neue"/>
                <a:ea typeface="Helvetica Neue"/>
                <a:cs typeface="Helvetica Neue"/>
                <a:sym typeface="Helvetica Neue"/>
              </a:defRPr>
            </a:pPr>
            <a:r>
              <a:rPr b="1"/>
              <a:t>Visual obscurations</a:t>
            </a:r>
            <a:r>
              <a:t> : </a:t>
            </a:r>
          </a:p>
          <a:p>
            <a:pPr marL="0" indent="0" defTabSz="457200">
              <a:spcBef>
                <a:spcPts val="0"/>
              </a:spcBef>
              <a:buClrTx/>
              <a:buSzTx/>
              <a:buFontTx/>
              <a:buNone/>
              <a:defRPr sz="1800">
                <a:solidFill>
                  <a:srgbClr val="3C4043"/>
                </a:solidFill>
                <a:latin typeface="Helvetica Neue"/>
                <a:ea typeface="Helvetica Neue"/>
                <a:cs typeface="Helvetica Neue"/>
                <a:sym typeface="Helvetica Neue"/>
              </a:defRPr>
            </a:pPr>
          </a:p>
          <a:p>
            <a:pPr marL="0" indent="0" defTabSz="457200">
              <a:spcBef>
                <a:spcPts val="0"/>
              </a:spcBef>
              <a:buClrTx/>
              <a:buSzTx/>
              <a:buFontTx/>
              <a:buNone/>
              <a:defRPr sz="1800">
                <a:solidFill>
                  <a:srgbClr val="3C4043"/>
                </a:solidFill>
                <a:latin typeface="Helvetica Neue"/>
                <a:ea typeface="Helvetica Neue"/>
                <a:cs typeface="Helvetica Neue"/>
                <a:sym typeface="Helvetica Neue"/>
              </a:defRPr>
            </a:pPr>
            <a:r>
              <a:t>Are </a:t>
            </a:r>
            <a:r>
              <a:rPr b="1"/>
              <a:t>transient</a:t>
            </a:r>
            <a:r>
              <a:t> losses (“graying out”) of </a:t>
            </a:r>
            <a:r>
              <a:rPr b="1"/>
              <a:t>vision</a:t>
            </a:r>
            <a:r>
              <a:t> lasting a few seconds, occurring in the context of raised intracranial pressure (ICP), and especially associated with activities known to elevate ICP (coughing, sneezing, bending down, straining at stool) and relieved by their cessation</a:t>
            </a:r>
          </a:p>
        </p:txBody>
      </p:sp>
    </p:spTree>
  </p:cSld>
  <p:clrMapOvr>
    <a:masterClrMapping/>
  </p:clrMapOvr>
  <p:transition xmlns:p14="http://schemas.microsoft.com/office/powerpoint/2010/main" spd="med" advClick="1"/>
</p:sld>
</file>

<file path=ppt/slides/slide6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34" name="Picture 2" descr="Picture 2"/>
          <p:cNvPicPr>
            <a:picLocks noChangeAspect="1"/>
          </p:cNvPicPr>
          <p:nvPr/>
        </p:nvPicPr>
        <p:blipFill>
          <a:blip r:embed="rId2">
            <a:extLst/>
          </a:blip>
          <a:stretch>
            <a:fillRect/>
          </a:stretch>
        </p:blipFill>
        <p:spPr>
          <a:xfrm>
            <a:off x="304800" y="152400"/>
            <a:ext cx="8534400" cy="6667500"/>
          </a:xfrm>
          <a:prstGeom prst="rect">
            <a:avLst/>
          </a:prstGeom>
          <a:ln w="12700">
            <a:miter lim="400000"/>
          </a:ln>
        </p:spPr>
      </p:pic>
    </p:spTree>
  </p:cSld>
  <p:clrMapOvr>
    <a:masterClrMapping/>
  </p:clrMapOvr>
  <p:transition xmlns:p14="http://schemas.microsoft.com/office/powerpoint/2010/main" spd="med" advClick="1"/>
</p:sld>
</file>

<file path=ppt/slides/slide6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36" name="Picture 2" descr="Picture 2"/>
          <p:cNvPicPr>
            <a:picLocks noChangeAspect="1"/>
          </p:cNvPicPr>
          <p:nvPr/>
        </p:nvPicPr>
        <p:blipFill>
          <a:blip r:embed="rId2">
            <a:extLst/>
          </a:blip>
          <a:stretch>
            <a:fillRect/>
          </a:stretch>
        </p:blipFill>
        <p:spPr>
          <a:xfrm>
            <a:off x="685800" y="457200"/>
            <a:ext cx="7620000" cy="6111241"/>
          </a:xfrm>
          <a:prstGeom prst="rect">
            <a:avLst/>
          </a:prstGeom>
          <a:ln w="12700">
            <a:miter lim="400000"/>
          </a:ln>
        </p:spPr>
      </p:pic>
    </p:spTree>
  </p:cSld>
  <p:clrMapOvr>
    <a:masterClrMapping/>
  </p:clrMapOvr>
  <p:transition xmlns:p14="http://schemas.microsoft.com/office/powerpoint/2010/main" spd="med" advClick="1"/>
</p:sld>
</file>

<file path=ppt/slides/slide6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38" name="EBA105AD-F813-4C0F-B353-E5BE38F2D3E6-L0-001.jpeg" descr="EBA105AD-F813-4C0F-B353-E5BE38F2D3E6-L0-001.jpeg"/>
          <p:cNvPicPr>
            <a:picLocks noChangeAspect="0"/>
          </p:cNvPicPr>
          <p:nvPr>
            <p:ph type="pic" idx="21"/>
          </p:nvPr>
        </p:nvPicPr>
        <p:blipFill>
          <a:blip r:embed="rId2">
            <a:extLst/>
          </a:blip>
          <a:stretch>
            <a:fillRect/>
          </a:stretch>
        </p:blipFill>
        <p:spPr>
          <a:xfrm>
            <a:off x="2557589" y="229482"/>
            <a:ext cx="4586606" cy="6399036"/>
          </a:xfrm>
          <a:prstGeom prst="rect">
            <a:avLst/>
          </a:prstGeom>
        </p:spPr>
      </p:pic>
    </p:spTree>
  </p:cSld>
  <p:clrMapOvr>
    <a:masterClrMapping/>
  </p:clrMapOvr>
  <p:transition xmlns:p14="http://schemas.microsoft.com/office/powerpoint/2010/main" spd="med" advClick="1"/>
</p:sld>
</file>

<file path=ppt/slides/slide6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40" name="Picture 2" descr="Picture 2"/>
          <p:cNvPicPr>
            <a:picLocks noChangeAspect="1"/>
          </p:cNvPicPr>
          <p:nvPr/>
        </p:nvPicPr>
        <p:blipFill>
          <a:blip r:embed="rId2">
            <a:extLst/>
          </a:blip>
          <a:srcRect l="0" t="0" r="0" b="12308"/>
          <a:stretch>
            <a:fillRect/>
          </a:stretch>
        </p:blipFill>
        <p:spPr>
          <a:xfrm>
            <a:off x="439653" y="152397"/>
            <a:ext cx="8323348" cy="6670381"/>
          </a:xfrm>
          <a:prstGeom prst="rect">
            <a:avLst/>
          </a:prstGeom>
          <a:ln w="12700">
            <a:miter lim="400000"/>
          </a:ln>
        </p:spPr>
      </p:pic>
    </p:spTree>
  </p:cSld>
  <p:clrMapOvr>
    <a:masterClrMapping/>
  </p:clrMapOvr>
  <p:transition xmlns:p14="http://schemas.microsoft.com/office/powerpoint/2010/main" spd="med" advClick="1"/>
</p:sld>
</file>

<file path=ppt/slides/slide6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2" name="Title 1"/>
          <p:cNvSpPr txBox="1"/>
          <p:nvPr>
            <p:ph type="title"/>
          </p:nvPr>
        </p:nvSpPr>
        <p:spPr>
          <a:prstGeom prst="rect">
            <a:avLst/>
          </a:prstGeom>
        </p:spPr>
        <p:txBody>
          <a:bodyPr/>
          <a:lstStyle>
            <a:lvl1pPr>
              <a:defRPr b="1"/>
            </a:lvl1pPr>
          </a:lstStyle>
          <a:p>
            <a:pPr/>
            <a:r>
              <a:t>Psychogenic problems</a:t>
            </a:r>
          </a:p>
        </p:txBody>
      </p:sp>
      <p:sp>
        <p:nvSpPr>
          <p:cNvPr id="343" name="Content Placeholder 2"/>
          <p:cNvSpPr txBox="1"/>
          <p:nvPr>
            <p:ph type="body" idx="1"/>
          </p:nvPr>
        </p:nvSpPr>
        <p:spPr>
          <a:prstGeom prst="rect">
            <a:avLst/>
          </a:prstGeom>
        </p:spPr>
        <p:txBody>
          <a:bodyPr/>
          <a:lstStyle/>
          <a:p>
            <a:pPr>
              <a:lnSpc>
                <a:spcPct val="80000"/>
              </a:lnSpc>
              <a:defRPr sz="2500"/>
            </a:pPr>
            <a:r>
              <a:t>Patients describing visual loss without an organic basis are said to have "functional" visual loss. Patients who are purposely feigning blindness are malingerers, whereas those who truly perceive blindness have a conversion disorder. </a:t>
            </a:r>
          </a:p>
          <a:p>
            <a:pPr>
              <a:lnSpc>
                <a:spcPct val="80000"/>
              </a:lnSpc>
              <a:defRPr sz="2500"/>
            </a:pPr>
            <a:r>
              <a:t>The visual loss may be monocular or binocular, total or sub-total.</a:t>
            </a:r>
          </a:p>
          <a:p>
            <a:pPr>
              <a:lnSpc>
                <a:spcPct val="80000"/>
              </a:lnSpc>
              <a:defRPr sz="2500"/>
            </a:pPr>
            <a:r>
              <a:t>Malingerers have been known to pharmacologically alter pupillary function.</a:t>
            </a:r>
          </a:p>
          <a:p>
            <a:pPr>
              <a:lnSpc>
                <a:spcPct val="80000"/>
              </a:lnSpc>
              <a:defRPr sz="2500"/>
            </a:pPr>
            <a:r>
              <a:t>Once organic disease has been ruled out, sophisticated ophthalmic techniques and slights of hand may be required for proper diagnosis</a:t>
            </a:r>
          </a:p>
        </p:txBody>
      </p:sp>
    </p:spTree>
  </p:cSld>
  <p:clrMapOvr>
    <a:masterClrMapping/>
  </p:clrMapOvr>
  <p:transition xmlns:p14="http://schemas.microsoft.com/office/powerpoint/2010/main" spd="med" advClick="1"/>
</p:sld>
</file>

<file path=ppt/slides/slide6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5" name="Title 1"/>
          <p:cNvSpPr txBox="1"/>
          <p:nvPr>
            <p:ph type="title"/>
          </p:nvPr>
        </p:nvSpPr>
        <p:spPr>
          <a:xfrm>
            <a:off x="457200" y="1143000"/>
            <a:ext cx="8229600" cy="4267200"/>
          </a:xfrm>
          <a:prstGeom prst="rect">
            <a:avLst/>
          </a:prstGeom>
        </p:spPr>
        <p:txBody>
          <a:bodyPr/>
          <a:lstStyle>
            <a:lvl1pPr algn="ctr">
              <a:defRPr sz="9600">
                <a:latin typeface="Edwardian Script ITC"/>
                <a:ea typeface="Edwardian Script ITC"/>
                <a:cs typeface="Edwardian Script ITC"/>
                <a:sym typeface="Edwardian Script ITC"/>
              </a:defRPr>
            </a:lvl1pPr>
          </a:lstStyle>
          <a:p>
            <a:pPr/>
            <a:r>
              <a:t>Thank you</a:t>
            </a:r>
          </a:p>
        </p:txBody>
      </p:sp>
    </p:spTree>
  </p:cSld>
  <p:clrMapOvr>
    <a:masterClrMapping/>
  </p:clrMapOvr>
  <p:transition xmlns:p14="http://schemas.microsoft.com/office/powerpoint/2010/main" spd="med" advClick="1"/>
</p:sld>
</file>

<file path=ppt/slides/slide6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7" name="Content Placeholder 2"/>
          <p:cNvSpPr txBox="1"/>
          <p:nvPr>
            <p:ph type="body" idx="1"/>
          </p:nvPr>
        </p:nvSpPr>
        <p:spPr>
          <a:xfrm>
            <a:off x="381000" y="914400"/>
            <a:ext cx="8229600" cy="4953000"/>
          </a:xfrm>
          <a:prstGeom prst="rect">
            <a:avLst/>
          </a:prstGeom>
        </p:spPr>
        <p:txBody>
          <a:bodyPr/>
          <a:lstStyle/>
          <a:p>
            <a:pPr>
              <a:defRPr u="sng"/>
            </a:pPr>
            <a:r>
              <a:t>Fluorescein</a:t>
            </a:r>
            <a:r>
              <a:rPr u="none"/>
              <a:t> staining is seen in keratitis, corneal abrasion, and corneal edema.</a:t>
            </a:r>
            <a:endParaRPr u="none"/>
          </a:p>
          <a:p>
            <a:pPr/>
            <a:r>
              <a:t>Alterations in the </a:t>
            </a:r>
            <a:r>
              <a:rPr u="sng"/>
              <a:t>red reflex </a:t>
            </a:r>
            <a:r>
              <a:t>are seen in most media opacities and in retinal detachment.</a:t>
            </a:r>
          </a:p>
          <a:p>
            <a:pPr/>
            <a:r>
              <a:t>Abnormalities in the visual pathways posterior to the optic chiasm can be distinguished by the presence of a </a:t>
            </a:r>
            <a:r>
              <a:rPr u="sng"/>
              <a:t>homonymous visual field defect</a:t>
            </a:r>
            <a:r>
              <a:t>, often detectable with confrontation field testing. </a:t>
            </a:r>
          </a:p>
          <a:p>
            <a:pPr/>
            <a:r>
              <a:t>Retrochiasmal tumors may also cause </a:t>
            </a:r>
            <a:r>
              <a:rPr u="sng"/>
              <a:t>palsy of the sixth cranial nerve.</a:t>
            </a:r>
          </a:p>
        </p:txBody>
      </p:sp>
    </p:spTree>
  </p:cSld>
  <p:clrMapOvr>
    <a:masterClrMapping/>
  </p:clrMapOvr>
  <p:transition xmlns:p14="http://schemas.microsoft.com/office/powerpoint/2010/main" spd="med" advClick="1"/>
</p:sld>
</file>

<file path=ppt/slides/slide6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9" name="Content Placeholder 6"/>
          <p:cNvSpPr txBox="1"/>
          <p:nvPr>
            <p:ph type="body" idx="1"/>
          </p:nvPr>
        </p:nvSpPr>
        <p:spPr>
          <a:xfrm>
            <a:off x="460375" y="990600"/>
            <a:ext cx="8229600" cy="4325112"/>
          </a:xfrm>
          <a:prstGeom prst="rect">
            <a:avLst/>
          </a:prstGeom>
        </p:spPr>
        <p:txBody>
          <a:bodyPr/>
          <a:lstStyle/>
          <a:p>
            <a:pPr>
              <a:lnSpc>
                <a:spcPct val="80000"/>
              </a:lnSpc>
              <a:defRPr b="1" sz="2300"/>
            </a:pPr>
            <a:r>
              <a:t>Keratitis</a:t>
            </a:r>
            <a:r>
              <a:rPr b="0"/>
              <a:t> — Keratitis is inflammation of the cornea due to trauma, abrasive exposure, allergy, or infection. It is marked by cloudiness, irregularity, or loss of epithelial or sub-epithelial corneal tissues. Typically </a:t>
            </a:r>
            <a:r>
              <a:t>the eye is tearing, red, and painful or irritated.</a:t>
            </a:r>
          </a:p>
          <a:p>
            <a:pPr>
              <a:lnSpc>
                <a:spcPct val="80000"/>
              </a:lnSpc>
              <a:defRPr sz="2300"/>
            </a:pPr>
            <a:r>
              <a:t>Loss of epithelial cells is demonstrated by corneal uptake of </a:t>
            </a:r>
            <a:r>
              <a:rPr u="sng">
                <a:solidFill>
                  <a:srgbClr val="0000FF"/>
                </a:solidFill>
                <a:uFill>
                  <a:solidFill>
                    <a:srgbClr val="0000FF"/>
                  </a:solidFill>
                </a:uFill>
                <a:hlinkClick r:id="rId2" invalidUrl="" action="" tgtFrame="" tooltip="" history="1" highlightClick="0" endSnd="0"/>
              </a:rPr>
              <a:t>fluorescein</a:t>
            </a:r>
            <a:r>
              <a:t> dye, creating a focal or diffuse green glow under a cobalt blue light. Deeper corneal disease may be visible as a focal or diffuse white opacity, or by dulling of the usually distinct reflection of light off of the cornea (corneal light reflex). The most common causes of keratitis are infection (viral, bacterial, fungal) and trauma. Both can also cause corneal edema</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9" name="IMG_9050.jpeg" descr="IMG_9050.jpeg"/>
          <p:cNvPicPr>
            <a:picLocks noChangeAspect="1"/>
          </p:cNvPicPr>
          <p:nvPr/>
        </p:nvPicPr>
        <p:blipFill>
          <a:blip r:embed="rId2">
            <a:extLst/>
          </a:blip>
          <a:srcRect l="0" t="0" r="0" b="9303"/>
          <a:stretch>
            <a:fillRect/>
          </a:stretch>
        </p:blipFill>
        <p:spPr>
          <a:xfrm>
            <a:off x="608915" y="641303"/>
            <a:ext cx="6981130" cy="5418065"/>
          </a:xfrm>
          <a:prstGeom prst="rect">
            <a:avLst/>
          </a:prstGeom>
          <a:ln w="12700">
            <a:miter lim="400000"/>
          </a:ln>
        </p:spPr>
      </p:pic>
    </p:spTree>
  </p:cSld>
  <p:clrMapOvr>
    <a:masterClrMapping/>
  </p:clrMapOvr>
  <p:transition xmlns:p14="http://schemas.microsoft.com/office/powerpoint/2010/main" spd="med" advClick="1"/>
</p:sld>
</file>

<file path=ppt/slides/slide7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51" name="Picture 4" descr="Picture 4"/>
          <p:cNvPicPr>
            <a:picLocks noChangeAspect="1"/>
          </p:cNvPicPr>
          <p:nvPr/>
        </p:nvPicPr>
        <p:blipFill>
          <a:blip r:embed="rId2">
            <a:extLst/>
          </a:blip>
          <a:stretch>
            <a:fillRect/>
          </a:stretch>
        </p:blipFill>
        <p:spPr>
          <a:xfrm>
            <a:off x="304800" y="762000"/>
            <a:ext cx="4286250" cy="3448052"/>
          </a:xfrm>
          <a:prstGeom prst="rect">
            <a:avLst/>
          </a:prstGeom>
          <a:ln w="12700">
            <a:miter lim="400000"/>
          </a:ln>
        </p:spPr>
      </p:pic>
      <p:pic>
        <p:nvPicPr>
          <p:cNvPr id="352" name="Picture 6" descr="Picture 6"/>
          <p:cNvPicPr>
            <a:picLocks noChangeAspect="1"/>
          </p:cNvPicPr>
          <p:nvPr/>
        </p:nvPicPr>
        <p:blipFill>
          <a:blip r:embed="rId3">
            <a:extLst/>
          </a:blip>
          <a:stretch>
            <a:fillRect/>
          </a:stretch>
        </p:blipFill>
        <p:spPr>
          <a:xfrm>
            <a:off x="2362200" y="3886200"/>
            <a:ext cx="4114800" cy="2703591"/>
          </a:xfrm>
          <a:prstGeom prst="rect">
            <a:avLst/>
          </a:prstGeom>
          <a:ln w="12700">
            <a:miter lim="400000"/>
          </a:ln>
        </p:spPr>
      </p:pic>
      <p:pic>
        <p:nvPicPr>
          <p:cNvPr id="353" name="Picture 8" descr="Picture 8"/>
          <p:cNvPicPr>
            <a:picLocks noChangeAspect="1"/>
          </p:cNvPicPr>
          <p:nvPr/>
        </p:nvPicPr>
        <p:blipFill>
          <a:blip r:embed="rId4">
            <a:extLst/>
          </a:blip>
          <a:stretch>
            <a:fillRect/>
          </a:stretch>
        </p:blipFill>
        <p:spPr>
          <a:xfrm>
            <a:off x="4495800" y="466723"/>
            <a:ext cx="4438650" cy="3800479"/>
          </a:xfrm>
          <a:prstGeom prst="rect">
            <a:avLst/>
          </a:prstGeom>
          <a:ln w="12700">
            <a:miter lim="400000"/>
          </a:ln>
        </p:spPr>
      </p:pic>
    </p:spTree>
  </p:cSld>
  <p:clrMapOvr>
    <a:masterClrMapping/>
  </p:clrMapOvr>
  <p:transition xmlns:p14="http://schemas.microsoft.com/office/powerpoint/2010/main" spd="med" advClick="1"/>
</p:sld>
</file>

<file path=ppt/slides/slide7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5" name="Content Placeholder 2"/>
          <p:cNvSpPr txBox="1"/>
          <p:nvPr>
            <p:ph type="body" idx="1"/>
          </p:nvPr>
        </p:nvSpPr>
        <p:spPr>
          <a:xfrm>
            <a:off x="457200" y="914400"/>
            <a:ext cx="8229600" cy="4325112"/>
          </a:xfrm>
          <a:prstGeom prst="rect">
            <a:avLst/>
          </a:prstGeom>
        </p:spPr>
        <p:txBody>
          <a:bodyPr/>
          <a:lstStyle/>
          <a:p>
            <a:pPr>
              <a:lnSpc>
                <a:spcPct val="80000"/>
              </a:lnSpc>
              <a:defRPr b="1" sz="2100"/>
            </a:pPr>
            <a:r>
              <a:t>Corneal edema</a:t>
            </a:r>
            <a:r>
              <a:rPr b="0"/>
              <a:t> — Corneal swelling results in loss of corneal clarity. Examination may reveal dulling of the corneal light reflex or a frank grey or white color to the substance of the cornea.</a:t>
            </a:r>
          </a:p>
          <a:p>
            <a:pPr>
              <a:lnSpc>
                <a:spcPct val="80000"/>
              </a:lnSpc>
              <a:defRPr sz="2100" u="sng"/>
            </a:pPr>
            <a:r>
              <a:t>A serious cause of sudden corneal edema is acute angle-closure glaucoma</a:t>
            </a:r>
            <a:r>
              <a:rPr u="none"/>
              <a:t>. The patient with severely elevated intraocular pressure (IOP) typically has nausea, vomiting, and may see colored halos around lights. The eye is tearing, red, and extremely painful, often with ipsilateral brow ache. In angle closure, the pupil may be fixed in a mid-dilated position, and biomicroscopic (slit lamp) examination may reveal a shallow anterior chamber. IOP is often dangerously elevated (usually 40 to 80 mmHg). If formal tonometry is not available, severely elevated IOP may be suspected by noting hardness to palpation in comparison to the fellow eye</a:t>
            </a:r>
          </a:p>
        </p:txBody>
      </p:sp>
    </p:spTree>
  </p:cSld>
  <p:clrMapOvr>
    <a:masterClrMapping/>
  </p:clrMapOvr>
  <p:transition xmlns:p14="http://schemas.microsoft.com/office/powerpoint/2010/main" spd="med" advClick="1"/>
</p:sld>
</file>

<file path=ppt/slides/slide7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7" name="Content Placeholder 2"/>
          <p:cNvSpPr txBox="1"/>
          <p:nvPr>
            <p:ph type="body" idx="1"/>
          </p:nvPr>
        </p:nvSpPr>
        <p:spPr>
          <a:xfrm>
            <a:off x="457200" y="1295400"/>
            <a:ext cx="8229600" cy="4325112"/>
          </a:xfrm>
          <a:prstGeom prst="rect">
            <a:avLst/>
          </a:prstGeom>
        </p:spPr>
        <p:txBody>
          <a:bodyPr/>
          <a:lstStyle/>
          <a:p>
            <a:pPr>
              <a:lnSpc>
                <a:spcPct val="80000"/>
              </a:lnSpc>
              <a:defRPr b="1" sz="2300"/>
            </a:pPr>
            <a:r>
              <a:t>Retinal artery occlusion</a:t>
            </a:r>
            <a:r>
              <a:rPr b="0"/>
              <a:t> — Thrombosis, embolism, or arteritis of the central retinal artery results in retinal ganglion cell damage, leading to severe, sudden, painless, central or paracentral visual loss</a:t>
            </a:r>
          </a:p>
          <a:p>
            <a:pPr>
              <a:lnSpc>
                <a:spcPct val="80000"/>
              </a:lnSpc>
              <a:defRPr sz="2300"/>
            </a:pPr>
            <a:r>
              <a:t>Within minutes to hours of the occlusion, the only abnormality noted on ophthalmoscopy may </a:t>
            </a:r>
            <a:r>
              <a:rPr i="1" u="sng"/>
              <a:t>be vascular narrowing</a:t>
            </a:r>
            <a:r>
              <a:t>. An embolus is visible in about 20 percent of patients with central retinal artery occlusion (CRAO) After several hours, the inner layer of the retina becomes ischemic, turning milky white, except in the fovea, which appears as a cherry-red spot. An afferent papillary defect is typically present. </a:t>
            </a:r>
          </a:p>
          <a:p>
            <a:pPr>
              <a:lnSpc>
                <a:spcPct val="80000"/>
              </a:lnSpc>
              <a:defRPr i="1" sz="2300" u="sng"/>
            </a:pPr>
            <a:r>
              <a:t>The presence of giant cell arteritis must be ruled out</a:t>
            </a:r>
            <a:r>
              <a:rPr i="0" u="none"/>
              <a:t>. </a:t>
            </a:r>
          </a:p>
        </p:txBody>
      </p:sp>
    </p:spTree>
  </p:cSld>
  <p:clrMapOvr>
    <a:masterClrMapping/>
  </p:clrMapOvr>
  <p:transition xmlns:p14="http://schemas.microsoft.com/office/powerpoint/2010/main" spd="med" advClick="1"/>
</p:sld>
</file>

<file path=ppt/slides/slide7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9" name="Content Placeholder 2"/>
          <p:cNvSpPr txBox="1"/>
          <p:nvPr>
            <p:ph type="body" idx="1"/>
          </p:nvPr>
        </p:nvSpPr>
        <p:spPr>
          <a:xfrm>
            <a:off x="457200" y="1524000"/>
            <a:ext cx="8229600" cy="4325112"/>
          </a:xfrm>
          <a:prstGeom prst="rect">
            <a:avLst/>
          </a:prstGeom>
        </p:spPr>
        <p:txBody>
          <a:bodyPr/>
          <a:lstStyle/>
          <a:p>
            <a:pPr>
              <a:lnSpc>
                <a:spcPct val="80000"/>
              </a:lnSpc>
              <a:defRPr b="1" sz="2100"/>
            </a:pPr>
            <a:r>
              <a:t>Retinal vein occlusion</a:t>
            </a:r>
            <a:r>
              <a:rPr b="0"/>
              <a:t> — Thrombosis of the central retinal vein results in venous stasis, leading to disc swelling, diffuse nerve fiber layer and pre-retinal hemorrhage, and cotton wool spots that create a dramatic appearance, often called "the blood and thunder" fundus Depending upon the degree of ischemia or presence of macular edema, there may be need for retinal laser to prevent further vision loss or intravitreal injections of anti-VEGF agents or corticosteroids to recover vision</a:t>
            </a:r>
          </a:p>
          <a:p>
            <a:pPr>
              <a:lnSpc>
                <a:spcPct val="80000"/>
              </a:lnSpc>
              <a:defRPr sz="2100"/>
            </a:pPr>
            <a:r>
              <a:t>While vision loss may be severe, the onset is typically subacute in contrast to the sudden visual loss typical of CRAO. When venous stasis is severe, infarction may occur due to slowed retinal blood flow on the arterial side. In this setting, a relative afferent papillary defect is often present</a:t>
            </a:r>
          </a:p>
        </p:txBody>
      </p:sp>
    </p:spTree>
  </p:cSld>
  <p:clrMapOvr>
    <a:masterClrMapping/>
  </p:clrMapOvr>
  <p:transition xmlns:p14="http://schemas.microsoft.com/office/powerpoint/2010/main" spd="med" advClick="1"/>
</p:sld>
</file>

<file path=ppt/slides/slide7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1" name="Content Placeholder 2"/>
          <p:cNvSpPr txBox="1"/>
          <p:nvPr>
            <p:ph type="body" idx="1"/>
          </p:nvPr>
        </p:nvSpPr>
        <p:spPr>
          <a:xfrm>
            <a:off x="457200" y="1371600"/>
            <a:ext cx="8229600" cy="4325112"/>
          </a:xfrm>
          <a:prstGeom prst="rect">
            <a:avLst/>
          </a:prstGeom>
        </p:spPr>
        <p:txBody>
          <a:bodyPr/>
          <a:lstStyle/>
          <a:p>
            <a:pPr>
              <a:lnSpc>
                <a:spcPct val="90000"/>
              </a:lnSpc>
              <a:defRPr b="1" sz="2500"/>
            </a:pPr>
            <a:r>
              <a:t>Acute maculopathy</a:t>
            </a:r>
            <a:r>
              <a:rPr b="0"/>
              <a:t> — Conditions that affect the macula are associated with a central blind spot (scotoma), blurred vision, or visual distortion. Alteration of the macula due to fluid leakage, bleeding, infection, or other causes can occur de novo or as an acute worsening of a chronic disease (eg, new edema in previously dry diabetic retinopathy, or new bleeding in previously dry macular degeneration). Diagnosis usually requires detailed ophthalmoscopy with a high magnification lens through pharmacologically dilated pupils</a:t>
            </a:r>
          </a:p>
        </p:txBody>
      </p:sp>
    </p:spTree>
  </p:cSld>
  <p:clrMapOvr>
    <a:masterClrMapping/>
  </p:clrMapOvr>
  <p:transition xmlns:p14="http://schemas.microsoft.com/office/powerpoint/2010/main" spd="med" advClick="1"/>
</p:sld>
</file>

<file path=ppt/slides/slide7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63" name="Picture 2" descr="Picture 2"/>
          <p:cNvPicPr>
            <a:picLocks noChangeAspect="1"/>
          </p:cNvPicPr>
          <p:nvPr/>
        </p:nvPicPr>
        <p:blipFill>
          <a:blip r:embed="rId2">
            <a:extLst/>
          </a:blip>
          <a:stretch>
            <a:fillRect/>
          </a:stretch>
        </p:blipFill>
        <p:spPr>
          <a:xfrm>
            <a:off x="838200" y="990600"/>
            <a:ext cx="7744102" cy="3962400"/>
          </a:xfrm>
          <a:prstGeom prst="rect">
            <a:avLst/>
          </a:prstGeom>
          <a:ln w="12700">
            <a:miter lim="400000"/>
          </a:ln>
        </p:spPr>
      </p:pic>
    </p:spTree>
  </p:cSld>
  <p:clrMapOvr>
    <a:masterClrMapping/>
  </p:clrMapOvr>
  <p:transition xmlns:p14="http://schemas.microsoft.com/office/powerpoint/2010/main" spd="med" advClick="1"/>
</p:sld>
</file>

<file path=ppt/slides/slide7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65" name="Picture 2" descr="Picture 2"/>
          <p:cNvPicPr>
            <a:picLocks noChangeAspect="1"/>
          </p:cNvPicPr>
          <p:nvPr/>
        </p:nvPicPr>
        <p:blipFill>
          <a:blip r:embed="rId2">
            <a:extLst/>
          </a:blip>
          <a:stretch>
            <a:fillRect/>
          </a:stretch>
        </p:blipFill>
        <p:spPr>
          <a:xfrm>
            <a:off x="368302" y="1371600"/>
            <a:ext cx="8242298" cy="4495800"/>
          </a:xfrm>
          <a:prstGeom prst="rect">
            <a:avLst/>
          </a:prstGeom>
          <a:ln w="12700">
            <a:miter lim="400000"/>
          </a:ln>
        </p:spPr>
      </p:pic>
    </p:spTree>
  </p:cSld>
  <p:clrMapOvr>
    <a:masterClrMapping/>
  </p:clrMapOvr>
  <p:transition xmlns:p14="http://schemas.microsoft.com/office/powerpoint/2010/main" spd="med" advClick="1"/>
</p:sld>
</file>

<file path=ppt/slides/slide7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67" name="Picture 2" descr="Picture 2"/>
          <p:cNvPicPr>
            <a:picLocks noChangeAspect="1"/>
          </p:cNvPicPr>
          <p:nvPr/>
        </p:nvPicPr>
        <p:blipFill>
          <a:blip r:embed="rId2">
            <a:extLst/>
          </a:blip>
          <a:stretch>
            <a:fillRect/>
          </a:stretch>
        </p:blipFill>
        <p:spPr>
          <a:xfrm>
            <a:off x="1371600" y="914400"/>
            <a:ext cx="6096000" cy="5438777"/>
          </a:xfrm>
          <a:prstGeom prst="rect">
            <a:avLst/>
          </a:prstGeom>
          <a:ln w="12700">
            <a:miter lim="400000"/>
          </a:ln>
        </p:spPr>
      </p:pic>
    </p:spTree>
  </p:cSld>
  <p:clrMapOvr>
    <a:masterClrMapping/>
  </p:clrMapOvr>
  <p:transition xmlns:p14="http://schemas.microsoft.com/office/powerpoint/2010/main" spd="med" advClick="1"/>
</p:sld>
</file>

<file path=ppt/slides/slide7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9" name="Title 1"/>
          <p:cNvSpPr txBox="1"/>
          <p:nvPr>
            <p:ph type="title"/>
          </p:nvPr>
        </p:nvSpPr>
        <p:spPr>
          <a:prstGeom prst="rect">
            <a:avLst/>
          </a:prstGeom>
        </p:spPr>
        <p:txBody>
          <a:bodyPr/>
          <a:lstStyle>
            <a:lvl1pPr>
              <a:defRPr b="1"/>
            </a:lvl1pPr>
          </a:lstStyle>
          <a:p>
            <a:pPr/>
            <a:r>
              <a:t>Retrochiasmal disorders</a:t>
            </a:r>
          </a:p>
        </p:txBody>
      </p:sp>
      <p:sp>
        <p:nvSpPr>
          <p:cNvPr id="370" name="Content Placeholder 2"/>
          <p:cNvSpPr txBox="1"/>
          <p:nvPr>
            <p:ph type="body" idx="1"/>
          </p:nvPr>
        </p:nvSpPr>
        <p:spPr>
          <a:prstGeom prst="rect">
            <a:avLst/>
          </a:prstGeom>
        </p:spPr>
        <p:txBody>
          <a:bodyPr/>
          <a:lstStyle/>
          <a:p>
            <a:pPr>
              <a:defRPr b="1"/>
            </a:pPr>
            <a:r>
              <a:t>Cortical blindness</a:t>
            </a:r>
            <a:r>
              <a:rPr b="0"/>
              <a:t> — Extensive bilateral damage to the cerebral visual pathways may result in complete loss of vision. Rarely, patients may confabulate and deny blindness, exhibiting a condition known as Anton syndrome. Other than blindness, no other abnormalities are seen on ophthalmic examination</a:t>
            </a:r>
          </a:p>
        </p:txBody>
      </p:sp>
    </p:spTree>
  </p:cSld>
  <p:clrMapOvr>
    <a:masterClrMapping/>
  </p:clrMapOvr>
  <p:transition xmlns:p14="http://schemas.microsoft.com/office/powerpoint/2010/main" spd="med" advClick="1"/>
</p:sld>
</file>

<file path=ppt/slides/slide7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2" name="Title 1"/>
          <p:cNvSpPr txBox="1"/>
          <p:nvPr>
            <p:ph type="title"/>
          </p:nvPr>
        </p:nvSpPr>
        <p:spPr>
          <a:prstGeom prst="rect">
            <a:avLst/>
          </a:prstGeom>
        </p:spPr>
        <p:txBody>
          <a:bodyPr/>
          <a:lstStyle>
            <a:lvl1pPr>
              <a:defRPr sz="3600"/>
            </a:lvl1pPr>
          </a:lstStyle>
          <a:p>
            <a:pPr/>
            <a:r>
              <a:t>Immediate treatment is required for</a:t>
            </a:r>
          </a:p>
        </p:txBody>
      </p:sp>
      <p:sp>
        <p:nvSpPr>
          <p:cNvPr id="373" name="Content Placeholder 2"/>
          <p:cNvSpPr txBox="1"/>
          <p:nvPr>
            <p:ph type="body" idx="1"/>
          </p:nvPr>
        </p:nvSpPr>
        <p:spPr>
          <a:prstGeom prst="rect">
            <a:avLst/>
          </a:prstGeom>
        </p:spPr>
        <p:txBody>
          <a:bodyPr/>
          <a:lstStyle/>
          <a:p>
            <a:pPr/>
            <a:r>
              <a:t>Acute central retinal artery occlusion:</a:t>
            </a:r>
            <a:br/>
            <a:r>
              <a:rPr sz="2000"/>
              <a:t>within a window of 100 min, immediate attempt to lower the intraocular pressure with digital massage, paracentesis, or pharmacologic agents.</a:t>
            </a:r>
            <a:endParaRPr sz="2000"/>
          </a:p>
          <a:p>
            <a:pPr/>
            <a:r>
              <a:t>Intraocular pressure greater than 40 mmHg with eye pain</a:t>
            </a:r>
            <a:br/>
          </a:p>
          <a:p>
            <a:pPr/>
            <a:r>
              <a:t>Vision loss in the setting of suspected giant cell arteritis </a:t>
            </a:r>
            <a:br/>
            <a:r>
              <a:rPr sz="2000"/>
              <a:t>started on </a:t>
            </a:r>
            <a:r>
              <a:rPr sz="2000" u="sng">
                <a:solidFill>
                  <a:srgbClr val="0000FF"/>
                </a:solidFill>
                <a:uFill>
                  <a:solidFill>
                    <a:srgbClr val="0000FF"/>
                  </a:solidFill>
                </a:uFill>
                <a:hlinkClick r:id="rId2" invalidUrl="" action="" tgtFrame="" tooltip="" history="1" highlightClick="0" endSnd="0"/>
              </a:rPr>
              <a:t>methylprednisolone</a:t>
            </a:r>
            <a:r>
              <a:rPr sz="2000"/>
              <a:t> 1000 mg IV daily for one to three days, followed by </a:t>
            </a:r>
            <a:r>
              <a:rPr sz="2000" u="sng">
                <a:solidFill>
                  <a:srgbClr val="0000FF"/>
                </a:solidFill>
                <a:uFill>
                  <a:solidFill>
                    <a:srgbClr val="0000FF"/>
                  </a:solidFill>
                </a:uFill>
                <a:hlinkClick r:id="rId3" invalidUrl="" action="" tgtFrame="" tooltip="" history="1" highlightClick="0" endSnd="0"/>
              </a:rPr>
              <a:t>prednisone</a:t>
            </a:r>
            <a:r>
              <a:rPr sz="2000"/>
              <a:t> 60 mg/d for two to four weeks</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1" name="IMG_9288.jpeg" descr="IMG_9288.jpeg"/>
          <p:cNvPicPr>
            <a:picLocks noChangeAspect="1"/>
          </p:cNvPicPr>
          <p:nvPr/>
        </p:nvPicPr>
        <p:blipFill>
          <a:blip r:embed="rId2">
            <a:extLst/>
          </a:blip>
          <a:stretch>
            <a:fillRect/>
          </a:stretch>
        </p:blipFill>
        <p:spPr>
          <a:xfrm>
            <a:off x="197082" y="847375"/>
            <a:ext cx="8749836" cy="4374919"/>
          </a:xfrm>
          <a:prstGeom prst="rect">
            <a:avLst/>
          </a:prstGeom>
          <a:ln w="12700">
            <a:miter lim="400000"/>
          </a:ln>
        </p:spPr>
      </p:pic>
    </p:spTree>
  </p:cSld>
  <p:clrMapOvr>
    <a:masterClrMapping/>
  </p:clrMapOvr>
  <p:transition xmlns:p14="http://schemas.microsoft.com/office/powerpoint/2010/main" spd="med" advClick="1"/>
</p:sld>
</file>

<file path=ppt/slides/slide8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5" name="Title 1"/>
          <p:cNvSpPr txBox="1"/>
          <p:nvPr>
            <p:ph type="title"/>
          </p:nvPr>
        </p:nvSpPr>
        <p:spPr>
          <a:prstGeom prst="rect">
            <a:avLst/>
          </a:prstGeom>
        </p:spPr>
        <p:txBody>
          <a:bodyPr/>
          <a:lstStyle/>
          <a:p>
            <a:pPr/>
            <a:r>
              <a:t>Emergent referral is required for</a:t>
            </a:r>
          </a:p>
        </p:txBody>
      </p:sp>
      <p:sp>
        <p:nvSpPr>
          <p:cNvPr id="376" name="Content Placeholder 2"/>
          <p:cNvSpPr txBox="1"/>
          <p:nvPr>
            <p:ph type="body" idx="1"/>
          </p:nvPr>
        </p:nvSpPr>
        <p:spPr>
          <a:prstGeom prst="rect">
            <a:avLst/>
          </a:prstGeom>
        </p:spPr>
        <p:txBody>
          <a:bodyPr/>
          <a:lstStyle/>
          <a:p>
            <a:pPr/>
            <a:r>
              <a:t>Infectious keratitis</a:t>
            </a:r>
          </a:p>
          <a:p>
            <a:pPr/>
            <a:r>
              <a:t>Endophthalmitis</a:t>
            </a:r>
          </a:p>
          <a:p>
            <a:pPr/>
            <a:r>
              <a:t>Hyphema</a:t>
            </a:r>
          </a:p>
          <a:p>
            <a:pPr/>
            <a:r>
              <a:t>Retinal detachment</a:t>
            </a:r>
          </a:p>
        </p:txBody>
      </p:sp>
    </p:spTree>
  </p:cSld>
  <p:clrMapOvr>
    <a:masterClrMapping/>
  </p:clrMapOvr>
  <p:transition xmlns:p14="http://schemas.microsoft.com/office/powerpoint/2010/main" spd="med" advClick="1"/>
</p:sld>
</file>

<file path=ppt/slides/slide8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8" name="Title 1"/>
          <p:cNvSpPr txBox="1"/>
          <p:nvPr>
            <p:ph type="title"/>
          </p:nvPr>
        </p:nvSpPr>
        <p:spPr>
          <a:prstGeom prst="rect">
            <a:avLst/>
          </a:prstGeom>
        </p:spPr>
        <p:txBody>
          <a:bodyPr/>
          <a:lstStyle>
            <a:lvl1pPr defTabSz="850391">
              <a:defRPr sz="3300"/>
            </a:lvl1pPr>
          </a:lstStyle>
          <a:p>
            <a:pPr/>
            <a:r>
              <a:t>Urgent referral (within 24 to 48 hours) is appropriate for:</a:t>
            </a:r>
          </a:p>
        </p:txBody>
      </p:sp>
      <p:sp>
        <p:nvSpPr>
          <p:cNvPr id="379" name="Content Placeholder 2"/>
          <p:cNvSpPr txBox="1"/>
          <p:nvPr>
            <p:ph type="body" idx="1"/>
          </p:nvPr>
        </p:nvSpPr>
        <p:spPr>
          <a:prstGeom prst="rect">
            <a:avLst/>
          </a:prstGeom>
        </p:spPr>
        <p:txBody>
          <a:bodyPr/>
          <a:lstStyle/>
          <a:p>
            <a:pPr/>
            <a:r>
              <a:t>Non-infectious uveitis</a:t>
            </a:r>
          </a:p>
          <a:p>
            <a:pPr/>
            <a:r>
              <a:t>Vitreous hemorrhage</a:t>
            </a:r>
          </a:p>
          <a:p>
            <a:pPr/>
            <a:r>
              <a:t>Acute maculopathy</a:t>
            </a:r>
          </a:p>
          <a:p>
            <a:pPr/>
            <a:r>
              <a:t>Central retinal vein occlusion</a:t>
            </a:r>
          </a:p>
          <a:p>
            <a:pPr/>
            <a:r>
              <a:t>Optic neuritis </a:t>
            </a:r>
          </a:p>
        </p:txBody>
      </p:sp>
    </p:spTree>
  </p:cSld>
  <p:clrMapOvr>
    <a:masterClrMapping/>
  </p:clrMapOvr>
  <p:transition xmlns:p14="http://schemas.microsoft.com/office/powerpoint/2010/main" spd="med" advClick="1"/>
</p:sld>
</file>

<file path=ppt/slides/slide8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1" name="Content Placeholder 2"/>
          <p:cNvSpPr txBox="1"/>
          <p:nvPr>
            <p:ph type="body" idx="1"/>
          </p:nvPr>
        </p:nvSpPr>
        <p:spPr>
          <a:prstGeom prst="rect">
            <a:avLst/>
          </a:prstGeom>
        </p:spPr>
        <p:txBody>
          <a:bodyPr/>
          <a:lstStyle/>
          <a:p>
            <a:pPr/>
            <a:r>
              <a:t>Visual manifestations of intracranial pathology (stroke, tumor, bleed, or elevated intracranial pressure) should be treated in the appropriate neurological or neurosurgical fashion</a:t>
            </a:r>
          </a:p>
        </p:txBody>
      </p:sp>
    </p:spTree>
  </p:cSld>
  <p:clrMapOvr>
    <a:masterClrMapping/>
  </p:clrMapOvr>
  <p:transition xmlns:p14="http://schemas.microsoft.com/office/powerpoint/2010/main" spd="med" advClick="1"/>
</p:sld>
</file>

<file path=ppt/slides/slide8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3" name="Title 1"/>
          <p:cNvSpPr txBox="1"/>
          <p:nvPr>
            <p:ph type="title"/>
          </p:nvPr>
        </p:nvSpPr>
        <p:spPr>
          <a:prstGeom prst="rect">
            <a:avLst/>
          </a:prstGeom>
        </p:spPr>
        <p:txBody>
          <a:bodyPr/>
          <a:lstStyle/>
          <a:p>
            <a:pPr/>
            <a:r>
              <a:t>Chief complaint</a:t>
            </a:r>
          </a:p>
        </p:txBody>
      </p:sp>
      <p:sp>
        <p:nvSpPr>
          <p:cNvPr id="384" name="Content Placeholder 2"/>
          <p:cNvSpPr txBox="1"/>
          <p:nvPr>
            <p:ph type="body" idx="1"/>
          </p:nvPr>
        </p:nvSpPr>
        <p:spPr>
          <a:prstGeom prst="rect">
            <a:avLst/>
          </a:prstGeom>
        </p:spPr>
        <p:txBody>
          <a:bodyPr/>
          <a:lstStyle/>
          <a:p>
            <a:pPr/>
            <a:r>
              <a:t>Loss of vision …</a:t>
            </a:r>
            <a:br/>
            <a:r>
              <a:t>- uniocular or biocular ?</a:t>
            </a:r>
            <a:br/>
            <a:r>
              <a:t>- onset? Sudden vs. gradual</a:t>
            </a:r>
            <a:br/>
            <a:r>
              <a:t>- duration ?</a:t>
            </a:r>
            <a:br/>
            <a:r>
              <a:t>- any progression?</a:t>
            </a:r>
            <a:br/>
            <a:r>
              <a:t>- periods of recovery? Intermittent or persistent </a:t>
            </a:r>
            <a:br/>
            <a:r>
              <a:t>- associated features; visual Sx? Pain? Redness? Neurological Sx? N&amp;V? </a:t>
            </a:r>
          </a:p>
        </p:txBody>
      </p:sp>
    </p:spTree>
  </p:cSld>
  <p:clrMapOvr>
    <a:masterClrMapping/>
  </p:clrMapOvr>
  <p:transition xmlns:p14="http://schemas.microsoft.com/office/powerpoint/2010/main" spd="med" advClick="1"/>
</p:sld>
</file>

<file path=ppt/slides/slide8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6" name="Title 3"/>
          <p:cNvSpPr txBox="1"/>
          <p:nvPr>
            <p:ph type="title"/>
          </p:nvPr>
        </p:nvSpPr>
        <p:spPr>
          <a:prstGeom prst="rect">
            <a:avLst/>
          </a:prstGeom>
        </p:spPr>
        <p:txBody>
          <a:bodyPr/>
          <a:lstStyle/>
          <a:p>
            <a:pPr/>
            <a:r>
              <a:t>Afferent pupillary reflex </a:t>
            </a:r>
          </a:p>
        </p:txBody>
      </p:sp>
      <p:sp>
        <p:nvSpPr>
          <p:cNvPr id="387" name="Content Placeholder 2"/>
          <p:cNvSpPr txBox="1"/>
          <p:nvPr>
            <p:ph type="body" idx="1"/>
          </p:nvPr>
        </p:nvSpPr>
        <p:spPr>
          <a:prstGeom prst="rect">
            <a:avLst/>
          </a:prstGeom>
        </p:spPr>
        <p:txBody>
          <a:bodyPr/>
          <a:lstStyle/>
          <a:p>
            <a:pPr>
              <a:lnSpc>
                <a:spcPct val="90000"/>
              </a:lnSpc>
            </a:pPr>
            <a:r>
              <a:t>demonstrated by shining a light alternately in one eye and then the other and finding that the direct response to light is more sluggish in the affected eye. The room should be dark, and the patient should fixate on a distant target to prevent miosis due to accommodation. </a:t>
            </a:r>
          </a:p>
          <a:p>
            <a:pPr marL="146304" indent="-36577">
              <a:lnSpc>
                <a:spcPct val="90000"/>
              </a:lnSpc>
              <a:buSzTx/>
              <a:buNone/>
            </a:pPr>
          </a:p>
          <a:p>
            <a:pPr>
              <a:lnSpc>
                <a:spcPct val="90000"/>
              </a:lnSpc>
            </a:pPr>
            <a:r>
              <a:t>The presence of an afferent pupillary defect is fairly </a:t>
            </a:r>
            <a:r>
              <a:rPr b="1"/>
              <a:t>specific for unilateral optic nerve pathology</a:t>
            </a:r>
            <a:r>
              <a:t>.</a:t>
            </a:r>
          </a:p>
        </p:txBody>
      </p:sp>
    </p:spTree>
  </p:cSld>
  <p:clrMapOvr>
    <a:masterClrMapping/>
  </p:clrMapOvr>
  <p:transition xmlns:p14="http://schemas.microsoft.com/office/powerpoint/2010/main" spd="med" advClick="1"/>
</p:sld>
</file>

<file path=ppt/slides/slide8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89" name="Picture 2" descr="Picture 2"/>
          <p:cNvPicPr>
            <a:picLocks noChangeAspect="1"/>
          </p:cNvPicPr>
          <p:nvPr/>
        </p:nvPicPr>
        <p:blipFill>
          <a:blip r:embed="rId2">
            <a:extLst/>
          </a:blip>
          <a:stretch>
            <a:fillRect/>
          </a:stretch>
        </p:blipFill>
        <p:spPr>
          <a:xfrm>
            <a:off x="1748315" y="914400"/>
            <a:ext cx="5414485" cy="5720732"/>
          </a:xfrm>
          <a:prstGeom prst="rect">
            <a:avLst/>
          </a:prstGeom>
          <a:ln w="12700">
            <a:miter lim="400000"/>
          </a:ln>
        </p:spPr>
      </p:pic>
    </p:spTree>
  </p:cSld>
  <p:clrMapOvr>
    <a:masterClrMapping/>
  </p:clrMapOvr>
  <p:transition xmlns:p14="http://schemas.microsoft.com/office/powerpoint/2010/main" spd="med" advClick="1"/>
</p:sld>
</file>

<file path=ppt/slides/slide8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91" name="Picture 2" descr="Picture 2"/>
          <p:cNvPicPr>
            <a:picLocks noChangeAspect="1"/>
          </p:cNvPicPr>
          <p:nvPr/>
        </p:nvPicPr>
        <p:blipFill>
          <a:blip r:embed="rId2">
            <a:extLst/>
          </a:blip>
          <a:stretch>
            <a:fillRect/>
          </a:stretch>
        </p:blipFill>
        <p:spPr>
          <a:xfrm>
            <a:off x="304800" y="1828800"/>
            <a:ext cx="8504240" cy="3581400"/>
          </a:xfrm>
          <a:prstGeom prst="rect">
            <a:avLst/>
          </a:prstGeom>
          <a:ln w="12700">
            <a:miter lim="400000"/>
          </a:ln>
        </p:spPr>
      </p:pic>
    </p:spTree>
  </p:cSld>
  <p:clrMapOvr>
    <a:masterClrMapping/>
  </p:clrMapOvr>
  <p:transition xmlns:p14="http://schemas.microsoft.com/office/powerpoint/2010/main" spd="med" advClick="1"/>
</p:sld>
</file>

<file path=ppt/slides/slide8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93" name="Picture 2" descr="Picture 2"/>
          <p:cNvPicPr>
            <a:picLocks noChangeAspect="1"/>
          </p:cNvPicPr>
          <p:nvPr/>
        </p:nvPicPr>
        <p:blipFill>
          <a:blip r:embed="rId2">
            <a:extLst/>
          </a:blip>
          <a:stretch>
            <a:fillRect/>
          </a:stretch>
        </p:blipFill>
        <p:spPr>
          <a:xfrm>
            <a:off x="3314700" y="177800"/>
            <a:ext cx="5829300" cy="6604000"/>
          </a:xfrm>
          <a:prstGeom prst="rect">
            <a:avLst/>
          </a:prstGeom>
          <a:ln w="12700">
            <a:miter lim="400000"/>
          </a:ln>
        </p:spPr>
      </p:pic>
      <p:sp>
        <p:nvSpPr>
          <p:cNvPr id="394" name="Rectangle 2"/>
          <p:cNvSpPr txBox="1"/>
          <p:nvPr/>
        </p:nvSpPr>
        <p:spPr>
          <a:xfrm>
            <a:off x="152400" y="1258669"/>
            <a:ext cx="4572000" cy="11201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2400"/>
            </a:lvl1pPr>
          </a:lstStyle>
          <a:p>
            <a:pPr/>
            <a:r>
              <a:t>Pathology can be broadly divided into three major anatomic categories</a:t>
            </a:r>
          </a:p>
        </p:txBody>
      </p:sp>
      <p:sp>
        <p:nvSpPr>
          <p:cNvPr id="395" name="Rectangle 3"/>
          <p:cNvSpPr txBox="1"/>
          <p:nvPr/>
        </p:nvSpPr>
        <p:spPr>
          <a:xfrm>
            <a:off x="304800" y="2545139"/>
            <a:ext cx="4572000" cy="14630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marL="342900" indent="-342900">
              <a:buSzPct val="100000"/>
              <a:buAutoNum type="arabicPeriod" startAt="1"/>
              <a:defRPr sz="2400"/>
            </a:pPr>
            <a:r>
              <a:t>Media problems</a:t>
            </a:r>
          </a:p>
          <a:p>
            <a:pPr marL="342900" indent="-342900">
              <a:buSzPct val="100000"/>
              <a:buAutoNum type="arabicPeriod" startAt="1"/>
              <a:defRPr sz="2400"/>
            </a:pPr>
            <a:r>
              <a:t>Retinal problems</a:t>
            </a:r>
          </a:p>
          <a:p>
            <a:pPr marL="342900" indent="-342900">
              <a:buSzPct val="100000"/>
              <a:buAutoNum type="arabicPeriod" startAt="1"/>
              <a:defRPr sz="2400"/>
            </a:pPr>
            <a:r>
              <a:t>Neural visual pathway</a:t>
            </a:r>
            <a:br/>
            <a:r>
              <a:t>problems</a:t>
            </a:r>
          </a:p>
        </p:txBody>
      </p:sp>
    </p:spTree>
  </p:cSld>
  <p:clrMapOvr>
    <a:masterClrMapping/>
  </p:clrMapOvr>
  <p:transition xmlns:p14="http://schemas.microsoft.com/office/powerpoint/2010/main" spd="med" advClick="1"/>
</p:sld>
</file>

<file path=ppt/slides/slide8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97" name="Picture 2" descr="Picture 2"/>
          <p:cNvPicPr>
            <a:picLocks noChangeAspect="1"/>
          </p:cNvPicPr>
          <p:nvPr/>
        </p:nvPicPr>
        <p:blipFill>
          <a:blip r:embed="rId2">
            <a:extLst/>
          </a:blip>
          <a:stretch>
            <a:fillRect/>
          </a:stretch>
        </p:blipFill>
        <p:spPr>
          <a:xfrm>
            <a:off x="1244599" y="0"/>
            <a:ext cx="6897566" cy="6858000"/>
          </a:xfrm>
          <a:prstGeom prst="rect">
            <a:avLst/>
          </a:prstGeom>
          <a:ln w="12700">
            <a:miter lim="400000"/>
          </a:ln>
        </p:spPr>
      </p:pic>
    </p:spTree>
  </p:cSld>
  <p:clrMapOvr>
    <a:masterClrMapping/>
  </p:clrMapOvr>
  <p:transition xmlns:p14="http://schemas.microsoft.com/office/powerpoint/2010/main" spd="med" advClick="1"/>
</p:sld>
</file>

<file path=ppt/slides/slide8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9" name="Title 1"/>
          <p:cNvSpPr txBox="1"/>
          <p:nvPr>
            <p:ph type="title"/>
          </p:nvPr>
        </p:nvSpPr>
        <p:spPr>
          <a:prstGeom prst="rect">
            <a:avLst/>
          </a:prstGeom>
        </p:spPr>
        <p:txBody>
          <a:bodyPr/>
          <a:lstStyle/>
          <a:p>
            <a:pPr/>
            <a:r>
              <a:t>Sudden visual loss </a:t>
            </a:r>
          </a:p>
        </p:txBody>
      </p:sp>
      <p:sp>
        <p:nvSpPr>
          <p:cNvPr id="400" name="Content Placeholder 2"/>
          <p:cNvSpPr txBox="1"/>
          <p:nvPr>
            <p:ph type="body" idx="1"/>
          </p:nvPr>
        </p:nvSpPr>
        <p:spPr>
          <a:prstGeom prst="rect">
            <a:avLst/>
          </a:prstGeom>
        </p:spPr>
        <p:txBody>
          <a:bodyPr/>
          <a:lstStyle/>
          <a:p>
            <a:pPr/>
            <a:r>
              <a:t>Acute </a:t>
            </a:r>
            <a:r>
              <a:rPr b="1"/>
              <a:t>transient</a:t>
            </a:r>
            <a:r>
              <a:t> visual loss (TVL):</a:t>
            </a:r>
            <a:br/>
            <a:r>
              <a:t>sudden deficit in visual function in one or both eyes lasting </a:t>
            </a:r>
            <a:r>
              <a:rPr b="1"/>
              <a:t>less than 24 hours</a:t>
            </a:r>
            <a:r>
              <a:t>.</a:t>
            </a:r>
            <a:br/>
          </a:p>
          <a:p>
            <a:pPr/>
            <a:r>
              <a:t>Acute </a:t>
            </a:r>
            <a:r>
              <a:rPr b="1"/>
              <a:t>persistent</a:t>
            </a:r>
            <a:r>
              <a:t> visual loss (PVL):</a:t>
            </a:r>
            <a:br/>
            <a:r>
              <a:t> sudden deficit in visual function in one or both eyes lasting </a:t>
            </a:r>
            <a:r>
              <a:rPr b="1"/>
              <a:t>at least 24 hours.</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3" name="IMG_9283.png" descr="IMG_9283.png"/>
          <p:cNvPicPr>
            <a:picLocks noChangeAspect="1"/>
          </p:cNvPicPr>
          <p:nvPr/>
        </p:nvPicPr>
        <p:blipFill>
          <a:blip r:embed="rId2">
            <a:extLst/>
          </a:blip>
          <a:stretch>
            <a:fillRect/>
          </a:stretch>
        </p:blipFill>
        <p:spPr>
          <a:xfrm>
            <a:off x="338571" y="361634"/>
            <a:ext cx="8746548" cy="6134732"/>
          </a:xfrm>
          <a:prstGeom prst="rect">
            <a:avLst/>
          </a:prstGeom>
          <a:ln w="12700">
            <a:miter lim="400000"/>
          </a:ln>
        </p:spPr>
      </p:pic>
    </p:spTree>
  </p:cSld>
  <p:clrMapOvr>
    <a:masterClrMapping/>
  </p:clrMapOvr>
  <p:transition xmlns:p14="http://schemas.microsoft.com/office/powerpoint/2010/main" spd="med" advClick="1"/>
</p:sld>
</file>

<file path=ppt/slides/slide9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2" name="Double-tap to edit"/>
          <p:cNvSpPr txBox="1"/>
          <p:nvPr>
            <p:ph type="title"/>
          </p:nvPr>
        </p:nvSpPr>
        <p:spPr>
          <a:prstGeom prst="rect">
            <a:avLst/>
          </a:prstGeom>
        </p:spPr>
        <p:txBody>
          <a:bodyPr/>
          <a:lstStyle/>
          <a:p>
            <a:pPr/>
          </a:p>
        </p:txBody>
      </p:sp>
      <p:sp>
        <p:nvSpPr>
          <p:cNvPr id="403" name="Double-tap to edit"/>
          <p:cNvSpPr txBox="1"/>
          <p:nvPr>
            <p:ph type="body" idx="1"/>
          </p:nvPr>
        </p:nvSpPr>
        <p:spPr>
          <a:prstGeom prst="rect">
            <a:avLst/>
          </a:prstGeom>
        </p:spPr>
        <p:txBody>
          <a:bodyPr/>
          <a:lstStyle/>
          <a:p>
            <a:pPr/>
          </a:p>
        </p:txBody>
      </p:sp>
      <p:pic>
        <p:nvPicPr>
          <p:cNvPr id="404" name="Picture 2" descr="Picture 2"/>
          <p:cNvPicPr>
            <a:picLocks noChangeAspect="1"/>
          </p:cNvPicPr>
          <p:nvPr/>
        </p:nvPicPr>
        <p:blipFill>
          <a:blip r:embed="rId2">
            <a:extLst/>
          </a:blip>
          <a:stretch>
            <a:fillRect/>
          </a:stretch>
        </p:blipFill>
        <p:spPr>
          <a:xfrm rot="21574753">
            <a:off x="3896161" y="836535"/>
            <a:ext cx="4666379" cy="5286530"/>
          </a:xfrm>
          <a:prstGeom prst="rect">
            <a:avLst/>
          </a:prstGeom>
          <a:ln w="12700">
            <a:miter lim="400000"/>
          </a:ln>
        </p:spPr>
      </p:pic>
    </p:spTree>
  </p:cSld>
  <p:clrMapOvr>
    <a:masterClrMapping/>
  </p:clrMapOvr>
  <p:transition xmlns:p14="http://schemas.microsoft.com/office/powerpoint/2010/main" spd="med" advClick="1"/>
</p:sld>
</file>

<file path=ppt/slides/slide9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06" name="Picture 2" descr="Picture 2"/>
          <p:cNvPicPr>
            <a:picLocks noChangeAspect="1"/>
          </p:cNvPicPr>
          <p:nvPr/>
        </p:nvPicPr>
        <p:blipFill>
          <a:blip r:embed="rId2">
            <a:extLst/>
          </a:blip>
          <a:stretch>
            <a:fillRect/>
          </a:stretch>
        </p:blipFill>
        <p:spPr>
          <a:xfrm>
            <a:off x="457200" y="533400"/>
            <a:ext cx="4876800" cy="3248026"/>
          </a:xfrm>
          <a:prstGeom prst="rect">
            <a:avLst/>
          </a:prstGeom>
          <a:ln w="12700">
            <a:miter lim="400000"/>
          </a:ln>
        </p:spPr>
      </p:pic>
      <p:pic>
        <p:nvPicPr>
          <p:cNvPr id="407" name="Picture 4" descr="Picture 4"/>
          <p:cNvPicPr>
            <a:picLocks noChangeAspect="1"/>
          </p:cNvPicPr>
          <p:nvPr/>
        </p:nvPicPr>
        <p:blipFill>
          <a:blip r:embed="rId3">
            <a:extLst/>
          </a:blip>
          <a:stretch>
            <a:fillRect/>
          </a:stretch>
        </p:blipFill>
        <p:spPr>
          <a:xfrm>
            <a:off x="1181495" y="3200400"/>
            <a:ext cx="7391005" cy="3048000"/>
          </a:xfrm>
          <a:prstGeom prst="rect">
            <a:avLst/>
          </a:prstGeom>
          <a:ln w="12700">
            <a:miter lim="400000"/>
          </a:ln>
        </p:spPr>
      </p:pic>
      <p:sp>
        <p:nvSpPr>
          <p:cNvPr id="408" name="Rectangle 5"/>
          <p:cNvSpPr txBox="1"/>
          <p:nvPr/>
        </p:nvSpPr>
        <p:spPr>
          <a:xfrm>
            <a:off x="6324600" y="1676400"/>
            <a:ext cx="1246134" cy="3581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a:lvl1pPr>
          </a:lstStyle>
          <a:p>
            <a:pPr/>
            <a:r>
              <a:t>Hyphema</a:t>
            </a:r>
          </a:p>
        </p:txBody>
      </p:sp>
    </p:spTree>
  </p:cSld>
  <p:clrMapOvr>
    <a:masterClrMapping/>
  </p:clrMapOvr>
  <p:transition xmlns:p14="http://schemas.microsoft.com/office/powerpoint/2010/main" spd="med" advClick="1"/>
</p:sld>
</file>

<file path=ppt/slides/slide9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0" name="Title 1"/>
          <p:cNvSpPr txBox="1"/>
          <p:nvPr>
            <p:ph type="title"/>
          </p:nvPr>
        </p:nvSpPr>
        <p:spPr>
          <a:prstGeom prst="rect">
            <a:avLst/>
          </a:prstGeom>
        </p:spPr>
        <p:txBody>
          <a:bodyPr/>
          <a:lstStyle/>
          <a:p>
            <a:pPr/>
            <a:r>
              <a:t>Media problems:	</a:t>
            </a:r>
          </a:p>
        </p:txBody>
      </p:sp>
      <p:sp>
        <p:nvSpPr>
          <p:cNvPr id="411" name="Content Placeholder 2"/>
          <p:cNvSpPr txBox="1"/>
          <p:nvPr>
            <p:ph type="body" idx="1"/>
          </p:nvPr>
        </p:nvSpPr>
        <p:spPr>
          <a:prstGeom prst="rect">
            <a:avLst/>
          </a:prstGeom>
        </p:spPr>
        <p:txBody>
          <a:bodyPr/>
          <a:lstStyle/>
          <a:p>
            <a:pPr marL="624077" indent="-514350">
              <a:buFontTx/>
              <a:buAutoNum type="arabicPeriod" startAt="1"/>
            </a:pPr>
            <a:r>
              <a:t>Keratitis.</a:t>
            </a:r>
          </a:p>
          <a:p>
            <a:pPr marL="624077" indent="-514350">
              <a:buFontTx/>
              <a:buAutoNum type="arabicPeriod" startAt="1"/>
            </a:pPr>
            <a:r>
              <a:t>Corneal edema.</a:t>
            </a:r>
          </a:p>
          <a:p>
            <a:pPr marL="624077" indent="-514350">
              <a:buFontTx/>
              <a:buAutoNum type="arabicPeriod" startAt="1"/>
            </a:pPr>
            <a:r>
              <a:t>Hyphema.</a:t>
            </a:r>
          </a:p>
          <a:p>
            <a:pPr marL="624077" indent="-514350">
              <a:buFontTx/>
              <a:buAutoNum type="arabicPeriod" startAt="1"/>
            </a:pPr>
            <a:r>
              <a:t>Lens problems.</a:t>
            </a:r>
          </a:p>
          <a:p>
            <a:pPr marL="624077" indent="-514350">
              <a:buFontTx/>
              <a:buAutoNum type="arabicPeriod" startAt="1"/>
            </a:pPr>
            <a:r>
              <a:t>Vitreous hemorrhage.</a:t>
            </a:r>
          </a:p>
          <a:p>
            <a:pPr marL="624077" indent="-514350">
              <a:buFontTx/>
              <a:buAutoNum type="arabicPeriod" startAt="1"/>
            </a:pPr>
            <a:r>
              <a:t>Uveitis.</a:t>
            </a:r>
          </a:p>
        </p:txBody>
      </p:sp>
    </p:spTree>
  </p:cSld>
  <p:clrMapOvr>
    <a:masterClrMapping/>
  </p:clrMapOvr>
  <p:transition xmlns:p14="http://schemas.microsoft.com/office/powerpoint/2010/main" spd="med" advClick="1"/>
</p:sld>
</file>

<file path=ppt/slides/slide9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3" name="Content Placeholder 2"/>
          <p:cNvSpPr txBox="1"/>
          <p:nvPr>
            <p:ph type="body" idx="1"/>
          </p:nvPr>
        </p:nvSpPr>
        <p:spPr>
          <a:xfrm>
            <a:off x="191385" y="1371600"/>
            <a:ext cx="8761230" cy="4325112"/>
          </a:xfrm>
          <a:prstGeom prst="rect">
            <a:avLst/>
          </a:prstGeom>
        </p:spPr>
        <p:txBody>
          <a:bodyPr/>
          <a:lstStyle/>
          <a:p>
            <a:pPr marL="0" indent="0" defTabSz="658368">
              <a:lnSpc>
                <a:spcPct val="80000"/>
              </a:lnSpc>
              <a:spcBef>
                <a:spcPts val="200"/>
              </a:spcBef>
              <a:buClrTx/>
              <a:buSzTx/>
              <a:buFontTx/>
              <a:buNone/>
              <a:defRPr b="1" sz="1800"/>
            </a:pPr>
            <a:endParaRPr b="0"/>
          </a:p>
          <a:p>
            <a:pPr marL="0" indent="0" defTabSz="658368">
              <a:lnSpc>
                <a:spcPct val="80000"/>
              </a:lnSpc>
              <a:spcBef>
                <a:spcPts val="200"/>
              </a:spcBef>
              <a:buClrTx/>
              <a:buSzTx/>
              <a:buFontTx/>
              <a:buNone/>
              <a:defRPr b="1" sz="1800"/>
            </a:pPr>
            <a:r>
              <a:rPr b="0"/>
              <a:t>Changes in the size, clarity, or positioning of the crystalline lens may alter the focus of light onto the retina, resulting in visual disturbance. </a:t>
            </a:r>
            <a:endParaRPr b="0"/>
          </a:p>
          <a:p>
            <a:pPr marL="0" indent="0" defTabSz="658368">
              <a:lnSpc>
                <a:spcPct val="80000"/>
              </a:lnSpc>
              <a:spcBef>
                <a:spcPts val="200"/>
              </a:spcBef>
              <a:buClrTx/>
              <a:buSzTx/>
              <a:buFontTx/>
              <a:buNone/>
              <a:defRPr b="1" sz="1800"/>
            </a:pPr>
            <a:endParaRPr b="0"/>
          </a:p>
          <a:p>
            <a:pPr marL="0" indent="0" defTabSz="658368">
              <a:lnSpc>
                <a:spcPct val="80000"/>
              </a:lnSpc>
              <a:spcBef>
                <a:spcPts val="200"/>
              </a:spcBef>
              <a:buClrTx/>
              <a:buSzTx/>
              <a:buFontTx/>
              <a:buNone/>
              <a:defRPr b="1" sz="1800"/>
            </a:pPr>
            <a:r>
              <a:rPr b="0"/>
              <a:t>  Cataract: loss of normal lens transparency most commonly occurs as aging process </a:t>
            </a:r>
            <a:endParaRPr b="0"/>
          </a:p>
          <a:p>
            <a:pPr marL="0" indent="0" defTabSz="658368">
              <a:lnSpc>
                <a:spcPct val="80000"/>
              </a:lnSpc>
              <a:spcBef>
                <a:spcPts val="200"/>
              </a:spcBef>
              <a:buClrTx/>
              <a:buSzTx/>
              <a:buFontTx/>
              <a:buNone/>
              <a:defRPr b="1" sz="1800"/>
            </a:pPr>
            <a:r>
              <a:rPr b="0"/>
              <a:t>    </a:t>
            </a:r>
            <a:r>
              <a:rPr b="0" u="sng"/>
              <a:t>The most common cause of reversible vision loss </a:t>
            </a:r>
            <a:endParaRPr b="0"/>
          </a:p>
          <a:p>
            <a:pPr marL="0" indent="0" defTabSz="658368">
              <a:lnSpc>
                <a:spcPct val="80000"/>
              </a:lnSpc>
              <a:spcBef>
                <a:spcPts val="200"/>
              </a:spcBef>
              <a:buClrTx/>
              <a:buSzTx/>
              <a:buFontTx/>
              <a:buNone/>
              <a:defRPr b="1" sz="1800"/>
            </a:pPr>
            <a:endParaRPr b="0"/>
          </a:p>
          <a:p>
            <a:pPr marL="0" indent="0" defTabSz="658368">
              <a:lnSpc>
                <a:spcPct val="80000"/>
              </a:lnSpc>
              <a:spcBef>
                <a:spcPts val="200"/>
              </a:spcBef>
              <a:buClrTx/>
              <a:buSzTx/>
              <a:buFontTx/>
              <a:buNone/>
              <a:defRPr b="1" sz="1800"/>
            </a:pPr>
            <a:endParaRPr b="0"/>
          </a:p>
          <a:p>
            <a:pPr marL="0" indent="0" defTabSz="658368">
              <a:lnSpc>
                <a:spcPct val="80000"/>
              </a:lnSpc>
              <a:spcBef>
                <a:spcPts val="200"/>
              </a:spcBef>
              <a:buClrTx/>
              <a:buSzTx/>
              <a:buFontTx/>
              <a:buNone/>
              <a:defRPr b="1" sz="1800"/>
            </a:pPr>
            <a:r>
              <a:rPr b="0"/>
              <a:t>Extopia lentis : </a:t>
            </a:r>
            <a:endParaRPr b="0"/>
          </a:p>
          <a:p>
            <a:pPr marL="0" indent="0" defTabSz="658368">
              <a:lnSpc>
                <a:spcPct val="80000"/>
              </a:lnSpc>
              <a:spcBef>
                <a:spcPts val="200"/>
              </a:spcBef>
              <a:buClrTx/>
              <a:buSzTx/>
              <a:buFontTx/>
              <a:buNone/>
              <a:defRPr b="1" sz="1800"/>
            </a:pPr>
            <a:r>
              <a:rPr b="0"/>
              <a:t>   Trauma </a:t>
            </a:r>
            <a:endParaRPr b="0"/>
          </a:p>
          <a:p>
            <a:pPr marL="0" indent="0" defTabSz="658368">
              <a:lnSpc>
                <a:spcPct val="80000"/>
              </a:lnSpc>
              <a:spcBef>
                <a:spcPts val="200"/>
              </a:spcBef>
              <a:buClrTx/>
              <a:buSzTx/>
              <a:buFontTx/>
              <a:buNone/>
              <a:defRPr b="1" sz="1800"/>
            </a:pPr>
            <a:r>
              <a:rPr b="0"/>
              <a:t>    CT diseases  : Marfan syndrome </a:t>
            </a:r>
            <a:endParaRPr b="0"/>
          </a:p>
          <a:p>
            <a:pPr marL="0" indent="0" defTabSz="658368">
              <a:lnSpc>
                <a:spcPct val="80000"/>
              </a:lnSpc>
              <a:spcBef>
                <a:spcPts val="200"/>
              </a:spcBef>
              <a:buClrTx/>
              <a:buSzTx/>
              <a:buFontTx/>
              <a:buNone/>
              <a:defRPr b="1" sz="1800"/>
            </a:pPr>
            <a:r>
              <a:rPr b="0"/>
              <a:t>    Metabolic :Homocystinuria</a:t>
            </a:r>
            <a:endParaRPr b="0"/>
          </a:p>
          <a:p>
            <a:pPr marL="0" indent="0" defTabSz="658368">
              <a:lnSpc>
                <a:spcPct val="80000"/>
              </a:lnSpc>
              <a:spcBef>
                <a:spcPts val="200"/>
              </a:spcBef>
              <a:buClrTx/>
              <a:buSzTx/>
              <a:buFontTx/>
              <a:buNone/>
              <a:defRPr b="1" sz="1800"/>
            </a:pPr>
            <a:r>
              <a:rPr b="0"/>
              <a:t>    Congenital </a:t>
            </a:r>
            <a:endParaRPr b="0"/>
          </a:p>
          <a:p>
            <a:pPr marL="0" indent="0" defTabSz="658368">
              <a:lnSpc>
                <a:spcPct val="80000"/>
              </a:lnSpc>
              <a:spcBef>
                <a:spcPts val="200"/>
              </a:spcBef>
              <a:buClrTx/>
              <a:buSzTx/>
              <a:buFontTx/>
              <a:buNone/>
              <a:defRPr b="1" sz="1800"/>
            </a:pPr>
            <a:endParaRPr b="0" u="sng"/>
          </a:p>
          <a:p>
            <a:pPr marL="0" indent="0" defTabSz="658368">
              <a:lnSpc>
                <a:spcPct val="80000"/>
              </a:lnSpc>
              <a:spcBef>
                <a:spcPts val="200"/>
              </a:spcBef>
              <a:buClrTx/>
              <a:buSzTx/>
              <a:buFontTx/>
              <a:buNone/>
              <a:defRPr b="1" sz="1800"/>
            </a:pPr>
          </a:p>
          <a:p>
            <a:pPr marL="0" indent="0" defTabSz="658368">
              <a:lnSpc>
                <a:spcPct val="80000"/>
              </a:lnSpc>
              <a:spcBef>
                <a:spcPts val="200"/>
              </a:spcBef>
              <a:buClrTx/>
              <a:buSzTx/>
              <a:buFontTx/>
              <a:buNone/>
              <a:defRPr sz="1800"/>
            </a:pPr>
            <a:r>
              <a:t>Elevated blood glucose can cause lens swelling, altering the refractive index . Vision impairment typically resolves within days to weeks of normalization of blood glucose.</a:t>
            </a:r>
          </a:p>
        </p:txBody>
      </p:sp>
      <p:sp>
        <p:nvSpPr>
          <p:cNvPr id="414" name="Lens Causes"/>
          <p:cNvSpPr txBox="1"/>
          <p:nvPr/>
        </p:nvSpPr>
        <p:spPr>
          <a:xfrm>
            <a:off x="3043383" y="772354"/>
            <a:ext cx="2180602" cy="4470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nSpc>
                <a:spcPct val="80000"/>
              </a:lnSpc>
              <a:spcBef>
                <a:spcPts val="300"/>
              </a:spcBef>
              <a:defRPr b="1" sz="2500"/>
            </a:pPr>
            <a:r>
              <a:t>Lens Causes</a:t>
            </a:r>
            <a:r>
              <a:rPr b="0"/>
              <a:t> </a:t>
            </a:r>
          </a:p>
        </p:txBody>
      </p:sp>
    </p:spTree>
  </p:cSld>
  <p:clrMapOvr>
    <a:masterClrMapping/>
  </p:clrMapOvr>
  <p:transition xmlns:p14="http://schemas.microsoft.com/office/powerpoint/2010/main" spd="med" advClick="1"/>
</p:sld>
</file>

<file path=ppt/slides/slide9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16" name="Picture 2" descr="Picture 2"/>
          <p:cNvPicPr>
            <a:picLocks noChangeAspect="1"/>
          </p:cNvPicPr>
          <p:nvPr/>
        </p:nvPicPr>
        <p:blipFill>
          <a:blip r:embed="rId2">
            <a:extLst/>
          </a:blip>
          <a:stretch>
            <a:fillRect/>
          </a:stretch>
        </p:blipFill>
        <p:spPr>
          <a:xfrm>
            <a:off x="1371600" y="838200"/>
            <a:ext cx="6578600" cy="5880100"/>
          </a:xfrm>
          <a:prstGeom prst="rect">
            <a:avLst/>
          </a:prstGeom>
          <a:ln w="12700">
            <a:miter lim="400000"/>
          </a:ln>
        </p:spPr>
      </p:pic>
    </p:spTree>
  </p:cSld>
  <p:clrMapOvr>
    <a:masterClrMapping/>
  </p:clrMapOvr>
  <p:transition xmlns:p14="http://schemas.microsoft.com/office/powerpoint/2010/main" spd="med" advClick="1"/>
</p:sld>
</file>

<file path=ppt/slides/slide9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8" name="Content Placeholder 2"/>
          <p:cNvSpPr txBox="1"/>
          <p:nvPr>
            <p:ph type="body" idx="1"/>
          </p:nvPr>
        </p:nvSpPr>
        <p:spPr>
          <a:xfrm>
            <a:off x="457200" y="1219200"/>
            <a:ext cx="8229600" cy="4325112"/>
          </a:xfrm>
          <a:prstGeom prst="rect">
            <a:avLst/>
          </a:prstGeom>
        </p:spPr>
        <p:txBody>
          <a:bodyPr/>
          <a:lstStyle/>
          <a:p>
            <a:pPr marL="0" indent="0" defTabSz="886968">
              <a:lnSpc>
                <a:spcPct val="80000"/>
              </a:lnSpc>
              <a:spcBef>
                <a:spcPts val="200"/>
              </a:spcBef>
              <a:buClrTx/>
              <a:buSzTx/>
              <a:buFontTx/>
              <a:buNone/>
              <a:defRPr b="1" sz="2231"/>
            </a:pPr>
            <a:r>
              <a:t>Ischemic optic neuropathy</a:t>
            </a:r>
            <a:r>
              <a:rPr b="0"/>
              <a:t> : </a:t>
            </a:r>
            <a:endParaRPr b="0"/>
          </a:p>
          <a:p>
            <a:pPr marL="0" indent="0" defTabSz="886968">
              <a:lnSpc>
                <a:spcPct val="80000"/>
              </a:lnSpc>
              <a:spcBef>
                <a:spcPts val="200"/>
              </a:spcBef>
              <a:buClrTx/>
              <a:buSzTx/>
              <a:buFontTx/>
              <a:buNone/>
              <a:defRPr b="1" sz="2231"/>
            </a:pPr>
            <a:r>
              <a:rPr b="0"/>
              <a:t> Ischemic optic neuropathy is generally categorized as anterior (affecting the optic disc) or posterior (retrobulbar) </a:t>
            </a:r>
            <a:endParaRPr b="0"/>
          </a:p>
          <a:p>
            <a:pPr marL="0" indent="0" defTabSz="886968">
              <a:lnSpc>
                <a:spcPct val="80000"/>
              </a:lnSpc>
              <a:spcBef>
                <a:spcPts val="200"/>
              </a:spcBef>
              <a:buClrTx/>
              <a:buSzTx/>
              <a:buFontTx/>
              <a:buNone/>
              <a:defRPr b="1" sz="2231"/>
            </a:pPr>
            <a:r>
              <a:rPr b="0"/>
              <a:t>and as arteritic or nonarteritic</a:t>
            </a:r>
            <a:endParaRPr b="0"/>
          </a:p>
          <a:p>
            <a:pPr marL="0" indent="0" defTabSz="886968">
              <a:lnSpc>
                <a:spcPct val="80000"/>
              </a:lnSpc>
              <a:spcBef>
                <a:spcPts val="200"/>
              </a:spcBef>
              <a:buClrTx/>
              <a:buSzTx/>
              <a:buFontTx/>
              <a:buNone/>
              <a:defRPr b="1" sz="2231"/>
            </a:pPr>
            <a:endParaRPr b="0"/>
          </a:p>
          <a:p>
            <a:pPr marL="0" indent="0" defTabSz="886968">
              <a:lnSpc>
                <a:spcPct val="80000"/>
              </a:lnSpc>
              <a:spcBef>
                <a:spcPts val="200"/>
              </a:spcBef>
              <a:buClrTx/>
              <a:buSzTx/>
              <a:buFontTx/>
              <a:buNone/>
              <a:defRPr b="1" sz="2231"/>
            </a:pPr>
            <a:r>
              <a:rPr b="0"/>
              <a:t> Infarction at the optic nerve head due to thrombosis or transient hypotension leads to a superior or inferior altitudinal visual field defect, or diffusely reduced vision.</a:t>
            </a:r>
          </a:p>
          <a:p>
            <a:pPr marL="0" indent="0" defTabSz="886968">
              <a:lnSpc>
                <a:spcPct val="80000"/>
              </a:lnSpc>
              <a:spcBef>
                <a:spcPts val="200"/>
              </a:spcBef>
              <a:buClrTx/>
              <a:buSzTx/>
              <a:buFontTx/>
              <a:buNone/>
              <a:defRPr sz="2231"/>
            </a:pPr>
            <a:r>
              <a:t>An afferent pupillary defect is typically present. In anterior optic neuropathy, the optic disc is swollen, often accompanied by splinter hemorrhages. If nerve damage occurs posterior to the globe, no abnormalities may be seen on initial ophthalmoscopic exam</a:t>
            </a:r>
          </a:p>
          <a:p>
            <a:pPr marL="0" indent="0" defTabSz="886968">
              <a:lnSpc>
                <a:spcPct val="80000"/>
              </a:lnSpc>
              <a:spcBef>
                <a:spcPts val="200"/>
              </a:spcBef>
              <a:buClrTx/>
              <a:buSzTx/>
              <a:buFontTx/>
              <a:buNone/>
              <a:defRPr sz="2231"/>
            </a:pPr>
          </a:p>
          <a:p>
            <a:pPr marL="0" indent="0" defTabSz="886968">
              <a:lnSpc>
                <a:spcPct val="80000"/>
              </a:lnSpc>
              <a:spcBef>
                <a:spcPts val="200"/>
              </a:spcBef>
              <a:buClrTx/>
              <a:buSzTx/>
              <a:buFontTx/>
              <a:buNone/>
              <a:defRPr sz="2231"/>
            </a:pPr>
            <a:r>
              <a:t>Giant cell arteritis must be ruled out</a:t>
            </a:r>
          </a:p>
        </p:txBody>
      </p:sp>
    </p:spTree>
  </p:cSld>
  <p:clrMapOvr>
    <a:masterClrMapping/>
  </p:clrMapOvr>
  <p:transition xmlns:p14="http://schemas.microsoft.com/office/powerpoint/2010/main" spd="med" advClick="1"/>
</p:sld>
</file>

<file path=ppt/slides/slide9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0" name="Content Placeholder 2"/>
          <p:cNvSpPr txBox="1"/>
          <p:nvPr>
            <p:ph type="body" idx="1"/>
          </p:nvPr>
        </p:nvSpPr>
        <p:spPr>
          <a:xfrm>
            <a:off x="457200" y="1066800"/>
            <a:ext cx="8229600" cy="4325112"/>
          </a:xfrm>
          <a:prstGeom prst="rect">
            <a:avLst/>
          </a:prstGeom>
        </p:spPr>
        <p:txBody>
          <a:bodyPr/>
          <a:lstStyle/>
          <a:p>
            <a:pPr>
              <a:lnSpc>
                <a:spcPct val="90000"/>
              </a:lnSpc>
              <a:defRPr b="1" sz="2500"/>
            </a:pPr>
            <a:r>
              <a:t>Vitreous hemorrhage</a:t>
            </a:r>
            <a:r>
              <a:rPr b="0"/>
              <a:t> — Bleeding into the vitreous humor can occur in the setting of trauma, spontaneous retinal tear, spontaneous vitreous detachment, or in any condition with retinal neovascularization (as in poorly controlled diabetes).</a:t>
            </a:r>
          </a:p>
          <a:p>
            <a:pPr>
              <a:lnSpc>
                <a:spcPct val="90000"/>
              </a:lnSpc>
              <a:defRPr sz="2500"/>
            </a:pPr>
            <a:r>
              <a:t>The reduction in vision is directly proportional to the amount of blood in the vitreous. If the hemorrhage is dense enough, there may be a decreased red reflex, or the retina may not be visible with ophthalmoscopy</a:t>
            </a:r>
          </a:p>
        </p:txBody>
      </p:sp>
    </p:spTree>
  </p:cSld>
  <p:clrMapOvr>
    <a:masterClrMapping/>
  </p:clrMapOvr>
  <p:transition xmlns:p14="http://schemas.microsoft.com/office/powerpoint/2010/main" spd="med" advClick="1"/>
</p:sld>
</file>

<file path=ppt/slides/slide9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2" name="Content Placeholder 2"/>
          <p:cNvSpPr txBox="1"/>
          <p:nvPr>
            <p:ph type="body" idx="1"/>
          </p:nvPr>
        </p:nvSpPr>
        <p:spPr>
          <a:xfrm>
            <a:off x="457200" y="1143000"/>
            <a:ext cx="8229600" cy="4325112"/>
          </a:xfrm>
          <a:prstGeom prst="rect">
            <a:avLst/>
          </a:prstGeom>
        </p:spPr>
        <p:txBody>
          <a:bodyPr/>
          <a:lstStyle/>
          <a:p>
            <a:pPr marL="365760" indent="-256032">
              <a:lnSpc>
                <a:spcPct val="80000"/>
              </a:lnSpc>
              <a:defRPr b="1" sz="1900"/>
            </a:pPr>
            <a:r>
              <a:t>Uveitis</a:t>
            </a:r>
            <a:r>
              <a:rPr b="0"/>
              <a:t> — Uveitis is the general term for inflammation inside the eye. Inflammation of the anterior structures of the eye typically are associated with red, painful light sensitivity, whereas isolated inflammation of intermediate and posterior structures may be associated with normal general appearance of the eye with decrease in the red reflex and/or patient complaint of new floaters</a:t>
            </a:r>
          </a:p>
          <a:p>
            <a:pPr marL="365760" indent="-256032">
              <a:lnSpc>
                <a:spcPct val="80000"/>
              </a:lnSpc>
              <a:defRPr sz="1900"/>
            </a:pPr>
            <a:r>
              <a:t>The most important cause of acute persistent visual loss in this category is </a:t>
            </a:r>
            <a:r>
              <a:rPr b="1"/>
              <a:t>endophthalmitis.</a:t>
            </a:r>
            <a:r>
              <a:t> Endophthalmitis is a serious bacterial or fungal infection of all intraocular tissues, caused by surface pathogens (usually in the setting of recent ocular surgery) or blood-borne agents. </a:t>
            </a:r>
          </a:p>
          <a:p>
            <a:pPr marL="365760" indent="-256032">
              <a:lnSpc>
                <a:spcPct val="80000"/>
              </a:lnSpc>
              <a:defRPr sz="1900"/>
            </a:pPr>
            <a:r>
              <a:t>The eye is tearing, red, and painful. Biomicroscopic examination reveals white blood cells in the anterior chamber, vitreous space, or both. A layer of pus, called a hypopyon, may collect in the anterior chamber. Corneal edema and a decreased red reflex may also be present</a:t>
            </a:r>
          </a:p>
        </p:txBody>
      </p:sp>
    </p:spTree>
  </p:cSld>
  <p:clrMapOvr>
    <a:masterClrMapping/>
  </p:clrMapOvr>
  <p:transition xmlns:p14="http://schemas.microsoft.com/office/powerpoint/2010/main" spd="med" advClick="1"/>
</p:sld>
</file>

<file path=ppt/slides/slide9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24" name="Picture 2" descr="Picture 2"/>
          <p:cNvPicPr>
            <a:picLocks noChangeAspect="1"/>
          </p:cNvPicPr>
          <p:nvPr/>
        </p:nvPicPr>
        <p:blipFill>
          <a:blip r:embed="rId2">
            <a:extLst/>
          </a:blip>
          <a:stretch>
            <a:fillRect/>
          </a:stretch>
        </p:blipFill>
        <p:spPr>
          <a:xfrm>
            <a:off x="228600" y="1600200"/>
            <a:ext cx="8644753" cy="3581400"/>
          </a:xfrm>
          <a:prstGeom prst="rect">
            <a:avLst/>
          </a:prstGeom>
          <a:ln w="12700">
            <a:miter lim="400000"/>
          </a:ln>
        </p:spPr>
      </p:pic>
    </p:spTree>
  </p:cSld>
  <p:clrMapOvr>
    <a:masterClrMapping/>
  </p:clrMapOvr>
  <p:transition xmlns:p14="http://schemas.microsoft.com/office/powerpoint/2010/main" spd="med" advClick="1"/>
</p:sld>
</file>

<file path=ppt/slides/slide9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6" name="Title 1"/>
          <p:cNvSpPr txBox="1"/>
          <p:nvPr>
            <p:ph type="title"/>
          </p:nvPr>
        </p:nvSpPr>
        <p:spPr>
          <a:prstGeom prst="rect">
            <a:avLst/>
          </a:prstGeom>
        </p:spPr>
        <p:txBody>
          <a:bodyPr/>
          <a:lstStyle>
            <a:lvl1pPr>
              <a:defRPr b="1"/>
            </a:lvl1pPr>
          </a:lstStyle>
          <a:p>
            <a:pPr/>
            <a:r>
              <a:t>Chiasmal problems</a:t>
            </a:r>
          </a:p>
        </p:txBody>
      </p:sp>
      <p:sp>
        <p:nvSpPr>
          <p:cNvPr id="427" name="Content Placeholder 2"/>
          <p:cNvSpPr txBox="1"/>
          <p:nvPr>
            <p:ph type="body" idx="1"/>
          </p:nvPr>
        </p:nvSpPr>
        <p:spPr>
          <a:prstGeom prst="rect">
            <a:avLst/>
          </a:prstGeom>
        </p:spPr>
        <p:txBody>
          <a:bodyPr/>
          <a:lstStyle/>
          <a:p>
            <a:pPr>
              <a:lnSpc>
                <a:spcPct val="80000"/>
              </a:lnSpc>
              <a:defRPr sz="1500"/>
            </a:pPr>
            <a:r>
              <a:t>Involvement of the chiasm is suggested by visual loss of any type associated with pituitary dysfunction or by </a:t>
            </a:r>
            <a:r>
              <a:rPr b="1"/>
              <a:t>a monocular or bitemporal hemianopia.</a:t>
            </a:r>
          </a:p>
          <a:p>
            <a:pPr>
              <a:lnSpc>
                <a:spcPct val="80000"/>
              </a:lnSpc>
              <a:defRPr sz="1500"/>
            </a:pPr>
            <a:r>
              <a:t>Compressive chiasmal lesions typically cause gradual decline in vision, as they impinge upon the chiasm, optic nerve, or optic tract. Peripheral vision loss is often asymptomatic until visual acuity is compromised; therefore, most visual complaints are of gradual blurring or dimming of vision. </a:t>
            </a:r>
            <a:r>
              <a:rPr b="1"/>
              <a:t>Sudden chiasmal vision loss is less common and implies a rapidly expanding mass or an infectious, vascular, or inflammatory cause.</a:t>
            </a:r>
          </a:p>
          <a:p>
            <a:pPr>
              <a:lnSpc>
                <a:spcPct val="80000"/>
              </a:lnSpc>
              <a:defRPr sz="1500"/>
            </a:pPr>
            <a:r>
              <a:t>Ophthalmic examination may reveal optic disc pallor if the process is longstanding. Optic disc swelling may result from papilledema (with third ventricle obstruction) or from an infiltrative or inflammatory process.</a:t>
            </a:r>
          </a:p>
          <a:p>
            <a:pPr>
              <a:lnSpc>
                <a:spcPct val="80000"/>
              </a:lnSpc>
              <a:defRPr sz="1500"/>
            </a:pPr>
            <a:r>
              <a:t>Chiasmal visual field defects classically involve the temporal fields and respect the vertical midline in one or both eyes. Defects of ocular motility, due to palsies of the third, fourth, or sixth cranial nerve, may accompany chiasmal lesions that extend into the cavernous sinus.</a:t>
            </a:r>
          </a:p>
          <a:p>
            <a:pPr>
              <a:lnSpc>
                <a:spcPct val="80000"/>
              </a:lnSpc>
              <a:defRPr sz="1500"/>
            </a:pPr>
            <a:r>
              <a:t>Pituitary apoplexy is relatively rare, occurring predominantly in patients with preexisting adenoma Emergency steroid and other hormonal replacement, and/ortranssphenoidal surgery, is often indicated. The clinical syndrome is characterized by the acute onset of visual loss, headache, ophthalmoplegia, and altered mental status due to hemorrhage or infarction of the pituitary gland, resulting in rapid expansion into the suprasellar space and cavernous sinuses. Clinical suspicion mandates MRI, as CT may miss the lesion </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Urban">
  <a:themeElements>
    <a:clrScheme name="Urban">
      <a:dk1>
        <a:srgbClr val="000000"/>
      </a:dk1>
      <a:lt1>
        <a:srgbClr val="FFFFFF"/>
      </a:lt1>
      <a:dk2>
        <a:srgbClr val="A7A7A7"/>
      </a:dk2>
      <a:lt2>
        <a:srgbClr val="535353"/>
      </a:lt2>
      <a:accent1>
        <a:srgbClr val="53548A"/>
      </a:accent1>
      <a:accent2>
        <a:srgbClr val="438086"/>
      </a:accent2>
      <a:accent3>
        <a:srgbClr val="A04DA3"/>
      </a:accent3>
      <a:accent4>
        <a:srgbClr val="C4652D"/>
      </a:accent4>
      <a:accent5>
        <a:srgbClr val="8B5D3D"/>
      </a:accent5>
      <a:accent6>
        <a:srgbClr val="5C92B5"/>
      </a:accent6>
      <a:hlink>
        <a:srgbClr val="0000FF"/>
      </a:hlink>
      <a:folHlink>
        <a:srgbClr val="FF00FF"/>
      </a:folHlink>
    </a:clrScheme>
    <a:fontScheme name="Urban">
      <a:majorFont>
        <a:latin typeface="Georgia"/>
        <a:ea typeface="Georgia"/>
        <a:cs typeface="Georgia"/>
      </a:majorFont>
      <a:minorFont>
        <a:latin typeface="Helvetica"/>
        <a:ea typeface="Helvetica"/>
        <a:cs typeface="Helvetica"/>
      </a:minorFont>
    </a:fontScheme>
    <a:fmtScheme name="Urba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50800" dist="25400" dir="5400000">
              <a:srgbClr val="000000">
                <a:alpha val="45000"/>
              </a:srgbClr>
            </a:outerShdw>
          </a:effectLst>
        </a:effectStyle>
        <a:effectStyle>
          <a:effectLst>
            <a:outerShdw sx="100000" sy="100000" kx="0" ky="0" algn="b" rotWithShape="0" blurRad="50800" dist="25400" dir="5400000">
              <a:srgbClr val="000000">
                <a:alpha val="45000"/>
              </a:srgbClr>
            </a:outerShdw>
          </a:effectLst>
        </a:effectStyle>
        <a:effectStyle>
          <a:effectLst>
            <a:outerShdw sx="100000" sy="100000" kx="0" ky="0" algn="b" rotWithShape="0" blurRad="50800" dist="25400" dir="5400000">
              <a:srgbClr val="000000">
                <a:alpha val="4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50800" dist="25400" dir="5400000">
            <a:srgbClr val="000000">
              <a:alpha val="45000"/>
            </a:srgbClr>
          </a:outerShdw>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Georgi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50800" dist="25400" dir="5400000">
            <a:srgbClr val="000000">
              <a:alpha val="45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Georgi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Urban">
  <a:themeElements>
    <a:clrScheme name="Urban">
      <a:dk1>
        <a:srgbClr val="000000"/>
      </a:dk1>
      <a:lt1>
        <a:srgbClr val="FFFFFF"/>
      </a:lt1>
      <a:dk2>
        <a:srgbClr val="A7A7A7"/>
      </a:dk2>
      <a:lt2>
        <a:srgbClr val="535353"/>
      </a:lt2>
      <a:accent1>
        <a:srgbClr val="53548A"/>
      </a:accent1>
      <a:accent2>
        <a:srgbClr val="438086"/>
      </a:accent2>
      <a:accent3>
        <a:srgbClr val="A04DA3"/>
      </a:accent3>
      <a:accent4>
        <a:srgbClr val="C4652D"/>
      </a:accent4>
      <a:accent5>
        <a:srgbClr val="8B5D3D"/>
      </a:accent5>
      <a:accent6>
        <a:srgbClr val="5C92B5"/>
      </a:accent6>
      <a:hlink>
        <a:srgbClr val="0000FF"/>
      </a:hlink>
      <a:folHlink>
        <a:srgbClr val="FF00FF"/>
      </a:folHlink>
    </a:clrScheme>
    <a:fontScheme name="Urban">
      <a:majorFont>
        <a:latin typeface="Georgia"/>
        <a:ea typeface="Georgia"/>
        <a:cs typeface="Georgia"/>
      </a:majorFont>
      <a:minorFont>
        <a:latin typeface="Helvetica"/>
        <a:ea typeface="Helvetica"/>
        <a:cs typeface="Helvetica"/>
      </a:minorFont>
    </a:fontScheme>
    <a:fmtScheme name="Urba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50800" dist="25400" dir="5400000">
              <a:srgbClr val="000000">
                <a:alpha val="45000"/>
              </a:srgbClr>
            </a:outerShdw>
          </a:effectLst>
        </a:effectStyle>
        <a:effectStyle>
          <a:effectLst>
            <a:outerShdw sx="100000" sy="100000" kx="0" ky="0" algn="b" rotWithShape="0" blurRad="50800" dist="25400" dir="5400000">
              <a:srgbClr val="000000">
                <a:alpha val="45000"/>
              </a:srgbClr>
            </a:outerShdw>
          </a:effectLst>
        </a:effectStyle>
        <a:effectStyle>
          <a:effectLst>
            <a:outerShdw sx="100000" sy="100000" kx="0" ky="0" algn="b" rotWithShape="0" blurRad="50800" dist="25400" dir="5400000">
              <a:srgbClr val="000000">
                <a:alpha val="4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50800" dist="25400" dir="5400000">
            <a:srgbClr val="000000">
              <a:alpha val="45000"/>
            </a:srgbClr>
          </a:outerShdw>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Georgi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50800" dist="25400" dir="5400000">
            <a:srgbClr val="000000">
              <a:alpha val="45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Georgi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