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3" r:id="rId2"/>
    <p:sldId id="400" r:id="rId3"/>
    <p:sldId id="260" r:id="rId4"/>
    <p:sldId id="342" r:id="rId5"/>
    <p:sldId id="355" r:id="rId6"/>
    <p:sldId id="402" r:id="rId7"/>
    <p:sldId id="347" r:id="rId8"/>
    <p:sldId id="349" r:id="rId9"/>
    <p:sldId id="387" r:id="rId10"/>
    <p:sldId id="363" r:id="rId11"/>
    <p:sldId id="364" r:id="rId12"/>
    <p:sldId id="258" r:id="rId13"/>
    <p:sldId id="263" r:id="rId14"/>
    <p:sldId id="356" r:id="rId15"/>
    <p:sldId id="388" r:id="rId16"/>
    <p:sldId id="346" r:id="rId17"/>
    <p:sldId id="318" r:id="rId18"/>
    <p:sldId id="357" r:id="rId19"/>
    <p:sldId id="382" r:id="rId20"/>
    <p:sldId id="383" r:id="rId21"/>
    <p:sldId id="361" r:id="rId22"/>
    <p:sldId id="331" r:id="rId23"/>
    <p:sldId id="327" r:id="rId24"/>
    <p:sldId id="340" r:id="rId25"/>
    <p:sldId id="328" r:id="rId26"/>
    <p:sldId id="339" r:id="rId27"/>
    <p:sldId id="362" r:id="rId28"/>
    <p:sldId id="336" r:id="rId29"/>
    <p:sldId id="398" r:id="rId30"/>
    <p:sldId id="367" r:id="rId31"/>
    <p:sldId id="366" r:id="rId32"/>
    <p:sldId id="381" r:id="rId33"/>
    <p:sldId id="394" r:id="rId34"/>
    <p:sldId id="395" r:id="rId35"/>
    <p:sldId id="373" r:id="rId36"/>
    <p:sldId id="396" r:id="rId37"/>
    <p:sldId id="397" r:id="rId38"/>
    <p:sldId id="399" r:id="rId39"/>
    <p:sldId id="390" r:id="rId40"/>
    <p:sldId id="392" r:id="rId41"/>
    <p:sldId id="379" r:id="rId42"/>
    <p:sldId id="391" r:id="rId43"/>
    <p:sldId id="380" r:id="rId44"/>
    <p:sldId id="401" r:id="rId45"/>
    <p:sldId id="393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23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24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7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5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6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38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3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22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0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7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30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08587-2EDD-4ED1-AF6F-FBF693B26EE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B6316-CAEC-405D-A0D8-8E6B6B85F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win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books/n/nicecg129/ch13/def-item/glossary.gl1-d70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books/n/nicecg129/ch13/def-item/abbreviations.gl1-d27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F85E-DEB4-E42D-5117-33B47AEA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40" y="365125"/>
            <a:ext cx="1124712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PREGNANCY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AA252-044A-1A68-82EF-A1DEF791E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" y="2185988"/>
            <a:ext cx="11247120" cy="43976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Amal Barakat</a:t>
            </a:r>
          </a:p>
          <a:p>
            <a:pPr marL="0" indent="0" algn="ctr">
              <a:buNone/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Year Medical Students</a:t>
            </a:r>
          </a:p>
          <a:p>
            <a:pPr marL="0" indent="0" algn="ctr">
              <a:buNone/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Jordan</a:t>
            </a:r>
          </a:p>
          <a:p>
            <a:pPr marL="0" indent="0" algn="ctr">
              <a:buNone/>
            </a:pP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April/2026</a:t>
            </a:r>
          </a:p>
        </p:txBody>
      </p:sp>
    </p:spTree>
    <p:extLst>
      <p:ext uri="{BB962C8B-B14F-4D97-AF65-F5344CB8AC3E}">
        <p14:creationId xmlns:p14="http://schemas.microsoft.com/office/powerpoint/2010/main" val="1481076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E2DEE-3317-739B-473E-539CDDB8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7BAE5-5F3F-C652-DC2A-23CA92AB8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8855"/>
          </a:xfrm>
        </p:spPr>
        <p:txBody>
          <a:bodyPr>
            <a:normAutofit lnSpcReduction="10000"/>
          </a:bodyPr>
          <a:lstStyle/>
          <a:p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1. Identify types of multiple pregnancy </a:t>
            </a:r>
          </a:p>
          <a:p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2. List risk factors of multiple pregnancy </a:t>
            </a:r>
          </a:p>
          <a:p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3. Name maternal complications of multiple pregnancy</a:t>
            </a:r>
          </a:p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Name fetal complications of multiple pregnancy </a:t>
            </a:r>
          </a:p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5.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Outline the management of patient with multiple pregnancy including ANC, time and mode of delivery </a:t>
            </a:r>
          </a:p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6.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Identify strategies to reduce the risk of high order multiple pregnancies </a:t>
            </a:r>
          </a:p>
          <a:p>
            <a:pPr marL="0" indent="0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813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60" y="182881"/>
            <a:ext cx="11765280" cy="110743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PREGNANCY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960" y="1825624"/>
            <a:ext cx="11206480" cy="5032375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pregnancy with more than one fetus is called a multiple pregnancy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49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1C995-8E0F-31BE-2173-637B5F14C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8175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97EE0-18CE-FE28-05B1-AA7EC071C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1381760"/>
            <a:ext cx="11602720" cy="540511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 offspring –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Twins"/>
              </a:rPr>
              <a:t>twins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//Twins are by far the most common form of multiple births in humans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used for the number of offspring in a multiple birth, where a number higher than three ends with the suffix 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uplet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offspring – triplets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offspring – quadruplets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offspring – quintuplets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 offspring – sextuplets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 offspring – septuplets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 offspring – octuplets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 offspring – nonuplets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 offspring – 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decuplets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90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CCF6E-3005-BCB6-C323-BFF33746A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161"/>
            <a:ext cx="10515600" cy="123951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Incidence and epidemiology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9E2B-CF29-FD9E-E606-D1CE4C988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825624"/>
            <a:ext cx="11694160" cy="4768215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pregnancies and 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higher-order multiple births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comprise an increasing proportion of the total pregnancies in the developed world.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incidence of multiple gestation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continues to increase,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now accounting for more than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all live births.</a:t>
            </a:r>
          </a:p>
          <a:p>
            <a:pPr marL="0" indent="0">
              <a:buNone/>
            </a:pPr>
            <a:endParaRPr lang="en-US" sz="3600" b="0" i="0" dirty="0">
              <a:solidFill>
                <a:srgbClr val="2021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 twins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common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MZ twins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 and 31 %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twins, respectively.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 of MZ twins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relatively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stable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worldwide at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3 - 5 /1000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births</a:t>
            </a:r>
          </a:p>
          <a:p>
            <a:endParaRPr lang="en-US" sz="2800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5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10948-D094-EFA2-B142-F9FBF994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 of Large for Date Uterus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4A853-EFF4-8268-36D3-258643A01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965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Incorrect dating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gestation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Macrosomia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Polyhydramnios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Uterine fibroid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Obesity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Molar Pregnancy</a:t>
            </a:r>
          </a:p>
        </p:txBody>
      </p:sp>
    </p:spTree>
    <p:extLst>
      <p:ext uri="{BB962C8B-B14F-4D97-AF65-F5344CB8AC3E}">
        <p14:creationId xmlns:p14="http://schemas.microsoft.com/office/powerpoint/2010/main" val="4226977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C919C-654A-7356-A98F-59083B6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172721"/>
            <a:ext cx="11978640" cy="121919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MATERNAL 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53A24-CA13-2988-0F85-F677EEB71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391920"/>
            <a:ext cx="11511280" cy="5374641"/>
          </a:xfrm>
        </p:spPr>
        <p:txBody>
          <a:bodyPr>
            <a:normAutofit fontScale="77500" lnSpcReduction="20000"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gestations are associated with significantly higher risks for: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  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Preeclampsia (26%)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HELLP syndrome (9%)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APH (Placental abruption, Placenta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previa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Anemia (24%)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Preterm labor 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Preterm premature rupture of membranes (preterm PROM) (24%)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 diabetes (14%)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fatty liver (4%)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Chorioendometritis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Postpartum hemorrhage (9%)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Miscarriage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Operative Delivery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Postnatal illness</a:t>
            </a:r>
          </a:p>
          <a:p>
            <a:pPr lvl="1">
              <a:buFont typeface="Wingdings" charset="2"/>
              <a:buChar char="ü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mortality</a:t>
            </a:r>
          </a:p>
          <a:p>
            <a:pPr lvl="1">
              <a:buFont typeface="Wingdings" charset="2"/>
              <a:buChar char="ü"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373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C221D-298F-1258-517D-336F8CF7A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MATERNAL COMPLICATIONS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2ACAB-0FAB-2DEB-457D-58DCFD1D7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38840" cy="478853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of 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pre-eclampsia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for women with twin pregnancies is almost 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times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for singleton pregnancies, while the risk for triplet pregnancies is increased 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nine-fold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Maternal mortality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multiple births is 2.5 times that for singleton births.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0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A3EB5-12DB-C5EC-49ED-E3E2C71B0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FETAL COMPLICATIONS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1BA3A-FF37-5761-5721-CAC155210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825624"/>
            <a:ext cx="10993120" cy="4849495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Prematurity with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complications</a:t>
            </a:r>
          </a:p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Monochorionicity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its complications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restriction.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Stillbirth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Infant mortality rates increase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 term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morbidity increase (especially neurodevelopmental disability and chronic lung disease)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incidence of severe handicap among neonatal survivors of multiple gestation is also increased.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congenital abnormalities are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4.9% more common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multiple pregnancies than in singleton pregnancies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40591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AD0DF-EC98-E5C9-5CCC-965979D1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172721"/>
            <a:ext cx="10795000" cy="112775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PRETERM &amp; TWIN PREGNANCY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11964-1589-13CD-09B5-98A2B00BA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876280" cy="5201919"/>
          </a:xfrm>
        </p:spPr>
        <p:txBody>
          <a:bodyPr>
            <a:normAutofit lnSpcReduction="10000"/>
          </a:bodyPr>
          <a:lstStyle/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Preterm birth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occurs in more than </a:t>
            </a: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of twin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75% of triplet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gestations.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pregnancy becomes shorter with increasing numbers of fetuses.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Predictive Factors of preterm labor: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risk factors (Multiple pregnancy)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shortening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ultrasound (&lt;25 mm before 24 weeks):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Cervicovaginal Fetal fibronectin (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fFN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Positive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fFN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cervicovaginal secretions between 22–34 weeks is predictive of preterm labor.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745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9D614-CE48-A069-8447-ED116A4CC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PRETERM &amp; TWIN PREGNANCY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34BFF-2CF7-6DDE-B353-E0E52A806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825624"/>
            <a:ext cx="11633200" cy="4940935"/>
          </a:xfrm>
        </p:spPr>
        <p:txBody>
          <a:bodyPr/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Interventions to prevent preterm labor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prolong pregnancy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patients with multiple gestations :</a:t>
            </a:r>
          </a:p>
          <a:p>
            <a:pPr lvl="1">
              <a:buFont typeface="Wingdings" charset="2"/>
              <a:buChar char="ü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prophylactic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cerclage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(????)</a:t>
            </a:r>
          </a:p>
          <a:p>
            <a:pPr lvl="1">
              <a:buFont typeface="Wingdings" charset="2"/>
              <a:buChar char="ü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progesterone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(????)</a:t>
            </a:r>
          </a:p>
          <a:p>
            <a:pPr lvl="1">
              <a:buFont typeface="Wingdings" charset="2"/>
              <a:buChar char="ü"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Bedrest (????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buFont typeface="Wingdings" charset="2"/>
              <a:buChar char="ü"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Tocolytic drugs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(????)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8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" y="142240"/>
            <a:ext cx="11856720" cy="1239519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Dizygotic (DZ) Twin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1493520"/>
            <a:ext cx="11551920" cy="522224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Dizygotic (DZ), resulting from the fertilization of two separate ova during a single ovulatory cycle.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 twins have dichorionic-diamniotic (DCDA) placentas.</a:t>
            </a:r>
          </a:p>
          <a:p>
            <a:pPr marL="0" indent="0">
              <a:buNone/>
            </a:pPr>
            <a:endParaRPr lang="en-US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Dizygotic twins are always diamniotic, dichorionic (i.e., have 2 sacs and 2 placentas). 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2 placentas may fuse but do not have vascular connections. </a:t>
            </a:r>
          </a:p>
          <a:p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181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60" y="132081"/>
            <a:ext cx="11419840" cy="117855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influencing the incidence of DZ twins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" y="1463040"/>
            <a:ext cx="11958320" cy="5262879"/>
          </a:xfrm>
        </p:spPr>
        <p:txBody>
          <a:bodyPr>
            <a:normAutofit fontScale="62500" lnSpcReduction="20000"/>
          </a:bodyPr>
          <a:lstStyle/>
          <a:p>
            <a:r>
              <a:rPr lang="en-US" sz="5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influencing the incidence of DZ twins are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sz="3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Expanding use of Fertility drugs (Drugs used for induction of ovulation) &amp; Increasing use of assisted reproduction techniques, including In Vitro </a:t>
            </a:r>
            <a:r>
              <a:rPr lang="en-US" sz="3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Vertilization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IVF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to 24% of successful IVF procedures result in multiple pregnancies</a:t>
            </a:r>
          </a:p>
          <a:p>
            <a:pPr lvl="1">
              <a:buFont typeface="Wingdings" charset="2"/>
              <a:buChar char="ü"/>
            </a:pP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charset="2"/>
              <a:buChar char="ü"/>
            </a:pP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Maternal age 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One-third of the increase in multiple births in recent decades has been attributed to increasing age at childbirth)</a:t>
            </a:r>
          </a:p>
          <a:p>
            <a:pPr lvl="1">
              <a:buFont typeface="Wingdings" charset="2"/>
              <a:buChar char="ü"/>
            </a:pP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Race/geographic area</a:t>
            </a:r>
            <a:r>
              <a:rPr lang="en-US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(1.3/1000 Japan, 8/1000 United States and Europe, 50/1000 Nigeria)</a:t>
            </a:r>
          </a:p>
          <a:p>
            <a:pPr lvl="1">
              <a:buFont typeface="Wingdings" charset="2"/>
              <a:buChar char="ü"/>
            </a:pP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Parity (high parity)</a:t>
            </a:r>
          </a:p>
          <a:p>
            <a:pPr lvl="1">
              <a:buFont typeface="Wingdings" charset="2"/>
              <a:buChar char="ü"/>
            </a:pP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Family history</a:t>
            </a:r>
          </a:p>
          <a:p>
            <a:pPr lvl="1">
              <a:buFont typeface="Wingdings" charset="2"/>
              <a:buChar char="ü"/>
            </a:pPr>
            <a:r>
              <a:rPr lang="en-US" sz="3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BMI &amp; Maternal height (taller women ??)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378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691C3-1AF5-C1A9-56BE-EC6AEC93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" y="121921"/>
            <a:ext cx="11846560" cy="123951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Monozygotic (MZ)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CF1AD-239E-D52E-9C0F-AB6DC4A76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" y="1524000"/>
            <a:ext cx="11846560" cy="5212079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Monozygotic (MZ), resulting from a single fertilized ovum that subsequently divides into two separate individuals. 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Monozygotic (identical) twins do not run in families.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 of MZ twins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relatively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stable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worldwide at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3 - 5 /1000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births.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Monozygotic twins have different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amnionicity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chorionicity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depending on the stage of cleavage of the single fertilized ovum.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80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16B8-7A53-AB83-6BF2-E996F96F4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91441"/>
            <a:ext cx="11663680" cy="112775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Monozygotic (MZ)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FD9E5-22E2-FA8E-7964-253BA56A3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422400"/>
            <a:ext cx="10662920" cy="54356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Monozygotic twins have different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amnionicity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chorionicity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depending on the stage of cleavage of the single fertilized ovum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MZ Twin the timing of egg division determines placentation</a:t>
            </a:r>
          </a:p>
          <a:p>
            <a:pPr lvl="2">
              <a:buFont typeface="Wingdings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Diamniotic, dichorionic (DCDA) placentation occurs with division prior to the morula stage (within 3 days post fertilization). This occurs in </a:t>
            </a:r>
            <a:r>
              <a:rPr lang="en-US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29% of the cases.</a:t>
            </a:r>
          </a:p>
          <a:p>
            <a:pPr lvl="2">
              <a:buFont typeface="Wingdings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Diamniotic, monochorionic (MCDA) placentation occurs with division between 4-8 days postfertilization. This occurs in </a:t>
            </a:r>
            <a:r>
              <a:rPr lang="en-US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 of the cases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>
              <a:buFont typeface="Wingdings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Monoamniotic, monochorionic (MCMA) placentation occurs with division between 8-12 days postfertilization. This occurs in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1% of the cases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>
              <a:buFont typeface="Wingdings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Division at or after day 13 results in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conjoined twins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This is an extremely rare condition occurring in up to 200,000 births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61571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60" y="203201"/>
            <a:ext cx="11521440" cy="14874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MZ twins, the timing of egg division determines placentation</a:t>
            </a:r>
            <a:b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7170" name="Picture 2" descr="Types of monozygotic twin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79" y="1825625"/>
            <a:ext cx="1023844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857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80" y="128587"/>
            <a:ext cx="11440160" cy="968693"/>
          </a:xfrm>
        </p:spPr>
        <p:txBody>
          <a:bodyPr>
            <a:normAutofit fontScale="90000"/>
          </a:bodyPr>
          <a:lstStyle/>
          <a:p>
            <a:pPr lvl="2" algn="ctr"/>
            <a:b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Division at or after day 13 results in conjoined twins.</a:t>
            </a:r>
            <a:br>
              <a:rPr lang="en-US" b="1" dirty="0"/>
            </a:br>
            <a:endParaRPr lang="en-US" dirty="0"/>
          </a:p>
        </p:txBody>
      </p:sp>
      <p:pic>
        <p:nvPicPr>
          <p:cNvPr id="4098" name="Picture 2" descr="Twin girls joined at the shoulder share a liver and diaphragm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9" y="1825625"/>
            <a:ext cx="5743574" cy="490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8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2F13-408F-83F4-4BB1-774B6DEBB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172721"/>
            <a:ext cx="11877040" cy="1209039"/>
          </a:xfrm>
        </p:spPr>
        <p:txBody>
          <a:bodyPr/>
          <a:lstStyle/>
          <a:p>
            <a:pPr algn="ctr"/>
            <a:r>
              <a:rPr lang="en-US" dirty="0"/>
              <a:t>	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Ultrasound in Twin pregnancy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5C937-8F81-1F03-F914-2F39B4B5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040" y="1825624"/>
            <a:ext cx="11877040" cy="4930775"/>
          </a:xfrm>
        </p:spPr>
        <p:txBody>
          <a:bodyPr>
            <a:normAutofit/>
          </a:bodyPr>
          <a:lstStyle/>
          <a:p>
            <a:r>
              <a:rPr lang="en-US" sz="5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en-US" sz="5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Visualization of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gestational sacs with yolk sacs by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weeks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embryos with cardiac activity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weeks.</a:t>
            </a:r>
          </a:p>
          <a:p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948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2C153-6458-4170-9097-14496B351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72721"/>
            <a:ext cx="11531600" cy="1517968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Clearly separate gestational sacs, each surrounded by a thick echogenic ring, is suggestive of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dichorionicity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Symptoms That You Might Be Expecting Twins">
            <a:extLst>
              <a:ext uri="{FF2B5EF4-FFF2-40B4-BE49-F238E27FC236}">
                <a16:creationId xmlns:a16="http://schemas.microsoft.com/office/drawing/2014/main" id="{70CC7CFD-1D24-022E-1BFE-12368A5EE8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386" y="2141537"/>
            <a:ext cx="578122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289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B240-1AF3-C5F2-C4AD-D50E747BA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365125"/>
            <a:ext cx="11704320" cy="1325563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Visualization of multiple gestational sacs with yolk sacs by 5 weeks, or multiple embryos with cardiac activity by 6 weeks.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pic>
        <p:nvPicPr>
          <p:cNvPr id="2050" name="Picture 2" descr="The One Where You're Having Twins | Kristine Hamlett">
            <a:extLst>
              <a:ext uri="{FF2B5EF4-FFF2-40B4-BE49-F238E27FC236}">
                <a16:creationId xmlns:a16="http://schemas.microsoft.com/office/drawing/2014/main" id="{BC6672D6-B0DD-C177-17D4-259C1F9EA8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881" y="1971040"/>
            <a:ext cx="5933440" cy="463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672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1BF60-D8D3-F66B-F2F2-67D0106FB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507808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Ultrasound in Twin pregnancy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25839-FD98-4960-B5F7-A8500ABA5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781550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women with a twin pregnancy should be offered an ultrasound examination at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10–13 weeks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gestation to assess: </a:t>
            </a:r>
          </a:p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Viability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Chorionicity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congenital malformation 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Nuchal translucency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Careful sonographic surveys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anatomy at (16-24 weeks)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indicated in multifetal pregnancies, because the risk for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congenital anomalies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(3-5 fold higher).</a:t>
            </a: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21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" y="182881"/>
            <a:ext cx="11866880" cy="112775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Chorionicity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00560" cy="5103496"/>
          </a:xfrm>
        </p:spPr>
        <p:txBody>
          <a:bodyPr>
            <a:normAutofit fontScale="92500"/>
          </a:bodyPr>
          <a:lstStyle/>
          <a:p>
            <a:r>
              <a:rPr lang="en-US" sz="4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Chorionicity is the main determinant of the perinatal outcome in twin pregnancies</a:t>
            </a:r>
            <a:r>
              <a:rPr lang="en-US" sz="4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perinatal mortality and morbidity are significantly higher in monochorionic versus dichorionic twins. </a:t>
            </a:r>
          </a:p>
          <a:p>
            <a:endParaRPr lang="en-US" sz="4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reliable sonographic signs are the lambda and T-sign and the number of the placental masses evaluated before 14 weeks of gestation.</a:t>
            </a:r>
          </a:p>
          <a:p>
            <a:endParaRPr lang="en-US" sz="4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968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3040" y="142241"/>
            <a:ext cx="12059920" cy="1548447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twin peak sign (the lambda (λ) sign)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1825624"/>
            <a:ext cx="11511280" cy="489013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Seen in Dichorionic Diamniotic twin pregnancy.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sign is a triangular projection of placental tissue which extends from the placenta between the layers of amniotic and chorionic membranes of each fetus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is best seen in the first trimester (between 10-14 weeks)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27773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365125"/>
            <a:ext cx="109982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twin peak sign (the lambda (λ) sign)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s://multimedia.elsevier.es/PublicationsMultimediaV1/file/21734127/0000002500000002/v1_201411190048/S2173412713000693/v1_201411190048/en/main.assets/gr4.jpeg?xkr=ue/ImdikoIMrsJoerZ+w997EogCnBdOOD93cPFbanNcA402j4q1QsKtJT4INrVNs6KR27oVlFrHhtFGiooIisMtpgC2UxtWDswoGhZ76Yn6H8mK112xadGCnGbUTiF0WyNLudO6rqM8Ac430opKX0cWT/Ak07zoGXzdNYVTKdDZugBaYZG7cguzpSNrMpUXaNGVrhyzdSHQaVNQ0UGz2WvnzhwrwYk7pVppfsgKeoibYmUbdZtvW8+Bu8sP066FeXlZdjwt/lPDJwy48So9Nzej7eWy26VyJlh3daKR0fr8=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155" y="1825625"/>
            <a:ext cx="581969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011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91441"/>
            <a:ext cx="12009120" cy="1463039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 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160" y="1825624"/>
            <a:ext cx="11826240" cy="494093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Seen in Monochorionic Twin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refers to the lack of chorion extending between the layers of the intertwin membrane, and the appearance of the thin intertwin membrane as it takes-off from the placenta at a 90-degree angle, denoting a monochorionic pregnancy.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959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 sign</a:t>
            </a:r>
            <a:endParaRPr lang="en-US" sz="6000" dirty="0"/>
          </a:p>
        </p:txBody>
      </p:sp>
      <p:pic>
        <p:nvPicPr>
          <p:cNvPr id="9218" name="Picture 2" descr="https://multimedia.elsevier.es/PublicationsMultimediaV1/file/21734127/0000002500000002/v1_201411190048/S2173412713000693/v1_201411190048/en/main.assets/gr5.jpeg?xkr=ue/ImdikoIMrsJoerZ+w997EogCnBdOOD93cPFbanNcA402j4q1QsKtJT4INrVNs6KR27oVlFrHhtFGiooIisMtpgC2UxtWDswoGhZ76Yn6H8mK112xadGCnGbUTiF0WyNLudO6rqM8Ac430opKX0cWT/Ak07zoGXzdNYVTKdDZugBaYZG7cguzpSNrMpUXaNGVrhyzdSHQaVNQ0UGz2WvnzhwrwYk7pVppfsgKeoibYmUbdZtvW8+Bu8sP066FeXlZdjwt/lPDJwy48So9Nzej7eWy26VyJlh3daKR0fr8=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13" y="1825625"/>
            <a:ext cx="7015162" cy="478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87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C302A-D4D1-DE1E-607E-F1B90B310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" y="91441"/>
            <a:ext cx="11978640" cy="122935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Ultrasound in Twin pregnancy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3B545-DF60-20BC-361A-D25FDB7C3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690689"/>
            <a:ext cx="11775440" cy="497427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Fetal growth should be assessed by serial ultrasonography.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 for growth discordance (discordance greater than 20% has also been shown to be an important predictor for adverse perinatal outcomes).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cervical length in multiple gestation to identify those at increased risk for preterm delivery.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cervical length of less than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 mm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twin pregnancy at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to 24 weeks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 was associated with a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10-fold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likelihood ratio for preterm birth before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weeks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06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Fetal Gender in Twins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825624"/>
            <a:ext cx="11846560" cy="483933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identification of discordant fetal gender indicates dichorionic twinning.</a:t>
            </a:r>
          </a:p>
          <a:p>
            <a:pPr marL="0" indent="0"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positive predictive value of discordant gender (when correctly identified) is 100%. </a:t>
            </a:r>
          </a:p>
          <a:p>
            <a:pPr marL="0" indent="0"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296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Antenatal corticosteroid prophylaxis for reducing perinatal morbidity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0275"/>
            <a:ext cx="10515600" cy="3976688"/>
          </a:xfrm>
        </p:spPr>
        <p:txBody>
          <a:bodyPr/>
          <a:lstStyle/>
          <a:p>
            <a:r>
              <a:rPr lang="en-US" sz="3600" b="1" dirty="0">
                <a:solidFill>
                  <a:srgbClr val="515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single course of corticosteroids is recommended for pregnant women between 24 0/7 weeks and 33 6/7 weeks of gestation who are at risk of preterm delivery within 7 days, including for those with ruptured membranes and multiple gestations</a:t>
            </a:r>
            <a:r>
              <a:rPr lang="en-US" sz="3600" dirty="0">
                <a:solidFill>
                  <a:srgbClr val="515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(NICE Guidelines)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836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BFD86-84B0-9062-A064-3445A0CF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9351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Timing  and Method of delivery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C6169-8DBD-04A0-75B5-B7E204E8F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Chorionocity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fetal presentations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twin should be determined before choosing the mode of delivery.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fetal heart monitoring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available for both fetuses during labor.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Epidural anesthesia is recommended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155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B96F-580A-0C4E-848C-16280DCC8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281"/>
            <a:ext cx="10515600" cy="119887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Timing  and Method of delivery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F24F8-9D99-5C0F-4D00-E7B27FFDB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40" y="1381760"/>
            <a:ext cx="11216640" cy="5283199"/>
          </a:xfrm>
        </p:spPr>
        <p:txBody>
          <a:bodyPr>
            <a:normAutofit fontScale="25000" lnSpcReduction="20000"/>
          </a:bodyPr>
          <a:lstStyle/>
          <a:p>
            <a:r>
              <a:rPr lang="en-US" sz="12800" b="1" i="0" dirty="0">
                <a:solidFill>
                  <a:srgbClr val="47474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Royal College of Obstetricians and Gynecologists (RCOG) and National Institute for Health and Care Excellence (NICE) recommend: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800" dirty="0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DCDA twins to be delivered between </a:t>
            </a:r>
            <a:r>
              <a:rPr lang="en-US" sz="1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en-US" sz="12800" dirty="0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en-US" sz="1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weeks.</a:t>
            </a:r>
            <a:endParaRPr lang="en-US" sz="12800" b="1" i="0" dirty="0">
              <a:solidFill>
                <a:srgbClr val="47474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2800" dirty="0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800" i="0" dirty="0">
                <a:solidFill>
                  <a:srgbClr val="47474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ncomplicated MCDA twins to be delivered </a:t>
            </a:r>
            <a:r>
              <a:rPr lang="en-US" sz="1280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sz="1280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sz="1280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80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en-US" sz="1280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weeks</a:t>
            </a:r>
            <a:endParaRPr lang="en-US" sz="12800" dirty="0">
              <a:solidFill>
                <a:srgbClr val="47474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Monoamniotic</a:t>
            </a:r>
            <a:r>
              <a:rPr lang="en-US" sz="1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twins:</a:t>
            </a:r>
          </a:p>
          <a:p>
            <a:pPr lvl="1">
              <a:buFont typeface="Wingdings" charset="2"/>
              <a:buChar char="ü"/>
            </a:pPr>
            <a:r>
              <a:rPr lang="en-US" sz="1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MCMA twins' delivery at </a:t>
            </a:r>
            <a:r>
              <a:rPr lang="en-US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32-34 </a:t>
            </a:r>
            <a:r>
              <a:rPr lang="en-US" sz="1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weeks should be considered because of the increasing risk of perinatal mortality and unexpected fetal loss in the third trimester, </a:t>
            </a:r>
            <a:r>
              <a:rPr lang="en-US" sz="1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largely because of sudden cord accidents.</a:t>
            </a:r>
          </a:p>
          <a:p>
            <a:pPr lvl="1">
              <a:buFont typeface="Wingdings" charset="2"/>
              <a:buChar char="ü"/>
            </a:pPr>
            <a:r>
              <a:rPr lang="en-US" sz="1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Cesarean birth is recommended to avoid complications from cord entanglement. </a:t>
            </a: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br>
              <a:rPr lang="en-US" sz="2000" b="0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en-US" sz="2000" b="0" i="0" dirty="0">
              <a:solidFill>
                <a:srgbClr val="202124"/>
              </a:solidFill>
              <a:effectLst/>
              <a:latin typeface="Helvetica Neue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081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B7266-35BC-E4A7-B0E4-AFB84A5B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601"/>
            <a:ext cx="10515600" cy="133095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Cesarean section or Vaginal delivery??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F6787-4240-E8DE-3373-686C61705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0774"/>
          </a:xfrm>
        </p:spPr>
        <p:txBody>
          <a:bodyPr>
            <a:normAutofit lnSpcReduction="10000"/>
          </a:bodyPr>
          <a:lstStyle/>
          <a:p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Summary:</a:t>
            </a:r>
          </a:p>
          <a:p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Cesarean delivery in multiple pregnancy is needed when: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First twin is in non cephalic presentation 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it is a Monoamniotic twin pregnancy.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Higher-Order Multiple Gestations (Triplets, ..)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there is medical or obstetric indication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Conjoined Twin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22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associated with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monochorionicity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2000251"/>
            <a:ext cx="11820525" cy="4514850"/>
          </a:xfrm>
        </p:spPr>
        <p:txBody>
          <a:bodyPr/>
          <a:lstStyle/>
          <a:p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associated specifically with </a:t>
            </a:r>
            <a:r>
              <a:rPr lang="en-US" sz="4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monochorionicity</a:t>
            </a:r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to Twin transfusion syndrome (TTTS), (FFTs)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Selective Fetal Growth Restriction (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sFGR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Reverse Arterial Perfusion Syndrome (TRAP)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039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to Twin transfusion syndrome (TTTS)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0925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TTTS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occurs almost exclusively in monozygotic twins with monochorionic-diamniotic (MCDA) placentation.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occurs in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15% of MC twin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pregnancies, and accounts for about 20% of stillbirths in multiple pregnancies</a:t>
            </a:r>
          </a:p>
          <a:p>
            <a:r>
              <a:rPr lang="en-US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can develop at any point during pregnancy but typically emerges in the second trimester.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 communication is present virtually in all </a:t>
            </a:r>
            <a:r>
              <a:rPr lang="en-US" dirty="0" err="1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monochorionic</a:t>
            </a:r>
            <a:r>
              <a:rPr lang="en-US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twins; in most cases, the blood flow is balanced with no net transfusion of blood from one twin to the other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occurs because of 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imbalance in blood flow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vascular communications in the placenta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leads to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overperfusion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one twin and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underperfusion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its co-twin.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45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C1F81-89F2-057D-A50C-2274F071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Twin-Twin Transfusion Syndrome </a:t>
            </a:r>
          </a:p>
        </p:txBody>
      </p:sp>
      <p:pic>
        <p:nvPicPr>
          <p:cNvPr id="3074" name="Picture 2" descr="Twin-twin transfusion syndrome">
            <a:extLst>
              <a:ext uri="{FF2B5EF4-FFF2-40B4-BE49-F238E27FC236}">
                <a16:creationId xmlns:a16="http://schemas.microsoft.com/office/drawing/2014/main" id="{0CFCEB3E-A437-E21B-5531-542A62CD55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120" y="1788161"/>
            <a:ext cx="7934960" cy="470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4283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to Twin transfusion syndrome (TTTS)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8063"/>
          </a:xfrm>
        </p:spPr>
        <p:txBody>
          <a:bodyPr>
            <a:normAutofit lnSpcReduction="10000"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Ultrasonographic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criteria for diagnosis of TTTS include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Font typeface="Wingdings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a single placenta</a:t>
            </a:r>
          </a:p>
          <a:p>
            <a:pPr lvl="1">
              <a:buFont typeface="Wingdings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Sex concordance</a:t>
            </a:r>
          </a:p>
          <a:p>
            <a:pPr lvl="1">
              <a:buFont typeface="Wingdings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growth discordance (approximately 20%)</a:t>
            </a:r>
          </a:p>
          <a:p>
            <a:pPr lvl="1">
              <a:buFont typeface="Wingdings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Discrepancy in amniotic fluid volume between the two amniotic sacs (usually oligohydramnios and polyhydramnios)</a:t>
            </a:r>
          </a:p>
          <a:p>
            <a:pPr lvl="1">
              <a:buFont typeface="Wingdings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fetal hydrops or cardiac dysfunction</a:t>
            </a:r>
          </a:p>
          <a:p>
            <a:pPr lvl="1">
              <a:buFont typeface="Wingdings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Abnormal umbilical artery Doppler findings, such as absent end-diastolic flow in the donor fetus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8747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589"/>
            <a:ext cx="10515600" cy="138588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- Twin transfusion syndrome (TTTS)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donor fetus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hypoperfused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demonstrating signs of intrauterine growth restriction,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anaemic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oligohydramnios.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recipient fetus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hyperperfused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hypertensive, demonstrate biventricular hypertrophy and diastolic dysfunction, and polyhydramnios.</a:t>
            </a: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TTTS is associated with a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 of fetal/neonatal mortality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fetuses who survive are at risk of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cardiac, neurologic, and developmental disorders.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approaches for the treatment of severe TTTS (24 to 26 weeks) gestation: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Serial reduction amniocenteses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Amniotic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septostomy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charset="2"/>
              <a:buChar char="ü"/>
            </a:pP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Fetoscopic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Laser Photocoagulation (FLP</a:t>
            </a:r>
            <a:r>
              <a:rPr lang="en-US" sz="20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is the best treatment option for stages 2 through 4 and is approved by the Food and Drug Administration (FDA) for use during 16 to 26 weeks' gestation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02900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to Twin transfusion syndrome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9321" y="2100263"/>
            <a:ext cx="7493358" cy="421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E9EB-AE8B-F014-DDB3-DC321F11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132081"/>
            <a:ext cx="11887200" cy="124967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Intrauterine Demise of One Fetus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83A65-B18D-0448-BEF1-14868E354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" y="1690688"/>
            <a:ext cx="11744960" cy="4940935"/>
          </a:xfrm>
        </p:spPr>
        <p:txBody>
          <a:bodyPr>
            <a:normAutofit/>
          </a:bodyPr>
          <a:lstStyle/>
          <a:p>
            <a:r>
              <a:rPr lang="en-US" sz="4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sz="4800" b="1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oss of one twin in the first trimester: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sz="4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oes not appear to impair the development of the surviving twin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0497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7175"/>
            <a:ext cx="10515600" cy="135731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Intrauterine Demise of One Fetus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5200"/>
          </a:xfrm>
        </p:spPr>
        <p:txBody>
          <a:bodyPr>
            <a:normAutofit lnSpcReduction="10000"/>
          </a:bodyPr>
          <a:lstStyle/>
          <a:p>
            <a:r>
              <a:rPr lang="en-US" sz="30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Loss of one twin after mid gestation may increase the risk of: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</a:rPr>
              <a:t>Intrauterine Growth Restriction (IUGR), preterm labor, preeclampsia, and perinatal mortality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death of one twin in a MC gestation, approximately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15%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remaining fetuses also die, compared with approximately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remaining fetuses in a DC gestation.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for significant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neurologic morbidity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increased after intrauterine death of one fetus in a MC, but not in a DC gestation.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Maternal coagulopathy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, the most feared complication following twin demise, appears to be uncommon. However, coagulopathy has been reported to occur about 3–5 weeks following fetal demise.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0750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63D1-717D-70CD-DB7B-7659EFC11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"/>
            <a:ext cx="11430000" cy="130047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Multifetal Pregnancy Reduction(MFPR)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9A892-35E4-670D-D86D-382B1110B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85913"/>
            <a:ext cx="11301413" cy="5057776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order multifetal pregnancies are at higher risk of maternal, fetal, and neonatal complications than singleton pregnancies.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order multifetal gestations should be prevented by </a:t>
            </a:r>
            <a:r>
              <a:rPr lang="en-US" sz="3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300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 single embryo transfer in all situations if a top-quality blastocyst is available.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reduction was developed in the mid-1980s.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b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MFPR</a:t>
            </a:r>
            <a:r>
              <a:rPr lang="en-US" sz="3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defined as </a:t>
            </a:r>
            <a:r>
              <a:rPr lang="en-US" sz="30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first-trimester or early second-trimester procedure for reducing the total number of fetuses in a multifetal pregnancy by one or more.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0142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77E0A-1FA2-A14A-20EC-7E85D3432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" y="254001"/>
            <a:ext cx="11430000" cy="1188719"/>
          </a:xfrm>
        </p:spPr>
        <p:txBody>
          <a:bodyPr>
            <a:normAutofit/>
          </a:bodyPr>
          <a:lstStyle/>
          <a:p>
            <a:pPr algn="ctr"/>
            <a:r>
              <a:rPr lang="en-US" sz="5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Multifetal Pregnancy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5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eduction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AD0A1-37A1-E06F-CFD9-0BB1F7D8D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0295"/>
          </a:xfrm>
        </p:spPr>
        <p:txBody>
          <a:bodyPr>
            <a:normAutofit/>
          </a:bodyPr>
          <a:lstStyle/>
          <a:p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Operative techniques that may be used </a:t>
            </a:r>
            <a:r>
              <a:rPr lang="en-US" sz="3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 chemical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thermal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radiofrequency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laser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depending on </a:t>
            </a:r>
            <a:r>
              <a:rPr lang="en-US" sz="32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chorionicity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as well as other factors.</a:t>
            </a:r>
          </a:p>
          <a:p>
            <a:r>
              <a:rPr lang="en-US" sz="3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Intracardiac potassium chloride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appropriate to employ when there is independent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chorionicity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It carries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lower risk of pregnancy loss.</a:t>
            </a:r>
          </a:p>
          <a:p>
            <a:r>
              <a:rPr lang="en-US" sz="3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Vascular occlusion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using radiofrequency ablation, bipolar coagulation or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intrafetal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laser can be employed in monochorionic fetuses and twin reversed arterial perfusion pregnancies, but carry a higher risk of pregnancy loss.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5255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10E6C-8EC2-04DB-7A18-D85C85BC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0" y="91441"/>
            <a:ext cx="11734800" cy="129031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Multifetal Pregnancy Reduction(MFPR)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0B654-4C01-6CBB-E212-D358BBDB4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60" y="1825624"/>
            <a:ext cx="11734800" cy="4818063"/>
          </a:xfrm>
        </p:spPr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MFPR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usually performed between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and 13 weeks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gestation.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continuous ultrasound guidance, a needle is placed into the thorax of the targeted fetus, 2 to 3 mL of potassium chloride is injected, and asystole is observed for at least 3 minutes.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Potassium chloride injection must not be used for MFPR in a single fetus of a MC pair because of the risk for co-fetal demise or neurologic injury.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lot of medical, ethical and religious issues where raised with and against this procedure.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824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A9ADD-DF32-7BC2-7CB6-055D139C7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RECOMMENDED TEXT BOOKS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545D4-9113-4F48-4AB5-2D1ADC1B5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Hacker &amp; Moore's Essentials of Obstetrics and Gynecology </a:t>
            </a:r>
          </a:p>
          <a:p>
            <a:r>
              <a:rPr lang="en-US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Obstetrics by Ten Teachers by Philip N. Baker and Louise Kenny </a:t>
            </a:r>
          </a:p>
          <a:p>
            <a:r>
              <a:rPr lang="en-US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Williams Obstetrics by Marlene M. Corton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9879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Amal Barakat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80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END OF MULTIPLE PREGNANCY</a:t>
            </a:r>
          </a:p>
        </p:txBody>
      </p:sp>
    </p:spTree>
    <p:extLst>
      <p:ext uri="{BB962C8B-B14F-4D97-AF65-F5344CB8AC3E}">
        <p14:creationId xmlns:p14="http://schemas.microsoft.com/office/powerpoint/2010/main" val="3753921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2446</Words>
  <Application>Microsoft Office PowerPoint</Application>
  <PresentationFormat>Widescreen</PresentationFormat>
  <Paragraphs>267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Helvetica Neue</vt:lpstr>
      <vt:lpstr>Times New Roman</vt:lpstr>
      <vt:lpstr>Wingdings</vt:lpstr>
      <vt:lpstr>Office Theme</vt:lpstr>
      <vt:lpstr>MULTIPLE PREGNANCY</vt:lpstr>
      <vt:lpstr>OBJECTIVES</vt:lpstr>
      <vt:lpstr>MULTIPLE PREGNANCY</vt:lpstr>
      <vt:lpstr>TERMINOLOGY</vt:lpstr>
      <vt:lpstr>Incidence and epidemiology </vt:lpstr>
      <vt:lpstr>Differential Diagnosis of Large for Date Uterus</vt:lpstr>
      <vt:lpstr>MATERNAL COMPLICATIONS</vt:lpstr>
      <vt:lpstr>MATERNAL COMPLICATIONS</vt:lpstr>
      <vt:lpstr>FETAL COMPLICATIONS</vt:lpstr>
      <vt:lpstr>PRETERM &amp; TWIN PREGNANCY</vt:lpstr>
      <vt:lpstr>PRETERM &amp; TWIN PREGNANCY</vt:lpstr>
      <vt:lpstr>Dizygotic (DZ) Twin</vt:lpstr>
      <vt:lpstr>Factors influencing the incidence of DZ twins are: </vt:lpstr>
      <vt:lpstr>Monozygotic (MZ)</vt:lpstr>
      <vt:lpstr>Monozygotic (MZ)</vt:lpstr>
      <vt:lpstr>In MZ twins, the timing of egg division determines placentation </vt:lpstr>
      <vt:lpstr> Division at or after day 13 results in conjoined twins. </vt:lpstr>
      <vt:lpstr> Ultrasound in Twin pregnancy</vt:lpstr>
      <vt:lpstr>Clearly separate gestational sacs, each surrounded by a thick echogenic ring, is suggestive of dichorionicity. </vt:lpstr>
      <vt:lpstr>Visualization of multiple gestational sacs with yolk sacs by 5 weeks, or multiple embryos with cardiac activity by 6 weeks. </vt:lpstr>
      <vt:lpstr>Ultrasound in Twin pregnancy</vt:lpstr>
      <vt:lpstr>Chorionicity</vt:lpstr>
      <vt:lpstr>The twin peak sign (the lambda (λ) sign)</vt:lpstr>
      <vt:lpstr>The twin peak sign (the lambda (λ) sign)</vt:lpstr>
      <vt:lpstr>The T sign</vt:lpstr>
      <vt:lpstr>The T sign</vt:lpstr>
      <vt:lpstr>Ultrasound in Twin pregnancy</vt:lpstr>
      <vt:lpstr>Fetal Gender in Twins </vt:lpstr>
      <vt:lpstr>Antenatal corticosteroid prophylaxis for reducing perinatal morbidity  </vt:lpstr>
      <vt:lpstr>Timing  and Method of delivery</vt:lpstr>
      <vt:lpstr>Timing  and Method of delivery</vt:lpstr>
      <vt:lpstr>Cesarean section or Vaginal delivery??</vt:lpstr>
      <vt:lpstr>Complications associated with monochorionicity</vt:lpstr>
      <vt:lpstr>Twin to Twin transfusion syndrome (TTTS)</vt:lpstr>
      <vt:lpstr>Twin-Twin Transfusion Syndrome </vt:lpstr>
      <vt:lpstr>Twin to Twin transfusion syndrome (TTTS)</vt:lpstr>
      <vt:lpstr>Twin - Twin transfusion syndrome (TTTS)</vt:lpstr>
      <vt:lpstr>Twin to Twin transfusion syndrome </vt:lpstr>
      <vt:lpstr>Intrauterine Demise of One Fetus</vt:lpstr>
      <vt:lpstr>Intrauterine Demise of One Fetus</vt:lpstr>
      <vt:lpstr>Multifetal Pregnancy Reduction(MFPR)</vt:lpstr>
      <vt:lpstr>Multifetal Pregnancy Reduction</vt:lpstr>
      <vt:lpstr>Multifetal Pregnancy Reduction(MFPR)</vt:lpstr>
      <vt:lpstr>RECOMMENDED TEXT BOOKS</vt:lpstr>
      <vt:lpstr>Dr Amal Barakat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Amal</cp:lastModifiedBy>
  <cp:revision>426</cp:revision>
  <dcterms:created xsi:type="dcterms:W3CDTF">2023-10-06T06:27:07Z</dcterms:created>
  <dcterms:modified xsi:type="dcterms:W3CDTF">2026-07-08T03:50:49Z</dcterms:modified>
</cp:coreProperties>
</file>