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embeddedFontLst>
    <p:embeddedFont>
      <p:font typeface="DM Sans" pitchFamily="2" charset="0"/>
      <p:regular r:id="rId14"/>
      <p:bold r:id="rId15"/>
      <p:italic r:id="rId16"/>
      <p:boldItalic r:id="rId17"/>
    </p:embeddedFont>
    <p:embeddedFont>
      <p:font typeface="DM Sans SemiBold" panose="020B0604020202020204" charset="0"/>
      <p:regular r:id="rId18"/>
      <p:bold r:id="rId19"/>
      <p:italic r:id="rId20"/>
      <p:boldItalic r:id="rId21"/>
    </p:embeddedFont>
    <p:embeddedFont>
      <p:font typeface="Merriweather" panose="00000500000000000000" pitchFamily="2" charset="0"/>
      <p:regular r:id="rId22"/>
      <p:bold r:id="rId23"/>
      <p:italic r:id="rId24"/>
      <p:boldItalic r:id="rId25"/>
    </p:embeddedFont>
    <p:embeddedFont>
      <p:font typeface="Merriweather SemiBold" panose="020B0604020202020204" charset="0"/>
      <p:regular r:id="rId26"/>
      <p:bold r:id="rId27"/>
      <p:italic r:id="rId28"/>
      <p:boldItalic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  <p:embeddedFont>
      <p:font typeface="Wingdings 3" panose="05040102010807070707" pitchFamily="18" charset="2"/>
      <p:regular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93DD6A-7653-423B-BBBE-FF5F42299DC6}">
  <a:tblStyle styleId="{0993DD6A-7653-423B-BBBE-FF5F42299DC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9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61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1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6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44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6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05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5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714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882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97766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9245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16684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024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41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6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2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5" name="Google Shape;85;p13"/>
          <p:cNvSpPr txBox="1"/>
          <p:nvPr/>
        </p:nvSpPr>
        <p:spPr>
          <a:xfrm>
            <a:off x="2920603" y="2062162"/>
            <a:ext cx="635079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FCFCF9"/>
                </a:solidFill>
                <a:latin typeface="Merriweather"/>
                <a:ea typeface="Merriweather"/>
                <a:cs typeface="Merriweather"/>
                <a:sym typeface="Merriweather"/>
              </a:rPr>
              <a:t>The Diagnostic Process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3028950" y="2919412"/>
            <a:ext cx="61341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CBD5E1"/>
                </a:solidFill>
                <a:latin typeface="DM Sans"/>
                <a:ea typeface="DM Sans"/>
                <a:cs typeface="DM Sans"/>
                <a:sym typeface="DM Sans"/>
              </a:rPr>
              <a:t>Clinical Problem Solving &amp; Whole-Person Frameworks</a:t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5715000" y="3719512"/>
            <a:ext cx="762000" cy="1905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533775" y="4481512"/>
            <a:ext cx="51244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94A3B8"/>
                </a:solidFill>
                <a:latin typeface="DM Sans"/>
                <a:ea typeface="DM Sans"/>
                <a:cs typeface="DM Sans"/>
                <a:sym typeface="DM Sans"/>
              </a:rPr>
              <a:t>Department of Family Medicine | Faculty of Medicine, University of Jordan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800968-D5E9-90C2-7574-A7BCC49317BA}"/>
              </a:ext>
            </a:extLst>
          </p:cNvPr>
          <p:cNvSpPr txBox="1"/>
          <p:nvPr/>
        </p:nvSpPr>
        <p:spPr>
          <a:xfrm>
            <a:off x="4526280" y="5166360"/>
            <a:ext cx="3300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Dr. Ruba M Jaber 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Associate Prof. Family medicine 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Women and Child’s health specialist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5524500" y="2847975"/>
            <a:ext cx="1143000" cy="3810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995487" y="3076575"/>
            <a:ext cx="82010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CFCF9"/>
                </a:solidFill>
                <a:latin typeface="Merriweather"/>
                <a:ea typeface="Merriweather"/>
                <a:cs typeface="Merriweather"/>
                <a:sym typeface="Merriweather"/>
              </a:rPr>
              <a:t>01. Patient-Centered Philosophy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2305050" y="3838575"/>
            <a:ext cx="75819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DM Sans"/>
                <a:ea typeface="DM Sans"/>
                <a:cs typeface="DM Sans"/>
                <a:sym typeface="DM Sans"/>
              </a:rPr>
              <a:t>Shifting focus from purely organic pathology to the complexity of the whole individual.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321" y="2649438"/>
            <a:ext cx="5143500" cy="229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649438"/>
            <a:ext cx="5143500" cy="229731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904875" y="571500"/>
            <a:ext cx="11051381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Disease vs Patient Centered</a:t>
            </a:r>
            <a:endParaRPr dirty="0"/>
          </a:p>
        </p:txBody>
      </p:sp>
      <p:sp>
        <p:nvSpPr>
          <p:cNvPr id="106" name="Google Shape;106;p15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/>
          <p:nvPr/>
        </p:nvSpPr>
        <p:spPr>
          <a:xfrm flipH="1">
            <a:off x="629220" y="2658960"/>
            <a:ext cx="5156263" cy="227826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104900" y="2992338"/>
            <a:ext cx="468058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Disease-Centered Model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1104900" y="3392388"/>
            <a:ext cx="44577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Focuses primarily on the biological mechanism of illness. The core clinical goal is the search for and identification of organic disease, localized pathologies, and metabolic dysfunction.</a:t>
            </a:r>
            <a:endParaRPr dirty="0"/>
          </a:p>
        </p:txBody>
      </p:sp>
      <p:sp>
        <p:nvSpPr>
          <p:cNvPr id="110" name="Google Shape;110;p15"/>
          <p:cNvSpPr/>
          <p:nvPr/>
        </p:nvSpPr>
        <p:spPr>
          <a:xfrm>
            <a:off x="6286499" y="2649438"/>
            <a:ext cx="5023485" cy="23269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6629400" y="2992338"/>
            <a:ext cx="468058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Patient-Centered Model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629400" y="3392388"/>
            <a:ext cx="44577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Integrates whole-person medicine. It actively prioritizes exploration of the patient's individual thoughts, unique feelings, and holistic experience concerning their presenting complaints.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88343"/>
            <a:ext cx="51435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904875" y="571500"/>
            <a:ext cx="11051381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Evaluating Patient Context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504825" y="1528762"/>
            <a:ext cx="54006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The ABC &amp; FEFI Metrics</a:t>
            </a:r>
            <a:endParaRPr dirty="0"/>
          </a:p>
        </p:txBody>
      </p:sp>
      <p:sp>
        <p:nvSpPr>
          <p:cNvPr id="122" name="Google Shape;122;p16"/>
          <p:cNvSpPr txBox="1"/>
          <p:nvPr/>
        </p:nvSpPr>
        <p:spPr>
          <a:xfrm>
            <a:off x="785812" y="2261044"/>
            <a:ext cx="51339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A-B-C: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Probe for underlying **A**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nxiety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, personal **B**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eliefs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, and direct clinical **C**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oncerns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 dirty="0"/>
          </a:p>
        </p:txBody>
      </p:sp>
      <p:sp>
        <p:nvSpPr>
          <p:cNvPr id="123" name="Google Shape;123;p16"/>
          <p:cNvSpPr txBox="1"/>
          <p:nvPr/>
        </p:nvSpPr>
        <p:spPr>
          <a:xfrm>
            <a:off x="762000" y="3243196"/>
            <a:ext cx="471487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F-E-F-I: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Determine functional impact (**F**unction), expectations (**E**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xpectations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), emotional baseline (**F**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eelings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), and internal ideas (**I**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deas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).</a:t>
            </a:r>
            <a:endParaRPr sz="2400" dirty="0"/>
          </a:p>
        </p:txBody>
      </p:sp>
      <p:sp>
        <p:nvSpPr>
          <p:cNvPr id="124" name="Google Shape;124;p16"/>
          <p:cNvSpPr txBox="1"/>
          <p:nvPr/>
        </p:nvSpPr>
        <p:spPr>
          <a:xfrm>
            <a:off x="928687" y="5105398"/>
            <a:ext cx="471487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Shared Strategy: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Prioritizing patient autonomy, education, and shared decisions establishes meaningful clinical rapport.</a:t>
            </a:r>
            <a:endParaRPr sz="2400" dirty="0"/>
          </a:p>
        </p:txBody>
      </p:sp>
      <p:pic>
        <p:nvPicPr>
          <p:cNvPr id="125" name="Google Shape;125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1997868"/>
            <a:ext cx="5124450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0634" y="231933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5857" y="3228975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8143" y="5141690"/>
            <a:ext cx="23812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/>
          <p:nvPr/>
        </p:nvSpPr>
        <p:spPr>
          <a:xfrm>
            <a:off x="5524500" y="2724150"/>
            <a:ext cx="1143000" cy="3810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350531" y="2952750"/>
            <a:ext cx="7490936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CFCF9"/>
                </a:solidFill>
                <a:latin typeface="Merriweather"/>
                <a:ea typeface="Merriweather"/>
                <a:cs typeface="Merriweather"/>
                <a:sym typeface="Merriweather"/>
              </a:rPr>
              <a:t>02. Formulating Differentials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2286000" y="3714750"/>
            <a:ext cx="7620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DM Sans"/>
                <a:ea typeface="DM Sans"/>
                <a:cs typeface="DM Sans"/>
                <a:sym typeface="DM Sans"/>
              </a:rPr>
              <a:t>Strategies for generating, weighing, and organizing a robust diagnostic list in family practice.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500" y="1300757"/>
            <a:ext cx="3365450" cy="284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40163" y="1419820"/>
            <a:ext cx="3365450" cy="284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24875" y="1419819"/>
            <a:ext cx="3365450" cy="284023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 txBox="1"/>
          <p:nvPr/>
        </p:nvSpPr>
        <p:spPr>
          <a:xfrm>
            <a:off x="904875" y="571500"/>
            <a:ext cx="11051381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Four Drivers of Generation</a:t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170839" y="2234312"/>
            <a:ext cx="3346399" cy="381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1057275" y="1578138"/>
            <a:ext cx="146646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Probability</a:t>
            </a:r>
            <a:endParaRPr dirty="0"/>
          </a:p>
        </p:txBody>
      </p:sp>
      <p:sp>
        <p:nvSpPr>
          <p:cNvPr id="149" name="Google Shape;149;p18"/>
          <p:cNvSpPr txBox="1"/>
          <p:nvPr/>
        </p:nvSpPr>
        <p:spPr>
          <a:xfrm>
            <a:off x="398488" y="2458770"/>
            <a:ext cx="27749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The most critical factor. Based heavily on local prevalence, epidemiological patterns, and first-hand clinical experience.</a:t>
            </a:r>
            <a:endParaRPr dirty="0"/>
          </a:p>
        </p:txBody>
      </p:sp>
      <p:sp>
        <p:nvSpPr>
          <p:cNvPr id="150" name="Google Shape;150;p18"/>
          <p:cNvSpPr/>
          <p:nvPr/>
        </p:nvSpPr>
        <p:spPr>
          <a:xfrm>
            <a:off x="4078875" y="2244943"/>
            <a:ext cx="3346399" cy="3810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823785" y="1598637"/>
            <a:ext cx="138752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Seriousness</a:t>
            </a:r>
            <a:endParaRPr dirty="0"/>
          </a:p>
        </p:txBody>
      </p:sp>
      <p:sp>
        <p:nvSpPr>
          <p:cNvPr id="152" name="Google Shape;152;p18"/>
          <p:cNvSpPr txBox="1"/>
          <p:nvPr/>
        </p:nvSpPr>
        <p:spPr>
          <a:xfrm>
            <a:off x="4438651" y="2486581"/>
            <a:ext cx="27749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Life-threatening conditions (e.g., Malignant Melanoma) must be ruled out immediately, despite lower probability rates.</a:t>
            </a:r>
            <a:endParaRPr dirty="0"/>
          </a:p>
        </p:txBody>
      </p:sp>
      <p:sp>
        <p:nvSpPr>
          <p:cNvPr id="153" name="Google Shape;153;p18"/>
          <p:cNvSpPr/>
          <p:nvPr/>
        </p:nvSpPr>
        <p:spPr>
          <a:xfrm>
            <a:off x="8020505" y="2244943"/>
            <a:ext cx="3346399" cy="381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8723201" y="1819572"/>
            <a:ext cx="140611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Treatability</a:t>
            </a:r>
            <a:endParaRPr dirty="0"/>
          </a:p>
        </p:txBody>
      </p:sp>
      <p:sp>
        <p:nvSpPr>
          <p:cNvPr id="155" name="Google Shape;155;p18"/>
          <p:cNvSpPr txBox="1"/>
          <p:nvPr/>
        </p:nvSpPr>
        <p:spPr>
          <a:xfrm>
            <a:off x="8447916" y="2428278"/>
            <a:ext cx="27749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Easily corrected conditions (e.g., Hypothyroidism) must rank high because simple treatment has vast clinical impacts.</a:t>
            </a:r>
            <a:endParaRPr dirty="0"/>
          </a:p>
        </p:txBody>
      </p:sp>
      <p:pic>
        <p:nvPicPr>
          <p:cNvPr id="156" name="Google Shape;156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350" y="1648782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68979" y="1565056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47301" y="1662110"/>
            <a:ext cx="2571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4;p18" descr="image.png">
            <a:extLst>
              <a:ext uri="{FF2B5EF4-FFF2-40B4-BE49-F238E27FC236}">
                <a16:creationId xmlns:a16="http://schemas.microsoft.com/office/drawing/2014/main" id="{0C145AB2-F8C5-0ADE-5C71-61070CEC58C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7238" y="4405291"/>
            <a:ext cx="4383178" cy="197001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34450-6C37-6DEE-A7BA-B7BC2B815993}"/>
              </a:ext>
            </a:extLst>
          </p:cNvPr>
          <p:cNvSpPr txBox="1"/>
          <p:nvPr/>
        </p:nvSpPr>
        <p:spPr>
          <a:xfrm>
            <a:off x="4352544" y="4553712"/>
            <a:ext cx="239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A2540"/>
                </a:solidFill>
                <a:latin typeface="Merriweather"/>
              </a:rPr>
              <a:t>Novelty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01511-FDBB-037C-A013-2CFC4F5EA597}"/>
              </a:ext>
            </a:extLst>
          </p:cNvPr>
          <p:cNvSpPr txBox="1"/>
          <p:nvPr/>
        </p:nvSpPr>
        <p:spPr>
          <a:xfrm>
            <a:off x="4321377" y="5085178"/>
            <a:ext cx="27749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334155"/>
                </a:solidFill>
                <a:latin typeface="DM Sans"/>
              </a:rPr>
              <a:t>Rare diseases that can present with those </a:t>
            </a:r>
            <a:r>
              <a:rPr lang="en-US" sz="1350" dirty="0" err="1">
                <a:solidFill>
                  <a:srgbClr val="334155"/>
                </a:solidFill>
                <a:latin typeface="DM Sans"/>
              </a:rPr>
              <a:t>symtpmos</a:t>
            </a:r>
            <a:r>
              <a:rPr lang="en-US" sz="1350" dirty="0">
                <a:solidFill>
                  <a:srgbClr val="334155"/>
                </a:solidFill>
                <a:latin typeface="DM Sans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904875" y="571500"/>
            <a:ext cx="52006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The Safety Net</a:t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762000" y="2625625"/>
            <a:ext cx="5350668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The Primary Masquerades</a:t>
            </a:r>
            <a:endParaRPr dirty="0"/>
          </a:p>
        </p:txBody>
      </p:sp>
      <p:sp>
        <p:nvSpPr>
          <p:cNvPr id="168" name="Google Shape;168;p19"/>
          <p:cNvSpPr txBox="1"/>
          <p:nvPr/>
        </p:nvSpPr>
        <p:spPr>
          <a:xfrm>
            <a:off x="762000" y="3025675"/>
            <a:ext cx="5095875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Always check for classic multi-system masquerades that skew standard diagnostic patterns: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1190625" y="3656111"/>
            <a:ext cx="466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Depression, Diabetes Mellitus, &amp; Anaemia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1190625" y="3960911"/>
            <a:ext cx="466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Iatrogenic or Self-Abused Drugs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1190625" y="4265711"/>
            <a:ext cx="466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Endocrine &amp; Thyroid Dysfunction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1190625" y="4570511"/>
            <a:ext cx="466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Spinal Dysfunction &amp; Recurrent UTIs</a:t>
            </a:r>
            <a:endParaRPr/>
          </a:p>
        </p:txBody>
      </p:sp>
      <p:pic>
        <p:nvPicPr>
          <p:cNvPr id="173" name="Google Shape;173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369421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399901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430381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4608611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393156"/>
            <a:ext cx="10668000" cy="280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/>
          <p:nvPr/>
        </p:nvSpPr>
        <p:spPr>
          <a:xfrm>
            <a:off x="904875" y="571500"/>
            <a:ext cx="11051381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The Consultation Framework</a:t>
            </a:r>
            <a:endParaRPr/>
          </a:p>
        </p:txBody>
      </p:sp>
      <p:sp>
        <p:nvSpPr>
          <p:cNvPr id="184" name="Google Shape;184;p20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5" name="Google Shape;185;p20"/>
          <p:cNvGraphicFramePr/>
          <p:nvPr/>
        </p:nvGraphicFramePr>
        <p:xfrm>
          <a:off x="771525" y="2402681"/>
          <a:ext cx="10648925" cy="2790800"/>
        </p:xfrm>
        <a:graphic>
          <a:graphicData uri="http://schemas.openxmlformats.org/drawingml/2006/table">
            <a:tbl>
              <a:tblPr firstRow="1" bandRow="1">
                <a:noFill/>
                <a:tableStyleId>{0993DD6A-7653-423B-BBBE-FF5F42299DC6}</a:tableStyleId>
              </a:tblPr>
              <a:tblGrid>
                <a:gridCol w="266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CFCF9"/>
                          </a:solidFill>
                          <a:latin typeface="Merriweather SemiBold"/>
                          <a:ea typeface="Merriweather SemiBold"/>
                          <a:cs typeface="Merriweather SemiBold"/>
                          <a:sym typeface="Merriweather SemiBold"/>
                        </a:rPr>
                        <a:t>Domain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CFCF9"/>
                          </a:solidFill>
                          <a:latin typeface="Merriweather SemiBold"/>
                          <a:ea typeface="Merriweather SemiBold"/>
                          <a:cs typeface="Merriweather SemiBold"/>
                          <a:sym typeface="Merriweather SemiBold"/>
                        </a:rPr>
                        <a:t>Framework Method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CFCF9"/>
                          </a:solidFill>
                          <a:latin typeface="Merriweather SemiBold"/>
                          <a:ea typeface="Merriweather SemiBold"/>
                          <a:cs typeface="Merriweather SemiBold"/>
                          <a:sym typeface="Merriweather SemiBold"/>
                        </a:rPr>
                        <a:t>Core Components Included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Symptom Review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SOCRATES Checklist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Site, Onset, Character, Radiation, Associations, Timing, Exacerbations, Severity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Systemic Safety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4 Ds Focus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D1:</a:t>
                      </a: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Disease profile, </a:t>
                      </a: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D2:</a:t>
                      </a: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Drug history, </a:t>
                      </a: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D3:</a:t>
                      </a: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Diet patterns, </a:t>
                      </a: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D4:</a:t>
                      </a: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Dokhan (smoking/social context)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Treatment Plan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RAPRIOP Protocol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Reassurance, Advice, Prescription, Referral, Investigation, Observation, Prevention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/>
          <p:nvPr/>
        </p:nvSpPr>
        <p:spPr>
          <a:xfrm>
            <a:off x="5524500" y="2724150"/>
            <a:ext cx="1143000" cy="3810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1895475" y="2952750"/>
            <a:ext cx="840105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CFCF9"/>
                </a:solidFill>
                <a:latin typeface="Merriweather"/>
                <a:ea typeface="Merriweather"/>
                <a:cs typeface="Merriweather"/>
                <a:sym typeface="Merriweather"/>
              </a:rPr>
              <a:t>03. Reasoning &amp; Student Hurdles</a:t>
            </a:r>
            <a:endParaRPr/>
          </a:p>
        </p:txBody>
      </p:sp>
      <p:sp>
        <p:nvSpPr>
          <p:cNvPr id="211" name="Google Shape;211;p22"/>
          <p:cNvSpPr txBox="1"/>
          <p:nvPr/>
        </p:nvSpPr>
        <p:spPr>
          <a:xfrm>
            <a:off x="2286000" y="3714750"/>
            <a:ext cx="7620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DM Sans"/>
                <a:ea typeface="DM Sans"/>
                <a:cs typeface="DM Sans"/>
                <a:sym typeface="DM Sans"/>
              </a:rPr>
              <a:t>Understanding cognitive pathways, overcoming premature bias, and balancing diagnostic uncertainty.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349400"/>
            <a:ext cx="5143500" cy="2897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349400"/>
            <a:ext cx="5143500" cy="289738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3"/>
          <p:cNvSpPr txBox="1"/>
          <p:nvPr/>
        </p:nvSpPr>
        <p:spPr>
          <a:xfrm>
            <a:off x="904875" y="571500"/>
            <a:ext cx="11051381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Two Modes of Reasoning</a:t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762000" y="571500"/>
            <a:ext cx="47625" cy="452437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1104900" y="2692300"/>
            <a:ext cx="468058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Inductive Method (Bottom-Up)</a:t>
            </a:r>
            <a:endParaRPr/>
          </a:p>
        </p:txBody>
      </p:sp>
      <p:sp>
        <p:nvSpPr>
          <p:cNvPr id="223" name="Google Shape;223;p23"/>
          <p:cNvSpPr txBox="1"/>
          <p:nvPr/>
        </p:nvSpPr>
        <p:spPr>
          <a:xfrm>
            <a:off x="1104900" y="3092350"/>
            <a:ext cx="44577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Starts with extensive, unfocused facts and details and moves to a general conclusion. Requires comprehensive checklists, full exams, and a battery of routine tests.</a:t>
            </a:r>
            <a:endParaRPr dirty="0"/>
          </a:p>
        </p:txBody>
      </p:sp>
      <p:sp>
        <p:nvSpPr>
          <p:cNvPr id="224" name="Google Shape;224;p23"/>
          <p:cNvSpPr txBox="1"/>
          <p:nvPr/>
        </p:nvSpPr>
        <p:spPr>
          <a:xfrm>
            <a:off x="1104900" y="4058096"/>
            <a:ext cx="445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1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Primarily utilized by junior students for teaching purposes, but highly time-consuming.</a:t>
            </a:r>
            <a:endParaRPr/>
          </a:p>
        </p:txBody>
      </p:sp>
      <p:sp>
        <p:nvSpPr>
          <p:cNvPr id="226" name="Google Shape;226;p23"/>
          <p:cNvSpPr txBox="1"/>
          <p:nvPr/>
        </p:nvSpPr>
        <p:spPr>
          <a:xfrm>
            <a:off x="6629400" y="2692300"/>
            <a:ext cx="468058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Hypothetico-Deductive (Top-Down)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6629400" y="3092350"/>
            <a:ext cx="44577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Starts with educated guesses, formulating early hypotheses based on brief primary data, followed by targeted, discriminating clinical history and exams to rule them in or out.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6629400" y="4332386"/>
            <a:ext cx="4457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1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Highly efficient, cost-effective standard utilized by clinical practitioners.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495300" y="571500"/>
            <a:ext cx="11201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A2540"/>
                </a:solidFill>
                <a:latin typeface="Merriweather"/>
                <a:ea typeface="Merriweather"/>
                <a:cs typeface="Merriweather"/>
                <a:sym typeface="Merriweather"/>
              </a:rPr>
              <a:t>Questions &amp; Discussion</a:t>
            </a:r>
            <a:endParaRPr/>
          </a:p>
        </p:txBody>
      </p:sp>
      <p:sp>
        <p:nvSpPr>
          <p:cNvPr id="235" name="Google Shape;235;p24"/>
          <p:cNvSpPr txBox="1"/>
          <p:nvPr/>
        </p:nvSpPr>
        <p:spPr>
          <a:xfrm>
            <a:off x="762000" y="1666875"/>
            <a:ext cx="106680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Building clinical competency through structured diagnosis.</a:t>
            </a:r>
            <a:endParaRPr/>
          </a:p>
        </p:txBody>
      </p:sp>
      <p:sp>
        <p:nvSpPr>
          <p:cNvPr id="236" name="Google Shape;236;p24"/>
          <p:cNvSpPr txBox="1"/>
          <p:nvPr/>
        </p:nvSpPr>
        <p:spPr>
          <a:xfrm>
            <a:off x="762000" y="2438400"/>
            <a:ext cx="10668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A2540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Family Medicine Department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 dirty="0">
                <a:solidFill>
                  <a:srgbClr val="0A2540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 Faculty of Medicine, University of Jordan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543</Words>
  <Application>Microsoft Office PowerPoint</Application>
  <PresentationFormat>Widescreen</PresentationFormat>
  <Paragraphs>61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Merriweather SemiBold</vt:lpstr>
      <vt:lpstr>Trebuchet MS</vt:lpstr>
      <vt:lpstr>DM Sans</vt:lpstr>
      <vt:lpstr>Calibri</vt:lpstr>
      <vt:lpstr>DM Sans SemiBold</vt:lpstr>
      <vt:lpstr>Wingdings 3</vt:lpstr>
      <vt:lpstr>Merriweather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Ruba Jaber</cp:lastModifiedBy>
  <cp:revision>2</cp:revision>
  <dcterms:modified xsi:type="dcterms:W3CDTF">2026-07-07T08:37:05Z</dcterms:modified>
</cp:coreProperties>
</file>