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73" r:id="rId3"/>
    <p:sldId id="275" r:id="rId4"/>
    <p:sldId id="274" r:id="rId5"/>
    <p:sldId id="259" r:id="rId6"/>
    <p:sldId id="278" r:id="rId7"/>
    <p:sldId id="279" r:id="rId8"/>
    <p:sldId id="281" r:id="rId9"/>
    <p:sldId id="266" r:id="rId10"/>
    <p:sldId id="272" r:id="rId11"/>
    <p:sldId id="276" r:id="rId12"/>
    <p:sldId id="285" r:id="rId13"/>
    <p:sldId id="305" r:id="rId14"/>
    <p:sldId id="284" r:id="rId15"/>
    <p:sldId id="286" r:id="rId16"/>
    <p:sldId id="298" r:id="rId17"/>
    <p:sldId id="265" r:id="rId18"/>
    <p:sldId id="282" r:id="rId19"/>
    <p:sldId id="283" r:id="rId20"/>
    <p:sldId id="287" r:id="rId21"/>
    <p:sldId id="289" r:id="rId22"/>
    <p:sldId id="290" r:id="rId23"/>
    <p:sldId id="291" r:id="rId24"/>
    <p:sldId id="292" r:id="rId25"/>
    <p:sldId id="288" r:id="rId26"/>
    <p:sldId id="293" r:id="rId27"/>
    <p:sldId id="294" r:id="rId28"/>
    <p:sldId id="295" r:id="rId29"/>
    <p:sldId id="296" r:id="rId30"/>
    <p:sldId id="297" r:id="rId31"/>
    <p:sldId id="299" r:id="rId32"/>
    <p:sldId id="257" r:id="rId33"/>
    <p:sldId id="258" r:id="rId34"/>
    <p:sldId id="260" r:id="rId35"/>
    <p:sldId id="302" r:id="rId36"/>
    <p:sldId id="271" r:id="rId37"/>
    <p:sldId id="261" r:id="rId38"/>
    <p:sldId id="301" r:id="rId39"/>
    <p:sldId id="262" r:id="rId40"/>
    <p:sldId id="263" r:id="rId41"/>
    <p:sldId id="303" r:id="rId42"/>
    <p:sldId id="304" r:id="rId43"/>
    <p:sldId id="264" r:id="rId44"/>
    <p:sldId id="30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270" autoAdjust="0"/>
  </p:normalViewPr>
  <p:slideViewPr>
    <p:cSldViewPr snapToGrid="0">
      <p:cViewPr>
        <p:scale>
          <a:sx n="73" d="100"/>
          <a:sy n="73" d="100"/>
        </p:scale>
        <p:origin x="36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hannad abohamad" userId="2b8365589cd72daf" providerId="LiveId" clId="{DF2C555D-438B-44D0-A61B-AB0B1440910D}"/>
    <pc:docChg chg="custSel addSld modSld">
      <pc:chgData name="mohannad abohamad" userId="2b8365589cd72daf" providerId="LiveId" clId="{DF2C555D-438B-44D0-A61B-AB0B1440910D}" dt="2025-10-08T03:53:00.783" v="231" actId="27636"/>
      <pc:docMkLst>
        <pc:docMk/>
      </pc:docMkLst>
      <pc:sldChg chg="modSp mod">
        <pc:chgData name="mohannad abohamad" userId="2b8365589cd72daf" providerId="LiveId" clId="{DF2C555D-438B-44D0-A61B-AB0B1440910D}" dt="2025-10-08T03:52:03.126" v="218" actId="20577"/>
        <pc:sldMkLst>
          <pc:docMk/>
          <pc:sldMk cId="431724375" sldId="285"/>
        </pc:sldMkLst>
        <pc:spChg chg="mod">
          <ac:chgData name="mohannad abohamad" userId="2b8365589cd72daf" providerId="LiveId" clId="{DF2C555D-438B-44D0-A61B-AB0B1440910D}" dt="2025-10-08T03:52:03.126" v="218" actId="20577"/>
          <ac:spMkLst>
            <pc:docMk/>
            <pc:sldMk cId="431724375" sldId="285"/>
            <ac:spMk id="2" creationId="{9E983F7D-11D7-4B71-BAEC-5CE97AD59E03}"/>
          </ac:spMkLst>
        </pc:spChg>
      </pc:sldChg>
      <pc:sldChg chg="modSp mod">
        <pc:chgData name="mohannad abohamad" userId="2b8365589cd72daf" providerId="LiveId" clId="{DF2C555D-438B-44D0-A61B-AB0B1440910D}" dt="2025-10-08T03:53:00.783" v="231" actId="27636"/>
        <pc:sldMkLst>
          <pc:docMk/>
          <pc:sldMk cId="0" sldId="291"/>
        </pc:sldMkLst>
        <pc:spChg chg="mod">
          <ac:chgData name="mohannad abohamad" userId="2b8365589cd72daf" providerId="LiveId" clId="{DF2C555D-438B-44D0-A61B-AB0B1440910D}" dt="2025-10-08T03:53:00.783" v="231" actId="27636"/>
          <ac:spMkLst>
            <pc:docMk/>
            <pc:sldMk cId="0" sldId="291"/>
            <ac:spMk id="3" creationId="{00000000-0000-0000-0000-000000000000}"/>
          </ac:spMkLst>
        </pc:spChg>
      </pc:sldChg>
      <pc:sldChg chg="addSp delSp modSp new mod">
        <pc:chgData name="mohannad abohamad" userId="2b8365589cd72daf" providerId="LiveId" clId="{DF2C555D-438B-44D0-A61B-AB0B1440910D}" dt="2025-10-08T03:50:33.885" v="217" actId="5793"/>
        <pc:sldMkLst>
          <pc:docMk/>
          <pc:sldMk cId="4219196680" sldId="305"/>
        </pc:sldMkLst>
        <pc:spChg chg="mod">
          <ac:chgData name="mohannad abohamad" userId="2b8365589cd72daf" providerId="LiveId" clId="{DF2C555D-438B-44D0-A61B-AB0B1440910D}" dt="2025-10-08T03:50:06.503" v="211" actId="20577"/>
          <ac:spMkLst>
            <pc:docMk/>
            <pc:sldMk cId="4219196680" sldId="305"/>
            <ac:spMk id="2" creationId="{F2CE0459-0EC5-41BE-8A4A-34A5CBCCF8BB}"/>
          </ac:spMkLst>
        </pc:spChg>
        <pc:spChg chg="mod">
          <ac:chgData name="mohannad abohamad" userId="2b8365589cd72daf" providerId="LiveId" clId="{DF2C555D-438B-44D0-A61B-AB0B1440910D}" dt="2025-10-08T03:50:33.885" v="217" actId="5793"/>
          <ac:spMkLst>
            <pc:docMk/>
            <pc:sldMk cId="4219196680" sldId="305"/>
            <ac:spMk id="3" creationId="{3257717D-738D-4FC1-81EA-9BF16D1A5AC1}"/>
          </ac:spMkLst>
        </pc:spChg>
        <pc:spChg chg="add del mod">
          <ac:chgData name="mohannad abohamad" userId="2b8365589cd72daf" providerId="LiveId" clId="{DF2C555D-438B-44D0-A61B-AB0B1440910D}" dt="2025-10-08T03:49:13.412" v="6"/>
          <ac:spMkLst>
            <pc:docMk/>
            <pc:sldMk cId="4219196680" sldId="305"/>
            <ac:spMk id="4" creationId="{F7611D96-FADF-494F-A66A-5640B9381F7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7EC1D-FE00-4DD7-9BCC-130B9C790BD5}" type="datetimeFigureOut">
              <a:rPr lang="en-US" smtClean="0"/>
              <a:t>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338F72-B1B5-4D24-9C57-5AAA33B55445}" type="slidenum">
              <a:rPr lang="en-US" smtClean="0"/>
              <a:t>‹#›</a:t>
            </a:fld>
            <a:endParaRPr lang="en-US"/>
          </a:p>
        </p:txBody>
      </p:sp>
    </p:spTree>
    <p:extLst>
      <p:ext uri="{BB962C8B-B14F-4D97-AF65-F5344CB8AC3E}">
        <p14:creationId xmlns:p14="http://schemas.microsoft.com/office/powerpoint/2010/main" val="1460898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rontiersin.org/journals/neuroscience/articles/10.3389/fnins.2019.00535/full#B2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ciencedirect.com/topics/medicine-and-dentistry/residual-volume"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282828"/>
                </a:solidFill>
                <a:effectLst/>
                <a:latin typeface="ThinSpaceFallback"/>
              </a:rPr>
              <a:t>(A)</a:t>
            </a:r>
            <a:r>
              <a:rPr lang="en-US" b="0" i="0" dirty="0">
                <a:solidFill>
                  <a:srgbClr val="282828"/>
                </a:solidFill>
                <a:effectLst/>
                <a:latin typeface="ThinSpaceFallback"/>
              </a:rPr>
              <a:t> Efferent innervation of the bladder, ureter, and external urethral sphincter (modified from </a:t>
            </a:r>
            <a:r>
              <a:rPr lang="en-US" b="0" i="0" u="none" strike="noStrike" dirty="0">
                <a:solidFill>
                  <a:srgbClr val="808080"/>
                </a:solidFill>
                <a:effectLst/>
                <a:latin typeface="ThinSpaceFallback"/>
                <a:hlinkClick r:id="rId3"/>
              </a:rPr>
              <a:t>Fowler et al., 2008</a:t>
            </a:r>
            <a:r>
              <a:rPr lang="en-US" b="0" i="0" dirty="0">
                <a:solidFill>
                  <a:srgbClr val="282828"/>
                </a:solidFill>
                <a:effectLst/>
                <a:latin typeface="ThinSpaceFallback"/>
              </a:rPr>
              <a:t>). Parasympathetic fibers (green) arise from S2-4 nerve roots. They travel in the pelvic nerve and pass via the pelvic plexus to innervate the bladder detrusor muscle of the bladder. Sympathetic fibers (red) arising from T11-L2 segments, pass via the inferior mesenteric plexus (IMP) and travel in the hypogastric nerve (HGN) to innervate the ureter and the detrusor smooth muscle. Somatic innervation of the external urethral sphincter is via the pudendal nerve, and arises from </a:t>
            </a:r>
            <a:r>
              <a:rPr lang="en-US" b="0" i="0" dirty="0" err="1">
                <a:solidFill>
                  <a:srgbClr val="282828"/>
                </a:solidFill>
                <a:effectLst/>
                <a:latin typeface="ThinSpaceFallback"/>
              </a:rPr>
              <a:t>Onuf’s</a:t>
            </a:r>
            <a:r>
              <a:rPr lang="en-US" b="0" i="0" dirty="0">
                <a:solidFill>
                  <a:srgbClr val="282828"/>
                </a:solidFill>
                <a:effectLst/>
                <a:latin typeface="ThinSpaceFallback"/>
              </a:rPr>
              <a:t> nucleus at S2-S4. </a:t>
            </a:r>
            <a:r>
              <a:rPr lang="en-US" b="1" i="0" dirty="0">
                <a:solidFill>
                  <a:srgbClr val="282828"/>
                </a:solidFill>
                <a:effectLst/>
                <a:latin typeface="ThinSpaceFallback"/>
              </a:rPr>
              <a:t>(B)</a:t>
            </a:r>
            <a:r>
              <a:rPr lang="en-US" b="0" i="0" dirty="0">
                <a:solidFill>
                  <a:srgbClr val="282828"/>
                </a:solidFill>
                <a:effectLst/>
                <a:latin typeface="ThinSpaceFallback"/>
              </a:rPr>
              <a:t> A simplified schematic showing the major nerves and neurotransmitters involved in bladder control. The pudendal nerve causes contraction of the external urethral sphincter via nicotinic receptors (+N); parasympathetic fibers produce contraction of the detrusor muscle by acting at M3 receptors; and sympathetic innervation inhibits detrusor contraction through </a:t>
            </a:r>
            <a:r>
              <a:rPr lang="el-GR" b="0" i="0" dirty="0">
                <a:solidFill>
                  <a:srgbClr val="282828"/>
                </a:solidFill>
                <a:effectLst/>
                <a:latin typeface="ThinSpaceFallback"/>
              </a:rPr>
              <a:t>β3 </a:t>
            </a:r>
            <a:r>
              <a:rPr lang="en-US" b="0" i="0" dirty="0">
                <a:solidFill>
                  <a:srgbClr val="282828"/>
                </a:solidFill>
                <a:effectLst/>
                <a:latin typeface="ThinSpaceFallback"/>
              </a:rPr>
              <a:t>receptors, and contraction of the internal urethral sphincter by </a:t>
            </a:r>
            <a:r>
              <a:rPr lang="el-GR" b="0" i="0" dirty="0">
                <a:solidFill>
                  <a:srgbClr val="282828"/>
                </a:solidFill>
                <a:effectLst/>
                <a:latin typeface="ThinSpaceFallback"/>
              </a:rPr>
              <a:t>α1 </a:t>
            </a:r>
            <a:r>
              <a:rPr lang="en-US" b="0" i="0" dirty="0">
                <a:solidFill>
                  <a:srgbClr val="282828"/>
                </a:solidFill>
                <a:effectLst/>
                <a:latin typeface="ThinSpaceFallback"/>
              </a:rPr>
              <a:t>receptor activation.</a:t>
            </a:r>
            <a:endParaRPr lang="en-US" dirty="0"/>
          </a:p>
        </p:txBody>
      </p:sp>
      <p:sp>
        <p:nvSpPr>
          <p:cNvPr id="4" name="Slide Number Placeholder 3"/>
          <p:cNvSpPr>
            <a:spLocks noGrp="1"/>
          </p:cNvSpPr>
          <p:nvPr>
            <p:ph type="sldNum" sz="quarter" idx="5"/>
          </p:nvPr>
        </p:nvSpPr>
        <p:spPr/>
        <p:txBody>
          <a:bodyPr/>
          <a:lstStyle/>
          <a:p>
            <a:fld id="{64338F72-B1B5-4D24-9C57-5AAA33B55445}" type="slidenum">
              <a:rPr lang="en-US" smtClean="0"/>
              <a:t>11</a:t>
            </a:fld>
            <a:endParaRPr lang="en-US"/>
          </a:p>
        </p:txBody>
      </p:sp>
    </p:spTree>
    <p:extLst>
      <p:ext uri="{BB962C8B-B14F-4D97-AF65-F5344CB8AC3E}">
        <p14:creationId xmlns:p14="http://schemas.microsoft.com/office/powerpoint/2010/main" val="2618404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Neural circuits that control continence and micturition. (A) Urine storage reflexes. During the storage of urine, distention of the bladder produces low-level vesical afferent firing. This in turn stimulates the sympathetic outflow in the hypogastric nerve to the bladder outlet (the bladder base and the urethra) and the pudendal outflow to the EUS. These responses occur by spinal reflex pathways and represent guarding reflexes, which promote continence. Sympathetic firing also inhibits contraction of the detrusor muscle and modulates neurotransmission in bladder ganglia. A region in the rostral pons (the pontine storage center) might increase striated urethral sphincter activity. (B) Voiding reflexes. During the elimination of urine, intense bladder-afferent firing in the pelvic nerve activates </a:t>
            </a:r>
            <a:r>
              <a:rPr lang="en-US" b="0" i="0" dirty="0" err="1">
                <a:solidFill>
                  <a:srgbClr val="333333"/>
                </a:solidFill>
                <a:effectLst/>
                <a:latin typeface="Georgia" panose="02040502050405020303" pitchFamily="18" charset="0"/>
              </a:rPr>
              <a:t>spinobulbospinal</a:t>
            </a:r>
            <a:r>
              <a:rPr lang="en-US" b="0" i="0" dirty="0">
                <a:solidFill>
                  <a:srgbClr val="333333"/>
                </a:solidFill>
                <a:effectLst/>
                <a:latin typeface="Georgia" panose="02040502050405020303" pitchFamily="18" charset="0"/>
              </a:rPr>
              <a:t> reflex pathways (shown in blue) that pass through the pontine micturition center. This stimulates the parasympathetic outflow to the bladder and to the urethral smooth muscle (shown in green) and inhibits the sympathetic and pudendal outflow to the urethral outlet (shown in red). Ascending afferent input from the spinal cord might pass through relay neurons in the PAG before reaching the pontine micturition center. Note that these diagrams do not address the generation of conscious bladder sensations, or address the mechanisms that underlie the switch from storage to voluntary voiding, both of which presumably involve cerebral circuits above the PAG</a:t>
            </a:r>
            <a:endParaRPr lang="en-US" dirty="0"/>
          </a:p>
        </p:txBody>
      </p:sp>
      <p:sp>
        <p:nvSpPr>
          <p:cNvPr id="4" name="Slide Number Placeholder 3"/>
          <p:cNvSpPr>
            <a:spLocks noGrp="1"/>
          </p:cNvSpPr>
          <p:nvPr>
            <p:ph type="sldNum" sz="quarter" idx="5"/>
          </p:nvPr>
        </p:nvSpPr>
        <p:spPr/>
        <p:txBody>
          <a:bodyPr/>
          <a:lstStyle/>
          <a:p>
            <a:fld id="{64338F72-B1B5-4D24-9C57-5AAA33B55445}" type="slidenum">
              <a:rPr lang="en-US" smtClean="0"/>
              <a:t>14</a:t>
            </a:fld>
            <a:endParaRPr lang="en-US"/>
          </a:p>
        </p:txBody>
      </p:sp>
    </p:spTree>
    <p:extLst>
      <p:ext uri="{BB962C8B-B14F-4D97-AF65-F5344CB8AC3E}">
        <p14:creationId xmlns:p14="http://schemas.microsoft.com/office/powerpoint/2010/main" val="3002642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F1F1F"/>
                </a:solidFill>
                <a:effectLst/>
                <a:latin typeface="ElsevierGulliver"/>
              </a:rPr>
              <a:t>The flow curve has a “bell” shape:  is reached in the first 30% of VV and within 3 to 10 s from the flow start. </a:t>
            </a:r>
            <a:br>
              <a:rPr lang="en-US" b="0" i="0" dirty="0">
                <a:solidFill>
                  <a:srgbClr val="1F1F1F"/>
                </a:solidFill>
                <a:effectLst/>
                <a:latin typeface="ElsevierGulliver"/>
              </a:rPr>
            </a:br>
            <a:br>
              <a:rPr lang="en-US" b="0" i="0" dirty="0">
                <a:solidFill>
                  <a:srgbClr val="1F1F1F"/>
                </a:solidFill>
                <a:effectLst/>
                <a:latin typeface="ElsevierGulliver"/>
              </a:rPr>
            </a:br>
            <a:r>
              <a:rPr lang="en-US" b="0" i="0" dirty="0">
                <a:solidFill>
                  <a:srgbClr val="1F1F1F"/>
                </a:solidFill>
                <a:effectLst/>
                <a:latin typeface="ElsevierGulliver"/>
              </a:rPr>
              <a:t> Similarly, women with “normal” findings (bell-shaped curve,  greater than 15 mL/s and a postvoid </a:t>
            </a:r>
            <a:r>
              <a:rPr lang="en-US" b="0" i="0" dirty="0">
                <a:solidFill>
                  <a:srgbClr val="1F1F1F"/>
                </a:solidFill>
                <a:effectLst/>
                <a:latin typeface="ElsevierGulliver"/>
                <a:hlinkClick r:id="rId3" tooltip="Learn more about residual volume from ScienceDirect's AI-generated Topic Pages"/>
              </a:rPr>
              <a:t>residual volume</a:t>
            </a:r>
            <a:r>
              <a:rPr lang="en-US" b="0" i="0" dirty="0">
                <a:solidFill>
                  <a:srgbClr val="1F1F1F"/>
                </a:solidFill>
                <a:effectLst/>
                <a:latin typeface="ElsevierGulliver"/>
              </a:rPr>
              <a:t> of less than or equal to 20% of bladder volume) on non-intubated uroflowmetry might be diagnosed with various forms of LUTD on comprehensive urodynamic studies</a:t>
            </a:r>
            <a:endParaRPr lang="en-US" dirty="0"/>
          </a:p>
        </p:txBody>
      </p:sp>
      <p:sp>
        <p:nvSpPr>
          <p:cNvPr id="4" name="Slide Number Placeholder 3"/>
          <p:cNvSpPr>
            <a:spLocks noGrp="1"/>
          </p:cNvSpPr>
          <p:nvPr>
            <p:ph type="sldNum" sz="quarter" idx="5"/>
          </p:nvPr>
        </p:nvSpPr>
        <p:spPr/>
        <p:txBody>
          <a:bodyPr/>
          <a:lstStyle/>
          <a:p>
            <a:fld id="{64338F72-B1B5-4D24-9C57-5AAA33B55445}" type="slidenum">
              <a:rPr lang="en-US" smtClean="0"/>
              <a:t>36</a:t>
            </a:fld>
            <a:endParaRPr lang="en-US"/>
          </a:p>
        </p:txBody>
      </p:sp>
    </p:spTree>
    <p:extLst>
      <p:ext uri="{BB962C8B-B14F-4D97-AF65-F5344CB8AC3E}">
        <p14:creationId xmlns:p14="http://schemas.microsoft.com/office/powerpoint/2010/main" val="230192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AADBC-53E7-4062-A048-E939EDE5E5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74727D-D05F-4C1A-BD28-CAE149163C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A54BF9-13C4-4502-B100-E3852F33E1F3}"/>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5" name="Footer Placeholder 4">
            <a:extLst>
              <a:ext uri="{FF2B5EF4-FFF2-40B4-BE49-F238E27FC236}">
                <a16:creationId xmlns:a16="http://schemas.microsoft.com/office/drawing/2014/main" id="{C553FA57-5F76-4D2F-A6C4-A449D1A891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6E9512-B778-4DA5-BDA0-9F7CB1781FBB}"/>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1438614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2005-0C1E-49C8-A4E7-47AFE32FFA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93D4CD-CA7A-4DD8-8226-4DC62A8C0C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BB07-FBE8-4E21-8C57-A1A2394BC92C}"/>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5" name="Footer Placeholder 4">
            <a:extLst>
              <a:ext uri="{FF2B5EF4-FFF2-40B4-BE49-F238E27FC236}">
                <a16:creationId xmlns:a16="http://schemas.microsoft.com/office/drawing/2014/main" id="{6FDABF1B-D308-4BF6-91C7-94A2C4C77D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9CA065-532E-4379-A31F-8B97FB032A82}"/>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225219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1490E0-FDCD-4D21-B35F-96D5FB0F77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C21DB8-95DD-424C-9DAB-B964AAB012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F5B97-F6EA-43CD-BD68-1B97B36F730F}"/>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5" name="Footer Placeholder 4">
            <a:extLst>
              <a:ext uri="{FF2B5EF4-FFF2-40B4-BE49-F238E27FC236}">
                <a16:creationId xmlns:a16="http://schemas.microsoft.com/office/drawing/2014/main" id="{83D0F9E7-C6FD-40DD-AF42-97FA5C4961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2EAF7B-6E3C-4053-B0A3-DDAB23123E27}"/>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2378553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36285-F260-4D4D-AEF8-7622BDA0D0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5809FE-8D37-4365-829A-105460F62A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23B576-249D-47BE-AC38-A338CF5E85A8}"/>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5" name="Footer Placeholder 4">
            <a:extLst>
              <a:ext uri="{FF2B5EF4-FFF2-40B4-BE49-F238E27FC236}">
                <a16:creationId xmlns:a16="http://schemas.microsoft.com/office/drawing/2014/main" id="{ECCC5AC2-64BE-4817-B69E-45112EABAF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FA1D3C-41E9-4219-9638-413C5C53A846}"/>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2577660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6F52E-54B7-44CF-8000-A98AEC48A2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B4BE0C7-0FD1-4EF3-951F-00654D3086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AD2D98-1D3F-4548-BEBC-EA46485788D0}"/>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5" name="Footer Placeholder 4">
            <a:extLst>
              <a:ext uri="{FF2B5EF4-FFF2-40B4-BE49-F238E27FC236}">
                <a16:creationId xmlns:a16="http://schemas.microsoft.com/office/drawing/2014/main" id="{8FB049DF-FA17-4C48-838A-E073D4B920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302925-7007-4F1B-BFE2-F980F9113C79}"/>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366617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A9D53-08C5-407E-B528-4D4F8B21D9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B5AB73-3F97-4820-BC79-A779FBEBFB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C34AAA-0A8B-4D7F-9E04-DEEB1EF357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C4BEED-68F7-4052-818D-104390F91CC5}"/>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6" name="Footer Placeholder 5">
            <a:extLst>
              <a:ext uri="{FF2B5EF4-FFF2-40B4-BE49-F238E27FC236}">
                <a16:creationId xmlns:a16="http://schemas.microsoft.com/office/drawing/2014/main" id="{40EFE234-7CFF-48F9-9DAF-2E4D7DF2F7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A7C380-06E0-4861-A5D3-94D86ECA4A4B}"/>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357136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784B6-C2AC-4D68-BDB7-9B9C60BA15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09E001-9379-48F7-AE4F-93C11F2C17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293720-0D7E-4563-B04C-4BCB8D7E10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D8950F-0E5D-4374-8ED5-93442FA9BC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428DC4-9C1F-44DC-9201-65FC0AE906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9F558E-EA36-471F-A335-37BDEA706179}"/>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8" name="Footer Placeholder 7">
            <a:extLst>
              <a:ext uri="{FF2B5EF4-FFF2-40B4-BE49-F238E27FC236}">
                <a16:creationId xmlns:a16="http://schemas.microsoft.com/office/drawing/2014/main" id="{B95B6D49-9359-467B-874F-EEC24D46E4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A27C4C-013F-4B93-B346-FA9A6C5F8C65}"/>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2733311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C497C-E9D8-4E0A-B13E-2D5FC67F55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C19C7A9-7544-49CC-9CBC-56139ED7D18A}"/>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4" name="Footer Placeholder 3">
            <a:extLst>
              <a:ext uri="{FF2B5EF4-FFF2-40B4-BE49-F238E27FC236}">
                <a16:creationId xmlns:a16="http://schemas.microsoft.com/office/drawing/2014/main" id="{6EF2740C-769B-4702-9C9E-4937B95F41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CDDAE9-BB73-4CE7-B5BB-EB7159931572}"/>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794536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8E2831-F07A-48C7-8331-8524E322211A}"/>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3" name="Footer Placeholder 2">
            <a:extLst>
              <a:ext uri="{FF2B5EF4-FFF2-40B4-BE49-F238E27FC236}">
                <a16:creationId xmlns:a16="http://schemas.microsoft.com/office/drawing/2014/main" id="{B170AABB-4EA4-4318-934E-C40387D613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7AA832-7A96-4D5E-9A2B-F8787F4F0A0D}"/>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2250257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D5B1C-F13D-4297-ACE5-77B36E33C9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3D8CB2-498B-4CCB-BBA6-A2E75753FD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AA1084-1C92-4E51-B5D7-7F1E725A23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2D597A-A8D7-4280-A642-49B5C7AE4C73}"/>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6" name="Footer Placeholder 5">
            <a:extLst>
              <a:ext uri="{FF2B5EF4-FFF2-40B4-BE49-F238E27FC236}">
                <a16:creationId xmlns:a16="http://schemas.microsoft.com/office/drawing/2014/main" id="{99DF261A-F5DA-4530-A5B5-9B5E96F2A6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5820BB-89EC-4CA8-846A-7E1EFD0F7C10}"/>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3192171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BFDB0-11C7-4FB0-B25D-E9708F29D2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295625-F3F8-4439-8F7F-30AEDA267F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7BE14ED-6701-4724-A8D7-97F701CFD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BB567D-F672-4B8B-BB5E-0F6C270CE10E}"/>
              </a:ext>
            </a:extLst>
          </p:cNvPr>
          <p:cNvSpPr>
            <a:spLocks noGrp="1"/>
          </p:cNvSpPr>
          <p:nvPr>
            <p:ph type="dt" sz="half" idx="10"/>
          </p:nvPr>
        </p:nvSpPr>
        <p:spPr/>
        <p:txBody>
          <a:bodyPr/>
          <a:lstStyle/>
          <a:p>
            <a:fld id="{65CD5397-3F81-4D1C-B2BC-BAF6AE85828C}" type="datetimeFigureOut">
              <a:rPr lang="en-US" smtClean="0"/>
              <a:t>8</a:t>
            </a:fld>
            <a:endParaRPr lang="en-US"/>
          </a:p>
        </p:txBody>
      </p:sp>
      <p:sp>
        <p:nvSpPr>
          <p:cNvPr id="6" name="Footer Placeholder 5">
            <a:extLst>
              <a:ext uri="{FF2B5EF4-FFF2-40B4-BE49-F238E27FC236}">
                <a16:creationId xmlns:a16="http://schemas.microsoft.com/office/drawing/2014/main" id="{44832332-D71E-4702-83DA-6B2B3B0A6B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EF3C22-38B6-4877-9F78-D584AB8F72CE}"/>
              </a:ext>
            </a:extLst>
          </p:cNvPr>
          <p:cNvSpPr>
            <a:spLocks noGrp="1"/>
          </p:cNvSpPr>
          <p:nvPr>
            <p:ph type="sldNum" sz="quarter" idx="12"/>
          </p:nvPr>
        </p:nvSpPr>
        <p:spPr/>
        <p:txBody>
          <a:bodyPr/>
          <a:lstStyle/>
          <a:p>
            <a:fld id="{574C3445-7CC8-4B02-90D6-BB2CE7C7A8A3}" type="slidenum">
              <a:rPr lang="en-US" smtClean="0"/>
              <a:t>‹#›</a:t>
            </a:fld>
            <a:endParaRPr lang="en-US"/>
          </a:p>
        </p:txBody>
      </p:sp>
    </p:spTree>
    <p:extLst>
      <p:ext uri="{BB962C8B-B14F-4D97-AF65-F5344CB8AC3E}">
        <p14:creationId xmlns:p14="http://schemas.microsoft.com/office/powerpoint/2010/main" val="3834880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B5A213-8E40-4207-B8AF-BE302247C4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7F0BD4-D7EC-4982-8D79-F2D7D71FF2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5D128C-2BDF-48A9-88F4-2CAB3F0D70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CD5397-3F81-4D1C-B2BC-BAF6AE85828C}" type="datetimeFigureOut">
              <a:rPr lang="en-US" smtClean="0"/>
              <a:t>8</a:t>
            </a:fld>
            <a:endParaRPr lang="en-US"/>
          </a:p>
        </p:txBody>
      </p:sp>
      <p:sp>
        <p:nvSpPr>
          <p:cNvPr id="5" name="Footer Placeholder 4">
            <a:extLst>
              <a:ext uri="{FF2B5EF4-FFF2-40B4-BE49-F238E27FC236}">
                <a16:creationId xmlns:a16="http://schemas.microsoft.com/office/drawing/2014/main" id="{AB36E4A5-DF7D-49A9-8A61-12B058BA1C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BB25B2-58D1-4C32-BA67-79A17AF24B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4C3445-7CC8-4B02-90D6-BB2CE7C7A8A3}" type="slidenum">
              <a:rPr lang="en-US" smtClean="0"/>
              <a:t>‹#›</a:t>
            </a:fld>
            <a:endParaRPr lang="en-US"/>
          </a:p>
        </p:txBody>
      </p:sp>
    </p:spTree>
    <p:extLst>
      <p:ext uri="{BB962C8B-B14F-4D97-AF65-F5344CB8AC3E}">
        <p14:creationId xmlns:p14="http://schemas.microsoft.com/office/powerpoint/2010/main" val="704815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59F50-F05D-4CA7-8887-553CF912CB9F}"/>
              </a:ext>
            </a:extLst>
          </p:cNvPr>
          <p:cNvSpPr>
            <a:spLocks noGrp="1"/>
          </p:cNvSpPr>
          <p:nvPr>
            <p:ph type="ctrTitle"/>
          </p:nvPr>
        </p:nvSpPr>
        <p:spPr/>
        <p:txBody>
          <a:bodyPr/>
          <a:lstStyle/>
          <a:p>
            <a:r>
              <a:rPr lang="en-US" dirty="0"/>
              <a:t>Neurogenic bladder and Urodynamic study </a:t>
            </a:r>
          </a:p>
        </p:txBody>
      </p:sp>
      <p:sp>
        <p:nvSpPr>
          <p:cNvPr id="3" name="Subtitle 2">
            <a:extLst>
              <a:ext uri="{FF2B5EF4-FFF2-40B4-BE49-F238E27FC236}">
                <a16:creationId xmlns:a16="http://schemas.microsoft.com/office/drawing/2014/main" id="{DF92D869-B52F-479B-BED2-E5B7836854BD}"/>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619814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DDDA2-190C-4EB5-95D2-9DC104014F8F}"/>
              </a:ext>
            </a:extLst>
          </p:cNvPr>
          <p:cNvSpPr>
            <a:spLocks noGrp="1"/>
          </p:cNvSpPr>
          <p:nvPr>
            <p:ph type="title"/>
          </p:nvPr>
        </p:nvSpPr>
        <p:spPr/>
        <p:txBody>
          <a:bodyPr/>
          <a:lstStyle/>
          <a:p>
            <a:r>
              <a:rPr lang="en-US" dirty="0"/>
              <a:t>Bladder neuronal control </a:t>
            </a:r>
          </a:p>
        </p:txBody>
      </p:sp>
      <p:sp>
        <p:nvSpPr>
          <p:cNvPr id="3" name="Content Placeholder 2">
            <a:extLst>
              <a:ext uri="{FF2B5EF4-FFF2-40B4-BE49-F238E27FC236}">
                <a16:creationId xmlns:a16="http://schemas.microsoft.com/office/drawing/2014/main" id="{B9D514AA-B922-41E2-A114-373767E5BA5F}"/>
              </a:ext>
            </a:extLst>
          </p:cNvPr>
          <p:cNvSpPr>
            <a:spLocks noGrp="1"/>
          </p:cNvSpPr>
          <p:nvPr>
            <p:ph idx="1"/>
          </p:nvPr>
        </p:nvSpPr>
        <p:spPr/>
        <p:txBody>
          <a:bodyPr/>
          <a:lstStyle/>
          <a:p>
            <a:endParaRPr lang="en-US" dirty="0"/>
          </a:p>
        </p:txBody>
      </p:sp>
      <p:pic>
        <p:nvPicPr>
          <p:cNvPr id="4" name="Picture 2" descr="Image result for urinary bladder receptors">
            <a:extLst>
              <a:ext uri="{FF2B5EF4-FFF2-40B4-BE49-F238E27FC236}">
                <a16:creationId xmlns:a16="http://schemas.microsoft.com/office/drawing/2014/main" id="{63A4F2C3-C155-4E57-8BC3-E94E8BBD0BA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944" y="1308683"/>
            <a:ext cx="10676111" cy="490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65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BFF15-0C54-48B0-B88C-4A3CA7BFD05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CD0D526-DFDF-4409-928D-50B62D6A98AB}"/>
              </a:ext>
            </a:extLst>
          </p:cNvPr>
          <p:cNvSpPr>
            <a:spLocks noGrp="1"/>
          </p:cNvSpPr>
          <p:nvPr>
            <p:ph idx="1"/>
          </p:nvPr>
        </p:nvSpPr>
        <p:spPr/>
        <p:txBody>
          <a:bodyPr/>
          <a:lstStyle/>
          <a:p>
            <a:endParaRPr lang="en-US"/>
          </a:p>
        </p:txBody>
      </p:sp>
      <p:pic>
        <p:nvPicPr>
          <p:cNvPr id="2050" name="Picture 2">
            <a:extLst>
              <a:ext uri="{FF2B5EF4-FFF2-40B4-BE49-F238E27FC236}">
                <a16:creationId xmlns:a16="http://schemas.microsoft.com/office/drawing/2014/main" id="{EF9ED980-C8A0-488A-A2A5-BD2C8A562A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835" y="568325"/>
            <a:ext cx="10684079" cy="592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156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83F7D-11D7-4B71-BAEC-5CE97AD59E03}"/>
              </a:ext>
            </a:extLst>
          </p:cNvPr>
          <p:cNvSpPr>
            <a:spLocks noGrp="1"/>
          </p:cNvSpPr>
          <p:nvPr>
            <p:ph type="title"/>
          </p:nvPr>
        </p:nvSpPr>
        <p:spPr/>
        <p:txBody>
          <a:bodyPr/>
          <a:lstStyle/>
          <a:p>
            <a:r>
              <a:rPr lang="en-US" dirty="0"/>
              <a:t>/</a:t>
            </a:r>
          </a:p>
        </p:txBody>
      </p:sp>
      <p:sp>
        <p:nvSpPr>
          <p:cNvPr id="8" name="Content Placeholder 7">
            <a:extLst>
              <a:ext uri="{FF2B5EF4-FFF2-40B4-BE49-F238E27FC236}">
                <a16:creationId xmlns:a16="http://schemas.microsoft.com/office/drawing/2014/main" id="{59D1E544-1046-47C7-B292-209BDF42D60A}"/>
              </a:ext>
            </a:extLst>
          </p:cNvPr>
          <p:cNvSpPr>
            <a:spLocks noGrp="1"/>
          </p:cNvSpPr>
          <p:nvPr>
            <p:ph idx="1"/>
          </p:nvPr>
        </p:nvSpPr>
        <p:spPr/>
        <p:txBody>
          <a:bodyPr/>
          <a:lstStyle/>
          <a:p>
            <a:endParaRPr lang="en-US"/>
          </a:p>
        </p:txBody>
      </p:sp>
      <p:pic>
        <p:nvPicPr>
          <p:cNvPr id="10" name="Picture 9">
            <a:extLst>
              <a:ext uri="{FF2B5EF4-FFF2-40B4-BE49-F238E27FC236}">
                <a16:creationId xmlns:a16="http://schemas.microsoft.com/office/drawing/2014/main" id="{FDD8C500-B4A3-4B43-8EE9-6752A60EA9E1}"/>
              </a:ext>
            </a:extLst>
          </p:cNvPr>
          <p:cNvPicPr>
            <a:picLocks noChangeAspect="1"/>
          </p:cNvPicPr>
          <p:nvPr/>
        </p:nvPicPr>
        <p:blipFill>
          <a:blip r:embed="rId2"/>
          <a:stretch>
            <a:fillRect/>
          </a:stretch>
        </p:blipFill>
        <p:spPr>
          <a:xfrm>
            <a:off x="759204" y="365125"/>
            <a:ext cx="10515599" cy="6127750"/>
          </a:xfrm>
          <a:prstGeom prst="rect">
            <a:avLst/>
          </a:prstGeom>
        </p:spPr>
      </p:pic>
    </p:spTree>
    <p:extLst>
      <p:ext uri="{BB962C8B-B14F-4D97-AF65-F5344CB8AC3E}">
        <p14:creationId xmlns:p14="http://schemas.microsoft.com/office/powerpoint/2010/main" val="431724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E0459-0EC5-41BE-8A4A-34A5CBCCF8BB}"/>
              </a:ext>
            </a:extLst>
          </p:cNvPr>
          <p:cNvSpPr>
            <a:spLocks noGrp="1"/>
          </p:cNvSpPr>
          <p:nvPr>
            <p:ph type="title"/>
          </p:nvPr>
        </p:nvSpPr>
        <p:spPr/>
        <p:txBody>
          <a:bodyPr/>
          <a:lstStyle/>
          <a:p>
            <a:r>
              <a:rPr lang="en-US" dirty="0"/>
              <a:t>Neuroanatomic pathway</a:t>
            </a:r>
          </a:p>
        </p:txBody>
      </p:sp>
      <p:sp>
        <p:nvSpPr>
          <p:cNvPr id="3" name="Content Placeholder 2">
            <a:extLst>
              <a:ext uri="{FF2B5EF4-FFF2-40B4-BE49-F238E27FC236}">
                <a16:creationId xmlns:a16="http://schemas.microsoft.com/office/drawing/2014/main" id="{3257717D-738D-4FC1-81EA-9BF16D1A5AC1}"/>
              </a:ext>
            </a:extLst>
          </p:cNvPr>
          <p:cNvSpPr>
            <a:spLocks noGrp="1"/>
          </p:cNvSpPr>
          <p:nvPr>
            <p:ph idx="1"/>
          </p:nvPr>
        </p:nvSpPr>
        <p:spPr/>
        <p:txBody>
          <a:bodyPr>
            <a:normAutofit fontScale="92500" lnSpcReduction="10000"/>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2800" b="1" i="0" u="none" strike="noStrike" cap="none" normalizeH="0" baseline="0" dirty="0">
                <a:ln>
                  <a:noFill/>
                </a:ln>
                <a:solidFill>
                  <a:schemeClr val="tx1"/>
                </a:solidFill>
                <a:effectLst/>
                <a:latin typeface="Arial" panose="020B0604020202020204" pitchFamily="34" charset="0"/>
              </a:rPr>
              <a:t>Frontal Cortex (medial prefrontal, anterior cingulate)</a:t>
            </a:r>
            <a:br>
              <a:rPr kumimoji="0" lang="en-US" altLang="en-US" sz="2800" b="0" i="0" u="none" strike="noStrike" cap="none" normalizeH="0" baseline="0" dirty="0">
                <a:ln>
                  <a:noFill/>
                </a:ln>
                <a:solidFill>
                  <a:schemeClr val="tx1"/>
                </a:solidFill>
                <a:effectLst/>
                <a:latin typeface="Arial" panose="020B0604020202020204" pitchFamily="34" charset="0"/>
              </a:rPr>
            </a:br>
            <a:r>
              <a:rPr kumimoji="0" lang="en-US" altLang="en-US" sz="2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800" b="1" i="0" u="none" strike="noStrike" cap="none" normalizeH="0" baseline="0" dirty="0">
                <a:ln>
                  <a:noFill/>
                </a:ln>
                <a:solidFill>
                  <a:schemeClr val="tx1"/>
                </a:solidFill>
                <a:effectLst/>
                <a:latin typeface="Arial" panose="020B0604020202020204" pitchFamily="34" charset="0"/>
              </a:rPr>
              <a:t>Basal Ganglia (caudate nucleus and putamen)</a:t>
            </a:r>
            <a:br>
              <a:rPr kumimoji="0" lang="en-US" altLang="en-US" sz="2800" b="0" i="0" u="none" strike="noStrike" cap="none" normalizeH="0" baseline="0" dirty="0">
                <a:ln>
                  <a:noFill/>
                </a:ln>
                <a:solidFill>
                  <a:schemeClr val="tx1"/>
                </a:solidFill>
                <a:effectLst/>
                <a:latin typeface="Arial" panose="020B0604020202020204" pitchFamily="34" charset="0"/>
              </a:rPr>
            </a:br>
            <a:r>
              <a:rPr kumimoji="0" lang="en-US" altLang="en-US" sz="2800" b="0" i="0" u="none" strike="noStrike" cap="none" normalizeH="0" baseline="0" dirty="0">
                <a:ln>
                  <a:noFill/>
                </a:ln>
                <a:solidFill>
                  <a:schemeClr val="tx1"/>
                </a:solidFill>
                <a:effectLst/>
                <a:latin typeface="Arial" panose="020B0604020202020204" pitchFamily="34" charset="0"/>
              </a:rPr>
              <a:t>                                    ↓ inhibitory projection</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800" b="1" i="0" u="none" strike="noStrike" cap="none" normalizeH="0" baseline="0" dirty="0">
                <a:ln>
                  <a:noFill/>
                </a:ln>
                <a:solidFill>
                  <a:schemeClr val="tx1"/>
                </a:solidFill>
                <a:effectLst/>
                <a:latin typeface="Arial" panose="020B0604020202020204" pitchFamily="34" charset="0"/>
              </a:rPr>
              <a:t>Thalamus</a:t>
            </a:r>
            <a:br>
              <a:rPr kumimoji="0" lang="en-US" altLang="en-US" sz="2800" b="0" i="0" u="none" strike="noStrike" cap="none" normalizeH="0" baseline="0" dirty="0">
                <a:ln>
                  <a:noFill/>
                </a:ln>
                <a:solidFill>
                  <a:schemeClr val="tx1"/>
                </a:solidFill>
                <a:effectLst/>
                <a:latin typeface="Arial" panose="020B0604020202020204" pitchFamily="34" charset="0"/>
              </a:rPr>
            </a:br>
            <a:r>
              <a:rPr kumimoji="0" lang="en-US" altLang="en-US" sz="2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800" b="1" i="0" u="none" strike="noStrike" cap="none" normalizeH="0" baseline="0" dirty="0">
                <a:ln>
                  <a:noFill/>
                </a:ln>
                <a:solidFill>
                  <a:schemeClr val="tx1"/>
                </a:solidFill>
                <a:effectLst/>
                <a:latin typeface="Arial" panose="020B0604020202020204" pitchFamily="34" charset="0"/>
              </a:rPr>
              <a:t>Periaqueductal Gray (PAG)</a:t>
            </a:r>
            <a:br>
              <a:rPr kumimoji="0" lang="en-US" altLang="en-US" sz="2800" b="0" i="0" u="none" strike="noStrike" cap="none" normalizeH="0" baseline="0" dirty="0">
                <a:ln>
                  <a:noFill/>
                </a:ln>
                <a:solidFill>
                  <a:schemeClr val="tx1"/>
                </a:solidFill>
                <a:effectLst/>
                <a:latin typeface="Arial" panose="020B0604020202020204" pitchFamily="34" charset="0"/>
              </a:rPr>
            </a:br>
            <a:r>
              <a:rPr kumimoji="0" lang="en-US" altLang="en-US" sz="2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800" b="1" i="0" u="none" strike="noStrike" cap="none" normalizeH="0" baseline="0" dirty="0">
                <a:ln>
                  <a:noFill/>
                </a:ln>
                <a:solidFill>
                  <a:schemeClr val="tx1"/>
                </a:solidFill>
                <a:effectLst/>
                <a:latin typeface="Arial" panose="020B0604020202020204" pitchFamily="34" charset="0"/>
              </a:rPr>
              <a:t>Pontine Micturition Center (PMC)</a:t>
            </a:r>
            <a:br>
              <a:rPr kumimoji="0" lang="en-US" altLang="en-US" sz="2800" b="0" i="0" u="none" strike="noStrike" cap="none" normalizeH="0" baseline="0" dirty="0">
                <a:ln>
                  <a:noFill/>
                </a:ln>
                <a:solidFill>
                  <a:schemeClr val="tx1"/>
                </a:solidFill>
                <a:effectLst/>
                <a:latin typeface="Arial" panose="020B0604020202020204" pitchFamily="34" charset="0"/>
              </a:rPr>
            </a:br>
            <a:r>
              <a:rPr kumimoji="0" lang="en-US" altLang="en-US" sz="2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800" b="1" i="0" u="none" strike="noStrike" cap="none" normalizeH="0" baseline="0" dirty="0">
                <a:ln>
                  <a:noFill/>
                </a:ln>
                <a:solidFill>
                  <a:schemeClr val="tx1"/>
                </a:solidFill>
                <a:effectLst/>
                <a:latin typeface="Arial" panose="020B0604020202020204" pitchFamily="34" charset="0"/>
              </a:rPr>
              <a:t>Sacral parasympathetic nuclei (S2–S4)</a:t>
            </a:r>
            <a:r>
              <a:rPr kumimoji="0" lang="en-US" altLang="en-US" sz="2800" b="0" i="0" u="none" strike="noStrike" cap="none" normalizeH="0" baseline="0" dirty="0">
                <a:ln>
                  <a:noFill/>
                </a:ln>
                <a:solidFill>
                  <a:schemeClr val="tx1"/>
                </a:solidFill>
                <a:effectLst/>
                <a:latin typeface="Arial" panose="020B0604020202020204" pitchFamily="34" charset="0"/>
              </a:rPr>
              <a:t> → </a:t>
            </a:r>
            <a:r>
              <a:rPr kumimoji="0" lang="en-US" altLang="en-US" sz="2800" b="1" i="0" u="none" strike="noStrike" cap="none" normalizeH="0" baseline="0" dirty="0">
                <a:ln>
                  <a:noFill/>
                </a:ln>
                <a:solidFill>
                  <a:schemeClr val="tx1"/>
                </a:solidFill>
                <a:effectLst/>
                <a:latin typeface="Arial" panose="020B0604020202020204" pitchFamily="34" charset="0"/>
              </a:rPr>
              <a:t>Bladder contraction</a:t>
            </a:r>
            <a:endParaRPr kumimoji="0" lang="en-US" altLang="en-US" sz="2800" b="0" i="0" u="none" strike="noStrike" cap="none" normalizeH="0" baseline="0" dirty="0">
              <a:ln>
                <a:noFill/>
              </a:ln>
              <a:solidFill>
                <a:schemeClr val="tx1"/>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4219196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B68C5-B5D4-413F-A8DE-6405D464929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318F084-83C4-420A-9065-91D2BB25769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613488F8-3A04-4AE6-9B31-AE6CF9D43107}"/>
              </a:ext>
            </a:extLst>
          </p:cNvPr>
          <p:cNvPicPr>
            <a:picLocks noChangeAspect="1"/>
          </p:cNvPicPr>
          <p:nvPr/>
        </p:nvPicPr>
        <p:blipFill>
          <a:blip r:embed="rId3"/>
          <a:stretch>
            <a:fillRect/>
          </a:stretch>
        </p:blipFill>
        <p:spPr>
          <a:xfrm>
            <a:off x="897621" y="500041"/>
            <a:ext cx="10251347" cy="5857918"/>
          </a:xfrm>
          <a:prstGeom prst="rect">
            <a:avLst/>
          </a:prstGeom>
        </p:spPr>
      </p:pic>
    </p:spTree>
    <p:extLst>
      <p:ext uri="{BB962C8B-B14F-4D97-AF65-F5344CB8AC3E}">
        <p14:creationId xmlns:p14="http://schemas.microsoft.com/office/powerpoint/2010/main" val="1250197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BACBB-4723-4F45-84FF-7F7A4D5B54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393131-7A74-49E0-BD24-3A97D430AA1E}"/>
              </a:ext>
            </a:extLst>
          </p:cNvPr>
          <p:cNvSpPr>
            <a:spLocks noGrp="1"/>
          </p:cNvSpPr>
          <p:nvPr>
            <p:ph idx="1"/>
          </p:nvPr>
        </p:nvSpPr>
        <p:spPr>
          <a:xfrm>
            <a:off x="7801760" y="1825625"/>
            <a:ext cx="3552039" cy="4351338"/>
          </a:xfrm>
        </p:spPr>
        <p:txBody>
          <a:bodyPr/>
          <a:lstStyle/>
          <a:p>
            <a:r>
              <a:rPr lang="en-US" b="0" i="0" dirty="0">
                <a:solidFill>
                  <a:srgbClr val="1F1F1F"/>
                </a:solidFill>
                <a:effectLst/>
                <a:latin typeface="ElsevierGulliver"/>
              </a:rPr>
              <a:t>Physiological functional innervation of the LUT. PMC, pontine micturition center; SNC, sympathetic nerve center; PNC, parasympathetic nerve center; LUT, lower urinary tract.</a:t>
            </a:r>
            <a:endParaRPr lang="en-US" dirty="0"/>
          </a:p>
        </p:txBody>
      </p:sp>
      <p:pic>
        <p:nvPicPr>
          <p:cNvPr id="4098" name="Picture 2">
            <a:extLst>
              <a:ext uri="{FF2B5EF4-FFF2-40B4-BE49-F238E27FC236}">
                <a16:creationId xmlns:a16="http://schemas.microsoft.com/office/drawing/2014/main" id="{00AF78AC-757C-4D06-A3A1-ECF36F6632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780" y="0"/>
            <a:ext cx="71222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983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CB2A3-FC24-4CA2-BE24-BA4FB41FAB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2805E8-4726-421D-BDBC-64AB203DE593}"/>
              </a:ext>
            </a:extLst>
          </p:cNvPr>
          <p:cNvSpPr>
            <a:spLocks noGrp="1"/>
          </p:cNvSpPr>
          <p:nvPr>
            <p:ph idx="1"/>
          </p:nvPr>
        </p:nvSpPr>
        <p:spPr/>
        <p:txBody>
          <a:bodyPr>
            <a:normAutofit/>
          </a:bodyPr>
          <a:lstStyle/>
          <a:p>
            <a:pPr marL="0" indent="0" algn="ctr">
              <a:buNone/>
            </a:pPr>
            <a:endParaRPr lang="en-US" sz="5400" dirty="0"/>
          </a:p>
          <a:p>
            <a:pPr marL="0" indent="0" algn="ctr">
              <a:buNone/>
            </a:pPr>
            <a:endParaRPr lang="en-US" sz="5400" dirty="0"/>
          </a:p>
          <a:p>
            <a:pPr marL="0" indent="0" algn="ctr">
              <a:buNone/>
            </a:pPr>
            <a:r>
              <a:rPr lang="en-US" sz="6000" b="1" dirty="0"/>
              <a:t>Neurogenic bladder </a:t>
            </a:r>
          </a:p>
        </p:txBody>
      </p:sp>
    </p:spTree>
    <p:extLst>
      <p:ext uri="{BB962C8B-B14F-4D97-AF65-F5344CB8AC3E}">
        <p14:creationId xmlns:p14="http://schemas.microsoft.com/office/powerpoint/2010/main" val="2794594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6BE27-5772-42FD-930B-FC6EE11FED26}"/>
              </a:ext>
            </a:extLst>
          </p:cNvPr>
          <p:cNvSpPr>
            <a:spLocks noGrp="1"/>
          </p:cNvSpPr>
          <p:nvPr>
            <p:ph type="title"/>
          </p:nvPr>
        </p:nvSpPr>
        <p:spPr/>
        <p:txBody>
          <a:bodyPr/>
          <a:lstStyle/>
          <a:p>
            <a:r>
              <a:rPr lang="en-US" b="1" dirty="0"/>
              <a:t>Definition of Neurogenic Bladder</a:t>
            </a:r>
            <a:br>
              <a:rPr lang="en-US" b="1" dirty="0"/>
            </a:br>
            <a:endParaRPr lang="en-US" dirty="0"/>
          </a:p>
        </p:txBody>
      </p:sp>
      <p:sp>
        <p:nvSpPr>
          <p:cNvPr id="3" name="Content Placeholder 2">
            <a:extLst>
              <a:ext uri="{FF2B5EF4-FFF2-40B4-BE49-F238E27FC236}">
                <a16:creationId xmlns:a16="http://schemas.microsoft.com/office/drawing/2014/main" id="{712B6B12-1472-4968-9EB0-C8DCE677A9E9}"/>
              </a:ext>
            </a:extLst>
          </p:cNvPr>
          <p:cNvSpPr>
            <a:spLocks noGrp="1"/>
          </p:cNvSpPr>
          <p:nvPr>
            <p:ph idx="1"/>
          </p:nvPr>
        </p:nvSpPr>
        <p:spPr/>
        <p:txBody>
          <a:bodyPr/>
          <a:lstStyle/>
          <a:p>
            <a:pPr>
              <a:buFont typeface="Arial" panose="020B0604020202020204" pitchFamily="34" charset="0"/>
              <a:buChar char="•"/>
            </a:pPr>
            <a:r>
              <a:rPr lang="en-US" dirty="0"/>
              <a:t> Lower urinary tract dysfunction due to clinically relevant neurological disorder</a:t>
            </a:r>
          </a:p>
          <a:p>
            <a:pPr>
              <a:buFont typeface="Arial" panose="020B0604020202020204" pitchFamily="34" charset="0"/>
              <a:buChar char="•"/>
            </a:pPr>
            <a:r>
              <a:rPr lang="en-US" dirty="0"/>
              <a:t>May involve storage, voiding, or both</a:t>
            </a:r>
          </a:p>
          <a:p>
            <a:pPr>
              <a:buFont typeface="Arial" panose="020B0604020202020204" pitchFamily="34" charset="0"/>
              <a:buChar char="•"/>
            </a:pPr>
            <a:r>
              <a:rPr lang="en-US" dirty="0"/>
              <a:t>Risk: renal deterioration if high pressure persists</a:t>
            </a:r>
          </a:p>
          <a:p>
            <a:endParaRPr lang="en-US" dirty="0"/>
          </a:p>
        </p:txBody>
      </p:sp>
    </p:spTree>
    <p:extLst>
      <p:ext uri="{BB962C8B-B14F-4D97-AF65-F5344CB8AC3E}">
        <p14:creationId xmlns:p14="http://schemas.microsoft.com/office/powerpoint/2010/main" val="2356208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Neurogenic Bladder - Levels of Neurological Lesions</a:t>
            </a:r>
          </a:p>
        </p:txBody>
      </p:sp>
      <p:sp>
        <p:nvSpPr>
          <p:cNvPr id="3" name="Content Placeholder 2"/>
          <p:cNvSpPr>
            <a:spLocks noGrp="1"/>
          </p:cNvSpPr>
          <p:nvPr>
            <p:ph idx="1"/>
          </p:nvPr>
        </p:nvSpPr>
        <p:spPr/>
        <p:txBody>
          <a:bodyPr>
            <a:normAutofit fontScale="85000" lnSpcReduction="20000"/>
          </a:bodyPr>
          <a:lstStyle/>
          <a:p>
            <a:r>
              <a:rPr dirty="0"/>
              <a:t>1. </a:t>
            </a:r>
            <a:r>
              <a:rPr dirty="0" err="1"/>
              <a:t>Suprapontine</a:t>
            </a:r>
            <a:r>
              <a:rPr dirty="0"/>
              <a:t> lesions:</a:t>
            </a:r>
          </a:p>
          <a:p>
            <a:pPr marL="0" indent="0">
              <a:buNone/>
            </a:pPr>
            <a:r>
              <a:rPr dirty="0"/>
              <a:t>- Loss of voluntary control, detrusor overactivity.</a:t>
            </a:r>
          </a:p>
          <a:p>
            <a:endParaRPr dirty="0"/>
          </a:p>
          <a:p>
            <a:r>
              <a:rPr dirty="0"/>
              <a:t>2. </a:t>
            </a:r>
            <a:r>
              <a:rPr dirty="0" err="1"/>
              <a:t>Suprasacral</a:t>
            </a:r>
            <a:r>
              <a:rPr dirty="0"/>
              <a:t> (spinal cord above S2):</a:t>
            </a:r>
          </a:p>
          <a:p>
            <a:pPr marL="0" indent="0">
              <a:buNone/>
            </a:pPr>
            <a:r>
              <a:rPr dirty="0"/>
              <a:t>- Detrusor-sphincter dyssynergia (DSD), </a:t>
            </a:r>
            <a:r>
              <a:rPr dirty="0" err="1"/>
              <a:t>hyperreflexic</a:t>
            </a:r>
            <a:r>
              <a:rPr dirty="0"/>
              <a:t> bladder.</a:t>
            </a:r>
          </a:p>
          <a:p>
            <a:endParaRPr dirty="0"/>
          </a:p>
          <a:p>
            <a:r>
              <a:rPr dirty="0"/>
              <a:t>3. Sacral lesions (S2-S4):</a:t>
            </a:r>
          </a:p>
          <a:p>
            <a:pPr marL="0" indent="0">
              <a:buNone/>
            </a:pPr>
            <a:r>
              <a:rPr dirty="0"/>
              <a:t>- Areflexic (flaccid) bladder, retention.</a:t>
            </a:r>
          </a:p>
          <a:p>
            <a:endParaRPr dirty="0"/>
          </a:p>
          <a:p>
            <a:r>
              <a:rPr dirty="0"/>
              <a:t>4. Peripheral (cauda equina):</a:t>
            </a:r>
          </a:p>
          <a:p>
            <a:pPr marL="0" indent="0">
              <a:buNone/>
            </a:pPr>
            <a:r>
              <a:rPr dirty="0"/>
              <a:t>- Similar to sacral: sensory loss, incontinence.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Pathophysiology of Detrusor Sphincter Dyssynergia (DSD)</a:t>
            </a:r>
          </a:p>
        </p:txBody>
      </p:sp>
      <p:sp>
        <p:nvSpPr>
          <p:cNvPr id="3" name="Content Placeholder 2"/>
          <p:cNvSpPr>
            <a:spLocks noGrp="1"/>
          </p:cNvSpPr>
          <p:nvPr>
            <p:ph idx="1"/>
          </p:nvPr>
        </p:nvSpPr>
        <p:spPr/>
        <p:txBody>
          <a:bodyPr>
            <a:normAutofit fontScale="85000" lnSpcReduction="20000"/>
          </a:bodyPr>
          <a:lstStyle/>
          <a:p>
            <a:r>
              <a:rPr dirty="0"/>
              <a:t>Definition:</a:t>
            </a:r>
          </a:p>
          <a:p>
            <a:pPr marL="0" indent="0">
              <a:buNone/>
            </a:pPr>
            <a:r>
              <a:rPr dirty="0"/>
              <a:t>- DSD is a condition where there is a lack of coordination between detrusor muscle contraction and external urethral sphincter relaxation during voiding.</a:t>
            </a:r>
          </a:p>
          <a:p>
            <a:endParaRPr dirty="0"/>
          </a:p>
          <a:p>
            <a:r>
              <a:rPr dirty="0"/>
              <a:t>Neurophysiological Basis:</a:t>
            </a:r>
          </a:p>
          <a:p>
            <a:pPr marL="0" indent="0">
              <a:buNone/>
            </a:pPr>
            <a:r>
              <a:rPr dirty="0"/>
              <a:t>- Normally, the Pontine Micturition Center (PMC) ensures synchronized detrusor contraction and sphincter relaxation.</a:t>
            </a:r>
          </a:p>
          <a:p>
            <a:pPr marL="0" indent="0">
              <a:buNone/>
            </a:pPr>
            <a:r>
              <a:rPr dirty="0"/>
              <a:t>- In spinal cord injuries above the sacral level (</a:t>
            </a:r>
            <a:r>
              <a:rPr dirty="0" err="1"/>
              <a:t>suprasacral</a:t>
            </a:r>
            <a:r>
              <a:rPr dirty="0"/>
              <a:t>), descending inhibitory control from the PMC is lost.</a:t>
            </a:r>
          </a:p>
          <a:p>
            <a:pPr marL="0" indent="0">
              <a:buNone/>
            </a:pPr>
            <a:r>
              <a:rPr dirty="0"/>
              <a:t>- This leads to simultaneous contraction of detrusor and external sphincter (via </a:t>
            </a:r>
            <a:r>
              <a:rPr dirty="0" err="1"/>
              <a:t>Onuf's</a:t>
            </a:r>
            <a:r>
              <a:rPr dirty="0"/>
              <a:t> nucleus).</a:t>
            </a:r>
          </a:p>
          <a:p>
            <a:pPr marL="0" indent="0">
              <a:buNone/>
            </a:pPr>
            <a:r>
              <a:rPr dirty="0"/>
              <a:t>- </a:t>
            </a:r>
            <a:r>
              <a:rPr lang="en-US" dirty="0"/>
              <a:t>Sequalae of DSD</a:t>
            </a:r>
            <a:r>
              <a:rPr dirty="0"/>
              <a:t>: Increased bladder pressure, incomplete emptying, risk of hydronephrosis, UTIs.</a:t>
            </a:r>
          </a:p>
          <a:p>
            <a:pPr marL="0" indent="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94164-30FC-4CFC-BEF3-3DA265EE9F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A35C07-4DBD-41E0-B138-1D61C3E452A6}"/>
              </a:ext>
            </a:extLst>
          </p:cNvPr>
          <p:cNvSpPr>
            <a:spLocks noGrp="1"/>
          </p:cNvSpPr>
          <p:nvPr>
            <p:ph idx="1"/>
          </p:nvPr>
        </p:nvSpPr>
        <p:spPr/>
        <p:txBody>
          <a:bodyPr>
            <a:normAutofit/>
          </a:bodyPr>
          <a:lstStyle/>
          <a:p>
            <a:pPr marL="0" indent="0" algn="ctr">
              <a:buNone/>
            </a:pPr>
            <a:endParaRPr lang="en-US" sz="4000" dirty="0"/>
          </a:p>
          <a:p>
            <a:pPr marL="0" indent="0" algn="ctr">
              <a:buNone/>
            </a:pPr>
            <a:endParaRPr lang="en-US" sz="4000" dirty="0"/>
          </a:p>
          <a:p>
            <a:pPr marL="0" indent="0" algn="ctr">
              <a:buNone/>
            </a:pPr>
            <a:r>
              <a:rPr lang="en-US" sz="5400" b="1" dirty="0"/>
              <a:t>Neurophysiology of the bladder</a:t>
            </a:r>
          </a:p>
        </p:txBody>
      </p:sp>
    </p:spTree>
    <p:extLst>
      <p:ext uri="{BB962C8B-B14F-4D97-AF65-F5344CB8AC3E}">
        <p14:creationId xmlns:p14="http://schemas.microsoft.com/office/powerpoint/2010/main" val="1766330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F4C6C-C93A-4530-BE60-28DF2AC7D2A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FE0EFE9-7FFC-4E9E-95F1-9AD200B6555F}"/>
              </a:ext>
            </a:extLst>
          </p:cNvPr>
          <p:cNvSpPr>
            <a:spLocks noGrp="1"/>
          </p:cNvSpPr>
          <p:nvPr>
            <p:ph idx="1"/>
          </p:nvPr>
        </p:nvSpPr>
        <p:spPr/>
        <p:txBody>
          <a:bodyPr/>
          <a:lstStyle/>
          <a:p>
            <a:endParaRPr lang="en-US"/>
          </a:p>
        </p:txBody>
      </p:sp>
      <p:pic>
        <p:nvPicPr>
          <p:cNvPr id="4" name="Content Placeholder 4">
            <a:extLst>
              <a:ext uri="{FF2B5EF4-FFF2-40B4-BE49-F238E27FC236}">
                <a16:creationId xmlns:a16="http://schemas.microsoft.com/office/drawing/2014/main" id="{C213B5D7-157A-4272-A053-E6ADDC3DEF7A}"/>
              </a:ext>
            </a:extLst>
          </p:cNvPr>
          <p:cNvPicPr>
            <a:picLocks noChangeAspect="1"/>
          </p:cNvPicPr>
          <p:nvPr/>
        </p:nvPicPr>
        <p:blipFill rotWithShape="1">
          <a:blip r:embed="rId2">
            <a:extLst>
              <a:ext uri="{28A0092B-C50C-407E-A947-70E740481C1C}">
                <a14:useLocalDpi xmlns:a14="http://schemas.microsoft.com/office/drawing/2010/main" val="0"/>
              </a:ext>
            </a:extLst>
          </a:blip>
          <a:srcRect b="3360"/>
          <a:stretch/>
        </p:blipFill>
        <p:spPr>
          <a:xfrm>
            <a:off x="352337" y="278933"/>
            <a:ext cx="11487326" cy="6461620"/>
          </a:xfrm>
          <a:prstGeom prst="rect">
            <a:avLst/>
          </a:prstGeom>
        </p:spPr>
      </p:pic>
    </p:spTree>
    <p:extLst>
      <p:ext uri="{BB962C8B-B14F-4D97-AF65-F5344CB8AC3E}">
        <p14:creationId xmlns:p14="http://schemas.microsoft.com/office/powerpoint/2010/main" val="3782216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Diabetes Mellitus and Neurogenic Bladder</a:t>
            </a:r>
          </a:p>
        </p:txBody>
      </p:sp>
      <p:sp>
        <p:nvSpPr>
          <p:cNvPr id="3" name="Content Placeholder 2"/>
          <p:cNvSpPr>
            <a:spLocks noGrp="1"/>
          </p:cNvSpPr>
          <p:nvPr>
            <p:ph idx="1"/>
          </p:nvPr>
        </p:nvSpPr>
        <p:spPr/>
        <p:txBody>
          <a:bodyPr>
            <a:normAutofit fontScale="92500" lnSpcReduction="10000"/>
          </a:bodyPr>
          <a:lstStyle/>
          <a:p>
            <a:r>
              <a:t>Pathophysiology:</a:t>
            </a:r>
          </a:p>
          <a:p>
            <a:r>
              <a:t>- Chronic hyperglycemia leads to autonomic neuropathy.</a:t>
            </a:r>
          </a:p>
          <a:p>
            <a:r>
              <a:t>- Damage to afferent and efferent fibers → impaired bladder sensation and detrusor underactivity.</a:t>
            </a:r>
          </a:p>
          <a:p>
            <a:endParaRPr/>
          </a:p>
          <a:p>
            <a:r>
              <a:t>Symptoms:</a:t>
            </a:r>
          </a:p>
          <a:p>
            <a:r>
              <a:t>- Hesitancy, incomplete emptying, overflow incontinence, nocturia.</a:t>
            </a:r>
          </a:p>
          <a:p>
            <a:endParaRPr/>
          </a:p>
          <a:p>
            <a:r>
              <a:t>Incidence:</a:t>
            </a:r>
          </a:p>
          <a:p>
            <a:r>
              <a:t>- Up to 43–87% of diabetics show some bladder dysfunction over 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Parkinson's Disease and Neurogenic Bladder</a:t>
            </a:r>
          </a:p>
        </p:txBody>
      </p:sp>
      <p:sp>
        <p:nvSpPr>
          <p:cNvPr id="3" name="Content Placeholder 2"/>
          <p:cNvSpPr>
            <a:spLocks noGrp="1"/>
          </p:cNvSpPr>
          <p:nvPr>
            <p:ph idx="1"/>
          </p:nvPr>
        </p:nvSpPr>
        <p:spPr/>
        <p:txBody>
          <a:bodyPr>
            <a:normAutofit fontScale="92500" lnSpcReduction="10000"/>
          </a:bodyPr>
          <a:lstStyle/>
          <a:p>
            <a:r>
              <a:t>Pathophysiology:</a:t>
            </a:r>
          </a:p>
          <a:p>
            <a:r>
              <a:t>- Loss of dopaminergic inhibition in basal ganglia affects the frontal micturition center.</a:t>
            </a:r>
          </a:p>
          <a:p>
            <a:r>
              <a:t>- Leads to detrusor overactivity due to reduced suppression of PMC.</a:t>
            </a:r>
          </a:p>
          <a:p>
            <a:endParaRPr/>
          </a:p>
          <a:p>
            <a:r>
              <a:t>Symptoms:</a:t>
            </a:r>
          </a:p>
          <a:p>
            <a:r>
              <a:t>- Urgency, frequency, urge incontinence.</a:t>
            </a:r>
          </a:p>
          <a:p>
            <a:endParaRPr/>
          </a:p>
          <a:p>
            <a:r>
              <a:t>Incidence:</a:t>
            </a:r>
          </a:p>
          <a:p>
            <a:r>
              <a:t>- 27–85% of patients with PD have lower urinary tract symptoms (LUTS).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Multiple Sclerosis and Neurogenic Bladder</a:t>
            </a:r>
          </a:p>
        </p:txBody>
      </p:sp>
      <p:sp>
        <p:nvSpPr>
          <p:cNvPr id="3" name="Content Placeholder 2"/>
          <p:cNvSpPr>
            <a:spLocks noGrp="1"/>
          </p:cNvSpPr>
          <p:nvPr>
            <p:ph idx="1"/>
          </p:nvPr>
        </p:nvSpPr>
        <p:spPr/>
        <p:txBody>
          <a:bodyPr>
            <a:normAutofit fontScale="92500" lnSpcReduction="20000"/>
          </a:bodyPr>
          <a:lstStyle/>
          <a:p>
            <a:r>
              <a:rPr dirty="0"/>
              <a:t>Pathophysiology:</a:t>
            </a:r>
          </a:p>
          <a:p>
            <a:pPr marL="0" indent="0">
              <a:buNone/>
            </a:pPr>
            <a:r>
              <a:rPr dirty="0"/>
              <a:t>- Demyelination in CNS </a:t>
            </a:r>
            <a:endParaRPr lang="en-US" dirty="0"/>
          </a:p>
          <a:p>
            <a:pPr marL="0" indent="0">
              <a:buNone/>
            </a:pPr>
            <a:r>
              <a:rPr dirty="0"/>
              <a:t>- Can cause detrusor overactivity or detrusor-sphincter dyssynergia (DSD)</a:t>
            </a:r>
            <a:r>
              <a:rPr lang="en-US" dirty="0"/>
              <a:t> according to the level of the disease</a:t>
            </a:r>
            <a:r>
              <a:rPr dirty="0"/>
              <a:t>.</a:t>
            </a:r>
          </a:p>
          <a:p>
            <a:endParaRPr dirty="0"/>
          </a:p>
          <a:p>
            <a:r>
              <a:rPr dirty="0"/>
              <a:t>Symptoms:</a:t>
            </a:r>
          </a:p>
          <a:p>
            <a:pPr marL="0" indent="0">
              <a:buNone/>
            </a:pPr>
            <a:r>
              <a:rPr dirty="0"/>
              <a:t>- Urgency, incontinence, hesitancy, retention.</a:t>
            </a:r>
          </a:p>
          <a:p>
            <a:endParaRPr dirty="0"/>
          </a:p>
          <a:p>
            <a:r>
              <a:rPr dirty="0"/>
              <a:t>Incidence:</a:t>
            </a:r>
            <a:endParaRPr lang="en-US" dirty="0"/>
          </a:p>
          <a:p>
            <a:pPr marL="0" indent="0" algn="l">
              <a:buNone/>
            </a:pPr>
            <a:r>
              <a:rPr lang="en-US" b="0" i="0" dirty="0">
                <a:solidFill>
                  <a:srgbClr val="152443"/>
                </a:solidFill>
                <a:effectLst/>
              </a:rPr>
              <a:t>- 10% of MS patients present with voiding dysfunction at disease onset, 75% of patients will develop it after 10 years of MS</a:t>
            </a:r>
          </a:p>
          <a:p>
            <a:pPr marL="0" indent="0">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Spina Bifida and Neurogenic Bladder</a:t>
            </a:r>
          </a:p>
        </p:txBody>
      </p:sp>
      <p:sp>
        <p:nvSpPr>
          <p:cNvPr id="3" name="Content Placeholder 2"/>
          <p:cNvSpPr>
            <a:spLocks noGrp="1"/>
          </p:cNvSpPr>
          <p:nvPr>
            <p:ph idx="1"/>
          </p:nvPr>
        </p:nvSpPr>
        <p:spPr/>
        <p:txBody>
          <a:bodyPr>
            <a:normAutofit fontScale="92500" lnSpcReduction="20000"/>
          </a:bodyPr>
          <a:lstStyle/>
          <a:p>
            <a:r>
              <a:t>Pathophysiology:</a:t>
            </a:r>
          </a:p>
          <a:p>
            <a:r>
              <a:t>- Congenital neural tube defect affects sacral spinal cord or peripheral innervation.</a:t>
            </a:r>
          </a:p>
          <a:p>
            <a:r>
              <a:t>- Results in absent or disorganized control of bladder and sphincter.</a:t>
            </a:r>
          </a:p>
          <a:p>
            <a:endParaRPr/>
          </a:p>
          <a:p>
            <a:r>
              <a:t>Symptoms:</a:t>
            </a:r>
          </a:p>
          <a:p>
            <a:r>
              <a:t>- Incontinence, retention, frequent UTIs, risk of kidney damage.</a:t>
            </a:r>
          </a:p>
          <a:p>
            <a:endParaRPr/>
          </a:p>
          <a:p>
            <a:r>
              <a:t>Incidence:</a:t>
            </a:r>
          </a:p>
          <a:p>
            <a:r>
              <a:t>- Nearly all children with spina bifida have some degree of neurogenic bladder.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B2E6A-951A-4B38-8676-F12FCF632CD0}"/>
              </a:ext>
            </a:extLst>
          </p:cNvPr>
          <p:cNvSpPr>
            <a:spLocks noGrp="1"/>
          </p:cNvSpPr>
          <p:nvPr>
            <p:ph type="title"/>
          </p:nvPr>
        </p:nvSpPr>
        <p:spPr/>
        <p:txBody>
          <a:bodyPr/>
          <a:lstStyle/>
          <a:p>
            <a:r>
              <a:rPr lang="en-US" b="1" dirty="0"/>
              <a:t>Other causes of neurogenic bladder</a:t>
            </a:r>
          </a:p>
        </p:txBody>
      </p:sp>
      <p:sp>
        <p:nvSpPr>
          <p:cNvPr id="3" name="Content Placeholder 2">
            <a:extLst>
              <a:ext uri="{FF2B5EF4-FFF2-40B4-BE49-F238E27FC236}">
                <a16:creationId xmlns:a16="http://schemas.microsoft.com/office/drawing/2014/main" id="{72903E53-F067-4B3E-9A1E-A16D3483278A}"/>
              </a:ext>
            </a:extLst>
          </p:cNvPr>
          <p:cNvSpPr>
            <a:spLocks noGrp="1"/>
          </p:cNvSpPr>
          <p:nvPr>
            <p:ph idx="1"/>
          </p:nvPr>
        </p:nvSpPr>
        <p:spPr/>
        <p:txBody>
          <a:bodyPr/>
          <a:lstStyle/>
          <a:p>
            <a:r>
              <a:rPr lang="en-US" dirty="0"/>
              <a:t>Spinal cord injuries </a:t>
            </a:r>
          </a:p>
          <a:p>
            <a:r>
              <a:rPr lang="en-US" dirty="0"/>
              <a:t>Stroke </a:t>
            </a:r>
          </a:p>
          <a:p>
            <a:r>
              <a:rPr lang="en-US" dirty="0"/>
              <a:t>Dementia</a:t>
            </a:r>
          </a:p>
          <a:p>
            <a:r>
              <a:rPr lang="en-US" dirty="0"/>
              <a:t>Brain tumors</a:t>
            </a:r>
          </a:p>
          <a:p>
            <a:r>
              <a:rPr lang="en-US" dirty="0"/>
              <a:t>Normal pressure Hydrocephalus </a:t>
            </a:r>
          </a:p>
          <a:p>
            <a:r>
              <a:rPr lang="en-US" dirty="0"/>
              <a:t>Disc prolapse and lumbar canal stenosis </a:t>
            </a:r>
          </a:p>
        </p:txBody>
      </p:sp>
    </p:spTree>
    <p:extLst>
      <p:ext uri="{BB962C8B-B14F-4D97-AF65-F5344CB8AC3E}">
        <p14:creationId xmlns:p14="http://schemas.microsoft.com/office/powerpoint/2010/main" val="463740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Management of Neurogenic Bladder</a:t>
            </a:r>
          </a:p>
        </p:txBody>
      </p:sp>
      <p:sp>
        <p:nvSpPr>
          <p:cNvPr id="3" name="Content Placeholder 2"/>
          <p:cNvSpPr>
            <a:spLocks noGrp="1"/>
          </p:cNvSpPr>
          <p:nvPr>
            <p:ph idx="1"/>
          </p:nvPr>
        </p:nvSpPr>
        <p:spPr/>
        <p:txBody>
          <a:bodyPr>
            <a:normAutofit fontScale="85000" lnSpcReduction="20000"/>
          </a:bodyPr>
          <a:lstStyle/>
          <a:p>
            <a:r>
              <a:rPr dirty="0"/>
              <a:t>Goals:</a:t>
            </a:r>
          </a:p>
          <a:p>
            <a:pPr marL="0" indent="0">
              <a:buNone/>
            </a:pPr>
            <a:r>
              <a:rPr dirty="0"/>
              <a:t>- Preserve renal function</a:t>
            </a:r>
          </a:p>
          <a:p>
            <a:pPr marL="0" indent="0">
              <a:buNone/>
            </a:pPr>
            <a:r>
              <a:rPr dirty="0"/>
              <a:t>- Prevent infections</a:t>
            </a:r>
          </a:p>
          <a:p>
            <a:pPr marL="0" indent="0">
              <a:buNone/>
            </a:pPr>
            <a:r>
              <a:rPr dirty="0"/>
              <a:t>- Achieve continence</a:t>
            </a:r>
          </a:p>
          <a:p>
            <a:pPr marL="0" indent="0">
              <a:buNone/>
            </a:pPr>
            <a:r>
              <a:rPr dirty="0"/>
              <a:t>- Improve quality of life</a:t>
            </a:r>
          </a:p>
          <a:p>
            <a:endParaRPr dirty="0"/>
          </a:p>
          <a:p>
            <a:r>
              <a:rPr dirty="0"/>
              <a:t>Management depends on the type of dysfunction:</a:t>
            </a:r>
          </a:p>
          <a:p>
            <a:pPr marL="0" indent="0">
              <a:buNone/>
            </a:pPr>
            <a:r>
              <a:rPr dirty="0"/>
              <a:t>- Detrusor overactivity</a:t>
            </a:r>
          </a:p>
          <a:p>
            <a:pPr marL="0" indent="0">
              <a:buNone/>
            </a:pPr>
            <a:r>
              <a:rPr dirty="0"/>
              <a:t>- Detrusor-sphincter dyssynergia (DSD)</a:t>
            </a:r>
          </a:p>
          <a:p>
            <a:pPr marL="0" indent="0">
              <a:buNone/>
            </a:pPr>
            <a:r>
              <a:rPr dirty="0"/>
              <a:t>- </a:t>
            </a:r>
            <a:r>
              <a:rPr dirty="0" err="1"/>
              <a:t>Acontractile</a:t>
            </a:r>
            <a:r>
              <a:rPr dirty="0"/>
              <a:t> bladder</a:t>
            </a:r>
          </a:p>
          <a:p>
            <a:pPr marL="0" indent="0">
              <a:buNone/>
            </a:pPr>
            <a:r>
              <a:rPr dirty="0"/>
              <a:t>- Sphincter underactivity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Management of Detrusor Overactivity</a:t>
            </a:r>
          </a:p>
        </p:txBody>
      </p:sp>
      <p:sp>
        <p:nvSpPr>
          <p:cNvPr id="3" name="Content Placeholder 2"/>
          <p:cNvSpPr>
            <a:spLocks noGrp="1"/>
          </p:cNvSpPr>
          <p:nvPr>
            <p:ph idx="1"/>
          </p:nvPr>
        </p:nvSpPr>
        <p:spPr/>
        <p:txBody>
          <a:bodyPr>
            <a:normAutofit fontScale="85000" lnSpcReduction="20000"/>
          </a:bodyPr>
          <a:lstStyle/>
          <a:p>
            <a:r>
              <a:rPr dirty="0"/>
              <a:t>1. Behavioral Therapy:</a:t>
            </a:r>
          </a:p>
          <a:p>
            <a:pPr marL="0" indent="0">
              <a:buNone/>
            </a:pPr>
            <a:r>
              <a:rPr dirty="0"/>
              <a:t>- Timed voiding, bladder training</a:t>
            </a:r>
          </a:p>
          <a:p>
            <a:endParaRPr dirty="0"/>
          </a:p>
          <a:p>
            <a:r>
              <a:rPr dirty="0"/>
              <a:t>2. Pharmacologic:</a:t>
            </a:r>
          </a:p>
          <a:p>
            <a:pPr marL="0" indent="0">
              <a:buNone/>
            </a:pPr>
            <a:r>
              <a:rPr dirty="0"/>
              <a:t>- Antimuscarinics (e.g., oxybutynin, </a:t>
            </a:r>
            <a:r>
              <a:rPr dirty="0" err="1"/>
              <a:t>solifenacin</a:t>
            </a:r>
            <a:r>
              <a:rPr dirty="0"/>
              <a:t>)</a:t>
            </a:r>
          </a:p>
          <a:p>
            <a:pPr marL="0" indent="0">
              <a:buNone/>
            </a:pPr>
            <a:r>
              <a:rPr dirty="0"/>
              <a:t>- Beta-3 agonists (e.g., mirabegron)</a:t>
            </a:r>
          </a:p>
          <a:p>
            <a:endParaRPr dirty="0"/>
          </a:p>
          <a:p>
            <a:r>
              <a:rPr dirty="0"/>
              <a:t>3. Advanced Interventions:</a:t>
            </a:r>
          </a:p>
          <a:p>
            <a:pPr marL="0" indent="0">
              <a:buNone/>
            </a:pPr>
            <a:r>
              <a:rPr dirty="0"/>
              <a:t>- </a:t>
            </a:r>
            <a:r>
              <a:rPr dirty="0" err="1"/>
              <a:t>Intradetrusor</a:t>
            </a:r>
            <a:r>
              <a:rPr dirty="0"/>
              <a:t> botulinum toxin A injections</a:t>
            </a:r>
          </a:p>
          <a:p>
            <a:pPr marL="0" indent="0">
              <a:buNone/>
            </a:pPr>
            <a:r>
              <a:rPr dirty="0"/>
              <a:t>- Sacral neuromodulation</a:t>
            </a:r>
          </a:p>
          <a:p>
            <a:pPr marL="0" indent="0">
              <a:buNone/>
            </a:pPr>
            <a:r>
              <a:rPr dirty="0"/>
              <a:t>- Bladder augmentation (in severe cases)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Management of DSD (Detrusor Sphincter Dyssynergia)</a:t>
            </a:r>
          </a:p>
        </p:txBody>
      </p:sp>
      <p:sp>
        <p:nvSpPr>
          <p:cNvPr id="3" name="Content Placeholder 2"/>
          <p:cNvSpPr>
            <a:spLocks noGrp="1"/>
          </p:cNvSpPr>
          <p:nvPr>
            <p:ph idx="1"/>
          </p:nvPr>
        </p:nvSpPr>
        <p:spPr/>
        <p:txBody>
          <a:bodyPr>
            <a:normAutofit fontScale="85000" lnSpcReduction="20000"/>
          </a:bodyPr>
          <a:lstStyle/>
          <a:p>
            <a:r>
              <a:rPr dirty="0"/>
              <a:t>1. Clean Intermittent Catheterization (CIC)</a:t>
            </a:r>
          </a:p>
          <a:p>
            <a:pPr marL="0" indent="0">
              <a:buNone/>
            </a:pPr>
            <a:r>
              <a:rPr dirty="0"/>
              <a:t>- Prevents retention and protects kidneys</a:t>
            </a:r>
          </a:p>
          <a:p>
            <a:endParaRPr dirty="0"/>
          </a:p>
          <a:p>
            <a:r>
              <a:rPr dirty="0"/>
              <a:t>2. Pharmacologic:</a:t>
            </a:r>
          </a:p>
          <a:p>
            <a:pPr marL="0" indent="0">
              <a:buNone/>
            </a:pPr>
            <a:r>
              <a:rPr dirty="0"/>
              <a:t>- Alpha-blockers (e.g., tamsulosin) to relax sphincter</a:t>
            </a:r>
          </a:p>
          <a:p>
            <a:endParaRPr dirty="0"/>
          </a:p>
          <a:p>
            <a:r>
              <a:rPr dirty="0"/>
              <a:t>3. Botulinum Toxin:</a:t>
            </a:r>
          </a:p>
          <a:p>
            <a:pPr marL="0" indent="0">
              <a:buNone/>
            </a:pPr>
            <a:r>
              <a:rPr dirty="0"/>
              <a:t>- Injection into external sphincter to reduce dyssynergia</a:t>
            </a:r>
          </a:p>
          <a:p>
            <a:endParaRPr dirty="0"/>
          </a:p>
          <a:p>
            <a:r>
              <a:rPr dirty="0"/>
              <a:t>4. Surgical:</a:t>
            </a:r>
          </a:p>
          <a:p>
            <a:pPr marL="0" indent="0">
              <a:buNone/>
            </a:pPr>
            <a:r>
              <a:rPr dirty="0"/>
              <a:t>- Sphincterotomy (rare, irreversible)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Management of </a:t>
            </a:r>
            <a:r>
              <a:rPr b="1" dirty="0" err="1"/>
              <a:t>Acontractile</a:t>
            </a:r>
            <a:r>
              <a:rPr b="1" dirty="0"/>
              <a:t> Bladder</a:t>
            </a:r>
          </a:p>
        </p:txBody>
      </p:sp>
      <p:sp>
        <p:nvSpPr>
          <p:cNvPr id="3" name="Content Placeholder 2"/>
          <p:cNvSpPr>
            <a:spLocks noGrp="1"/>
          </p:cNvSpPr>
          <p:nvPr>
            <p:ph idx="1"/>
          </p:nvPr>
        </p:nvSpPr>
        <p:spPr/>
        <p:txBody>
          <a:bodyPr>
            <a:normAutofit fontScale="85000" lnSpcReduction="20000"/>
          </a:bodyPr>
          <a:lstStyle/>
          <a:p>
            <a:r>
              <a:rPr dirty="0"/>
              <a:t>1. Clean Intermittent Catheterization (CIC):</a:t>
            </a:r>
          </a:p>
          <a:p>
            <a:pPr marL="0" indent="0">
              <a:buNone/>
            </a:pPr>
            <a:r>
              <a:rPr dirty="0"/>
              <a:t>- Gold standard for emptying bladder</a:t>
            </a:r>
          </a:p>
          <a:p>
            <a:endParaRPr dirty="0"/>
          </a:p>
          <a:p>
            <a:r>
              <a:rPr dirty="0"/>
              <a:t>2. Indwelling Catheters:</a:t>
            </a:r>
          </a:p>
          <a:p>
            <a:pPr marL="0" indent="0">
              <a:buNone/>
            </a:pPr>
            <a:r>
              <a:rPr dirty="0"/>
              <a:t>- Foley or suprapubic catheter if CIC not feasible</a:t>
            </a:r>
          </a:p>
          <a:p>
            <a:endParaRPr dirty="0"/>
          </a:p>
          <a:p>
            <a:r>
              <a:rPr dirty="0"/>
              <a:t>3. Pharmacologic (limited efficacy):</a:t>
            </a:r>
          </a:p>
          <a:p>
            <a:pPr marL="0" indent="0">
              <a:buNone/>
            </a:pPr>
            <a:r>
              <a:rPr dirty="0"/>
              <a:t>- Cholinergic agonists (e.g., bethanechol)</a:t>
            </a:r>
          </a:p>
          <a:p>
            <a:endParaRPr dirty="0"/>
          </a:p>
          <a:p>
            <a:r>
              <a:rPr dirty="0"/>
              <a:t>4. Electrical Stimulation:</a:t>
            </a:r>
          </a:p>
          <a:p>
            <a:pPr marL="0" indent="0">
              <a:buNone/>
            </a:pPr>
            <a:r>
              <a:rPr dirty="0"/>
              <a:t>- Sacral neuromodulation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 </a:t>
            </a:r>
            <a:r>
              <a:rPr b="1" dirty="0"/>
              <a:t>Bladder Neurophysiology</a:t>
            </a:r>
          </a:p>
        </p:txBody>
      </p:sp>
      <p:sp>
        <p:nvSpPr>
          <p:cNvPr id="3" name="Content Placeholder 2"/>
          <p:cNvSpPr>
            <a:spLocks noGrp="1"/>
          </p:cNvSpPr>
          <p:nvPr>
            <p:ph idx="1"/>
          </p:nvPr>
        </p:nvSpPr>
        <p:spPr/>
        <p:txBody>
          <a:bodyPr>
            <a:normAutofit/>
          </a:bodyPr>
          <a:lstStyle/>
          <a:p>
            <a:r>
              <a:rPr sz="3200" dirty="0"/>
              <a:t>The urinary bladder is a complex visceral organ controlled by intricate neural networks.</a:t>
            </a:r>
          </a:p>
          <a:p>
            <a:r>
              <a:rPr sz="3200" dirty="0"/>
              <a:t>It functions through coordinated activity of the detrusor muscle, internal and external urethral sphincters.</a:t>
            </a:r>
          </a:p>
          <a:p>
            <a:r>
              <a:rPr sz="3200" dirty="0"/>
              <a:t>Neural control integrates sympathetic, parasympathetic, and somatic systems regulated by spinal and supraspinal centers.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Management of Underactive External Urethral Sphincter</a:t>
            </a:r>
          </a:p>
        </p:txBody>
      </p:sp>
      <p:sp>
        <p:nvSpPr>
          <p:cNvPr id="3" name="Content Placeholder 2"/>
          <p:cNvSpPr>
            <a:spLocks noGrp="1"/>
          </p:cNvSpPr>
          <p:nvPr>
            <p:ph idx="1"/>
          </p:nvPr>
        </p:nvSpPr>
        <p:spPr/>
        <p:txBody>
          <a:bodyPr>
            <a:normAutofit fontScale="85000" lnSpcReduction="20000"/>
          </a:bodyPr>
          <a:lstStyle/>
          <a:p>
            <a:r>
              <a:rPr dirty="0"/>
              <a:t>1. Pelvic Floor Muscle Training (PFMT):</a:t>
            </a:r>
          </a:p>
          <a:p>
            <a:pPr marL="0" indent="0">
              <a:buNone/>
            </a:pPr>
            <a:r>
              <a:rPr dirty="0"/>
              <a:t>- Kegel exercises</a:t>
            </a:r>
          </a:p>
          <a:p>
            <a:endParaRPr dirty="0"/>
          </a:p>
          <a:p>
            <a:r>
              <a:rPr dirty="0"/>
              <a:t>2. Biofeedback Therapy:</a:t>
            </a:r>
          </a:p>
          <a:p>
            <a:pPr marL="0" indent="0">
              <a:buNone/>
            </a:pPr>
            <a:r>
              <a:rPr dirty="0"/>
              <a:t>- Helps improve muscle awareness</a:t>
            </a:r>
          </a:p>
          <a:p>
            <a:endParaRPr dirty="0"/>
          </a:p>
          <a:p>
            <a:r>
              <a:rPr dirty="0"/>
              <a:t>3. Electrical Stimulation:</a:t>
            </a:r>
          </a:p>
          <a:p>
            <a:pPr marL="0" indent="0">
              <a:buNone/>
            </a:pPr>
            <a:r>
              <a:rPr dirty="0"/>
              <a:t>- Used to strengthen sphincter tone</a:t>
            </a:r>
          </a:p>
          <a:p>
            <a:endParaRPr dirty="0"/>
          </a:p>
          <a:p>
            <a:r>
              <a:rPr dirty="0"/>
              <a:t>4. Surgical Options:</a:t>
            </a:r>
          </a:p>
          <a:p>
            <a:pPr marL="0" indent="0">
              <a:buNone/>
            </a:pPr>
            <a:r>
              <a:rPr dirty="0"/>
              <a:t>- Urethral sling or artificial urinary sphincter for severe incontinence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5A018-8E72-4047-A549-36ED6093242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16CE6DD-5FD1-4FD6-A8CA-37C185FA937C}"/>
              </a:ext>
            </a:extLst>
          </p:cNvPr>
          <p:cNvSpPr>
            <a:spLocks noGrp="1"/>
          </p:cNvSpPr>
          <p:nvPr>
            <p:ph idx="1"/>
          </p:nvPr>
        </p:nvSpPr>
        <p:spPr/>
        <p:txBody>
          <a:bodyPr/>
          <a:lstStyle/>
          <a:p>
            <a:pPr marL="0" indent="0" algn="ctr">
              <a:buNone/>
            </a:pPr>
            <a:endParaRPr lang="en-US" b="1" dirty="0"/>
          </a:p>
          <a:p>
            <a:pPr marL="0" indent="0" algn="ctr">
              <a:buNone/>
            </a:pPr>
            <a:endParaRPr lang="en-US" b="1" dirty="0"/>
          </a:p>
          <a:p>
            <a:pPr marL="0" indent="0" algn="ctr">
              <a:buNone/>
            </a:pPr>
            <a:endParaRPr lang="en-US" b="1" dirty="0"/>
          </a:p>
          <a:p>
            <a:pPr marL="0" indent="0" algn="ctr">
              <a:buNone/>
            </a:pPr>
            <a:r>
              <a:rPr lang="en-US" sz="4400" b="1" dirty="0"/>
              <a:t>Urodynamic study </a:t>
            </a:r>
          </a:p>
        </p:txBody>
      </p:sp>
    </p:spTree>
    <p:extLst>
      <p:ext uri="{BB962C8B-B14F-4D97-AF65-F5344CB8AC3E}">
        <p14:creationId xmlns:p14="http://schemas.microsoft.com/office/powerpoint/2010/main" val="3763853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3F37A-E0FA-4483-AA47-3E2A28130F85}"/>
              </a:ext>
            </a:extLst>
          </p:cNvPr>
          <p:cNvSpPr>
            <a:spLocks noGrp="1"/>
          </p:cNvSpPr>
          <p:nvPr>
            <p:ph type="title"/>
          </p:nvPr>
        </p:nvSpPr>
        <p:spPr/>
        <p:txBody>
          <a:bodyPr/>
          <a:lstStyle/>
          <a:p>
            <a:r>
              <a:rPr lang="en-US" b="1" dirty="0"/>
              <a:t>Definition of Urodynamic study (UDS)</a:t>
            </a:r>
            <a:br>
              <a:rPr lang="en-US" b="1" dirty="0"/>
            </a:br>
            <a:endParaRPr lang="en-US" dirty="0"/>
          </a:p>
        </p:txBody>
      </p:sp>
      <p:sp>
        <p:nvSpPr>
          <p:cNvPr id="3" name="Content Placeholder 2">
            <a:extLst>
              <a:ext uri="{FF2B5EF4-FFF2-40B4-BE49-F238E27FC236}">
                <a16:creationId xmlns:a16="http://schemas.microsoft.com/office/drawing/2014/main" id="{5F5C0E2D-8920-4E98-97E6-308017AEA991}"/>
              </a:ext>
            </a:extLst>
          </p:cNvPr>
          <p:cNvSpPr>
            <a:spLocks noGrp="1"/>
          </p:cNvSpPr>
          <p:nvPr>
            <p:ph idx="1"/>
          </p:nvPr>
        </p:nvSpPr>
        <p:spPr/>
        <p:txBody>
          <a:bodyPr/>
          <a:lstStyle/>
          <a:p>
            <a:pPr>
              <a:buFont typeface="Arial" panose="020B0604020202020204" pitchFamily="34" charset="0"/>
              <a:buChar char="•"/>
            </a:pPr>
            <a:r>
              <a:rPr lang="en-US" dirty="0"/>
              <a:t>UDS: Physiological tests assessing LUT function</a:t>
            </a:r>
          </a:p>
          <a:p>
            <a:pPr>
              <a:buFont typeface="Arial" panose="020B0604020202020204" pitchFamily="34" charset="0"/>
              <a:buChar char="•"/>
            </a:pPr>
            <a:r>
              <a:rPr lang="en-US" dirty="0"/>
              <a:t>Simulates bladder cycle (filling &amp; voiding)</a:t>
            </a:r>
          </a:p>
          <a:p>
            <a:pPr>
              <a:buFont typeface="Arial" panose="020B0604020202020204" pitchFamily="34" charset="0"/>
              <a:buChar char="•"/>
            </a:pPr>
            <a:r>
              <a:rPr lang="en-US" dirty="0"/>
              <a:t>Evaluates: bladder, sphincter, urethra coordination</a:t>
            </a:r>
          </a:p>
          <a:p>
            <a:r>
              <a:rPr lang="en-US" dirty="0"/>
              <a:t> general term to describe all the measurements that assess the function and dysfunction of the LUT by any appropriate method. </a:t>
            </a:r>
          </a:p>
          <a:p>
            <a:endParaRPr lang="en-US" dirty="0"/>
          </a:p>
        </p:txBody>
      </p:sp>
    </p:spTree>
    <p:extLst>
      <p:ext uri="{BB962C8B-B14F-4D97-AF65-F5344CB8AC3E}">
        <p14:creationId xmlns:p14="http://schemas.microsoft.com/office/powerpoint/2010/main" val="36249269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38A34-8FEB-4B88-915D-EE0F615E10BD}"/>
              </a:ext>
            </a:extLst>
          </p:cNvPr>
          <p:cNvSpPr>
            <a:spLocks noGrp="1"/>
          </p:cNvSpPr>
          <p:nvPr>
            <p:ph type="title"/>
          </p:nvPr>
        </p:nvSpPr>
        <p:spPr/>
        <p:txBody>
          <a:bodyPr/>
          <a:lstStyle/>
          <a:p>
            <a:r>
              <a:rPr lang="en-US" b="1" dirty="0"/>
              <a:t>Components of UDS</a:t>
            </a:r>
            <a:br>
              <a:rPr lang="en-US" b="1" dirty="0"/>
            </a:br>
            <a:endParaRPr lang="en-US" dirty="0"/>
          </a:p>
        </p:txBody>
      </p:sp>
      <p:sp>
        <p:nvSpPr>
          <p:cNvPr id="3" name="Content Placeholder 2">
            <a:extLst>
              <a:ext uri="{FF2B5EF4-FFF2-40B4-BE49-F238E27FC236}">
                <a16:creationId xmlns:a16="http://schemas.microsoft.com/office/drawing/2014/main" id="{9747C970-4283-4D62-AF3B-EA7140A7AF6B}"/>
              </a:ext>
            </a:extLst>
          </p:cNvPr>
          <p:cNvSpPr>
            <a:spLocks noGrp="1"/>
          </p:cNvSpPr>
          <p:nvPr>
            <p:ph idx="1"/>
          </p:nvPr>
        </p:nvSpPr>
        <p:spPr/>
        <p:txBody>
          <a:bodyPr>
            <a:normAutofit/>
          </a:bodyPr>
          <a:lstStyle/>
          <a:p>
            <a:pPr>
              <a:buFont typeface="+mj-lt"/>
              <a:buAutoNum type="arabicPeriod"/>
            </a:pPr>
            <a:r>
              <a:rPr lang="en-US" b="1" dirty="0"/>
              <a:t>Non-invasive</a:t>
            </a:r>
            <a:endParaRPr lang="en-US" dirty="0"/>
          </a:p>
          <a:p>
            <a:pPr marL="742950" lvl="1" indent="-285750">
              <a:buFont typeface="+mj-lt"/>
              <a:buAutoNum type="arabicPeriod"/>
            </a:pPr>
            <a:r>
              <a:rPr lang="en-US" dirty="0"/>
              <a:t>Free uroflowmetry</a:t>
            </a:r>
          </a:p>
          <a:p>
            <a:pPr marL="742950" lvl="1" indent="-285750">
              <a:buFont typeface="+mj-lt"/>
              <a:buAutoNum type="arabicPeriod"/>
            </a:pPr>
            <a:r>
              <a:rPr lang="en-US" dirty="0"/>
              <a:t>Post-void residual (PVR)</a:t>
            </a:r>
          </a:p>
          <a:p>
            <a:pPr>
              <a:buFont typeface="+mj-lt"/>
              <a:buAutoNum type="arabicPeriod"/>
            </a:pPr>
            <a:r>
              <a:rPr lang="en-US" b="1" dirty="0"/>
              <a:t>Invasive (Multichannel UDS)</a:t>
            </a:r>
            <a:endParaRPr lang="en-US" dirty="0"/>
          </a:p>
          <a:p>
            <a:pPr marL="742950" lvl="1" indent="-285750">
              <a:buFont typeface="+mj-lt"/>
              <a:buAutoNum type="arabicPeriod"/>
            </a:pPr>
            <a:r>
              <a:rPr lang="en-US" dirty="0" err="1"/>
              <a:t>Cystometry</a:t>
            </a:r>
            <a:r>
              <a:rPr lang="en-US" dirty="0"/>
              <a:t> (filling)</a:t>
            </a:r>
          </a:p>
          <a:p>
            <a:pPr marL="742950" lvl="1" indent="-285750">
              <a:buFont typeface="+mj-lt"/>
              <a:buAutoNum type="arabicPeriod"/>
            </a:pPr>
            <a:r>
              <a:rPr lang="en-US" dirty="0"/>
              <a:t>Pressure-flow study (voiding)</a:t>
            </a:r>
          </a:p>
          <a:p>
            <a:pPr marL="742950" lvl="1" indent="-285750">
              <a:buFont typeface="+mj-lt"/>
              <a:buAutoNum type="arabicPeriod"/>
            </a:pPr>
            <a:r>
              <a:rPr lang="en-US" dirty="0"/>
              <a:t>Electromyography (optional)</a:t>
            </a:r>
          </a:p>
          <a:p>
            <a:pPr marL="0" indent="0">
              <a:buNone/>
            </a:pPr>
            <a:endParaRPr lang="en-US" dirty="0"/>
          </a:p>
          <a:p>
            <a:endParaRPr lang="en-US" dirty="0"/>
          </a:p>
        </p:txBody>
      </p:sp>
    </p:spTree>
    <p:extLst>
      <p:ext uri="{BB962C8B-B14F-4D97-AF65-F5344CB8AC3E}">
        <p14:creationId xmlns:p14="http://schemas.microsoft.com/office/powerpoint/2010/main" val="1866140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86B7F-35C9-4B9E-A98A-235B417F5119}"/>
              </a:ext>
            </a:extLst>
          </p:cNvPr>
          <p:cNvSpPr>
            <a:spLocks noGrp="1"/>
          </p:cNvSpPr>
          <p:nvPr>
            <p:ph type="title"/>
          </p:nvPr>
        </p:nvSpPr>
        <p:spPr/>
        <p:txBody>
          <a:bodyPr/>
          <a:lstStyle/>
          <a:p>
            <a:r>
              <a:rPr lang="en-US" b="1" dirty="0"/>
              <a:t>Free Uroflowmetry</a:t>
            </a:r>
            <a:br>
              <a:rPr lang="en-US" b="1" dirty="0"/>
            </a:br>
            <a:endParaRPr lang="en-US" dirty="0"/>
          </a:p>
        </p:txBody>
      </p:sp>
      <p:sp>
        <p:nvSpPr>
          <p:cNvPr id="3" name="Content Placeholder 2">
            <a:extLst>
              <a:ext uri="{FF2B5EF4-FFF2-40B4-BE49-F238E27FC236}">
                <a16:creationId xmlns:a16="http://schemas.microsoft.com/office/drawing/2014/main" id="{88EA1CBC-EFE0-480F-9E17-797B54A57B11}"/>
              </a:ext>
            </a:extLst>
          </p:cNvPr>
          <p:cNvSpPr>
            <a:spLocks noGrp="1"/>
          </p:cNvSpPr>
          <p:nvPr>
            <p:ph idx="1"/>
          </p:nvPr>
        </p:nvSpPr>
        <p:spPr/>
        <p:txBody>
          <a:bodyPr/>
          <a:lstStyle/>
          <a:p>
            <a:pPr>
              <a:buFont typeface="Arial" panose="020B0604020202020204" pitchFamily="34" charset="0"/>
              <a:buChar char="•"/>
            </a:pPr>
            <a:r>
              <a:rPr lang="en-US" b="1" dirty="0"/>
              <a:t>Parameters:</a:t>
            </a:r>
            <a:endParaRPr lang="en-US" dirty="0"/>
          </a:p>
          <a:p>
            <a:pPr marL="742950" lvl="1" indent="-285750">
              <a:buFont typeface="Arial" panose="020B0604020202020204" pitchFamily="34" charset="0"/>
              <a:buChar char="•"/>
            </a:pPr>
            <a:r>
              <a:rPr lang="en-US" dirty="0"/>
              <a:t>Voided volume (&gt;150 ml for valid test)</a:t>
            </a:r>
          </a:p>
          <a:p>
            <a:pPr marL="742950" lvl="1" indent="-285750">
              <a:buFont typeface="Arial" panose="020B0604020202020204" pitchFamily="34" charset="0"/>
              <a:buChar char="•"/>
            </a:pPr>
            <a:r>
              <a:rPr lang="en-US" dirty="0"/>
              <a:t>Maximum flow rate (</a:t>
            </a:r>
            <a:r>
              <a:rPr lang="en-US" dirty="0" err="1"/>
              <a:t>Qmax</a:t>
            </a:r>
            <a:r>
              <a:rPr lang="en-US" dirty="0"/>
              <a:t>)</a:t>
            </a:r>
          </a:p>
          <a:p>
            <a:pPr marL="742950" lvl="1" indent="-285750">
              <a:buFont typeface="Arial" panose="020B0604020202020204" pitchFamily="34" charset="0"/>
              <a:buChar char="•"/>
            </a:pPr>
            <a:r>
              <a:rPr lang="en-US" dirty="0"/>
              <a:t>Mean flow rate</a:t>
            </a:r>
          </a:p>
          <a:p>
            <a:pPr marL="742950" lvl="1" indent="-285750">
              <a:buFont typeface="Arial" panose="020B0604020202020204" pitchFamily="34" charset="0"/>
              <a:buChar char="•"/>
            </a:pPr>
            <a:r>
              <a:rPr lang="en-US" dirty="0"/>
              <a:t>Curve shape (bell-shaped = normal)</a:t>
            </a:r>
          </a:p>
          <a:p>
            <a:pPr marL="742950" lvl="1" indent="-285750">
              <a:buFont typeface="Arial" panose="020B0604020202020204" pitchFamily="34" charset="0"/>
              <a:buChar char="•"/>
            </a:pPr>
            <a:r>
              <a:rPr lang="en-US" dirty="0"/>
              <a:t>Voided percentage (Void%)= [(volume voided/volume voided + PVR) × 100]</a:t>
            </a:r>
          </a:p>
          <a:p>
            <a:pPr>
              <a:buFont typeface="Arial" panose="020B0604020202020204" pitchFamily="34" charset="0"/>
              <a:buChar char="•"/>
            </a:pPr>
            <a:r>
              <a:rPr lang="en-US" dirty="0"/>
              <a:t>Post Void residual (PVR): Measured by ultrasound or catheterization</a:t>
            </a:r>
          </a:p>
          <a:p>
            <a:endParaRPr lang="en-US" dirty="0"/>
          </a:p>
        </p:txBody>
      </p:sp>
    </p:spTree>
    <p:extLst>
      <p:ext uri="{BB962C8B-B14F-4D97-AF65-F5344CB8AC3E}">
        <p14:creationId xmlns:p14="http://schemas.microsoft.com/office/powerpoint/2010/main" val="7207233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ACAFF-A7D1-418E-B85D-C7399B81F27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A775B6-D83C-408A-82F2-A5A68E5F2C87}"/>
              </a:ext>
            </a:extLst>
          </p:cNvPr>
          <p:cNvSpPr>
            <a:spLocks noGrp="1"/>
          </p:cNvSpPr>
          <p:nvPr>
            <p:ph idx="1"/>
          </p:nvPr>
        </p:nvSpPr>
        <p:spPr/>
        <p:txBody>
          <a:bodyPr/>
          <a:lstStyle/>
          <a:p>
            <a:endParaRPr lang="en-US"/>
          </a:p>
        </p:txBody>
      </p:sp>
      <p:pic>
        <p:nvPicPr>
          <p:cNvPr id="8194" name="Picture 2" descr="Uroflowmetry System Market Size And Projection">
            <a:extLst>
              <a:ext uri="{FF2B5EF4-FFF2-40B4-BE49-F238E27FC236}">
                <a16:creationId xmlns:a16="http://schemas.microsoft.com/office/drawing/2014/main" id="{2CCA85E6-3E5A-4FA7-B168-9AF98A34E2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813" y="297809"/>
            <a:ext cx="6199463" cy="6262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4263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B74CF-36E6-42D3-8D2F-CAFBA6472C6A}"/>
              </a:ext>
            </a:extLst>
          </p:cNvPr>
          <p:cNvSpPr>
            <a:spLocks noGrp="1"/>
          </p:cNvSpPr>
          <p:nvPr>
            <p:ph type="title"/>
          </p:nvPr>
        </p:nvSpPr>
        <p:spPr/>
        <p:txBody>
          <a:bodyPr/>
          <a:lstStyle/>
          <a:p>
            <a:r>
              <a:rPr lang="en-US" b="1" dirty="0"/>
              <a:t>Free Uroflowmetry pattern</a:t>
            </a:r>
          </a:p>
        </p:txBody>
      </p:sp>
      <p:sp>
        <p:nvSpPr>
          <p:cNvPr id="3" name="Content Placeholder 2">
            <a:extLst>
              <a:ext uri="{FF2B5EF4-FFF2-40B4-BE49-F238E27FC236}">
                <a16:creationId xmlns:a16="http://schemas.microsoft.com/office/drawing/2014/main" id="{6B1B67BC-7E64-4097-958D-E9D2EDF8179F}"/>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2AA51250-7D33-44E4-BBDD-3AFC20B5A5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5493" y="1825625"/>
            <a:ext cx="8021055" cy="4771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836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BB41F-83C5-4973-8CEB-3013BFC07DA7}"/>
              </a:ext>
            </a:extLst>
          </p:cNvPr>
          <p:cNvSpPr>
            <a:spLocks noGrp="1"/>
          </p:cNvSpPr>
          <p:nvPr>
            <p:ph type="title"/>
          </p:nvPr>
        </p:nvSpPr>
        <p:spPr/>
        <p:txBody>
          <a:bodyPr/>
          <a:lstStyle/>
          <a:p>
            <a:r>
              <a:rPr lang="en-US" b="1" dirty="0"/>
              <a:t>Multichannel UDS Setup</a:t>
            </a:r>
            <a:br>
              <a:rPr lang="en-US" b="1" dirty="0"/>
            </a:br>
            <a:endParaRPr lang="en-US" dirty="0"/>
          </a:p>
        </p:txBody>
      </p:sp>
      <p:sp>
        <p:nvSpPr>
          <p:cNvPr id="3" name="Content Placeholder 2">
            <a:extLst>
              <a:ext uri="{FF2B5EF4-FFF2-40B4-BE49-F238E27FC236}">
                <a16:creationId xmlns:a16="http://schemas.microsoft.com/office/drawing/2014/main" id="{7CBDD99F-DCF7-40CE-B8AC-81E6108BA44A}"/>
              </a:ext>
            </a:extLst>
          </p:cNvPr>
          <p:cNvSpPr>
            <a:spLocks noGrp="1"/>
          </p:cNvSpPr>
          <p:nvPr>
            <p:ph idx="1"/>
          </p:nvPr>
        </p:nvSpPr>
        <p:spPr/>
        <p:txBody>
          <a:bodyPr/>
          <a:lstStyle/>
          <a:p>
            <a:pPr>
              <a:buFont typeface="Arial" panose="020B0604020202020204" pitchFamily="34" charset="0"/>
              <a:buChar char="•"/>
            </a:pPr>
            <a:r>
              <a:rPr lang="en-US" b="1" dirty="0"/>
              <a:t>Two catheters:</a:t>
            </a:r>
            <a:endParaRPr lang="en-US" dirty="0"/>
          </a:p>
          <a:p>
            <a:pPr marL="742950" lvl="1" indent="-285750">
              <a:buFont typeface="Arial" panose="020B0604020202020204" pitchFamily="34" charset="0"/>
              <a:buChar char="•"/>
            </a:pPr>
            <a:r>
              <a:rPr lang="en-US" dirty="0"/>
              <a:t>Urethral (</a:t>
            </a:r>
            <a:r>
              <a:rPr lang="en-US" dirty="0" err="1"/>
              <a:t>Pves</a:t>
            </a:r>
            <a:r>
              <a:rPr lang="en-US" dirty="0"/>
              <a:t>)</a:t>
            </a:r>
          </a:p>
          <a:p>
            <a:pPr marL="742950" lvl="1" indent="-285750">
              <a:buFont typeface="Arial" panose="020B0604020202020204" pitchFamily="34" charset="0"/>
              <a:buChar char="•"/>
            </a:pPr>
            <a:r>
              <a:rPr lang="en-US" dirty="0"/>
              <a:t>Rectal/vaginal (</a:t>
            </a:r>
            <a:r>
              <a:rPr lang="en-US" dirty="0" err="1"/>
              <a:t>Pabd</a:t>
            </a:r>
            <a:r>
              <a:rPr lang="en-US" dirty="0"/>
              <a:t>)</a:t>
            </a:r>
          </a:p>
          <a:p>
            <a:pPr>
              <a:buFont typeface="Arial" panose="020B0604020202020204" pitchFamily="34" charset="0"/>
              <a:buChar char="•"/>
            </a:pPr>
            <a:r>
              <a:rPr lang="en-US" dirty="0"/>
              <a:t>Calculations:</a:t>
            </a:r>
          </a:p>
          <a:p>
            <a:pPr marL="742950" lvl="1" indent="-285750">
              <a:buFont typeface="Arial" panose="020B0604020202020204" pitchFamily="34" charset="0"/>
              <a:buChar char="•"/>
            </a:pPr>
            <a:r>
              <a:rPr lang="en-US" b="1" dirty="0" err="1"/>
              <a:t>Pdet</a:t>
            </a:r>
            <a:r>
              <a:rPr lang="en-US" b="1" dirty="0"/>
              <a:t> = </a:t>
            </a:r>
            <a:r>
              <a:rPr lang="en-US" b="1" dirty="0" err="1"/>
              <a:t>Pves</a:t>
            </a:r>
            <a:r>
              <a:rPr lang="en-US" b="1" dirty="0"/>
              <a:t> – </a:t>
            </a:r>
            <a:r>
              <a:rPr lang="en-US" b="1" dirty="0" err="1"/>
              <a:t>Pabd</a:t>
            </a:r>
            <a:endParaRPr lang="en-US" dirty="0"/>
          </a:p>
          <a:p>
            <a:pPr>
              <a:buFont typeface="Arial" panose="020B0604020202020204" pitchFamily="34" charset="0"/>
              <a:buChar char="•"/>
            </a:pPr>
            <a:r>
              <a:rPr lang="en-US" dirty="0"/>
              <a:t>Ensures differentiation between detrusor vs abdominal activity</a:t>
            </a:r>
          </a:p>
          <a:p>
            <a:pPr>
              <a:buFont typeface="Arial" panose="020B0604020202020204" pitchFamily="34" charset="0"/>
              <a:buChar char="•"/>
            </a:pPr>
            <a:r>
              <a:rPr lang="en-US" dirty="0"/>
              <a:t>Two phases to study </a:t>
            </a:r>
            <a:br>
              <a:rPr lang="en-US" dirty="0"/>
            </a:br>
            <a:r>
              <a:rPr lang="en-US" dirty="0"/>
              <a:t>Filling </a:t>
            </a:r>
            <a:r>
              <a:rPr lang="en-US" dirty="0" err="1"/>
              <a:t>cystometry</a:t>
            </a:r>
            <a:r>
              <a:rPr lang="en-US" dirty="0"/>
              <a:t> study ( filling phase)</a:t>
            </a:r>
            <a:br>
              <a:rPr lang="en-US" dirty="0"/>
            </a:br>
            <a:r>
              <a:rPr lang="en-US" dirty="0"/>
              <a:t>Pressure flow study ( voiding phase) </a:t>
            </a:r>
          </a:p>
          <a:p>
            <a:endParaRPr lang="en-US" dirty="0"/>
          </a:p>
        </p:txBody>
      </p:sp>
    </p:spTree>
    <p:extLst>
      <p:ext uri="{BB962C8B-B14F-4D97-AF65-F5344CB8AC3E}">
        <p14:creationId xmlns:p14="http://schemas.microsoft.com/office/powerpoint/2010/main" val="2396273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626CA-0AC2-43FC-8BDC-BC555ED1C0C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54D2299-AFD0-468C-AB9D-81906ABEC261}"/>
              </a:ext>
            </a:extLst>
          </p:cNvPr>
          <p:cNvSpPr>
            <a:spLocks noGrp="1"/>
          </p:cNvSpPr>
          <p:nvPr>
            <p:ph idx="1"/>
          </p:nvPr>
        </p:nvSpPr>
        <p:spPr/>
        <p:txBody>
          <a:bodyPr/>
          <a:lstStyle/>
          <a:p>
            <a:endParaRPr lang="en-US"/>
          </a:p>
        </p:txBody>
      </p:sp>
      <p:sp>
        <p:nvSpPr>
          <p:cNvPr id="4" name="AutoShape 4" descr="Urodynamics (Urodynamic Testing) | Best Gynecologists in NYC (Brooklyn,  Manhattan, Harlem)">
            <a:extLst>
              <a:ext uri="{FF2B5EF4-FFF2-40B4-BE49-F238E27FC236}">
                <a16:creationId xmlns:a16="http://schemas.microsoft.com/office/drawing/2014/main" id="{BAEC1BBA-6C60-4CF1-A12B-CE5E554FC8B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E226003F-0AD3-4E90-B87E-807B7C68F1BF}"/>
              </a:ext>
            </a:extLst>
          </p:cNvPr>
          <p:cNvPicPr>
            <a:picLocks noChangeAspect="1"/>
          </p:cNvPicPr>
          <p:nvPr/>
        </p:nvPicPr>
        <p:blipFill>
          <a:blip r:embed="rId2"/>
          <a:stretch>
            <a:fillRect/>
          </a:stretch>
        </p:blipFill>
        <p:spPr>
          <a:xfrm>
            <a:off x="1040235" y="1027906"/>
            <a:ext cx="9555060" cy="4733373"/>
          </a:xfrm>
          <a:prstGeom prst="rect">
            <a:avLst/>
          </a:prstGeom>
        </p:spPr>
      </p:pic>
    </p:spTree>
    <p:extLst>
      <p:ext uri="{BB962C8B-B14F-4D97-AF65-F5344CB8AC3E}">
        <p14:creationId xmlns:p14="http://schemas.microsoft.com/office/powerpoint/2010/main" val="1667271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C2FE2-44C5-443E-BBE4-FBE56C5FE117}"/>
              </a:ext>
            </a:extLst>
          </p:cNvPr>
          <p:cNvSpPr>
            <a:spLocks noGrp="1"/>
          </p:cNvSpPr>
          <p:nvPr>
            <p:ph type="title"/>
          </p:nvPr>
        </p:nvSpPr>
        <p:spPr/>
        <p:txBody>
          <a:bodyPr/>
          <a:lstStyle/>
          <a:p>
            <a:r>
              <a:rPr lang="en-US" b="1" dirty="0"/>
              <a:t>Filling </a:t>
            </a:r>
            <a:r>
              <a:rPr lang="en-US" b="1" dirty="0" err="1"/>
              <a:t>Cystometry</a:t>
            </a:r>
            <a:r>
              <a:rPr lang="en-US" b="1" dirty="0"/>
              <a:t> findings</a:t>
            </a:r>
            <a:br>
              <a:rPr lang="en-US" b="1" dirty="0"/>
            </a:br>
            <a:endParaRPr lang="en-US" dirty="0"/>
          </a:p>
        </p:txBody>
      </p:sp>
      <p:sp>
        <p:nvSpPr>
          <p:cNvPr id="3" name="Content Placeholder 2">
            <a:extLst>
              <a:ext uri="{FF2B5EF4-FFF2-40B4-BE49-F238E27FC236}">
                <a16:creationId xmlns:a16="http://schemas.microsoft.com/office/drawing/2014/main" id="{A8394420-4496-47B0-A939-58C25A21DD1F}"/>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US" b="1" dirty="0"/>
              <a:t>Bladder sensations (ICS standard):</a:t>
            </a:r>
            <a:endParaRPr lang="en-US" dirty="0"/>
          </a:p>
          <a:p>
            <a:pPr marL="742950" lvl="1" indent="-285750">
              <a:buFont typeface="Arial" panose="020B0604020202020204" pitchFamily="34" charset="0"/>
              <a:buChar char="•"/>
            </a:pPr>
            <a:r>
              <a:rPr lang="en-US" dirty="0"/>
              <a:t>First sensation of filling (~100–200 ml)</a:t>
            </a:r>
          </a:p>
          <a:p>
            <a:pPr marL="742950" lvl="1" indent="-285750">
              <a:buFont typeface="Arial" panose="020B0604020202020204" pitchFamily="34" charset="0"/>
              <a:buChar char="•"/>
            </a:pPr>
            <a:r>
              <a:rPr lang="en-US" dirty="0"/>
              <a:t>First desire to void (~150–250 ml)</a:t>
            </a:r>
          </a:p>
          <a:p>
            <a:pPr marL="742950" lvl="1" indent="-285750">
              <a:buFont typeface="Arial" panose="020B0604020202020204" pitchFamily="34" charset="0"/>
              <a:buChar char="•"/>
            </a:pPr>
            <a:r>
              <a:rPr lang="en-US" dirty="0"/>
              <a:t>Strong desire (~350–450 ml)</a:t>
            </a:r>
          </a:p>
          <a:p>
            <a:pPr marL="742950" lvl="1" indent="-285750">
              <a:buFont typeface="Arial" panose="020B0604020202020204" pitchFamily="34" charset="0"/>
              <a:buChar char="•"/>
            </a:pPr>
            <a:r>
              <a:rPr lang="en-US" dirty="0"/>
              <a:t>Urgency → pathological sensation</a:t>
            </a:r>
          </a:p>
          <a:p>
            <a:pPr>
              <a:buFont typeface="Arial" panose="020B0604020202020204" pitchFamily="34" charset="0"/>
              <a:buChar char="•"/>
            </a:pPr>
            <a:r>
              <a:rPr lang="en-US" b="1" dirty="0"/>
              <a:t>Bladder capacity:</a:t>
            </a:r>
            <a:endParaRPr lang="en-US" dirty="0"/>
          </a:p>
          <a:p>
            <a:pPr marL="742950" lvl="1" indent="-285750">
              <a:buFont typeface="Arial" panose="020B0604020202020204" pitchFamily="34" charset="0"/>
              <a:buChar char="•"/>
            </a:pPr>
            <a:r>
              <a:rPr lang="en-US" dirty="0"/>
              <a:t>Adults: ~400–600 ml</a:t>
            </a:r>
          </a:p>
          <a:p>
            <a:pPr marL="742950" lvl="1" indent="-285750">
              <a:buFont typeface="Arial" panose="020B0604020202020204" pitchFamily="34" charset="0"/>
              <a:buChar char="•"/>
            </a:pPr>
            <a:r>
              <a:rPr lang="en-US" dirty="0"/>
              <a:t>Pediatrics: (Age + 2) × 30 ml</a:t>
            </a:r>
          </a:p>
          <a:p>
            <a:pPr>
              <a:buFont typeface="Arial" panose="020B0604020202020204" pitchFamily="34" charset="0"/>
              <a:buChar char="•"/>
            </a:pPr>
            <a:r>
              <a:rPr lang="en-US" b="1" dirty="0"/>
              <a:t>Compliance:</a:t>
            </a:r>
            <a:r>
              <a:rPr lang="en-US" dirty="0"/>
              <a:t> </a:t>
            </a:r>
            <a:r>
              <a:rPr lang="el-GR" dirty="0"/>
              <a:t>Δ</a:t>
            </a:r>
            <a:r>
              <a:rPr lang="en-US" dirty="0"/>
              <a:t>V/</a:t>
            </a:r>
            <a:r>
              <a:rPr lang="el-GR" dirty="0"/>
              <a:t>Δ</a:t>
            </a:r>
            <a:r>
              <a:rPr lang="en-US" dirty="0"/>
              <a:t>P (normal &gt;20 ml/</a:t>
            </a:r>
            <a:r>
              <a:rPr lang="en-US" dirty="0" err="1"/>
              <a:t>cmH₂O</a:t>
            </a:r>
            <a:r>
              <a:rPr lang="en-US" dirty="0"/>
              <a:t>)</a:t>
            </a:r>
          </a:p>
          <a:p>
            <a:pPr>
              <a:buFont typeface="Arial" panose="020B0604020202020204" pitchFamily="34" charset="0"/>
              <a:buChar char="•"/>
            </a:pPr>
            <a:r>
              <a:rPr lang="en-US" b="1" dirty="0"/>
              <a:t>Abnormalities:</a:t>
            </a:r>
            <a:endParaRPr lang="en-US" dirty="0"/>
          </a:p>
          <a:p>
            <a:pPr marL="742950" lvl="1" indent="-285750">
              <a:buFont typeface="Arial" panose="020B0604020202020204" pitchFamily="34" charset="0"/>
              <a:buChar char="•"/>
            </a:pPr>
            <a:r>
              <a:rPr lang="en-US" dirty="0"/>
              <a:t>Detrusor overactivity (DO)</a:t>
            </a:r>
          </a:p>
          <a:p>
            <a:pPr marL="742950" lvl="1" indent="-285750">
              <a:buFont typeface="Arial" panose="020B0604020202020204" pitchFamily="34" charset="0"/>
              <a:buChar char="•"/>
            </a:pPr>
            <a:r>
              <a:rPr lang="en-US" dirty="0"/>
              <a:t>Low compliance</a:t>
            </a:r>
          </a:p>
          <a:p>
            <a:pPr marL="0" indent="0">
              <a:buNone/>
            </a:pPr>
            <a:endParaRPr lang="en-US" dirty="0"/>
          </a:p>
          <a:p>
            <a:endParaRPr lang="en-US" dirty="0"/>
          </a:p>
        </p:txBody>
      </p:sp>
    </p:spTree>
    <p:extLst>
      <p:ext uri="{BB962C8B-B14F-4D97-AF65-F5344CB8AC3E}">
        <p14:creationId xmlns:p14="http://schemas.microsoft.com/office/powerpoint/2010/main" val="3410976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1A45C-4DF3-4C1E-AAC3-F4B95E6AA448}"/>
              </a:ext>
            </a:extLst>
          </p:cNvPr>
          <p:cNvSpPr>
            <a:spLocks noGrp="1"/>
          </p:cNvSpPr>
          <p:nvPr>
            <p:ph type="title"/>
          </p:nvPr>
        </p:nvSpPr>
        <p:spPr/>
        <p:txBody>
          <a:bodyPr/>
          <a:lstStyle/>
          <a:p>
            <a:r>
              <a:rPr lang="en-US" b="1" dirty="0"/>
              <a:t>Receptor Types in the Bladder and Related Structures</a:t>
            </a:r>
          </a:p>
        </p:txBody>
      </p:sp>
      <p:sp>
        <p:nvSpPr>
          <p:cNvPr id="3" name="Content Placeholder 2">
            <a:extLst>
              <a:ext uri="{FF2B5EF4-FFF2-40B4-BE49-F238E27FC236}">
                <a16:creationId xmlns:a16="http://schemas.microsoft.com/office/drawing/2014/main" id="{51F2F27D-C38A-4691-9D2B-2FB9C4C9F0C9}"/>
              </a:ext>
            </a:extLst>
          </p:cNvPr>
          <p:cNvSpPr>
            <a:spLocks noGrp="1"/>
          </p:cNvSpPr>
          <p:nvPr>
            <p:ph idx="1"/>
          </p:nvPr>
        </p:nvSpPr>
        <p:spPr/>
        <p:txBody>
          <a:bodyPr/>
          <a:lstStyle/>
          <a:p>
            <a:r>
              <a:rPr lang="en-US" sz="3200" dirty="0"/>
              <a:t>Bladder (Detrusor muscle):</a:t>
            </a:r>
          </a:p>
          <a:p>
            <a:pPr marL="0" indent="0">
              <a:buNone/>
            </a:pPr>
            <a:r>
              <a:rPr lang="en-US" sz="3200" dirty="0"/>
              <a:t>- Muscarinic (M2, M3): Parasympathetic, stimulate contraction.</a:t>
            </a:r>
          </a:p>
          <a:p>
            <a:pPr marL="0" indent="0">
              <a:buNone/>
            </a:pPr>
            <a:r>
              <a:rPr lang="en-US" sz="3200" dirty="0"/>
              <a:t>- Beta-3 adrenergic: Sympathetic, mediate relaxation.</a:t>
            </a:r>
          </a:p>
          <a:p>
            <a:endParaRPr lang="en-US" sz="3200" dirty="0"/>
          </a:p>
          <a:p>
            <a:r>
              <a:rPr lang="en-US" sz="3200" dirty="0"/>
              <a:t>Internal urethral sphincter:</a:t>
            </a:r>
          </a:p>
          <a:p>
            <a:pPr marL="0" indent="0">
              <a:buNone/>
            </a:pPr>
            <a:r>
              <a:rPr lang="en-US" sz="3200" dirty="0"/>
              <a:t>- Alpha-1 adrenergic: Sympathetic, cause contraction.</a:t>
            </a:r>
          </a:p>
          <a:p>
            <a:pPr marL="0" indent="0">
              <a:buNone/>
            </a:pPr>
            <a:endParaRPr lang="en-US" dirty="0"/>
          </a:p>
        </p:txBody>
      </p:sp>
    </p:spTree>
    <p:extLst>
      <p:ext uri="{BB962C8B-B14F-4D97-AF65-F5344CB8AC3E}">
        <p14:creationId xmlns:p14="http://schemas.microsoft.com/office/powerpoint/2010/main" val="16355775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A9517-1BAA-469F-A04A-E44403FA091A}"/>
              </a:ext>
            </a:extLst>
          </p:cNvPr>
          <p:cNvSpPr>
            <a:spLocks noGrp="1"/>
          </p:cNvSpPr>
          <p:nvPr>
            <p:ph type="title"/>
          </p:nvPr>
        </p:nvSpPr>
        <p:spPr/>
        <p:txBody>
          <a:bodyPr/>
          <a:lstStyle/>
          <a:p>
            <a:r>
              <a:rPr lang="en-US" b="1" dirty="0"/>
              <a:t>Filling </a:t>
            </a:r>
            <a:r>
              <a:rPr lang="en-US" b="1" dirty="0" err="1"/>
              <a:t>Cystometry</a:t>
            </a:r>
            <a:r>
              <a:rPr lang="en-US" b="1" dirty="0"/>
              <a:t> findings</a:t>
            </a:r>
            <a:endParaRPr lang="en-US" dirty="0"/>
          </a:p>
        </p:txBody>
      </p:sp>
      <p:sp>
        <p:nvSpPr>
          <p:cNvPr id="3" name="Content Placeholder 2">
            <a:extLst>
              <a:ext uri="{FF2B5EF4-FFF2-40B4-BE49-F238E27FC236}">
                <a16:creationId xmlns:a16="http://schemas.microsoft.com/office/drawing/2014/main" id="{F5FEF039-78A3-40A4-B511-D4BC1642B003}"/>
              </a:ext>
            </a:extLst>
          </p:cNvPr>
          <p:cNvSpPr>
            <a:spLocks noGrp="1"/>
          </p:cNvSpPr>
          <p:nvPr>
            <p:ph idx="1"/>
          </p:nvPr>
        </p:nvSpPr>
        <p:spPr/>
        <p:txBody>
          <a:bodyPr/>
          <a:lstStyle/>
          <a:p>
            <a:r>
              <a:rPr lang="en-US" b="1" dirty="0"/>
              <a:t>Leak Point Pressures</a:t>
            </a:r>
          </a:p>
          <a:p>
            <a:pPr marL="0" indent="0">
              <a:buNone/>
            </a:pPr>
            <a:r>
              <a:rPr lang="en-US" b="1" dirty="0"/>
              <a:t>- Abdominal Leak Point Pressure (ALPP):</a:t>
            </a:r>
            <a:r>
              <a:rPr lang="en-US" dirty="0"/>
              <a:t> In stress incontinence (Valsalva/cough)</a:t>
            </a:r>
          </a:p>
          <a:p>
            <a:pPr marL="0" indent="0">
              <a:buNone/>
            </a:pPr>
            <a:r>
              <a:rPr lang="en-US" b="1" dirty="0"/>
              <a:t>- Detrusor Leak Point Pressure (DLPP):</a:t>
            </a:r>
            <a:r>
              <a:rPr lang="en-US" dirty="0"/>
              <a:t> In neurogenic bladder (&gt;40 </a:t>
            </a:r>
            <a:r>
              <a:rPr lang="en-US" dirty="0" err="1"/>
              <a:t>cmH₂O</a:t>
            </a:r>
            <a:r>
              <a:rPr lang="en-US" dirty="0"/>
              <a:t> = high risk for upper tract damage)</a:t>
            </a:r>
          </a:p>
          <a:p>
            <a:endParaRPr lang="en-US" dirty="0"/>
          </a:p>
        </p:txBody>
      </p:sp>
    </p:spTree>
    <p:extLst>
      <p:ext uri="{BB962C8B-B14F-4D97-AF65-F5344CB8AC3E}">
        <p14:creationId xmlns:p14="http://schemas.microsoft.com/office/powerpoint/2010/main" val="26496423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9594-10C7-4585-93CE-5DDCA331F5F0}"/>
              </a:ext>
            </a:extLst>
          </p:cNvPr>
          <p:cNvSpPr>
            <a:spLocks noGrp="1"/>
          </p:cNvSpPr>
          <p:nvPr>
            <p:ph type="title"/>
          </p:nvPr>
        </p:nvSpPr>
        <p:spPr/>
        <p:txBody>
          <a:bodyPr/>
          <a:lstStyle/>
          <a:p>
            <a:r>
              <a:rPr lang="en-US" dirty="0"/>
              <a:t>Low compliance</a:t>
            </a:r>
          </a:p>
        </p:txBody>
      </p:sp>
      <p:sp>
        <p:nvSpPr>
          <p:cNvPr id="3" name="Content Placeholder 2">
            <a:extLst>
              <a:ext uri="{FF2B5EF4-FFF2-40B4-BE49-F238E27FC236}">
                <a16:creationId xmlns:a16="http://schemas.microsoft.com/office/drawing/2014/main" id="{071CA3EB-7ED4-43C1-93EF-8776E81C5E9A}"/>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5F09351D-A554-415F-A98C-CDE6F1E62E54}"/>
              </a:ext>
            </a:extLst>
          </p:cNvPr>
          <p:cNvPicPr>
            <a:picLocks noChangeAspect="1"/>
          </p:cNvPicPr>
          <p:nvPr/>
        </p:nvPicPr>
        <p:blipFill>
          <a:blip r:embed="rId2"/>
          <a:stretch>
            <a:fillRect/>
          </a:stretch>
        </p:blipFill>
        <p:spPr>
          <a:xfrm>
            <a:off x="2432808" y="2123620"/>
            <a:ext cx="6887361" cy="4368458"/>
          </a:xfrm>
          <a:prstGeom prst="rect">
            <a:avLst/>
          </a:prstGeom>
        </p:spPr>
      </p:pic>
    </p:spTree>
    <p:extLst>
      <p:ext uri="{BB962C8B-B14F-4D97-AF65-F5344CB8AC3E}">
        <p14:creationId xmlns:p14="http://schemas.microsoft.com/office/powerpoint/2010/main" val="467348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5CAAF-AA3E-4EE5-A213-AEB5F7525D96}"/>
              </a:ext>
            </a:extLst>
          </p:cNvPr>
          <p:cNvSpPr>
            <a:spLocks noGrp="1"/>
          </p:cNvSpPr>
          <p:nvPr>
            <p:ph type="title"/>
          </p:nvPr>
        </p:nvSpPr>
        <p:spPr/>
        <p:txBody>
          <a:bodyPr/>
          <a:lstStyle/>
          <a:p>
            <a:r>
              <a:rPr lang="en-US" dirty="0"/>
              <a:t>Detrusor overactivity </a:t>
            </a:r>
          </a:p>
        </p:txBody>
      </p:sp>
      <p:sp>
        <p:nvSpPr>
          <p:cNvPr id="3" name="Content Placeholder 2">
            <a:extLst>
              <a:ext uri="{FF2B5EF4-FFF2-40B4-BE49-F238E27FC236}">
                <a16:creationId xmlns:a16="http://schemas.microsoft.com/office/drawing/2014/main" id="{A7D7417F-37B7-40C7-8933-643DE2FDAC65}"/>
              </a:ext>
            </a:extLst>
          </p:cNvPr>
          <p:cNvSpPr>
            <a:spLocks noGrp="1"/>
          </p:cNvSpPr>
          <p:nvPr>
            <p:ph idx="1"/>
          </p:nvPr>
        </p:nvSpPr>
        <p:spPr/>
        <p:txBody>
          <a:bodyPr/>
          <a:lstStyle/>
          <a:p>
            <a:endParaRPr lang="en-US"/>
          </a:p>
        </p:txBody>
      </p:sp>
      <p:pic>
        <p:nvPicPr>
          <p:cNvPr id="10242" name="Picture 2" descr="UDS in Overactive Bladder Syndrome (OAB-S) | SpringerLink">
            <a:extLst>
              <a:ext uri="{FF2B5EF4-FFF2-40B4-BE49-F238E27FC236}">
                <a16:creationId xmlns:a16="http://schemas.microsoft.com/office/drawing/2014/main" id="{788B82D7-A11B-449F-994B-11150844D0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3688" y="1700213"/>
            <a:ext cx="6524625" cy="3457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49105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984DD-8132-4E41-B3CD-0F24809AE9B1}"/>
              </a:ext>
            </a:extLst>
          </p:cNvPr>
          <p:cNvSpPr>
            <a:spLocks noGrp="1"/>
          </p:cNvSpPr>
          <p:nvPr>
            <p:ph type="title"/>
          </p:nvPr>
        </p:nvSpPr>
        <p:spPr/>
        <p:txBody>
          <a:bodyPr/>
          <a:lstStyle/>
          <a:p>
            <a:r>
              <a:rPr lang="en-US" b="1" dirty="0"/>
              <a:t>Pressure-Flow Study</a:t>
            </a:r>
            <a:br>
              <a:rPr lang="en-US" b="1" dirty="0"/>
            </a:br>
            <a:endParaRPr lang="en-US" dirty="0"/>
          </a:p>
        </p:txBody>
      </p:sp>
      <p:sp>
        <p:nvSpPr>
          <p:cNvPr id="3" name="Content Placeholder 2">
            <a:extLst>
              <a:ext uri="{FF2B5EF4-FFF2-40B4-BE49-F238E27FC236}">
                <a16:creationId xmlns:a16="http://schemas.microsoft.com/office/drawing/2014/main" id="{D07654BF-0694-4A04-AC31-FB71BB452181}"/>
              </a:ext>
            </a:extLst>
          </p:cNvPr>
          <p:cNvSpPr>
            <a:spLocks noGrp="1"/>
          </p:cNvSpPr>
          <p:nvPr>
            <p:ph idx="1"/>
          </p:nvPr>
        </p:nvSpPr>
        <p:spPr/>
        <p:txBody>
          <a:bodyPr/>
          <a:lstStyle/>
          <a:p>
            <a:pPr>
              <a:buFont typeface="Arial" panose="020B0604020202020204" pitchFamily="34" charset="0"/>
              <a:buChar char="•"/>
            </a:pPr>
            <a:r>
              <a:rPr lang="en-US" b="1" dirty="0"/>
              <a:t>Parameters:</a:t>
            </a:r>
            <a:endParaRPr lang="en-US" dirty="0"/>
          </a:p>
          <a:p>
            <a:pPr marL="742950" lvl="1" indent="-285750">
              <a:buFont typeface="Arial" panose="020B0604020202020204" pitchFamily="34" charset="0"/>
              <a:buChar char="•"/>
            </a:pPr>
            <a:r>
              <a:rPr lang="en-US" dirty="0"/>
              <a:t>Voided volume</a:t>
            </a:r>
          </a:p>
          <a:p>
            <a:pPr marL="742950" lvl="1" indent="-285750">
              <a:buFont typeface="Arial" panose="020B0604020202020204" pitchFamily="34" charset="0"/>
              <a:buChar char="•"/>
            </a:pPr>
            <a:r>
              <a:rPr lang="en-US" dirty="0" err="1"/>
              <a:t>Maxmium</a:t>
            </a:r>
            <a:r>
              <a:rPr lang="en-US" dirty="0"/>
              <a:t> flow rate (</a:t>
            </a:r>
            <a:r>
              <a:rPr lang="en-US" dirty="0" err="1"/>
              <a:t>Qmax</a:t>
            </a:r>
            <a:r>
              <a:rPr lang="en-US" dirty="0"/>
              <a:t>)</a:t>
            </a:r>
          </a:p>
          <a:p>
            <a:pPr marL="742950" lvl="1" indent="-285750">
              <a:buFont typeface="Arial" panose="020B0604020202020204" pitchFamily="34" charset="0"/>
              <a:buChar char="•"/>
            </a:pPr>
            <a:r>
              <a:rPr lang="en-US" dirty="0"/>
              <a:t>Average flow rate</a:t>
            </a:r>
          </a:p>
          <a:p>
            <a:pPr marL="742950" lvl="1" indent="-285750">
              <a:buFont typeface="Arial" panose="020B0604020202020204" pitchFamily="34" charset="0"/>
              <a:buChar char="•"/>
            </a:pPr>
            <a:r>
              <a:rPr lang="en-US" dirty="0"/>
              <a:t> Detrusor pressure (</a:t>
            </a:r>
            <a:r>
              <a:rPr lang="en-US" dirty="0" err="1"/>
              <a:t>Pdet</a:t>
            </a:r>
            <a:r>
              <a:rPr lang="en-US" dirty="0"/>
              <a:t>) at </a:t>
            </a:r>
            <a:r>
              <a:rPr lang="en-US" dirty="0" err="1"/>
              <a:t>Qmax</a:t>
            </a:r>
            <a:endParaRPr lang="en-US" dirty="0"/>
          </a:p>
          <a:p>
            <a:pPr marL="742950" lvl="1" indent="-285750">
              <a:buFont typeface="Arial" panose="020B0604020202020204" pitchFamily="34" charset="0"/>
              <a:buChar char="•"/>
            </a:pPr>
            <a:r>
              <a:rPr lang="en-US" dirty="0"/>
              <a:t>Post void residual</a:t>
            </a:r>
          </a:p>
          <a:p>
            <a:pPr>
              <a:buFont typeface="Arial" panose="020B0604020202020204" pitchFamily="34" charset="0"/>
              <a:buChar char="•"/>
            </a:pPr>
            <a:r>
              <a:rPr lang="en-US" b="1" dirty="0"/>
              <a:t>Interpretation:</a:t>
            </a:r>
            <a:endParaRPr lang="en-US" dirty="0"/>
          </a:p>
          <a:p>
            <a:pPr marL="742950" lvl="1" indent="-285750">
              <a:buFont typeface="Arial" panose="020B0604020202020204" pitchFamily="34" charset="0"/>
              <a:buChar char="•"/>
            </a:pPr>
            <a:r>
              <a:rPr lang="en-US" dirty="0"/>
              <a:t>High </a:t>
            </a:r>
            <a:r>
              <a:rPr lang="en-US" dirty="0" err="1"/>
              <a:t>Pdet</a:t>
            </a:r>
            <a:r>
              <a:rPr lang="en-US" dirty="0"/>
              <a:t> + low </a:t>
            </a:r>
            <a:r>
              <a:rPr lang="en-US" dirty="0" err="1"/>
              <a:t>Qmax</a:t>
            </a:r>
            <a:r>
              <a:rPr lang="en-US" dirty="0"/>
              <a:t> → Bladder outlet obstruction</a:t>
            </a:r>
          </a:p>
          <a:p>
            <a:pPr marL="742950" lvl="1" indent="-285750">
              <a:buFont typeface="Arial" panose="020B0604020202020204" pitchFamily="34" charset="0"/>
              <a:buChar char="•"/>
            </a:pPr>
            <a:r>
              <a:rPr lang="en-US" dirty="0"/>
              <a:t>Low </a:t>
            </a:r>
            <a:r>
              <a:rPr lang="en-US" dirty="0" err="1"/>
              <a:t>Pdet</a:t>
            </a:r>
            <a:r>
              <a:rPr lang="en-US" dirty="0"/>
              <a:t> + low </a:t>
            </a:r>
            <a:r>
              <a:rPr lang="en-US" dirty="0" err="1"/>
              <a:t>Qmax</a:t>
            </a:r>
            <a:r>
              <a:rPr lang="en-US" dirty="0"/>
              <a:t> → Detrusor underactivity</a:t>
            </a:r>
          </a:p>
          <a:p>
            <a:endParaRPr lang="en-US" dirty="0"/>
          </a:p>
        </p:txBody>
      </p:sp>
    </p:spTree>
    <p:extLst>
      <p:ext uri="{BB962C8B-B14F-4D97-AF65-F5344CB8AC3E}">
        <p14:creationId xmlns:p14="http://schemas.microsoft.com/office/powerpoint/2010/main" val="4262310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434A-B956-4A49-B06B-5CE38FC3A403}"/>
              </a:ext>
            </a:extLst>
          </p:cNvPr>
          <p:cNvSpPr>
            <a:spLocks noGrp="1"/>
          </p:cNvSpPr>
          <p:nvPr>
            <p:ph type="title"/>
          </p:nvPr>
        </p:nvSpPr>
        <p:spPr/>
        <p:txBody>
          <a:bodyPr/>
          <a:lstStyle/>
          <a:p>
            <a:r>
              <a:rPr lang="en-US" b="1" dirty="0"/>
              <a:t>Electromyography (EMG) in Urodynamic Studies (UDS)</a:t>
            </a:r>
            <a:endParaRPr lang="en-US" dirty="0"/>
          </a:p>
        </p:txBody>
      </p:sp>
      <p:sp>
        <p:nvSpPr>
          <p:cNvPr id="3" name="Content Placeholder 2">
            <a:extLst>
              <a:ext uri="{FF2B5EF4-FFF2-40B4-BE49-F238E27FC236}">
                <a16:creationId xmlns:a16="http://schemas.microsoft.com/office/drawing/2014/main" id="{622EDE11-184C-45BA-A125-0F2B3D0BF22C}"/>
              </a:ext>
            </a:extLst>
          </p:cNvPr>
          <p:cNvSpPr>
            <a:spLocks noGrp="1"/>
          </p:cNvSpPr>
          <p:nvPr>
            <p:ph idx="1"/>
          </p:nvPr>
        </p:nvSpPr>
        <p:spPr/>
        <p:txBody>
          <a:bodyPr>
            <a:normAutofit fontScale="92500" lnSpcReduction="20000"/>
          </a:bodyPr>
          <a:lstStyle/>
          <a:p>
            <a:r>
              <a:rPr lang="en-US" dirty="0"/>
              <a:t>EMG records electrical activity of striated muscles in the pelvic floor, especially:</a:t>
            </a:r>
          </a:p>
          <a:p>
            <a:pPr>
              <a:buFont typeface="Arial" panose="020B0604020202020204" pitchFamily="34" charset="0"/>
              <a:buChar char="•"/>
            </a:pPr>
            <a:r>
              <a:rPr lang="en-US" dirty="0"/>
              <a:t>External urethral sphincter</a:t>
            </a:r>
          </a:p>
          <a:p>
            <a:pPr>
              <a:buFont typeface="Arial" panose="020B0604020202020204" pitchFamily="34" charset="0"/>
              <a:buChar char="•"/>
            </a:pPr>
            <a:r>
              <a:rPr lang="en-US" dirty="0"/>
              <a:t>Perineal muscles</a:t>
            </a:r>
          </a:p>
          <a:p>
            <a:pPr marL="0" indent="0">
              <a:buNone/>
            </a:pPr>
            <a:endParaRPr lang="en-US" dirty="0"/>
          </a:p>
          <a:p>
            <a:pPr marL="0" indent="0">
              <a:buNone/>
            </a:pPr>
            <a:r>
              <a:rPr lang="en-US" dirty="0"/>
              <a:t>In filling cytometry:</a:t>
            </a:r>
          </a:p>
          <a:p>
            <a:pPr marL="0" indent="0">
              <a:buNone/>
            </a:pPr>
            <a:r>
              <a:rPr lang="en-US" dirty="0"/>
              <a:t>Evaluate coordination of pelvic floor during bladder filling</a:t>
            </a:r>
          </a:p>
          <a:p>
            <a:pPr marL="0" indent="0">
              <a:buNone/>
            </a:pPr>
            <a:endParaRPr lang="en-US" dirty="0"/>
          </a:p>
          <a:p>
            <a:pPr marL="0" indent="0">
              <a:buNone/>
            </a:pPr>
            <a:r>
              <a:rPr lang="en-US" dirty="0"/>
              <a:t>In Pressure flow study:</a:t>
            </a:r>
            <a:br>
              <a:rPr lang="en-US" dirty="0"/>
            </a:br>
            <a:r>
              <a:rPr lang="en-US" dirty="0"/>
              <a:t>Identify Detrusor Sphincter Dyssynergia (DSD)</a:t>
            </a:r>
            <a:br>
              <a:rPr lang="en-US" dirty="0"/>
            </a:br>
            <a:endParaRPr lang="en-US" dirty="0"/>
          </a:p>
        </p:txBody>
      </p:sp>
    </p:spTree>
    <p:extLst>
      <p:ext uri="{BB962C8B-B14F-4D97-AF65-F5344CB8AC3E}">
        <p14:creationId xmlns:p14="http://schemas.microsoft.com/office/powerpoint/2010/main" val="1431274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Sympathetic vs Parasympathetic Control</a:t>
            </a:r>
          </a:p>
        </p:txBody>
      </p:sp>
      <p:sp>
        <p:nvSpPr>
          <p:cNvPr id="3" name="Content Placeholder 2"/>
          <p:cNvSpPr>
            <a:spLocks noGrp="1"/>
          </p:cNvSpPr>
          <p:nvPr>
            <p:ph idx="1"/>
          </p:nvPr>
        </p:nvSpPr>
        <p:spPr/>
        <p:txBody>
          <a:bodyPr>
            <a:normAutofit lnSpcReduction="10000"/>
          </a:bodyPr>
          <a:lstStyle/>
          <a:p>
            <a:r>
              <a:rPr dirty="0"/>
              <a:t>Sympathetic (T11-L2):</a:t>
            </a:r>
          </a:p>
          <a:p>
            <a:pPr marL="0" indent="0">
              <a:buNone/>
            </a:pPr>
            <a:r>
              <a:rPr dirty="0"/>
              <a:t>- Hypogastric nerve</a:t>
            </a:r>
          </a:p>
          <a:p>
            <a:pPr marL="0" indent="0">
              <a:buNone/>
            </a:pPr>
            <a:r>
              <a:rPr dirty="0"/>
              <a:t>- Beta-3 receptors → Detrusor relaxation</a:t>
            </a:r>
          </a:p>
          <a:p>
            <a:pPr marL="0" indent="0">
              <a:buNone/>
            </a:pPr>
            <a:r>
              <a:rPr dirty="0"/>
              <a:t>- Alpha-1 receptors → Internal sphincter contraction</a:t>
            </a:r>
          </a:p>
          <a:p>
            <a:endParaRPr dirty="0"/>
          </a:p>
          <a:p>
            <a:r>
              <a:rPr dirty="0"/>
              <a:t>Parasympathetic (S2-S4):</a:t>
            </a:r>
          </a:p>
          <a:p>
            <a:pPr marL="0" indent="0">
              <a:buNone/>
            </a:pPr>
            <a:r>
              <a:rPr dirty="0"/>
              <a:t>- Pelvic nerve</a:t>
            </a:r>
          </a:p>
          <a:p>
            <a:pPr marL="0" indent="0">
              <a:buNone/>
            </a:pPr>
            <a:r>
              <a:rPr dirty="0"/>
              <a:t>- M3 receptors → Detrusor contraction</a:t>
            </a:r>
          </a:p>
          <a:p>
            <a:pPr marL="0" indent="0">
              <a:buNone/>
            </a:pPr>
            <a:r>
              <a:rPr dirty="0"/>
              <a:t>- Inhibits sympathetic tone during voiding.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Central Control: Pontine and Cortical Centers</a:t>
            </a:r>
          </a:p>
        </p:txBody>
      </p:sp>
      <p:sp>
        <p:nvSpPr>
          <p:cNvPr id="3" name="Content Placeholder 2"/>
          <p:cNvSpPr>
            <a:spLocks noGrp="1"/>
          </p:cNvSpPr>
          <p:nvPr>
            <p:ph idx="1"/>
          </p:nvPr>
        </p:nvSpPr>
        <p:spPr/>
        <p:txBody>
          <a:bodyPr/>
          <a:lstStyle/>
          <a:p>
            <a:r>
              <a:rPr dirty="0"/>
              <a:t>Pontine Micturition Center (PMC):</a:t>
            </a:r>
          </a:p>
          <a:p>
            <a:pPr marL="0" indent="0">
              <a:buNone/>
            </a:pPr>
            <a:r>
              <a:rPr dirty="0"/>
              <a:t>- Coordinates bladder contraction and sphincter relaxation.</a:t>
            </a:r>
          </a:p>
          <a:p>
            <a:pPr marL="0" indent="0">
              <a:buNone/>
            </a:pPr>
            <a:r>
              <a:rPr dirty="0"/>
              <a:t>- Located in the dorsolateral pons.</a:t>
            </a:r>
          </a:p>
          <a:p>
            <a:endParaRPr dirty="0"/>
          </a:p>
          <a:p>
            <a:r>
              <a:rPr dirty="0"/>
              <a:t>Cerebral Cortex (Frontal lobes):</a:t>
            </a:r>
          </a:p>
          <a:p>
            <a:pPr marL="0" indent="0">
              <a:buNone/>
            </a:pPr>
            <a:r>
              <a:rPr dirty="0"/>
              <a:t>- Provides voluntary control and conscious awareness.</a:t>
            </a:r>
          </a:p>
          <a:p>
            <a:pPr marL="0" indent="0">
              <a:buNone/>
            </a:pPr>
            <a:r>
              <a:rPr dirty="0"/>
              <a:t>-</a:t>
            </a:r>
            <a:r>
              <a:rPr b="1" dirty="0">
                <a:solidFill>
                  <a:srgbClr val="FF0000"/>
                </a:solidFill>
              </a:rPr>
              <a:t> Inhibits </a:t>
            </a:r>
            <a:r>
              <a:rPr dirty="0"/>
              <a:t>PMC until appropriate time for voiding.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Sensory Afferents in Bladder Control</a:t>
            </a:r>
          </a:p>
        </p:txBody>
      </p:sp>
      <p:sp>
        <p:nvSpPr>
          <p:cNvPr id="3" name="Content Placeholder 2"/>
          <p:cNvSpPr>
            <a:spLocks noGrp="1"/>
          </p:cNvSpPr>
          <p:nvPr>
            <p:ph idx="1"/>
          </p:nvPr>
        </p:nvSpPr>
        <p:spPr/>
        <p:txBody>
          <a:bodyPr/>
          <a:lstStyle/>
          <a:p>
            <a:r>
              <a:rPr dirty="0"/>
              <a:t>Afferents travel via pelvic and hypogastric nerves:</a:t>
            </a:r>
          </a:p>
          <a:p>
            <a:pPr marL="0" indent="0">
              <a:buNone/>
            </a:pPr>
            <a:r>
              <a:rPr dirty="0"/>
              <a:t>- A-delta fibers: Respond to bladder filling/stretch.</a:t>
            </a:r>
          </a:p>
          <a:p>
            <a:pPr marL="0" indent="0">
              <a:buNone/>
            </a:pPr>
            <a:r>
              <a:rPr dirty="0"/>
              <a:t>- C fibers: Respond to noxious stimuli or inflammation.</a:t>
            </a:r>
          </a:p>
          <a:p>
            <a:r>
              <a:rPr dirty="0"/>
              <a:t>Relay stretch and pain information to spinal cord and brain.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Pudendal Nerve and </a:t>
            </a:r>
            <a:r>
              <a:rPr b="1" dirty="0" err="1"/>
              <a:t>Onuf's</a:t>
            </a:r>
            <a:r>
              <a:rPr b="1" dirty="0"/>
              <a:t> Nucleus</a:t>
            </a:r>
          </a:p>
        </p:txBody>
      </p:sp>
      <p:sp>
        <p:nvSpPr>
          <p:cNvPr id="3" name="Content Placeholder 2"/>
          <p:cNvSpPr>
            <a:spLocks noGrp="1"/>
          </p:cNvSpPr>
          <p:nvPr>
            <p:ph idx="1"/>
          </p:nvPr>
        </p:nvSpPr>
        <p:spPr/>
        <p:txBody>
          <a:bodyPr/>
          <a:lstStyle/>
          <a:p>
            <a:r>
              <a:rPr dirty="0"/>
              <a:t>Pudendal nerve (S2-S4):</a:t>
            </a:r>
          </a:p>
          <a:p>
            <a:pPr marL="0" indent="0">
              <a:buNone/>
            </a:pPr>
            <a:r>
              <a:rPr dirty="0"/>
              <a:t>- Somatic control of external urethral sphincter.</a:t>
            </a:r>
          </a:p>
          <a:p>
            <a:pPr marL="0" indent="0">
              <a:buNone/>
            </a:pPr>
            <a:r>
              <a:rPr dirty="0"/>
              <a:t>- Originates from </a:t>
            </a:r>
            <a:r>
              <a:rPr dirty="0" err="1"/>
              <a:t>Onuf’s</a:t>
            </a:r>
            <a:r>
              <a:rPr dirty="0"/>
              <a:t> nucleus in the anterior horn of sacral spinal cord.</a:t>
            </a:r>
          </a:p>
          <a:p>
            <a:pPr marL="0" indent="0">
              <a:buNone/>
            </a:pPr>
            <a:r>
              <a:rPr dirty="0"/>
              <a:t>- Enables voluntary control of micturition.</a:t>
            </a:r>
          </a:p>
          <a:p>
            <a:pPr marL="0" indent="0">
              <a:buNone/>
            </a:pPr>
            <a:r>
              <a:rPr dirty="0"/>
              <a:t>- Maintains continence via tonic contraction.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090E2-B39F-4AC6-BA97-D12F6E287CB0}"/>
              </a:ext>
            </a:extLst>
          </p:cNvPr>
          <p:cNvSpPr>
            <a:spLocks noGrp="1"/>
          </p:cNvSpPr>
          <p:nvPr>
            <p:ph type="title"/>
          </p:nvPr>
        </p:nvSpPr>
        <p:spPr/>
        <p:txBody>
          <a:bodyPr/>
          <a:lstStyle/>
          <a:p>
            <a:r>
              <a:rPr lang="en-US" b="1" dirty="0"/>
              <a:t>Reflexes for continence and voiding </a:t>
            </a:r>
            <a:br>
              <a:rPr lang="en-US" b="1" dirty="0"/>
            </a:br>
            <a:endParaRPr lang="en-US" dirty="0"/>
          </a:p>
        </p:txBody>
      </p:sp>
      <p:sp>
        <p:nvSpPr>
          <p:cNvPr id="3" name="Content Placeholder 2">
            <a:extLst>
              <a:ext uri="{FF2B5EF4-FFF2-40B4-BE49-F238E27FC236}">
                <a16:creationId xmlns:a16="http://schemas.microsoft.com/office/drawing/2014/main" id="{D9E5F217-7DD1-42B1-A90A-C014CA285DFE}"/>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US" b="1" dirty="0"/>
              <a:t>Guarding reflex:</a:t>
            </a:r>
          </a:p>
          <a:p>
            <a:pPr>
              <a:buFontTx/>
              <a:buChar char="-"/>
            </a:pPr>
            <a:r>
              <a:rPr lang="en-US" sz="2600" dirty="0"/>
              <a:t>spinal somatic reflex that occurs during the filling phase of the bladder to maintain urinary continence. </a:t>
            </a:r>
          </a:p>
          <a:p>
            <a:pPr>
              <a:buFontTx/>
              <a:buChar char="-"/>
            </a:pPr>
            <a:r>
              <a:rPr lang="en-US" sz="2600" dirty="0"/>
              <a:t>As the bladder stretches, low-level afferent signals from the bladder wall activate </a:t>
            </a:r>
            <a:r>
              <a:rPr lang="en-US" sz="2600" dirty="0" err="1"/>
              <a:t>Onuf's</a:t>
            </a:r>
            <a:r>
              <a:rPr lang="en-US" sz="2600" dirty="0"/>
              <a:t> nucleus in the sacral spinal cord (S2–S4), which in turn stimulates the pudendal nerve. This causes tonic contraction of the external urethral sphincter, preventing involuntary leakage of urine.</a:t>
            </a:r>
          </a:p>
          <a:p>
            <a:pPr marL="0" indent="0">
              <a:buNone/>
            </a:pPr>
            <a:r>
              <a:rPr lang="en-US" dirty="0"/>
              <a:t>- Promotes storage</a:t>
            </a:r>
            <a:br>
              <a:rPr lang="en-US" dirty="0"/>
            </a:br>
            <a:r>
              <a:rPr lang="en-US" dirty="0"/>
              <a:t>- Sympathetic + </a:t>
            </a:r>
            <a:r>
              <a:rPr lang="en-US" dirty="0" err="1"/>
              <a:t>Onuf’s</a:t>
            </a:r>
            <a:r>
              <a:rPr lang="en-US" dirty="0"/>
              <a:t> nucleus are active, Parasympathetic is inhibited</a:t>
            </a:r>
          </a:p>
          <a:p>
            <a:pPr>
              <a:buFont typeface="Arial" panose="020B0604020202020204" pitchFamily="34" charset="0"/>
              <a:buChar char="•"/>
            </a:pPr>
            <a:r>
              <a:rPr lang="en-US" b="1" dirty="0"/>
              <a:t>Voiding reflex:</a:t>
            </a:r>
            <a:endParaRPr lang="en-US" dirty="0"/>
          </a:p>
          <a:p>
            <a:pPr marL="457200" lvl="1" indent="0">
              <a:buNone/>
            </a:pPr>
            <a:r>
              <a:rPr lang="en-US" dirty="0"/>
              <a:t>- Promotes emptying</a:t>
            </a:r>
          </a:p>
          <a:p>
            <a:pPr marL="457200" lvl="1" indent="0">
              <a:buNone/>
            </a:pPr>
            <a:r>
              <a:rPr lang="en-US" dirty="0"/>
              <a:t>- Parasympathetic is active, Sympathetic &amp; </a:t>
            </a:r>
            <a:r>
              <a:rPr lang="en-US" dirty="0" err="1"/>
              <a:t>Onuf’s</a:t>
            </a:r>
            <a:r>
              <a:rPr lang="en-US" dirty="0"/>
              <a:t> nucleus are inhibited</a:t>
            </a:r>
          </a:p>
          <a:p>
            <a:endParaRPr lang="en-US" dirty="0"/>
          </a:p>
        </p:txBody>
      </p:sp>
    </p:spTree>
    <p:extLst>
      <p:ext uri="{BB962C8B-B14F-4D97-AF65-F5344CB8AC3E}">
        <p14:creationId xmlns:p14="http://schemas.microsoft.com/office/powerpoint/2010/main" val="2095634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9811</TotalTime>
  <Words>2204</Words>
  <Application>Microsoft Office PowerPoint</Application>
  <PresentationFormat>Widescreen</PresentationFormat>
  <Paragraphs>275</Paragraphs>
  <Slides>44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Calibri Light</vt:lpstr>
      <vt:lpstr>ElsevierGulliver</vt:lpstr>
      <vt:lpstr>Georgia</vt:lpstr>
      <vt:lpstr>ThinSpaceFallback</vt:lpstr>
      <vt:lpstr>Office Theme</vt:lpstr>
      <vt:lpstr>Neurogenic bladder and Urodynamic study </vt:lpstr>
      <vt:lpstr>PowerPoint Presentation</vt:lpstr>
      <vt:lpstr> Bladder Neurophysiology</vt:lpstr>
      <vt:lpstr>Receptor Types in the Bladder and Related Structures</vt:lpstr>
      <vt:lpstr>Sympathetic vs Parasympathetic Control</vt:lpstr>
      <vt:lpstr>Central Control: Pontine and Cortical Centers</vt:lpstr>
      <vt:lpstr>Sensory Afferents in Bladder Control</vt:lpstr>
      <vt:lpstr>Pudendal Nerve and Onuf's Nucleus</vt:lpstr>
      <vt:lpstr>Reflexes for continence and voiding  </vt:lpstr>
      <vt:lpstr>Bladder neuronal control </vt:lpstr>
      <vt:lpstr>PowerPoint Presentation</vt:lpstr>
      <vt:lpstr>/</vt:lpstr>
      <vt:lpstr>Neuroanatomic pathway</vt:lpstr>
      <vt:lpstr>PowerPoint Presentation</vt:lpstr>
      <vt:lpstr>PowerPoint Presentation</vt:lpstr>
      <vt:lpstr>PowerPoint Presentation</vt:lpstr>
      <vt:lpstr>Definition of Neurogenic Bladder </vt:lpstr>
      <vt:lpstr>Neurogenic Bladder - Levels of Neurological Lesions</vt:lpstr>
      <vt:lpstr>Pathophysiology of Detrusor Sphincter Dyssynergia (DSD)</vt:lpstr>
      <vt:lpstr>PowerPoint Presentation</vt:lpstr>
      <vt:lpstr>Diabetes Mellitus and Neurogenic Bladder</vt:lpstr>
      <vt:lpstr>Parkinson's Disease and Neurogenic Bladder</vt:lpstr>
      <vt:lpstr>Multiple Sclerosis and Neurogenic Bladder</vt:lpstr>
      <vt:lpstr>Spina Bifida and Neurogenic Bladder</vt:lpstr>
      <vt:lpstr>Other causes of neurogenic bladder</vt:lpstr>
      <vt:lpstr>Management of Neurogenic Bladder</vt:lpstr>
      <vt:lpstr>Management of Detrusor Overactivity</vt:lpstr>
      <vt:lpstr>Management of DSD (Detrusor Sphincter Dyssynergia)</vt:lpstr>
      <vt:lpstr>Management of Acontractile Bladder</vt:lpstr>
      <vt:lpstr>Management of Underactive External Urethral Sphincter</vt:lpstr>
      <vt:lpstr>PowerPoint Presentation</vt:lpstr>
      <vt:lpstr>Definition of Urodynamic study (UDS) </vt:lpstr>
      <vt:lpstr>Components of UDS </vt:lpstr>
      <vt:lpstr>Free Uroflowmetry </vt:lpstr>
      <vt:lpstr>PowerPoint Presentation</vt:lpstr>
      <vt:lpstr>Free Uroflowmetry pattern</vt:lpstr>
      <vt:lpstr>Multichannel UDS Setup </vt:lpstr>
      <vt:lpstr>PowerPoint Presentation</vt:lpstr>
      <vt:lpstr>Filling Cystometry findings </vt:lpstr>
      <vt:lpstr>Filling Cystometry findings</vt:lpstr>
      <vt:lpstr>Low compliance</vt:lpstr>
      <vt:lpstr>Detrusor overactivity </vt:lpstr>
      <vt:lpstr>Pressure-Flow Study </vt:lpstr>
      <vt:lpstr>Electromyography (EMG) in Urodynamic Studies (UDS)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mohannad abohamad</dc:creator>
  <cp:lastModifiedBy>mohannad abohamad</cp:lastModifiedBy>
  <cp:revision>18</cp:revision>
  <dcterms:created xsi:type="dcterms:W3CDTF">2025-09-25T13:12:45Z</dcterms:created>
  <dcterms:modified xsi:type="dcterms:W3CDTF">2025-10-08T04:14:10Z</dcterms:modified>
</cp:coreProperties>
</file>