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1"/>
  </p:sldMasterIdLst>
  <p:notesMasterIdLst>
    <p:notesMasterId r:id="rId54"/>
  </p:notesMasterIdLst>
  <p:sldIdLst>
    <p:sldId id="256" r:id="rId2"/>
    <p:sldId id="258" r:id="rId3"/>
    <p:sldId id="273" r:id="rId4"/>
    <p:sldId id="335" r:id="rId5"/>
    <p:sldId id="259" r:id="rId6"/>
    <p:sldId id="260" r:id="rId7"/>
    <p:sldId id="366" r:id="rId8"/>
    <p:sldId id="370" r:id="rId9"/>
    <p:sldId id="372" r:id="rId10"/>
    <p:sldId id="373" r:id="rId11"/>
    <p:sldId id="297" r:id="rId12"/>
    <p:sldId id="374" r:id="rId13"/>
    <p:sldId id="301" r:id="rId14"/>
    <p:sldId id="362" r:id="rId15"/>
    <p:sldId id="314" r:id="rId16"/>
    <p:sldId id="269" r:id="rId17"/>
    <p:sldId id="328" r:id="rId18"/>
    <p:sldId id="271" r:id="rId19"/>
    <p:sldId id="276" r:id="rId20"/>
    <p:sldId id="300" r:id="rId21"/>
    <p:sldId id="304" r:id="rId22"/>
    <p:sldId id="278" r:id="rId23"/>
    <p:sldId id="337" r:id="rId24"/>
    <p:sldId id="338" r:id="rId25"/>
    <p:sldId id="339" r:id="rId26"/>
    <p:sldId id="283" r:id="rId27"/>
    <p:sldId id="281" r:id="rId28"/>
    <p:sldId id="307" r:id="rId29"/>
    <p:sldId id="334" r:id="rId30"/>
    <p:sldId id="333" r:id="rId31"/>
    <p:sldId id="306" r:id="rId32"/>
    <p:sldId id="285" r:id="rId33"/>
    <p:sldId id="330" r:id="rId34"/>
    <p:sldId id="286" r:id="rId35"/>
    <p:sldId id="263" r:id="rId36"/>
    <p:sldId id="340" r:id="rId37"/>
    <p:sldId id="316" r:id="rId38"/>
    <p:sldId id="321" r:id="rId39"/>
    <p:sldId id="264" r:id="rId40"/>
    <p:sldId id="331" r:id="rId41"/>
    <p:sldId id="290" r:id="rId42"/>
    <p:sldId id="265" r:id="rId43"/>
    <p:sldId id="308" r:id="rId44"/>
    <p:sldId id="309" r:id="rId45"/>
    <p:sldId id="298" r:id="rId46"/>
    <p:sldId id="293" r:id="rId47"/>
    <p:sldId id="292" r:id="rId48"/>
    <p:sldId id="296" r:id="rId49"/>
    <p:sldId id="329" r:id="rId50"/>
    <p:sldId id="315" r:id="rId51"/>
    <p:sldId id="320" r:id="rId52"/>
    <p:sldId id="325"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86462" autoAdjust="0"/>
  </p:normalViewPr>
  <p:slideViewPr>
    <p:cSldViewPr>
      <p:cViewPr varScale="1">
        <p:scale>
          <a:sx n="68" d="100"/>
          <a:sy n="68" d="100"/>
        </p:scale>
        <p:origin x="183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0F479C-6A4C-4A61-82CC-7293ECD5AFC4}"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9E0F06C7-75E3-4335-90B1-B2EC8BFDAD25}">
      <dgm:prSet/>
      <dgm:spPr/>
      <dgm:t>
        <a:bodyPr/>
        <a:lstStyle/>
        <a:p>
          <a:r>
            <a:rPr lang="en-US" b="0" i="0" dirty="0"/>
            <a:t>Prevention and Early Diagnosis are priority strategies in view of the diminishing economic resources and the skyrocketing prices of treating advanced diseases. </a:t>
          </a:r>
          <a:endParaRPr lang="en-US" dirty="0"/>
        </a:p>
      </dgm:t>
    </dgm:pt>
    <dgm:pt modelId="{FEBBC7E3-EAD4-4C07-8D54-57386AC91F4C}" type="parTrans" cxnId="{711DDC8F-BF87-4EB6-B3BD-3019F8D13B9D}">
      <dgm:prSet/>
      <dgm:spPr/>
      <dgm:t>
        <a:bodyPr/>
        <a:lstStyle/>
        <a:p>
          <a:endParaRPr lang="en-US"/>
        </a:p>
      </dgm:t>
    </dgm:pt>
    <dgm:pt modelId="{24A4D40D-1CA0-4C5C-929C-18A935246018}" type="sibTrans" cxnId="{711DDC8F-BF87-4EB6-B3BD-3019F8D13B9D}">
      <dgm:prSet/>
      <dgm:spPr/>
      <dgm:t>
        <a:bodyPr/>
        <a:lstStyle/>
        <a:p>
          <a:endParaRPr lang="en-US"/>
        </a:p>
      </dgm:t>
    </dgm:pt>
    <dgm:pt modelId="{657FB57D-AC9E-4CA5-9476-AA5A11ED4B74}">
      <dgm:prSet/>
      <dgm:spPr/>
      <dgm:t>
        <a:bodyPr/>
        <a:lstStyle/>
        <a:p>
          <a:r>
            <a:rPr lang="en-US" dirty="0"/>
            <a:t>Disability and death associated with chronic conditions is preventable </a:t>
          </a:r>
        </a:p>
      </dgm:t>
    </dgm:pt>
    <dgm:pt modelId="{0940DCB8-7215-4778-B685-C7340C026BAC}" type="parTrans" cxnId="{B58578AD-3532-413A-9E30-44A7F6DDA765}">
      <dgm:prSet/>
      <dgm:spPr/>
      <dgm:t>
        <a:bodyPr/>
        <a:lstStyle/>
        <a:p>
          <a:endParaRPr lang="en-US"/>
        </a:p>
      </dgm:t>
    </dgm:pt>
    <dgm:pt modelId="{863D5098-8881-442D-B8E5-9C641B62B0BC}" type="sibTrans" cxnId="{B58578AD-3532-413A-9E30-44A7F6DDA765}">
      <dgm:prSet/>
      <dgm:spPr/>
      <dgm:t>
        <a:bodyPr/>
        <a:lstStyle/>
        <a:p>
          <a:endParaRPr lang="en-US"/>
        </a:p>
      </dgm:t>
    </dgm:pt>
    <dgm:pt modelId="{98A35FC9-6F43-4299-8ADA-CE19E2F8529C}">
      <dgm:prSet/>
      <dgm:spPr/>
      <dgm:t>
        <a:bodyPr/>
        <a:lstStyle/>
        <a:p>
          <a:r>
            <a:rPr lang="en-US"/>
            <a:t>Despite cost effectiveness many preventive services  remain underutilized. </a:t>
          </a:r>
        </a:p>
      </dgm:t>
    </dgm:pt>
    <dgm:pt modelId="{3D4A0EE1-0FFE-4D72-A75B-B01F2AD7245E}" type="parTrans" cxnId="{C4813C3F-8BB0-4F3C-A33F-3E7BCA99754C}">
      <dgm:prSet/>
      <dgm:spPr/>
      <dgm:t>
        <a:bodyPr/>
        <a:lstStyle/>
        <a:p>
          <a:endParaRPr lang="en-US"/>
        </a:p>
      </dgm:t>
    </dgm:pt>
    <dgm:pt modelId="{0096A1F4-C9D5-4045-8E67-60EE536396A4}" type="sibTrans" cxnId="{C4813C3F-8BB0-4F3C-A33F-3E7BCA99754C}">
      <dgm:prSet/>
      <dgm:spPr/>
      <dgm:t>
        <a:bodyPr/>
        <a:lstStyle/>
        <a:p>
          <a:endParaRPr lang="en-US"/>
        </a:p>
      </dgm:t>
    </dgm:pt>
    <dgm:pt modelId="{3A4DBA0C-2C89-4674-A6DE-AEC123738ADC}" type="pres">
      <dgm:prSet presAssocID="{F80F479C-6A4C-4A61-82CC-7293ECD5AFC4}" presName="diagram" presStyleCnt="0">
        <dgm:presLayoutVars>
          <dgm:dir/>
          <dgm:resizeHandles val="exact"/>
        </dgm:presLayoutVars>
      </dgm:prSet>
      <dgm:spPr/>
    </dgm:pt>
    <dgm:pt modelId="{258C2437-9524-4E23-894E-6CF5304ECEDE}" type="pres">
      <dgm:prSet presAssocID="{9E0F06C7-75E3-4335-90B1-B2EC8BFDAD25}" presName="node" presStyleLbl="node1" presStyleIdx="0" presStyleCnt="3">
        <dgm:presLayoutVars>
          <dgm:bulletEnabled val="1"/>
        </dgm:presLayoutVars>
      </dgm:prSet>
      <dgm:spPr/>
    </dgm:pt>
    <dgm:pt modelId="{F4BE596E-FBB9-41B1-8BF1-397BE8B6DE39}" type="pres">
      <dgm:prSet presAssocID="{24A4D40D-1CA0-4C5C-929C-18A935246018}" presName="sibTrans" presStyleCnt="0"/>
      <dgm:spPr/>
    </dgm:pt>
    <dgm:pt modelId="{25C89DD6-AB5E-4CF5-BDA0-5A37CAB08269}" type="pres">
      <dgm:prSet presAssocID="{657FB57D-AC9E-4CA5-9476-AA5A11ED4B74}" presName="node" presStyleLbl="node1" presStyleIdx="1" presStyleCnt="3">
        <dgm:presLayoutVars>
          <dgm:bulletEnabled val="1"/>
        </dgm:presLayoutVars>
      </dgm:prSet>
      <dgm:spPr/>
    </dgm:pt>
    <dgm:pt modelId="{470C37D1-4CFA-4B38-85FB-C15920E02FE6}" type="pres">
      <dgm:prSet presAssocID="{863D5098-8881-442D-B8E5-9C641B62B0BC}" presName="sibTrans" presStyleCnt="0"/>
      <dgm:spPr/>
    </dgm:pt>
    <dgm:pt modelId="{DD4B94BC-5D59-40BA-8D50-2952B0E8FC03}" type="pres">
      <dgm:prSet presAssocID="{98A35FC9-6F43-4299-8ADA-CE19E2F8529C}" presName="node" presStyleLbl="node1" presStyleIdx="2" presStyleCnt="3">
        <dgm:presLayoutVars>
          <dgm:bulletEnabled val="1"/>
        </dgm:presLayoutVars>
      </dgm:prSet>
      <dgm:spPr/>
    </dgm:pt>
  </dgm:ptLst>
  <dgm:cxnLst>
    <dgm:cxn modelId="{01A8841A-92F9-4F41-B00B-2F8E81C01E72}" type="presOf" srcId="{F80F479C-6A4C-4A61-82CC-7293ECD5AFC4}" destId="{3A4DBA0C-2C89-4674-A6DE-AEC123738ADC}" srcOrd="0" destOrd="0" presId="urn:microsoft.com/office/officeart/2005/8/layout/default"/>
    <dgm:cxn modelId="{84093028-45EF-48EC-8C94-15EFDF2D875A}" type="presOf" srcId="{657FB57D-AC9E-4CA5-9476-AA5A11ED4B74}" destId="{25C89DD6-AB5E-4CF5-BDA0-5A37CAB08269}" srcOrd="0" destOrd="0" presId="urn:microsoft.com/office/officeart/2005/8/layout/default"/>
    <dgm:cxn modelId="{C4813C3F-8BB0-4F3C-A33F-3E7BCA99754C}" srcId="{F80F479C-6A4C-4A61-82CC-7293ECD5AFC4}" destId="{98A35FC9-6F43-4299-8ADA-CE19E2F8529C}" srcOrd="2" destOrd="0" parTransId="{3D4A0EE1-0FFE-4D72-A75B-B01F2AD7245E}" sibTransId="{0096A1F4-C9D5-4045-8E67-60EE536396A4}"/>
    <dgm:cxn modelId="{0E575E72-3CA9-4964-B1A7-7B839F999567}" type="presOf" srcId="{9E0F06C7-75E3-4335-90B1-B2EC8BFDAD25}" destId="{258C2437-9524-4E23-894E-6CF5304ECEDE}" srcOrd="0" destOrd="0" presId="urn:microsoft.com/office/officeart/2005/8/layout/default"/>
    <dgm:cxn modelId="{711DDC8F-BF87-4EB6-B3BD-3019F8D13B9D}" srcId="{F80F479C-6A4C-4A61-82CC-7293ECD5AFC4}" destId="{9E0F06C7-75E3-4335-90B1-B2EC8BFDAD25}" srcOrd="0" destOrd="0" parTransId="{FEBBC7E3-EAD4-4C07-8D54-57386AC91F4C}" sibTransId="{24A4D40D-1CA0-4C5C-929C-18A935246018}"/>
    <dgm:cxn modelId="{B58578AD-3532-413A-9E30-44A7F6DDA765}" srcId="{F80F479C-6A4C-4A61-82CC-7293ECD5AFC4}" destId="{657FB57D-AC9E-4CA5-9476-AA5A11ED4B74}" srcOrd="1" destOrd="0" parTransId="{0940DCB8-7215-4778-B685-C7340C026BAC}" sibTransId="{863D5098-8881-442D-B8E5-9C641B62B0BC}"/>
    <dgm:cxn modelId="{79FE7EE3-B399-49EF-9FFF-82F60D0988F8}" type="presOf" srcId="{98A35FC9-6F43-4299-8ADA-CE19E2F8529C}" destId="{DD4B94BC-5D59-40BA-8D50-2952B0E8FC03}" srcOrd="0" destOrd="0" presId="urn:microsoft.com/office/officeart/2005/8/layout/default"/>
    <dgm:cxn modelId="{2DEE21CF-AE5F-4D5E-956C-25081C67E450}" type="presParOf" srcId="{3A4DBA0C-2C89-4674-A6DE-AEC123738ADC}" destId="{258C2437-9524-4E23-894E-6CF5304ECEDE}" srcOrd="0" destOrd="0" presId="urn:microsoft.com/office/officeart/2005/8/layout/default"/>
    <dgm:cxn modelId="{52DBD01C-9D9F-4BD3-908E-7745DD3247FB}" type="presParOf" srcId="{3A4DBA0C-2C89-4674-A6DE-AEC123738ADC}" destId="{F4BE596E-FBB9-41B1-8BF1-397BE8B6DE39}" srcOrd="1" destOrd="0" presId="urn:microsoft.com/office/officeart/2005/8/layout/default"/>
    <dgm:cxn modelId="{5B418453-316E-4F02-A97E-980194619854}" type="presParOf" srcId="{3A4DBA0C-2C89-4674-A6DE-AEC123738ADC}" destId="{25C89DD6-AB5E-4CF5-BDA0-5A37CAB08269}" srcOrd="2" destOrd="0" presId="urn:microsoft.com/office/officeart/2005/8/layout/default"/>
    <dgm:cxn modelId="{BE2E02D7-47F4-4A35-BB11-5A64233A11C6}" type="presParOf" srcId="{3A4DBA0C-2C89-4674-A6DE-AEC123738ADC}" destId="{470C37D1-4CFA-4B38-85FB-C15920E02FE6}" srcOrd="3" destOrd="0" presId="urn:microsoft.com/office/officeart/2005/8/layout/default"/>
    <dgm:cxn modelId="{2152298C-9E6A-46C0-8496-11B5D35DB6D9}" type="presParOf" srcId="{3A4DBA0C-2C89-4674-A6DE-AEC123738ADC}" destId="{DD4B94BC-5D59-40BA-8D50-2952B0E8FC03}" srcOrd="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C2437-9524-4E23-894E-6CF5304ECEDE}">
      <dsp:nvSpPr>
        <dsp:cNvPr id="0" name=""/>
        <dsp:cNvSpPr/>
      </dsp:nvSpPr>
      <dsp:spPr>
        <a:xfrm>
          <a:off x="851808" y="1246"/>
          <a:ext cx="2781039" cy="166862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Prevention and Early Diagnosis are priority strategies in view of the diminishing economic resources and the skyrocketing prices of treating advanced diseases. </a:t>
          </a:r>
          <a:endParaRPr lang="en-US" sz="1500" kern="1200" dirty="0"/>
        </a:p>
      </dsp:txBody>
      <dsp:txXfrm>
        <a:off x="851808" y="1246"/>
        <a:ext cx="2781039" cy="1668623"/>
      </dsp:txXfrm>
    </dsp:sp>
    <dsp:sp modelId="{25C89DD6-AB5E-4CF5-BDA0-5A37CAB08269}">
      <dsp:nvSpPr>
        <dsp:cNvPr id="0" name=""/>
        <dsp:cNvSpPr/>
      </dsp:nvSpPr>
      <dsp:spPr>
        <a:xfrm>
          <a:off x="3910951" y="1246"/>
          <a:ext cx="2781039" cy="1668623"/>
        </a:xfrm>
        <a:prstGeom prst="rect">
          <a:avLst/>
        </a:prstGeom>
        <a:solidFill>
          <a:schemeClr val="accent2">
            <a:hueOff val="-7326329"/>
            <a:satOff val="12797"/>
            <a:lumOff val="7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Disability and death associated with chronic conditions is preventable </a:t>
          </a:r>
        </a:p>
      </dsp:txBody>
      <dsp:txXfrm>
        <a:off x="3910951" y="1246"/>
        <a:ext cx="2781039" cy="1668623"/>
      </dsp:txXfrm>
    </dsp:sp>
    <dsp:sp modelId="{DD4B94BC-5D59-40BA-8D50-2952B0E8FC03}">
      <dsp:nvSpPr>
        <dsp:cNvPr id="0" name=""/>
        <dsp:cNvSpPr/>
      </dsp:nvSpPr>
      <dsp:spPr>
        <a:xfrm>
          <a:off x="2381380" y="1947974"/>
          <a:ext cx="2781039" cy="1668623"/>
        </a:xfrm>
        <a:prstGeom prst="rect">
          <a:avLst/>
        </a:prstGeom>
        <a:solidFill>
          <a:schemeClr val="accent2">
            <a:hueOff val="-14652658"/>
            <a:satOff val="25593"/>
            <a:lumOff val="147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Despite cost effectiveness many preventive services  remain underutilized. </a:t>
          </a:r>
        </a:p>
      </dsp:txBody>
      <dsp:txXfrm>
        <a:off x="2381380" y="1947974"/>
        <a:ext cx="2781039" cy="16686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8.78571" units="1/cm"/>
          <inkml:channelProperty channel="Y" name="resolution" value="45.17647" units="1/cm"/>
          <inkml:channelProperty channel="T" name="resolution" value="1" units="1/dev"/>
        </inkml:channelProperties>
      </inkml:inkSource>
      <inkml:timestamp xml:id="ts0" timeString="2017-07-02T19:49:36.619"/>
    </inkml:context>
    <inkml:brush xml:id="br0">
      <inkml:brushProperty name="width" value="0.05292" units="cm"/>
      <inkml:brushProperty name="height" value="0.05292" units="cm"/>
      <inkml:brushProperty name="color" value="#FFFF00"/>
    </inkml:brush>
  </inkml:definitions>
  <inkml:trace contextRef="#ctx0" brushRef="#br0">7466 6648 0,'50'0'156,"198"-24"-140,99 24-16,-173-25 31,-150 25-31,1 0 31,50 0-15,445-25 15,-296 25-15,-199 0-16,-1 0 31,26 0-15,0 0-1,49-25-15,-50 25 16,-24 0-1,25-25-15,-1 25 16,1 0-16,24 0 16,26-24-1,-26 24-15,25 0 16,-74-25 0,25 25 15,49 0-31,-49 0 15,-26 0 1,1 0-16,0 0 16,0 0 15,49 0-15,-24 0-16,-1 0 0,-24 0 15,0 0 32</inkml:trace>
  <inkml:trace contextRef="#ctx0" brushRef="#br0" timeOffset="8354.95">11063 8782 0,'25'0'172,"272"0"-157,199 0 1,-198 0-16,-124 0 15,24 25 1,-148-25-16,-25 0 16,24 0-1,-24 24-15,0-24 16,0 0 0,-25 25-16,24-25 15</inkml:trace>
  <inkml:trace contextRef="#ctx0" brushRef="#br0" timeOffset="10175.86">5357 9228 0,'50'0'156,"74"0"-140,124-24-1,-223 24-15,0 0 16,0 0-16,-1 0 47,26 0-32,-25 0-15,24 0 16,-24 0 15,0 0 16,0 0 0,0 0 0,-1 0-16,1 0-15,25 0-1,-25 0 1,-1 0 0,1 0-1,0 0 32,0 0 0</inkml:trace>
  <inkml:trace contextRef="#ctx0" brushRef="#br0" timeOffset="13830.6">12055 11163 0,'25'0'172,"0"0"-172,74 0 15,0 0 1,-25 0-16,-24 0 15,0 0 1,-26 0 62,1 0-47,0 0-31,50 0 16,-26 0-16</inkml:trace>
  <inkml:trace contextRef="#ctx0" brushRef="#br0" timeOffset="16750.95">7640 12602 0,'24'0'157,"26"0"-126,-25 0-31,0 0 47,-1 0-16,1 0 0,0 0 0,0 0-15,0 0 31,-1 0-31,1 0 15,0 0 0,0 0 16,0 0-31,-1 0 15,1 0 0,0 0-15,0 0-1,24 0 1,26 0 0,-50 0-1,0 0 16,-1 0-31,51 0 32,-50 0-32,-1 0 31,1 0-15,0 0-1,0 0-15,0 0 16,-1 0 15</inkml:trace>
  <inkml:trace contextRef="#ctx0" brushRef="#br0" timeOffset="17582.16">8557 12602 0,'25'0'78,"0"0"16,25 0-94,24 0 15,-24 0 1,-26 0 15,26 0-15,74 0-16,-25 0 16,-24 0-1,-50 0 1,-1 0-16,1 0 31,0 0-15,49 0-1,26 0-15,-26 0 16,-49 0 0,0 0-1,-1 0-15,1 0 16,0 0-1,25 0 1,-1 0-16,1 0 16,-1 0-1,26 0 1,-50 0-16,49-25 16,-24 25-16,-1 0 15,1 0-15,-25 0 16,0 0-1,49 0 1,-49 0 0,0 0 15</inkml:trace>
  <inkml:trace contextRef="#ctx0" brushRef="#br0" timeOffset="24667.04">8285 14909 0,'24'0'375,"26"0"-281,24 0-78,1 0-1,-1 0-15,-24 0 16,-25 0 15,-1 0 0,1 0-15,0 0-16,49 0 16,-49 0-1,50 0 1,-51 0 15,26 0-31,0 0 16,-26 0-1,1 0 1,0 0 0,0 0 31,49 0-32,-49 0 1,0 0 15,0 0 16,0 0-31,-1 0-1,1 0 16,0 0 16,0 0 31,0 0-46,-1 0-1,1 0-15,0 0 15</inkml:trace>
  <inkml:trace contextRef="#ctx0" brushRef="#br0" timeOffset="27176.81">12402 15083 0,'-25'0'157,"1"-25"-126,-51-49-15,1 24-1,49 0 1,0 50-16,50 0 172,0 0-141,49 0-15,-49 0-16,25 0 15,-26 0 1,1 0 15,0 0-15,0 0 15,0 0-31,-1 0 16,1 25-1,0-25 1,0 0-1,0 0 1,49 0-16,-49 0 16,0 0-16,0 0 15,-1 0 1,26 0 0,-25 0 15,0 0-31,-1 0 31,1 0-15,0 0-1,0 0 1,0 0 15,-1 0 0,1 0-15,0 0 15,0 0-15,0 0-16,-1 0 31,1 0-15,-50 0 218,1 0-203,-1 0 1,0 0-32,-25 0 15,-24 0 1,49 0 15,0 25-31,1-25 16,-1 0-1,0 0 1,0 0 0,-24 0-16,24 0 15,25 25 1,-25-25-16,0 0 16,0 0-1,1 0-15,-26 0 16,25 0-1,0 0 17,0 0-17,1 0 1,-1 0-16,0 0 16,0 0-1,0 0 1,1 0-1,-1 0 1,0 0 0,0 0 46</inkml:trace>
  <inkml:trace contextRef="#ctx0" brushRef="#br0" timeOffset="29930.39">5357 15207 0,'0'25'187,"75"-25"-187,-1 25 16,-49-25-16,25 0 31,-25 24-31,-1-24 31,1 0 1,0 0-17,49 0-15,1 0 16,-50 0-16,-1 0 16,1 0-1,0 0 48,0 0-63,0 0 15,-1 0 1,26 0 0,-25 0-1,0 0 1,-1 0 31,1 0-32,0 0 1,25 0-16,-26 0 16,1 0 15,0 0-31,49 0 15,-24-24 1,-25 24 0,25 0-16,-26-25 15,51 25 1,-50 0 15,-1 0-15,1 0-1,-25-25 64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55D888-1FE9-4C66-B39E-EA4C0F4EEC9F}" type="datetimeFigureOut">
              <a:rPr lang="en-US" smtClean="0"/>
              <a:t>7/10/2026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12B517-D1D2-4B1D-A493-D9D3A3C6967A}" type="slidenum">
              <a:rPr lang="en-US" smtClean="0"/>
              <a:t>‹#›</a:t>
            </a:fld>
            <a:endParaRPr lang="en-US"/>
          </a:p>
        </p:txBody>
      </p:sp>
    </p:spTree>
    <p:extLst>
      <p:ext uri="{BB962C8B-B14F-4D97-AF65-F5344CB8AC3E}">
        <p14:creationId xmlns:p14="http://schemas.microsoft.com/office/powerpoint/2010/main" val="3828775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afp.org/pubs/afp/issues/2018/1215/p729.html#afp20181215p729-b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aafp.org/pubs/afp/issues/2018/1215/p729.html#afp20181215p729-b1"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aafp.org/pubs/afp/issues/2018/1215/p729.html#afp20181215p729-b2"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uptodate.com/contents/coronary-artery-calcium-scoring-cac-overview-and-clinical-utilization?topicRef=97819&amp;source=see_link" TargetMode="External"/><Relationship Id="rId7" Type="http://schemas.openxmlformats.org/officeDocument/2006/relationships/hyperlink" Target="https://www.uptodate.com/contents/lipoprotein-a?topicRef=97819&amp;source=see_link"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uptodate.com/contents/overview-of-homocysteine?topicRef=97819&amp;source=see_link" TargetMode="External"/><Relationship Id="rId5" Type="http://schemas.openxmlformats.org/officeDocument/2006/relationships/hyperlink" Target="https://www.uptodate.com/contents/carotid-intima-media-thickness?topicRef=97819&amp;source=see_link" TargetMode="External"/><Relationship Id="rId4" Type="http://schemas.openxmlformats.org/officeDocument/2006/relationships/hyperlink" Target="https://www.uptodate.com/contents/c-reactive-protein-in-cardiovascular-disease?topicRef=97819&amp;source=see_link"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uptodate.com/contents/screening-for-cervical-cancer-in-resource-rich-settings/abstract/27" TargetMode="External"/><Relationship Id="rId7" Type="http://schemas.openxmlformats.org/officeDocument/2006/relationships/hyperlink" Target="https://www.uptodate.com/contents/screening-for-cervical-cancer-in-resource-rich-settings/abstract/33,34"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s://www.uptodate.com/contents/screening-for-cervical-cancer-in-resource-rich-settings/abstract/32" TargetMode="External"/><Relationship Id="rId5" Type="http://schemas.openxmlformats.org/officeDocument/2006/relationships/hyperlink" Target="https://www.uptodate.com/contents/screening-for-cervical-cancer-in-resource-rich-settings?search=cervical%20cancer%20screening%20guidelines&amp;source=search_result&amp;selectedTitle=1~150&amp;usage_type=default&amp;display_rank=1#H3827913589" TargetMode="External"/><Relationship Id="rId4" Type="http://schemas.openxmlformats.org/officeDocument/2006/relationships/hyperlink" Target="https://www.uptodate.com/contents/image?imageKey=OBGYN/129179&amp;topicKey=OBGYN/7575&amp;search=cervical%20cancer%20screening%20guidelines&amp;rank=1~150&amp;source=see_link"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000000"/>
              </a:solidFill>
              <a:effectLst/>
              <a:latin typeface="ff1"/>
            </a:endParaRPr>
          </a:p>
          <a:p>
            <a:pPr algn="l"/>
            <a:r>
              <a:rPr lang="en-US" b="0" i="0" dirty="0">
                <a:solidFill>
                  <a:srgbClr val="555555"/>
                </a:solidFill>
                <a:effectLst/>
                <a:latin typeface="Open Sans" panose="020B0606030504020204" pitchFamily="34" charset="0"/>
              </a:rPr>
              <a:t>While preventive care costs much less than treatments in terms of money, it is much more of a long-term investment in terms of time and effort.</a:t>
            </a:r>
          </a:p>
          <a:p>
            <a:pPr algn="l"/>
            <a:r>
              <a:rPr lang="en-US" b="0" i="0" dirty="0">
                <a:solidFill>
                  <a:srgbClr val="555555"/>
                </a:solidFill>
                <a:effectLst/>
                <a:latin typeface="Open Sans" panose="020B0606030504020204" pitchFamily="34" charset="0"/>
              </a:rPr>
              <a:t> Education, time management, and dedication are all critical to practicing effective preventive care.</a:t>
            </a:r>
            <a:endParaRPr lang="en-US" b="0" i="0" dirty="0">
              <a:solidFill>
                <a:srgbClr val="000000"/>
              </a:solidFill>
              <a:effectLst/>
              <a:latin typeface="Source Sans Pro" panose="020B0503030403020204" pitchFamily="34"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1</a:t>
            </a:fld>
            <a:endParaRPr lang="en-US"/>
          </a:p>
        </p:txBody>
      </p:sp>
    </p:spTree>
    <p:extLst>
      <p:ext uri="{BB962C8B-B14F-4D97-AF65-F5344CB8AC3E}">
        <p14:creationId xmlns:p14="http://schemas.microsoft.com/office/powerpoint/2010/main" val="3091331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solidFill>
                <a:srgbClr val="002060"/>
              </a:solidFill>
              <a:latin typeface="Andalus" panose="02020603050405020304" pitchFamily="18" charset="-78"/>
              <a:cs typeface="Andalus" panose="02020603050405020304" pitchFamily="18" charset="-78"/>
            </a:endParaRPr>
          </a:p>
        </p:txBody>
      </p:sp>
      <p:sp>
        <p:nvSpPr>
          <p:cNvPr id="4" name="Slide Number Placeholder 3"/>
          <p:cNvSpPr>
            <a:spLocks noGrp="1"/>
          </p:cNvSpPr>
          <p:nvPr>
            <p:ph type="sldNum" sz="quarter" idx="10"/>
          </p:nvPr>
        </p:nvSpPr>
        <p:spPr/>
        <p:txBody>
          <a:bodyPr/>
          <a:lstStyle/>
          <a:p>
            <a:fld id="{4012B517-D1D2-4B1D-A493-D9D3A3C6967A}" type="slidenum">
              <a:rPr lang="en-US" smtClean="0"/>
              <a:t>2</a:t>
            </a:fld>
            <a:endParaRPr lang="en-US"/>
          </a:p>
        </p:txBody>
      </p:sp>
    </p:spTree>
    <p:extLst>
      <p:ext uri="{BB962C8B-B14F-4D97-AF65-F5344CB8AC3E}">
        <p14:creationId xmlns:p14="http://schemas.microsoft.com/office/powerpoint/2010/main" val="3232025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a:t>
            </a:r>
          </a:p>
          <a:p>
            <a:r>
              <a:rPr lang="en-US" dirty="0"/>
              <a:t>We need to improve our current healthcare system’s focus on treating later stages of disease to one where effective primary prevention and early detection is the norm. </a:t>
            </a:r>
          </a:p>
        </p:txBody>
      </p:sp>
      <p:sp>
        <p:nvSpPr>
          <p:cNvPr id="4" name="Slide Number Placeholder 3"/>
          <p:cNvSpPr>
            <a:spLocks noGrp="1"/>
          </p:cNvSpPr>
          <p:nvPr>
            <p:ph type="sldNum" sz="quarter" idx="5"/>
          </p:nvPr>
        </p:nvSpPr>
        <p:spPr/>
        <p:txBody>
          <a:bodyPr/>
          <a:lstStyle/>
          <a:p>
            <a:fld id="{4012B517-D1D2-4B1D-A493-D9D3A3C6967A}" type="slidenum">
              <a:rPr lang="en-US" smtClean="0"/>
              <a:t>4</a:t>
            </a:fld>
            <a:endParaRPr lang="en-US"/>
          </a:p>
        </p:txBody>
      </p:sp>
    </p:spTree>
    <p:extLst>
      <p:ext uri="{BB962C8B-B14F-4D97-AF65-F5344CB8AC3E}">
        <p14:creationId xmlns:p14="http://schemas.microsoft.com/office/powerpoint/2010/main" val="144160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adults aged 50 to 65 are estimated to loose 20 % of total hours per week  health-related productivity loss (19.6 percent of the total hours of health-related productivity loss per week</a:t>
            </a:r>
          </a:p>
          <a:p>
            <a:endParaRPr lang="en-US" dirty="0"/>
          </a:p>
        </p:txBody>
      </p:sp>
      <p:sp>
        <p:nvSpPr>
          <p:cNvPr id="4" name="Slide Number Placeholder 3"/>
          <p:cNvSpPr>
            <a:spLocks noGrp="1"/>
          </p:cNvSpPr>
          <p:nvPr>
            <p:ph type="sldNum" sz="quarter" idx="10"/>
          </p:nvPr>
        </p:nvSpPr>
        <p:spPr/>
        <p:txBody>
          <a:bodyPr/>
          <a:lstStyle/>
          <a:p>
            <a:fld id="{4012B517-D1D2-4B1D-A493-D9D3A3C6967A}" type="slidenum">
              <a:rPr lang="en-US" smtClean="0"/>
              <a:t>5</a:t>
            </a:fld>
            <a:endParaRPr lang="en-US"/>
          </a:p>
        </p:txBody>
      </p:sp>
    </p:spTree>
    <p:extLst>
      <p:ext uri="{BB962C8B-B14F-4D97-AF65-F5344CB8AC3E}">
        <p14:creationId xmlns:p14="http://schemas.microsoft.com/office/powerpoint/2010/main" val="3535446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Many adults aged 50 to 64, are not connected to a regular healthcare provider who can ensure they get all the preventive services they need.</a:t>
            </a:r>
          </a:p>
          <a:p>
            <a:r>
              <a:rPr lang="en-US" dirty="0"/>
              <a:t> Furthermore, adults in this age group are often unaware of the clinical preventive services recommended for their age, gender and risk factors – or do not consider themselves to be at risk.2</a:t>
            </a:r>
          </a:p>
          <a:p>
            <a:r>
              <a:rPr lang="en-US" b="0" i="0" dirty="0">
                <a:solidFill>
                  <a:srgbClr val="09142A"/>
                </a:solidFill>
                <a:effectLst/>
                <a:latin typeface="Roboto" panose="020B0604020202020204" pitchFamily="2" charset="0"/>
              </a:rPr>
              <a:t>n 2007, men 15 to 65 years of age were significantly less likely than women to seek preventive care services from a primary care physician (15% vs. 44% of total visits, respectively).</a:t>
            </a:r>
            <a:r>
              <a:rPr lang="en-US" b="0" i="0" u="sng" baseline="30000" dirty="0">
                <a:solidFill>
                  <a:srgbClr val="0A5C77"/>
                </a:solidFill>
                <a:effectLst/>
                <a:latin typeface="Roboto" panose="020B0604020202020204" pitchFamily="2" charset="0"/>
                <a:hlinkClick r:id="rId3"/>
              </a:rPr>
              <a:t>3</a:t>
            </a:r>
            <a:r>
              <a:rPr lang="en-US" b="0" i="0" dirty="0">
                <a:solidFill>
                  <a:srgbClr val="09142A"/>
                </a:solidFill>
                <a:effectLst/>
                <a:latin typeface="Roboto" panose="020B0604020202020204" pitchFamily="2" charset="0"/>
              </a:rPr>
              <a:t> In 2000, one in three men reported not having a primary care physician, compared with one in five women</a:t>
            </a:r>
            <a:endParaRPr lang="en-US" dirty="0"/>
          </a:p>
          <a:p>
            <a:r>
              <a:rPr lang="en-US" b="0" i="0" dirty="0">
                <a:solidFill>
                  <a:srgbClr val="232323"/>
                </a:solidFill>
                <a:effectLst/>
                <a:latin typeface="Noto Sans" panose="020B0502040504020204" pitchFamily="34" charset="0"/>
              </a:rPr>
              <a:t>Preventive services are more likely to be discussed when patients have an established relationship with an identified clinician. </a:t>
            </a:r>
            <a:endParaRPr lang="en-US" dirty="0"/>
          </a:p>
        </p:txBody>
      </p:sp>
      <p:sp>
        <p:nvSpPr>
          <p:cNvPr id="4" name="Slide Number Placeholder 3"/>
          <p:cNvSpPr>
            <a:spLocks noGrp="1"/>
          </p:cNvSpPr>
          <p:nvPr>
            <p:ph type="sldNum" sz="quarter" idx="10"/>
          </p:nvPr>
        </p:nvSpPr>
        <p:spPr/>
        <p:txBody>
          <a:bodyPr/>
          <a:lstStyle/>
          <a:p>
            <a:fld id="{4012B517-D1D2-4B1D-A493-D9D3A3C6967A}" type="slidenum">
              <a:rPr lang="en-US" smtClean="0"/>
              <a:t>6</a:t>
            </a:fld>
            <a:endParaRPr lang="en-US"/>
          </a:p>
        </p:txBody>
      </p:sp>
    </p:spTree>
    <p:extLst>
      <p:ext uri="{BB962C8B-B14F-4D97-AF65-F5344CB8AC3E}">
        <p14:creationId xmlns:p14="http://schemas.microsoft.com/office/powerpoint/2010/main" val="664458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asterisk (*) in this presentation mean that the topic is in the process of being updated (cervical, breast, colon CA, lipid disorders</a:t>
            </a:r>
            <a:endParaRPr lang="ar-JO" dirty="0"/>
          </a:p>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15</a:t>
            </a:fld>
            <a:endParaRPr lang="en-US"/>
          </a:p>
        </p:txBody>
      </p:sp>
    </p:spTree>
    <p:extLst>
      <p:ext uri="{BB962C8B-B14F-4D97-AF65-F5344CB8AC3E}">
        <p14:creationId xmlns:p14="http://schemas.microsoft.com/office/powerpoint/2010/main" val="3616063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1.Clinicians need to prioritize according to every patient’s needs </a:t>
            </a:r>
          </a:p>
          <a:p>
            <a:r>
              <a:rPr lang="en-US" b="0" i="0" dirty="0">
                <a:solidFill>
                  <a:srgbClr val="232323"/>
                </a:solidFill>
                <a:effectLst/>
                <a:latin typeface="Noto Sans" panose="020B0502040504020204" pitchFamily="34" charset="0"/>
              </a:rPr>
              <a:t>2. Harm from inappropriate tests .</a:t>
            </a:r>
          </a:p>
          <a:p>
            <a:r>
              <a:rPr lang="en-US" b="0" i="0" dirty="0">
                <a:solidFill>
                  <a:srgbClr val="232323"/>
                </a:solidFill>
                <a:effectLst/>
                <a:latin typeface="Noto Sans" panose="020B0502040504020204" pitchFamily="34" charset="0"/>
              </a:rPr>
              <a:t>3. Clinicians also must find a way to deliver preventive services within a busy clinical practice</a:t>
            </a:r>
          </a:p>
          <a:p>
            <a:r>
              <a:rPr lang="en-US" b="0" i="0" dirty="0">
                <a:solidFill>
                  <a:srgbClr val="232323"/>
                </a:solidFill>
                <a:effectLst/>
                <a:latin typeface="Noto Sans" panose="020B0502040504020204" pitchFamily="34" charset="0"/>
              </a:rPr>
              <a:t>patients have a limited understanding of probabilities. </a:t>
            </a:r>
          </a:p>
          <a:p>
            <a:r>
              <a:rPr lang="en-US" b="0" i="0" dirty="0">
                <a:solidFill>
                  <a:srgbClr val="232323"/>
                </a:solidFill>
                <a:effectLst/>
                <a:latin typeface="Noto Sans" panose="020B0502040504020204" pitchFamily="34" charset="0"/>
              </a:rPr>
              <a:t>)</a:t>
            </a:r>
          </a:p>
          <a:p>
            <a:r>
              <a:rPr lang="en-US" b="0" i="0" dirty="0">
                <a:solidFill>
                  <a:srgbClr val="232323"/>
                </a:solidFill>
                <a:effectLst/>
                <a:latin typeface="Noto Sans" panose="020B0502040504020204" pitchFamily="34" charset="0"/>
              </a:rPr>
              <a:t>Further, </a:t>
            </a:r>
            <a:r>
              <a:rPr lang="en-US" b="1" i="0" dirty="0">
                <a:solidFill>
                  <a:srgbClr val="FF0000"/>
                </a:solidFill>
                <a:effectLst/>
                <a:latin typeface="Noto Sans" panose="020B0502040504020204" pitchFamily="34" charset="0"/>
              </a:rPr>
              <a:t>scheduled preventive interventions (</a:t>
            </a:r>
            <a:r>
              <a:rPr lang="en-US" b="1" i="0" dirty="0" err="1">
                <a:solidFill>
                  <a:srgbClr val="FF0000"/>
                </a:solidFill>
                <a:effectLst/>
                <a:latin typeface="Noto Sans" panose="020B0502040504020204" pitchFamily="34" charset="0"/>
              </a:rPr>
              <a:t>eg</a:t>
            </a:r>
            <a:r>
              <a:rPr lang="en-US" b="1" i="0" dirty="0">
                <a:solidFill>
                  <a:srgbClr val="FF0000"/>
                </a:solidFill>
                <a:effectLst/>
                <a:latin typeface="Noto Sans" panose="020B0502040504020204" pitchFamily="34" charset="0"/>
              </a:rPr>
              <a:t>, cancer screenings) may need to be deferred due to intercurrent individual illness or a larger public health crises</a:t>
            </a:r>
          </a:p>
          <a:p>
            <a:r>
              <a:rPr lang="en-US" dirty="0"/>
              <a:t>Periodic check ups.</a:t>
            </a:r>
          </a:p>
          <a:p>
            <a:r>
              <a:rPr lang="en-US" sz="1200" i="0" dirty="0">
                <a:solidFill>
                  <a:srgbClr val="232323"/>
                </a:solidFill>
                <a:effectLst/>
                <a:latin typeface="Noto Sans" panose="020B0502040504020204" pitchFamily="34" charset="0"/>
              </a:rPr>
              <a:t>Discussing stopping or reducing screening</a:t>
            </a:r>
            <a:r>
              <a:rPr lang="en-US" sz="1200" dirty="0"/>
              <a:t> </a:t>
            </a:r>
          </a:p>
          <a:p>
            <a:r>
              <a:rPr lang="en-US" sz="1200" i="0" dirty="0">
                <a:solidFill>
                  <a:srgbClr val="232323"/>
                </a:solidFill>
                <a:effectLst/>
                <a:latin typeface="Noto Sans" panose="020B0502040504020204" pitchFamily="34" charset="0"/>
              </a:rPr>
              <a:t>Supportive office systems</a:t>
            </a:r>
          </a:p>
          <a:p>
            <a:pPr marL="0" indent="0">
              <a:buNone/>
            </a:pPr>
            <a:r>
              <a:rPr lang="en-US" dirty="0">
                <a:solidFill>
                  <a:srgbClr val="232323"/>
                </a:solidFill>
                <a:latin typeface="Noto Sans" panose="020B0502040504020204" pitchFamily="34" charset="0"/>
              </a:rPr>
              <a:t>   A</a:t>
            </a:r>
            <a:r>
              <a:rPr lang="en-US" b="0" i="0" dirty="0">
                <a:solidFill>
                  <a:srgbClr val="232323"/>
                </a:solidFill>
                <a:effectLst/>
                <a:latin typeface="Noto Sans" panose="020B0502040504020204" pitchFamily="34" charset="0"/>
              </a:rPr>
              <a:t>nxiety </a:t>
            </a:r>
          </a:p>
          <a:p>
            <a:pPr marL="0" indent="0">
              <a:buNone/>
            </a:pPr>
            <a:r>
              <a:rPr lang="en-US" dirty="0">
                <a:solidFill>
                  <a:srgbClr val="232323"/>
                </a:solidFill>
                <a:latin typeface="Noto Sans" panose="020B0502040504020204" pitchFamily="34" charset="0"/>
              </a:rPr>
              <a:t>   </a:t>
            </a:r>
            <a:r>
              <a:rPr lang="en-US" b="0" i="0" dirty="0">
                <a:solidFill>
                  <a:srgbClr val="232323"/>
                </a:solidFill>
                <a:effectLst/>
                <a:latin typeface="Noto Sans" panose="020B0502040504020204" pitchFamily="34" charset="0"/>
              </a:rPr>
              <a:t>Overdiagnosis </a:t>
            </a:r>
          </a:p>
          <a:p>
            <a:pPr marL="0" indent="0">
              <a:buNone/>
            </a:pPr>
            <a:r>
              <a:rPr lang="en-US" b="0" i="0" dirty="0">
                <a:solidFill>
                  <a:srgbClr val="232323"/>
                </a:solidFill>
                <a:effectLst/>
                <a:latin typeface="Noto Sans" panose="020B0502040504020204" pitchFamily="34" charset="0"/>
              </a:rPr>
              <a:t>   Cost </a:t>
            </a:r>
          </a:p>
          <a:p>
            <a:endParaRPr lang="en-US" b="1" dirty="0">
              <a:solidFill>
                <a:srgbClr val="FF0000"/>
              </a:solidFill>
            </a:endParaRPr>
          </a:p>
        </p:txBody>
      </p:sp>
      <p:sp>
        <p:nvSpPr>
          <p:cNvPr id="4" name="Slide Number Placeholder 3"/>
          <p:cNvSpPr>
            <a:spLocks noGrp="1"/>
          </p:cNvSpPr>
          <p:nvPr>
            <p:ph type="sldNum" sz="quarter" idx="5"/>
          </p:nvPr>
        </p:nvSpPr>
        <p:spPr/>
        <p:txBody>
          <a:bodyPr/>
          <a:lstStyle/>
          <a:p>
            <a:fld id="{4012B517-D1D2-4B1D-A493-D9D3A3C6967A}" type="slidenum">
              <a:rPr lang="en-US" smtClean="0"/>
              <a:t>16</a:t>
            </a:fld>
            <a:endParaRPr lang="en-US"/>
          </a:p>
        </p:txBody>
      </p:sp>
    </p:spTree>
    <p:extLst>
      <p:ext uri="{BB962C8B-B14F-4D97-AF65-F5344CB8AC3E}">
        <p14:creationId xmlns:p14="http://schemas.microsoft.com/office/powerpoint/2010/main" val="2603212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32323"/>
                </a:solidFill>
                <a:effectLst/>
                <a:latin typeface="Noto Sans" panose="020B0502040504020204" pitchFamily="34" charset="0"/>
              </a:rPr>
              <a:t>Overview of USPSTF recommendations</a:t>
            </a:r>
            <a:r>
              <a:rPr lang="en-US" b="0" i="0" dirty="0">
                <a:solidFill>
                  <a:srgbClr val="232323"/>
                </a:solidFill>
                <a:effectLst/>
                <a:latin typeface="Noto Sans" panose="020B0502040504020204" pitchFamily="34" charset="0"/>
              </a:rPr>
              <a:t> — The USPSTF publishes evidence-based recommendations for multiple clinical preventive services based upon systematic reviews</a:t>
            </a:r>
          </a:p>
          <a:p>
            <a:r>
              <a:rPr lang="en-US" b="0" i="0" dirty="0">
                <a:solidFill>
                  <a:srgbClr val="09142A"/>
                </a:solidFill>
                <a:effectLst/>
                <a:latin typeface="Roboto" panose="02000000000000000000" pitchFamily="2" charset="0"/>
              </a:rPr>
              <a:t>Most primary care guidelines come from the U.S. Preventive Services Task Force (USPSTF) and have been adopted by the American Academy of Family Physicians (AAFP).</a:t>
            </a:r>
            <a:r>
              <a:rPr lang="en-US" b="0" i="0" u="sng" baseline="30000" dirty="0">
                <a:solidFill>
                  <a:srgbClr val="0A5C77"/>
                </a:solidFill>
                <a:effectLst/>
                <a:latin typeface="Roboto" panose="02000000000000000000" pitchFamily="2" charset="0"/>
                <a:hlinkClick r:id="rId3"/>
              </a:rPr>
              <a:t>1</a:t>
            </a:r>
            <a:r>
              <a:rPr lang="en-US" b="0" i="0" baseline="30000" dirty="0">
                <a:solidFill>
                  <a:srgbClr val="09142A"/>
                </a:solidFill>
                <a:effectLst/>
                <a:latin typeface="Roboto" panose="02000000000000000000" pitchFamily="2" charset="0"/>
              </a:rPr>
              <a:t>,</a:t>
            </a:r>
            <a:r>
              <a:rPr lang="en-US" b="0" i="0" u="sng" baseline="30000" dirty="0">
                <a:solidFill>
                  <a:srgbClr val="0A5C77"/>
                </a:solidFill>
                <a:effectLst/>
                <a:latin typeface="Roboto" panose="02000000000000000000" pitchFamily="2" charset="0"/>
                <a:hlinkClick r:id="rId4"/>
              </a:rPr>
              <a:t>2</a:t>
            </a:r>
            <a:r>
              <a:rPr lang="en-US" b="0" i="0" dirty="0">
                <a:solidFill>
                  <a:srgbClr val="09142A"/>
                </a:solidFill>
                <a:effectLst/>
                <a:latin typeface="Roboto" panose="02000000000000000000" pitchFamily="2" charset="0"/>
              </a:rPr>
              <a:t> Some subspecialty guidelines offer additional guidance but may have conflicting recommendations.</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18</a:t>
            </a:fld>
            <a:endParaRPr lang="en-US"/>
          </a:p>
        </p:txBody>
      </p:sp>
    </p:spTree>
    <p:extLst>
      <p:ext uri="{BB962C8B-B14F-4D97-AF65-F5344CB8AC3E}">
        <p14:creationId xmlns:p14="http://schemas.microsoft.com/office/powerpoint/2010/main" val="2538350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32323"/>
                </a:solidFill>
                <a:effectLst/>
                <a:latin typeface="Noto Sans" panose="020B0502040504020204" pitchFamily="34" charset="0"/>
              </a:rPr>
              <a:t>cardiovascular disease (CVD),, are leading causes of morbidity and mortality in adults worldwide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32323"/>
                </a:solidFill>
                <a:effectLst/>
                <a:latin typeface="Noto Sans" panose="020B0502040504020204" pitchFamily="34" charset="0"/>
              </a:rPr>
              <a:t>Cardiovascular disease (CVD) risk can be estimated using one of several widely available tools, each with advantages and disadvantages. no single tool will be appropriate for all patients. </a:t>
            </a:r>
          </a:p>
          <a:p>
            <a:r>
              <a:rPr lang="en-US" b="0" i="0" dirty="0" err="1">
                <a:solidFill>
                  <a:srgbClr val="232323"/>
                </a:solidFill>
                <a:effectLst/>
                <a:latin typeface="Noto Sans" panose="020B0502040504020204" pitchFamily="34" charset="0"/>
              </a:rPr>
              <a:t>Usptf</a:t>
            </a:r>
            <a:r>
              <a:rPr lang="en-US" b="0" i="0" dirty="0">
                <a:solidFill>
                  <a:srgbClr val="232323"/>
                </a:solidFill>
                <a:effectLst/>
                <a:latin typeface="Noto Sans" panose="020B0502040504020204" pitchFamily="34" charset="0"/>
              </a:rPr>
              <a:t> doesn’t recommend using Abi and </a:t>
            </a:r>
            <a:r>
              <a:rPr lang="en-US" b="0" i="0" dirty="0" err="1">
                <a:solidFill>
                  <a:srgbClr val="232323"/>
                </a:solidFill>
                <a:effectLst/>
                <a:latin typeface="Noto Sans" panose="020B0502040504020204" pitchFamily="34" charset="0"/>
              </a:rPr>
              <a:t>crp</a:t>
            </a:r>
            <a:r>
              <a:rPr lang="en-US" b="0" i="0" dirty="0">
                <a:solidFill>
                  <a:srgbClr val="232323"/>
                </a:solidFill>
                <a:effectLst/>
                <a:latin typeface="Noto Sans" panose="020B0502040504020204" pitchFamily="34" charset="0"/>
              </a:rPr>
              <a:t> and calcium score in its assessment </a:t>
            </a:r>
          </a:p>
          <a:p>
            <a:r>
              <a:rPr lang="en-US" b="0" i="0" dirty="0">
                <a:solidFill>
                  <a:srgbClr val="232323"/>
                </a:solidFill>
                <a:effectLst/>
                <a:latin typeface="Noto Sans" panose="020B0502040504020204" pitchFamily="34" charset="0"/>
              </a:rPr>
              <a:t>Only one model the </a:t>
            </a:r>
            <a:r>
              <a:rPr lang="en-US" b="0" i="0" dirty="0" err="1">
                <a:solidFill>
                  <a:srgbClr val="232323"/>
                </a:solidFill>
                <a:effectLst/>
                <a:latin typeface="Noto Sans" panose="020B0502040504020204" pitchFamily="34" charset="0"/>
              </a:rPr>
              <a:t>reyolds</a:t>
            </a:r>
            <a:r>
              <a:rPr lang="en-US" b="0" i="0" dirty="0">
                <a:solidFill>
                  <a:srgbClr val="232323"/>
                </a:solidFill>
                <a:effectLst/>
                <a:latin typeface="Noto Sans" panose="020B0502040504020204" pitchFamily="34" charset="0"/>
              </a:rPr>
              <a:t> risk score uses </a:t>
            </a:r>
            <a:r>
              <a:rPr lang="en-US" b="0" i="0" dirty="0" err="1">
                <a:solidFill>
                  <a:srgbClr val="232323"/>
                </a:solidFill>
                <a:effectLst/>
                <a:latin typeface="Noto Sans" panose="020B0502040504020204" pitchFamily="34" charset="0"/>
              </a:rPr>
              <a:t>crp</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19</a:t>
            </a:fld>
            <a:endParaRPr lang="en-US"/>
          </a:p>
        </p:txBody>
      </p:sp>
    </p:spTree>
    <p:extLst>
      <p:ext uri="{BB962C8B-B14F-4D97-AF65-F5344CB8AC3E}">
        <p14:creationId xmlns:p14="http://schemas.microsoft.com/office/powerpoint/2010/main" val="3789256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32323"/>
              </a:solidFill>
              <a:effectLst/>
              <a:latin typeface="Noto Sans" panose="020B0502040504020204" pitchFamily="34" charset="0"/>
            </a:endParaRPr>
          </a:p>
          <a:p>
            <a:pPr algn="l"/>
            <a:r>
              <a:rPr lang="en-US" b="1" i="0" dirty="0">
                <a:solidFill>
                  <a:srgbClr val="232323"/>
                </a:solidFill>
                <a:effectLst/>
                <a:latin typeface="Noto Sans" panose="020B0502040504020204" pitchFamily="34" charset="0"/>
              </a:rPr>
              <a:t>Nontraditional measures</a:t>
            </a:r>
            <a:r>
              <a:rPr lang="en-US" b="0" i="0" dirty="0">
                <a:solidFill>
                  <a:srgbClr val="232323"/>
                </a:solidFill>
                <a:effectLst/>
                <a:latin typeface="Noto Sans" panose="020B0502040504020204" pitchFamily="34" charset="0"/>
              </a:rPr>
              <a:t> — Coronary artery calcium testing may be useful as a complement to CVD risk assessment in select patients (see </a:t>
            </a:r>
            <a:r>
              <a:rPr lang="en-US" b="0" i="0" u="none" strike="noStrike" dirty="0">
                <a:solidFill>
                  <a:srgbClr val="005B92"/>
                </a:solidFill>
                <a:effectLst/>
                <a:latin typeface="Noto Sans" panose="020B0502040504020204" pitchFamily="34" charset="0"/>
                <a:hlinkClick r:id="rId3"/>
              </a:rPr>
              <a:t>"Coronary artery calcium scoring (CAC): Overview and clinical utilization"</a:t>
            </a:r>
            <a:r>
              <a:rPr lang="en-US" b="0" i="0" dirty="0">
                <a:solidFill>
                  <a:srgbClr val="232323"/>
                </a:solidFill>
                <a:effectLst/>
                <a:latin typeface="Noto Sans" panose="020B0502040504020204" pitchFamily="34" charset="0"/>
              </a:rPr>
              <a:t>). We do not recommend screening low-risk patients with other nontraditional measures (</a:t>
            </a:r>
            <a:r>
              <a:rPr lang="en-US" b="0" i="0" dirty="0" err="1">
                <a:solidFill>
                  <a:srgbClr val="232323"/>
                </a:solidFill>
                <a:effectLst/>
                <a:latin typeface="Noto Sans" panose="020B0502040504020204" pitchFamily="34" charset="0"/>
              </a:rPr>
              <a:t>eg</a:t>
            </a:r>
            <a:r>
              <a:rPr lang="en-US" b="0" i="0" dirty="0">
                <a:solidFill>
                  <a:srgbClr val="232323"/>
                </a:solidFill>
                <a:effectLst/>
                <a:latin typeface="Noto Sans" panose="020B0502040504020204" pitchFamily="34" charset="0"/>
              </a:rPr>
              <a:t>, C-reactive protein, carotid artery intima-media thickness, homocysteine, or lipoprotein[a]).</a:t>
            </a:r>
          </a:p>
          <a:p>
            <a:pPr algn="l"/>
            <a:r>
              <a:rPr lang="en-US" b="0" i="0" dirty="0">
                <a:solidFill>
                  <a:srgbClr val="232323"/>
                </a:solidFill>
                <a:effectLst/>
                <a:latin typeface="Noto Sans" panose="020B0502040504020204" pitchFamily="34" charset="0"/>
              </a:rPr>
              <a:t>However, as discussed separately, these measures may be warranted for patients without known CVD who are at intermediate risk for CVD and for whom a more definite estimate of CVD risk would change management:</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C-reactive protein (see </a:t>
            </a:r>
            <a:r>
              <a:rPr lang="en-US" b="0" i="0" u="none" strike="noStrike" dirty="0">
                <a:solidFill>
                  <a:srgbClr val="005B92"/>
                </a:solidFill>
                <a:effectLst/>
                <a:latin typeface="Noto Sans" panose="020B0502040504020204" pitchFamily="34" charset="0"/>
                <a:hlinkClick r:id="rId4"/>
              </a:rPr>
              <a:t>"C-reactive protein in cardiovascular disease"</a:t>
            </a:r>
            <a:r>
              <a:rPr lang="en-US" b="0" i="0" dirty="0">
                <a:solidFill>
                  <a:srgbClr val="232323"/>
                </a:solidFill>
                <a:effectLst/>
                <a:latin typeface="Noto Sans" panose="020B0502040504020204" pitchFamily="34" charset="0"/>
              </a:rPr>
              <a:t>)</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Carotid artery intima-media thickness (see </a:t>
            </a:r>
            <a:r>
              <a:rPr lang="en-US" b="0" i="0" u="none" strike="noStrike" dirty="0">
                <a:solidFill>
                  <a:srgbClr val="005B92"/>
                </a:solidFill>
                <a:effectLst/>
                <a:latin typeface="Noto Sans" panose="020B0502040504020204" pitchFamily="34" charset="0"/>
                <a:hlinkClick r:id="rId5"/>
              </a:rPr>
              <a:t>"Carotid intima-media thickness"</a:t>
            </a:r>
            <a:r>
              <a:rPr lang="en-US" b="0" i="0" dirty="0">
                <a:solidFill>
                  <a:srgbClr val="232323"/>
                </a:solidFill>
                <a:effectLst/>
                <a:latin typeface="Noto Sans" panose="020B0502040504020204" pitchFamily="34" charset="0"/>
              </a:rPr>
              <a:t>)</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Homocysteine (see </a:t>
            </a:r>
            <a:r>
              <a:rPr lang="en-US" b="0" i="0" u="none" strike="noStrike" dirty="0">
                <a:solidFill>
                  <a:srgbClr val="005B92"/>
                </a:solidFill>
                <a:effectLst/>
                <a:latin typeface="Noto Sans" panose="020B0502040504020204" pitchFamily="34" charset="0"/>
                <a:hlinkClick r:id="rId6"/>
              </a:rPr>
              <a:t>"Overview of homocysteine"</a:t>
            </a:r>
            <a:r>
              <a:rPr lang="en-US" b="0" i="0" dirty="0">
                <a:solidFill>
                  <a:srgbClr val="232323"/>
                </a:solidFill>
                <a:effectLst/>
                <a:latin typeface="Noto Sans" panose="020B0502040504020204" pitchFamily="34" charset="0"/>
              </a:rPr>
              <a:t>)</a:t>
            </a:r>
          </a:p>
          <a:p>
            <a:pPr algn="l"/>
            <a:r>
              <a:rPr lang="en-US" b="0" i="0" dirty="0">
                <a:solidFill>
                  <a:srgbClr val="232323"/>
                </a:solidFill>
                <a:effectLst/>
                <a:latin typeface="Times New Roman" panose="02020603050405020304" pitchFamily="18" charset="0"/>
              </a:rPr>
              <a:t>●</a:t>
            </a:r>
            <a:r>
              <a:rPr lang="en-US" b="0" i="0" dirty="0">
                <a:solidFill>
                  <a:srgbClr val="232323"/>
                </a:solidFill>
                <a:effectLst/>
                <a:latin typeface="Noto Sans" panose="020B0502040504020204" pitchFamily="34" charset="0"/>
              </a:rPr>
              <a:t>Lipoprotein(a) (see </a:t>
            </a:r>
            <a:r>
              <a:rPr lang="en-US" b="0" i="0" u="none" strike="noStrike" dirty="0">
                <a:solidFill>
                  <a:srgbClr val="005B92"/>
                </a:solidFill>
                <a:effectLst/>
                <a:latin typeface="Noto Sans" panose="020B0502040504020204" pitchFamily="34" charset="0"/>
                <a:hlinkClick r:id="rId7"/>
              </a:rPr>
              <a:t>"Lipoprotein(a)"</a:t>
            </a:r>
            <a:r>
              <a:rPr lang="en-US" b="0" i="0" dirty="0">
                <a:solidFill>
                  <a:srgbClr val="232323"/>
                </a:solidFill>
                <a:effectLst/>
                <a:latin typeface="Noto Sans" panose="020B0502040504020204" pitchFamily="34" charset="0"/>
              </a:rPr>
              <a:t>)</a:t>
            </a:r>
          </a:p>
          <a:p>
            <a:r>
              <a:rPr lang="en-US" b="0" i="0" dirty="0">
                <a:solidFill>
                  <a:srgbClr val="232323"/>
                </a:solidFill>
                <a:effectLst/>
                <a:latin typeface="Noto Sans" panose="020B0502040504020204" pitchFamily="34" charset="0"/>
              </a:rPr>
              <a:t>.</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20</a:t>
            </a:fld>
            <a:endParaRPr lang="en-US"/>
          </a:p>
        </p:txBody>
      </p:sp>
    </p:spTree>
    <p:extLst>
      <p:ext uri="{BB962C8B-B14F-4D97-AF65-F5344CB8AC3E}">
        <p14:creationId xmlns:p14="http://schemas.microsoft.com/office/powerpoint/2010/main" val="2965723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For young adults who have not been screened as children, we obtain a baseline lipid profile at the time of initiation of care with an adult primary care practitioner to screen for familial hyperlipidemia and to assess cardiovascular disease (CVD) risk. If the results are normal, the timing and frequency of future screening should be guided by the patient’s risk of CVD and potential for interventions to improve patient outcomes.</a:t>
            </a:r>
            <a:endParaRPr lang="en-US" dirty="0">
              <a:solidFill>
                <a:srgbClr val="002060"/>
              </a:solidFill>
              <a:latin typeface="Andalus" panose="02020603050405020304" pitchFamily="18" charset="-78"/>
              <a:cs typeface="Andalus" panose="02020603050405020304" pitchFamily="18"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2060"/>
                </a:solidFill>
                <a:effectLst/>
                <a:latin typeface="Andalus" panose="02020603050405020304" pitchFamily="18" charset="-78"/>
                <a:cs typeface="Andalus" panose="02020603050405020304" pitchFamily="18" charset="-78"/>
              </a:rPr>
              <a:t>(diabetes, tobacco use, hypertension, family history of cardiovascular disease before age 50 in male relatives or age 60 in female relatives, or a family history suggestive of familial hyperlipidemia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2060"/>
              </a:solidFill>
              <a:effectLst/>
              <a:latin typeface="Andalus" panose="02020603050405020304" pitchFamily="18" charset="-78"/>
              <a:cs typeface="Andalus" panose="02020603050405020304" pitchFamily="18"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whom does this recommendation apply? These recommendations apply to adults 40 years or older who do not already have CVD or signs or symptoms of CVD. They do not apply to adults with a low-density lipoprotein cholesterol level greater than 190 mg/dL (4.92 mmol/L) or known familial hypercholesterolemia. These populations are at very high risk for CVD and considerations on the use of statins in these populations can be found in other organization’s guidelines on management of hypercholesterolemia. </a:t>
            </a:r>
            <a:endParaRPr lang="en-US" b="0" i="0" dirty="0">
              <a:solidFill>
                <a:srgbClr val="002060"/>
              </a:solidFill>
              <a:effectLst/>
              <a:latin typeface="Andalus" panose="02020603050405020304" pitchFamily="18" charset="-78"/>
              <a:cs typeface="Andalus" panose="02020603050405020304" pitchFamily="18"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32323"/>
                </a:solidFill>
                <a:effectLst/>
                <a:latin typeface="Noto Sans" panose="020B0502040504020204" pitchFamily="34" charset="0"/>
              </a:rPr>
              <a:t>. </a:t>
            </a:r>
          </a:p>
          <a:p>
            <a:pPr algn="l"/>
            <a:r>
              <a:rPr lang="en-US" b="0" i="0" dirty="0">
                <a:solidFill>
                  <a:srgbClr val="232323"/>
                </a:solidFill>
                <a:effectLst/>
                <a:latin typeface="Noto Sans" panose="020B0502040504020204" pitchFamily="34" charset="0"/>
              </a:rPr>
              <a:t>Other patients for whom a fasting lipid profile should be considered as the better approach include those who are overweight, have diabetes, or are taking medications that are known to raise triglyceride values such as steroids.</a:t>
            </a:r>
          </a:p>
          <a:p>
            <a:pPr algn="l"/>
            <a:endParaRPr lang="en-US" b="0" i="0" dirty="0">
              <a:solidFill>
                <a:srgbClr val="232323"/>
              </a:solidFill>
              <a:effectLst/>
              <a:latin typeface="Noto Sans" panose="020B0502040504020204" pitchFamily="34" charset="0"/>
            </a:endParaRPr>
          </a:p>
          <a:p>
            <a:pPr algn="l"/>
            <a:r>
              <a:rPr lang="en-US" b="0" i="0" dirty="0">
                <a:solidFill>
                  <a:srgbClr val="232323"/>
                </a:solidFill>
                <a:effectLst/>
                <a:latin typeface="Noto Sans" panose="020B0502040504020204" pitchFamily="34" charset="0"/>
              </a:rPr>
              <a:t>Many patients will undergo screening for a lipid disorder but not have preventive therapies started due to having a CVD risk below some threshold. We suggest assessing CVD risk and repeating measurements every five years. In patients near a threshold for treatment (whether based on total CVD risk or an LDL cholesterol goal), we suggest repeating measurements every three years. We also repeat measurements at least every three years in those found to be at increased CVD risk based on their lipid measurements.</a:t>
            </a:r>
            <a:r>
              <a:rPr lang="en-US" sz="1200" b="1" i="0" dirty="0">
                <a:solidFill>
                  <a:schemeClr val="accent4">
                    <a:lumMod val="75000"/>
                  </a:schemeClr>
                </a:solidFill>
                <a:effectLst/>
                <a:latin typeface="Andalus" panose="02020603050405020304" pitchFamily="18" charset="-78"/>
                <a:cs typeface="Andalus" panose="02020603050405020304" pitchFamily="18" charset="-78"/>
              </a:rPr>
              <a:t> AHA/ACC 2018 guidelines for screening for dyslipidemia</a:t>
            </a:r>
            <a:endParaRPr lang="en-US" b="0" i="0" dirty="0">
              <a:solidFill>
                <a:srgbClr val="232323"/>
              </a:solidFill>
              <a:effectLst/>
              <a:latin typeface="Noto Sans" panose="020B0502040504020204" pitchFamily="34" charset="0"/>
            </a:endParaRPr>
          </a:p>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26</a:t>
            </a:fld>
            <a:endParaRPr lang="en-US"/>
          </a:p>
        </p:txBody>
      </p:sp>
    </p:spTree>
    <p:extLst>
      <p:ext uri="{BB962C8B-B14F-4D97-AF65-F5344CB8AC3E}">
        <p14:creationId xmlns:p14="http://schemas.microsoft.com/office/powerpoint/2010/main" val="3505056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12B517-D1D2-4B1D-A493-D9D3A3C6967A}" type="slidenum">
              <a:rPr lang="en-US" smtClean="0"/>
              <a:t>27</a:t>
            </a:fld>
            <a:endParaRPr lang="en-US"/>
          </a:p>
        </p:txBody>
      </p:sp>
    </p:spTree>
    <p:extLst>
      <p:ext uri="{BB962C8B-B14F-4D97-AF65-F5344CB8AC3E}">
        <p14:creationId xmlns:p14="http://schemas.microsoft.com/office/powerpoint/2010/main" val="323396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Testing should be considered in overweight or obese (BMI &gt;25 kg/m2 or &gt; 23 kg/m2  in adults who have one or more of the following risks factors</a:t>
            </a:r>
            <a:r>
              <a:rPr lang="en-US" sz="1200" dirty="0"/>
              <a:t>: </a:t>
            </a:r>
          </a:p>
          <a:p>
            <a:pPr marL="0" indent="0">
              <a:buNone/>
            </a:pPr>
            <a:r>
              <a:rPr lang="en-US" sz="1200" i="1" dirty="0"/>
              <a:t>First degree relative with diabetes </a:t>
            </a:r>
          </a:p>
          <a:p>
            <a:pPr marL="0" indent="0">
              <a:buNone/>
            </a:pPr>
            <a:r>
              <a:rPr lang="en-US" sz="1200" i="1" dirty="0"/>
              <a:t> High-risk race/ethnicity (e.g. African American, Latino, American Indian, Alaska People, Asian American, Pacific Islander)  </a:t>
            </a:r>
          </a:p>
          <a:p>
            <a:pPr marL="0" indent="0">
              <a:buNone/>
            </a:pPr>
            <a:r>
              <a:rPr lang="en-US" sz="1200" i="1" dirty="0"/>
              <a:t>History of CVD  </a:t>
            </a:r>
          </a:p>
          <a:p>
            <a:pPr marL="0" indent="0">
              <a:buNone/>
            </a:pPr>
            <a:r>
              <a:rPr lang="en-US" sz="1200" i="1" dirty="0"/>
              <a:t>Hypertension (&gt;140/90 mmHg or on therapy for hypertension)  HDL Cholesterol Level 250 mg/dL (2.82 mmol/)  </a:t>
            </a:r>
          </a:p>
          <a:p>
            <a:pPr marL="0" indent="0">
              <a:buNone/>
            </a:pPr>
            <a:r>
              <a:rPr lang="en-US" sz="1200" i="1" dirty="0"/>
              <a:t>Women with polycystic ovary syndrome  </a:t>
            </a:r>
          </a:p>
          <a:p>
            <a:pPr marL="0" indent="0">
              <a:buNone/>
            </a:pPr>
            <a:r>
              <a:rPr lang="en-US" sz="1200" i="1" dirty="0"/>
              <a:t>Physical inactivity  </a:t>
            </a:r>
          </a:p>
          <a:p>
            <a:pPr marL="0" indent="0">
              <a:buNone/>
            </a:pPr>
            <a:r>
              <a:rPr lang="en-US" sz="1200" i="1" dirty="0"/>
              <a:t>Other clinic conditions associated with insulin resistance (e.g., severe obesity, acanthosis nigricans)</a:t>
            </a:r>
          </a:p>
          <a:p>
            <a:r>
              <a:rPr lang="en-US" dirty="0"/>
              <a:t>If results are normal, testing should be repeated at a minimum of 3-year intervals, with consideration of more frequent testing depending on initial results and risk status</a:t>
            </a:r>
          </a:p>
        </p:txBody>
      </p:sp>
      <p:sp>
        <p:nvSpPr>
          <p:cNvPr id="4" name="Slide Number Placeholder 3"/>
          <p:cNvSpPr>
            <a:spLocks noGrp="1"/>
          </p:cNvSpPr>
          <p:nvPr>
            <p:ph type="sldNum" sz="quarter" idx="5"/>
          </p:nvPr>
        </p:nvSpPr>
        <p:spPr/>
        <p:txBody>
          <a:bodyPr/>
          <a:lstStyle/>
          <a:p>
            <a:fld id="{4012B517-D1D2-4B1D-A493-D9D3A3C6967A}" type="slidenum">
              <a:rPr lang="en-US" smtClean="0"/>
              <a:t>28</a:t>
            </a:fld>
            <a:endParaRPr lang="en-US"/>
          </a:p>
        </p:txBody>
      </p:sp>
    </p:spTree>
    <p:extLst>
      <p:ext uri="{BB962C8B-B14F-4D97-AF65-F5344CB8AC3E}">
        <p14:creationId xmlns:p14="http://schemas.microsoft.com/office/powerpoint/2010/main" val="1995349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Guardian TextSans Web"/>
              </a:rPr>
              <a:t>Task Force (USPSTF) commissioned a systematic review on the effectiveness of aspirin to reduce the risk of CVD events (myocardial infarction and stroke), cardiovascular mortality, and all-cause mortality in persons without a history of CVD. The systematic review also investigated the effect of aspirin use on colorectal cancer (CRC) incidence and mortality in primary CVD prevention populations, as well as the harms (particularly bleeding) associated with aspirin use. </a:t>
            </a:r>
          </a:p>
          <a:p>
            <a:r>
              <a:rPr lang="en-US" b="1" i="0" dirty="0">
                <a:solidFill>
                  <a:srgbClr val="000000"/>
                </a:solidFill>
                <a:effectLst/>
                <a:latin typeface="Guardian TextSans Web"/>
              </a:rPr>
              <a:t>Population</a:t>
            </a:r>
            <a:r>
              <a:rPr lang="en-US" b="0" i="0" dirty="0">
                <a:solidFill>
                  <a:srgbClr val="333333"/>
                </a:solidFill>
                <a:effectLst/>
                <a:latin typeface="Guardian TextSans Web"/>
              </a:rPr>
              <a:t>  Adults 40 years or older without signs or symptoms of CVD or known CVD (including history of myocardial infarction or stroke) who are not at increased risk for bleeding (</a:t>
            </a:r>
            <a:r>
              <a:rPr lang="en-US" b="0" i="0" dirty="0" err="1">
                <a:solidFill>
                  <a:srgbClr val="333333"/>
                </a:solidFill>
                <a:effectLst/>
                <a:latin typeface="Guardian TextSans Web"/>
              </a:rPr>
              <a:t>eg</a:t>
            </a:r>
            <a:r>
              <a:rPr lang="en-US" b="0" i="0" dirty="0">
                <a:solidFill>
                  <a:srgbClr val="333333"/>
                </a:solidFill>
                <a:effectLst/>
                <a:latin typeface="Guardian TextSans Web"/>
              </a:rPr>
              <a:t>, no history of gastrointestinal ulcers, recent bleeding, other medical conditions, or use of medications that increase bleeding risk).</a:t>
            </a:r>
            <a:r>
              <a:rPr lang="en-US" b="0" i="0" dirty="0">
                <a:solidFill>
                  <a:srgbClr val="444444"/>
                </a:solidFill>
                <a:effectLst/>
                <a:latin typeface="Open Sans" panose="020B0606030504020204" pitchFamily="34" charset="0"/>
              </a:rPr>
              <a:t> According to the statement, they conclude "with moderate certainty" that low-dose aspirin for primary prevention has a "small net benefit" in relation to risk of bleeding based on the evidence from the systematic review that included 11 randomized trials of low-dose aspirin (100 mg daily or less) in adults 40 to 50 years old and those over 60 years old</a:t>
            </a:r>
          </a:p>
          <a:p>
            <a:pPr algn="l"/>
            <a:r>
              <a:rPr lang="en-US" b="1" i="0" dirty="0">
                <a:solidFill>
                  <a:srgbClr val="000000"/>
                </a:solidFill>
                <a:effectLst/>
                <a:latin typeface="Guardian TextSans Web"/>
              </a:rPr>
              <a:t>Evidence Assessment</a:t>
            </a:r>
            <a:r>
              <a:rPr lang="en-US" b="0" i="0" dirty="0">
                <a:solidFill>
                  <a:srgbClr val="333333"/>
                </a:solidFill>
                <a:effectLst/>
                <a:latin typeface="Guardian TextSans Web"/>
              </a:rPr>
              <a:t>  The USPSTF concludes with moderate certainty that aspirin use for the primary prevention of CVD events in adults aged 40 to 59 years who have a 10% or greater 10-year CVD risk has a small net benefit. The USPSTF concludes with moderate certainty that initiating aspirin use for the primary prevention of CVD events in adults 60 years or older has no net benefit.</a:t>
            </a:r>
          </a:p>
          <a:p>
            <a:pPr algn="l"/>
            <a:r>
              <a:rPr lang="en-US" b="1" i="0" dirty="0">
                <a:solidFill>
                  <a:srgbClr val="000000"/>
                </a:solidFill>
                <a:effectLst/>
                <a:latin typeface="Guardian TextSans Web"/>
              </a:rPr>
              <a:t>Recommendation</a:t>
            </a:r>
            <a:r>
              <a:rPr lang="en-US" b="0" i="0" dirty="0">
                <a:solidFill>
                  <a:srgbClr val="333333"/>
                </a:solidFill>
                <a:effectLst/>
                <a:latin typeface="Guardian TextSans Web"/>
              </a:rPr>
              <a:t>  The decision to initiate low-dose aspirin use for the primary prevention of CVD in adults aged 40 to 59 years who have a 10% or greater 10-year CVD risk should be an individual one. Evidence indicates that the net benefit of aspirin use in this group is small. Persons who are not at increased risk for bleeding and are willing to take low-dose aspirin daily are more likely to benefit. (C recommendation) The USPSTF recommends against initiating low-dose aspirin use for the primary prevention of CVD in adults 60 years or older. (D recommendation)</a:t>
            </a:r>
          </a:p>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32</a:t>
            </a:fld>
            <a:endParaRPr lang="en-US"/>
          </a:p>
        </p:txBody>
      </p:sp>
    </p:spTree>
    <p:extLst>
      <p:ext uri="{BB962C8B-B14F-4D97-AF65-F5344CB8AC3E}">
        <p14:creationId xmlns:p14="http://schemas.microsoft.com/office/powerpoint/2010/main" val="1902995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Montserrat" panose="00000500000000000000" pitchFamily="2" charset="0"/>
              </a:rPr>
              <a:t>For women who are at average risk for breast cancer, most of the benefit of mammography results from biennial screening during ages 50 to 74 years. Of all of the age groups, women aged 60 to 69 years are most likely to avoid breast cancer death through mammography screening. While screening mammography in women aged 40 to 49 years may reduce the risk for breast cancer death, the number of deaths averted is smaller than that in older women and the number of false-positive results and unnecessary biopsies is larger. The balance of benefits and harms is likely to improve as women move from their early to late 40s. </a:t>
            </a:r>
            <a:br>
              <a:rPr lang="en-US" dirty="0"/>
            </a:b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35</a:t>
            </a:fld>
            <a:endParaRPr lang="en-US"/>
          </a:p>
        </p:txBody>
      </p:sp>
    </p:spTree>
    <p:extLst>
      <p:ext uri="{BB962C8B-B14F-4D97-AF65-F5344CB8AC3E}">
        <p14:creationId xmlns:p14="http://schemas.microsoft.com/office/powerpoint/2010/main" val="1081505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Montserrat" panose="00000500000000000000" pitchFamily="2" charset="0"/>
              </a:rPr>
              <a:t>The USPSTF recommends biennial screening mammography for women aged 50 to 74 year\</a:t>
            </a:r>
          </a:p>
          <a:p>
            <a:r>
              <a:rPr lang="en-US" sz="1200" b="0" i="0" dirty="0">
                <a:solidFill>
                  <a:srgbClr val="002060"/>
                </a:solidFill>
                <a:effectLst/>
                <a:latin typeface="Andalus" panose="02020603050405020304" pitchFamily="18" charset="-78"/>
                <a:cs typeface="Andalus" panose="02020603050405020304" pitchFamily="18" charset="-78"/>
              </a:rPr>
              <a:t>The USPSTF concludes that the current evidence is insufficient to assess the balance of benefits and harms of adjunctive screening for breast cancer using breast ultrasonography, magnetic resonance imaging, DBT, or other methods in women identified to have dense breasts on an otherwise negative screening mammogram</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37</a:t>
            </a:fld>
            <a:endParaRPr lang="en-US"/>
          </a:p>
        </p:txBody>
      </p:sp>
    </p:spTree>
    <p:extLst>
      <p:ext uri="{BB962C8B-B14F-4D97-AF65-F5344CB8AC3E}">
        <p14:creationId xmlns:p14="http://schemas.microsoft.com/office/powerpoint/2010/main" val="183403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Montserrat" panose="00000500000000000000" pitchFamily="2" charset="0"/>
              </a:rPr>
              <a:t>The USPSTF recommends that clinicians offer to prescribe risk-reducing medications, such as tamoxifen, raloxifene, or aromatase inhibitors, to women who are at increased risk for breast cancer and at low risk for adverse medication effects.</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38</a:t>
            </a:fld>
            <a:endParaRPr lang="en-US"/>
          </a:p>
        </p:txBody>
      </p:sp>
    </p:spTree>
    <p:extLst>
      <p:ext uri="{BB962C8B-B14F-4D97-AF65-F5344CB8AC3E}">
        <p14:creationId xmlns:p14="http://schemas.microsoft.com/office/powerpoint/2010/main" val="285361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32323"/>
                </a:solidFill>
                <a:effectLst/>
                <a:latin typeface="Noto Sans" panose="020B0502040504020204" pitchFamily="34" charset="0"/>
              </a:rPr>
              <a:t>Patients should be advised of the risks and benefits of different screening options. The decision about which option to select should be made between the patient and clinician, weighing factors of effectiveness, safety, cost, and availability of the screening tests. </a:t>
            </a:r>
          </a:p>
          <a:p>
            <a:pPr algn="l" fontAlgn="base"/>
            <a:r>
              <a:rPr lang="en-US" b="0" i="0" dirty="0">
                <a:solidFill>
                  <a:srgbClr val="007EC0"/>
                </a:solidFill>
                <a:effectLst/>
                <a:latin typeface="roboto_condensedregular"/>
              </a:rPr>
              <a:t>What is an “Average” Risk of Colorectal Cancer?</a:t>
            </a:r>
          </a:p>
          <a:p>
            <a:pPr algn="l" fontAlgn="base"/>
            <a:r>
              <a:rPr lang="en-US" b="0" i="0" dirty="0">
                <a:solidFill>
                  <a:srgbClr val="000000"/>
                </a:solidFill>
                <a:effectLst/>
                <a:latin typeface="open_sansregular"/>
              </a:rPr>
              <a:t>Your risk level is considered average if you have:</a:t>
            </a:r>
          </a:p>
          <a:p>
            <a:pPr algn="l" fontAlgn="base">
              <a:buFont typeface="Arial" panose="020B0604020202020204" pitchFamily="34" charset="0"/>
              <a:buChar char="•"/>
            </a:pPr>
            <a:r>
              <a:rPr lang="en-US" b="0" i="0" dirty="0">
                <a:solidFill>
                  <a:srgbClr val="000000"/>
                </a:solidFill>
                <a:effectLst/>
                <a:latin typeface="open_sansregular"/>
              </a:rPr>
              <a:t>No history of colorectal cancer or polyps</a:t>
            </a:r>
          </a:p>
          <a:p>
            <a:pPr algn="l" fontAlgn="base">
              <a:buFont typeface="Arial" panose="020B0604020202020204" pitchFamily="34" charset="0"/>
              <a:buChar char="•"/>
            </a:pPr>
            <a:r>
              <a:rPr lang="en-US" b="0" i="0" dirty="0">
                <a:solidFill>
                  <a:srgbClr val="000000"/>
                </a:solidFill>
                <a:effectLst/>
                <a:latin typeface="open_sansregular"/>
              </a:rPr>
              <a:t>No family history of colorectal cancer</a:t>
            </a:r>
          </a:p>
          <a:p>
            <a:pPr algn="l" fontAlgn="base">
              <a:buFont typeface="Arial" panose="020B0604020202020204" pitchFamily="34" charset="0"/>
              <a:buChar char="•"/>
            </a:pPr>
            <a:r>
              <a:rPr lang="en-US" b="0" i="0" dirty="0">
                <a:solidFill>
                  <a:srgbClr val="000000"/>
                </a:solidFill>
                <a:effectLst/>
                <a:latin typeface="open_sansregular"/>
              </a:rPr>
              <a:t>No history of Crohn’s disease or ulcerative colitis</a:t>
            </a:r>
          </a:p>
          <a:p>
            <a:pPr algn="l" fontAlgn="base">
              <a:buFont typeface="Arial" panose="020B0604020202020204" pitchFamily="34" charset="0"/>
              <a:buChar char="•"/>
            </a:pPr>
            <a:r>
              <a:rPr lang="en-US" b="0" i="0" dirty="0">
                <a:solidFill>
                  <a:srgbClr val="000000"/>
                </a:solidFill>
                <a:effectLst/>
                <a:latin typeface="open_sansregular"/>
              </a:rPr>
              <a:t>No history of or suspected hereditary cancer syndrome (familial adenomatous polyposis or Lynch syndrome</a:t>
            </a:r>
          </a:p>
          <a:p>
            <a:pPr algn="l" fontAlgn="base">
              <a:buFont typeface="Arial" panose="020B0604020202020204" pitchFamily="34" charset="0"/>
              <a:buChar char="•"/>
            </a:pPr>
            <a:r>
              <a:rPr lang="en-US" b="0" i="0" dirty="0">
                <a:solidFill>
                  <a:srgbClr val="000000"/>
                </a:solidFill>
                <a:effectLst/>
                <a:latin typeface="open_sansregular"/>
              </a:rPr>
              <a:t>No history of previous cancer treatment in the abdomen or pelvic area</a:t>
            </a:r>
          </a:p>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39</a:t>
            </a:fld>
            <a:endParaRPr lang="en-US"/>
          </a:p>
        </p:txBody>
      </p:sp>
    </p:spTree>
    <p:extLst>
      <p:ext uri="{BB962C8B-B14F-4D97-AF65-F5344CB8AC3E}">
        <p14:creationId xmlns:p14="http://schemas.microsoft.com/office/powerpoint/2010/main" val="533083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is calculated by multiplying the number of packs of cigarettes smoked per day by </a:t>
            </a:r>
            <a:r>
              <a:rPr lang="en-US" dirty="0" err="1"/>
              <a:t>numbrr</a:t>
            </a:r>
            <a:r>
              <a:rPr lang="en-US" dirty="0"/>
              <a:t> of years the person smoked </a:t>
            </a:r>
          </a:p>
        </p:txBody>
      </p:sp>
      <p:sp>
        <p:nvSpPr>
          <p:cNvPr id="4" name="Slide Number Placeholder 3"/>
          <p:cNvSpPr>
            <a:spLocks noGrp="1"/>
          </p:cNvSpPr>
          <p:nvPr>
            <p:ph type="sldNum" sz="quarter" idx="5"/>
          </p:nvPr>
        </p:nvSpPr>
        <p:spPr/>
        <p:txBody>
          <a:bodyPr/>
          <a:lstStyle/>
          <a:p>
            <a:fld id="{4012B517-D1D2-4B1D-A493-D9D3A3C6967A}" type="slidenum">
              <a:rPr lang="en-US" smtClean="0"/>
              <a:t>41</a:t>
            </a:fld>
            <a:endParaRPr lang="en-US"/>
          </a:p>
        </p:txBody>
      </p:sp>
    </p:spTree>
    <p:extLst>
      <p:ext uri="{BB962C8B-B14F-4D97-AF65-F5344CB8AC3E}">
        <p14:creationId xmlns:p14="http://schemas.microsoft.com/office/powerpoint/2010/main" val="164699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men 55-65 discussion to undergo periodic screening with PSA , discuss potential benefit and harm (C recommendation)</a:t>
            </a:r>
          </a:p>
          <a:p>
            <a:r>
              <a:rPr lang="en-US" dirty="0"/>
              <a:t>Men above 70 it a d recommendation </a:t>
            </a:r>
          </a:p>
        </p:txBody>
      </p:sp>
      <p:sp>
        <p:nvSpPr>
          <p:cNvPr id="4" name="Slide Number Placeholder 3"/>
          <p:cNvSpPr>
            <a:spLocks noGrp="1"/>
          </p:cNvSpPr>
          <p:nvPr>
            <p:ph type="sldNum" sz="quarter" idx="5"/>
          </p:nvPr>
        </p:nvSpPr>
        <p:spPr/>
        <p:txBody>
          <a:bodyPr/>
          <a:lstStyle/>
          <a:p>
            <a:fld id="{4012B517-D1D2-4B1D-A493-D9D3A3C6967A}" type="slidenum">
              <a:rPr lang="en-US" smtClean="0"/>
              <a:t>42</a:t>
            </a:fld>
            <a:endParaRPr lang="en-US"/>
          </a:p>
        </p:txBody>
      </p:sp>
    </p:spTree>
    <p:extLst>
      <p:ext uri="{BB962C8B-B14F-4D97-AF65-F5344CB8AC3E}">
        <p14:creationId xmlns:p14="http://schemas.microsoft.com/office/powerpoint/2010/main" val="1280015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TIXGeneral-Regular"/>
              </a:rPr>
              <a:t>Cervical cancer screening uptake among Jordanian women is significantly low; determining factors for the decision to undergo screening include encouragement from the healthcare provider, the number of years of marriage, and use of the private healthcare sector. To improve uptake, structured screening </a:t>
            </a:r>
            <a:r>
              <a:rPr lang="en-US" b="0" i="0" dirty="0" err="1">
                <a:solidFill>
                  <a:srgbClr val="000000"/>
                </a:solidFill>
                <a:effectLst/>
                <a:latin typeface="STIXGeneral-Regular"/>
              </a:rPr>
              <a:t>programmes</a:t>
            </a:r>
            <a:r>
              <a:rPr lang="en-US" b="0" i="0" dirty="0">
                <a:solidFill>
                  <a:srgbClr val="000000"/>
                </a:solidFill>
                <a:effectLst/>
                <a:latin typeface="STIXGeneral-Regular"/>
              </a:rPr>
              <a:t> need to be implemented in collaboration with national partners and institutions to decrease the incidence of cervical cancer in Jordan.</a:t>
            </a:r>
          </a:p>
          <a:p>
            <a:r>
              <a:rPr lang="en-US" b="0" i="0" dirty="0">
                <a:solidFill>
                  <a:srgbClr val="232323"/>
                </a:solidFill>
                <a:effectLst/>
                <a:latin typeface="Noto Sans" panose="020B0502040504020204" pitchFamily="34" charset="0"/>
              </a:rPr>
              <a:t>Infection with oncogenic strains of HPV (</a:t>
            </a:r>
            <a:r>
              <a:rPr lang="en-US" b="0" i="0" dirty="0" err="1">
                <a:solidFill>
                  <a:srgbClr val="232323"/>
                </a:solidFill>
                <a:effectLst/>
                <a:latin typeface="Noto Sans" panose="020B0502040504020204" pitchFamily="34" charset="0"/>
              </a:rPr>
              <a:t>ie</a:t>
            </a:r>
            <a:r>
              <a:rPr lang="en-US" b="0" i="0" dirty="0">
                <a:solidFill>
                  <a:srgbClr val="232323"/>
                </a:solidFill>
                <a:effectLst/>
                <a:latin typeface="Noto Sans" panose="020B0502040504020204" pitchFamily="34" charset="0"/>
              </a:rPr>
              <a:t>, high-risk HPV [</a:t>
            </a:r>
            <a:r>
              <a:rPr lang="en-US" b="0" i="0" dirty="0" err="1">
                <a:solidFill>
                  <a:srgbClr val="232323"/>
                </a:solidFill>
                <a:effectLst/>
                <a:latin typeface="Noto Sans" panose="020B0502040504020204" pitchFamily="34" charset="0"/>
              </a:rPr>
              <a:t>hrHPV</a:t>
            </a:r>
            <a:r>
              <a:rPr lang="en-US" b="0" i="0" dirty="0">
                <a:solidFill>
                  <a:srgbClr val="232323"/>
                </a:solidFill>
                <a:effectLst/>
                <a:latin typeface="Noto Sans" panose="020B0502040504020204" pitchFamily="34" charset="0"/>
              </a:rPr>
              <a:t>]) and persistence of </a:t>
            </a:r>
            <a:r>
              <a:rPr lang="en-US" b="0" i="0" dirty="0" err="1">
                <a:solidFill>
                  <a:srgbClr val="232323"/>
                </a:solidFill>
                <a:effectLst/>
                <a:latin typeface="Noto Sans" panose="020B0502040504020204" pitchFamily="34" charset="0"/>
              </a:rPr>
              <a:t>hrHPV</a:t>
            </a:r>
            <a:r>
              <a:rPr lang="en-US" b="0" i="0" dirty="0">
                <a:solidFill>
                  <a:srgbClr val="232323"/>
                </a:solidFill>
                <a:effectLst/>
                <a:latin typeface="Noto Sans" panose="020B0502040504020204" pitchFamily="34" charset="0"/>
              </a:rPr>
              <a:t> infection are the most important determinants of progression to cervical cancer</a:t>
            </a:r>
          </a:p>
          <a:p>
            <a:r>
              <a:rPr lang="en-US" b="0" i="0" dirty="0">
                <a:solidFill>
                  <a:schemeClr val="tx2">
                    <a:lumMod val="50000"/>
                  </a:schemeClr>
                </a:solidFill>
                <a:effectLst/>
                <a:latin typeface="Noto Sans" panose="020B0502040504020204" pitchFamily="34" charset="0"/>
              </a:rPr>
              <a:t> In co-testing, both a Pap test and HPV test are collected, and results are provided concurrently;  screening interval for co-testing is every five years.</a:t>
            </a:r>
          </a:p>
          <a:p>
            <a:r>
              <a:rPr lang="en-US" b="0" i="0" dirty="0">
                <a:solidFill>
                  <a:schemeClr val="tx2">
                    <a:lumMod val="50000"/>
                  </a:schemeClr>
                </a:solidFill>
                <a:effectLst/>
                <a:latin typeface="Noto Sans" panose="020B0502040504020204" pitchFamily="34" charset="0"/>
              </a:rPr>
              <a:t>Co-testing results in a doubling of tests being performed (Pap and HPV testing) and therefore may not be sustainable in all settings.</a:t>
            </a:r>
            <a:endParaRPr lang="en-US" dirty="0">
              <a:solidFill>
                <a:schemeClr val="tx2">
                  <a:lumMod val="50000"/>
                </a:schemeClr>
              </a:solidFill>
            </a:endParaRPr>
          </a:p>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43</a:t>
            </a:fld>
            <a:endParaRPr lang="en-US"/>
          </a:p>
        </p:txBody>
      </p:sp>
    </p:spTree>
    <p:extLst>
      <p:ext uri="{BB962C8B-B14F-4D97-AF65-F5344CB8AC3E}">
        <p14:creationId xmlns:p14="http://schemas.microsoft.com/office/powerpoint/2010/main" val="228994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The incidence of high-grade cytologic abnormalities is very low within three years of a normal Pap test (10 to 66 per 10,000) [</a:t>
            </a:r>
            <a:r>
              <a:rPr lang="en-US" b="0" i="0" u="none" strike="noStrike" dirty="0">
                <a:solidFill>
                  <a:srgbClr val="005B92"/>
                </a:solidFill>
                <a:effectLst/>
                <a:latin typeface="Noto Sans" panose="020B0502040504020204" pitchFamily="34" charset="0"/>
                <a:hlinkClick r:id="rId3"/>
              </a:rPr>
              <a:t>27</a:t>
            </a:r>
            <a:r>
              <a:rPr lang="en-US" b="0" i="0" dirty="0">
                <a:solidFill>
                  <a:srgbClr val="232323"/>
                </a:solidFill>
                <a:effectLst/>
                <a:latin typeface="Noto Sans" panose="020B0502040504020204" pitchFamily="34" charset="0"/>
              </a:rPr>
              <a:t>], and modeling studies have suggested cancer detection rates to be similar with annual or triennial screening, while doubling or tripling the number of downstream interventions, including colposcopies with annual screening</a:t>
            </a:r>
          </a:p>
          <a:p>
            <a:endParaRPr lang="en-US" b="0" i="0" dirty="0">
              <a:solidFill>
                <a:srgbClr val="232323"/>
              </a:solidFill>
              <a:effectLst/>
              <a:latin typeface="Noto Sans" panose="020B0502040504020204" pitchFamily="34" charset="0"/>
            </a:endParaRPr>
          </a:p>
          <a:p>
            <a:pPr algn="l"/>
            <a:r>
              <a:rPr lang="en-US" b="0" i="0" dirty="0">
                <a:solidFill>
                  <a:srgbClr val="232323"/>
                </a:solidFill>
                <a:effectLst/>
                <a:latin typeface="Noto Sans" panose="020B0502040504020204" pitchFamily="34" charset="0"/>
              </a:rPr>
              <a:t> HPV test is performed alone, without cervical cytology; the suggested screening interval for primary HPV testing is every five years. Only certain HPV tests are approved by the US Food and Drug Administration (FDA) for primary </a:t>
            </a:r>
            <a:r>
              <a:rPr lang="en-US" b="0" i="0" dirty="0" err="1">
                <a:solidFill>
                  <a:srgbClr val="232323"/>
                </a:solidFill>
                <a:effectLst/>
                <a:latin typeface="Noto Sans" panose="020B0502040504020204" pitchFamily="34" charset="0"/>
              </a:rPr>
              <a:t>hrHPV</a:t>
            </a:r>
            <a:r>
              <a:rPr lang="en-US" b="0" i="0" dirty="0">
                <a:solidFill>
                  <a:srgbClr val="232323"/>
                </a:solidFill>
                <a:effectLst/>
                <a:latin typeface="Noto Sans" panose="020B0502040504020204" pitchFamily="34" charset="0"/>
              </a:rPr>
              <a:t> testing (</a:t>
            </a:r>
            <a:r>
              <a:rPr lang="en-US" b="0" i="0" dirty="0" err="1">
                <a:solidFill>
                  <a:srgbClr val="232323"/>
                </a:solidFill>
                <a:effectLst/>
                <a:latin typeface="Noto Sans" panose="020B0502040504020204" pitchFamily="34" charset="0"/>
              </a:rPr>
              <a:t>ie</a:t>
            </a:r>
            <a:r>
              <a:rPr lang="en-US" b="0" i="0" dirty="0">
                <a:solidFill>
                  <a:srgbClr val="232323"/>
                </a:solidFill>
                <a:effectLst/>
                <a:latin typeface="Noto Sans" panose="020B0502040504020204" pitchFamily="34" charset="0"/>
              </a:rPr>
              <a:t>, Cobas, BD </a:t>
            </a:r>
            <a:r>
              <a:rPr lang="en-US" b="0" i="0" dirty="0" err="1">
                <a:solidFill>
                  <a:srgbClr val="232323"/>
                </a:solidFill>
                <a:effectLst/>
                <a:latin typeface="Noto Sans" panose="020B0502040504020204" pitchFamily="34" charset="0"/>
              </a:rPr>
              <a:t>Onclarity</a:t>
            </a:r>
            <a:r>
              <a:rPr lang="en-US" b="0" i="0" dirty="0">
                <a:solidFill>
                  <a:srgbClr val="232323"/>
                </a:solidFill>
                <a:effectLst/>
                <a:latin typeface="Noto Sans" panose="020B0502040504020204" pitchFamily="34" charset="0"/>
              </a:rPr>
              <a:t>), and these tests are not available at all institutions (</a:t>
            </a:r>
            <a:r>
              <a:rPr lang="en-US" b="0" i="0" u="none" strike="noStrike" dirty="0">
                <a:solidFill>
                  <a:srgbClr val="005B92"/>
                </a:solidFill>
                <a:effectLst/>
                <a:latin typeface="Noto Sans" panose="020B0502040504020204" pitchFamily="34" charset="0"/>
                <a:hlinkClick r:id="rId4"/>
              </a:rPr>
              <a:t>table 1</a:t>
            </a:r>
            <a:r>
              <a:rPr lang="en-US" b="0" i="0" dirty="0">
                <a:solidFill>
                  <a:srgbClr val="232323"/>
                </a:solidFill>
                <a:effectLst/>
                <a:latin typeface="Noto Sans" panose="020B0502040504020204" pitchFamily="34" charset="0"/>
              </a:rPr>
              <a:t>). However, other countries (</a:t>
            </a:r>
            <a:r>
              <a:rPr lang="en-US" b="0" i="0" dirty="0" err="1">
                <a:solidFill>
                  <a:srgbClr val="232323"/>
                </a:solidFill>
                <a:effectLst/>
                <a:latin typeface="Noto Sans" panose="020B0502040504020204" pitchFamily="34" charset="0"/>
              </a:rPr>
              <a:t>eg</a:t>
            </a:r>
            <a:r>
              <a:rPr lang="en-US" b="0" i="0" dirty="0">
                <a:solidFill>
                  <a:srgbClr val="232323"/>
                </a:solidFill>
                <a:effectLst/>
                <a:latin typeface="Noto Sans" panose="020B0502040504020204" pitchFamily="34" charset="0"/>
              </a:rPr>
              <a:t>, Australia, Netherlands, United Kingdom) have transitioned to nationwide screening with this method.</a:t>
            </a:r>
          </a:p>
          <a:p>
            <a:pPr algn="l"/>
            <a:r>
              <a:rPr lang="en-US" b="0" i="0" dirty="0">
                <a:solidFill>
                  <a:srgbClr val="232323"/>
                </a:solidFill>
                <a:effectLst/>
                <a:latin typeface="Noto Sans" panose="020B0502040504020204" pitchFamily="34" charset="0"/>
              </a:rPr>
              <a:t>If </a:t>
            </a:r>
            <a:r>
              <a:rPr lang="en-US" b="0" i="0" dirty="0" err="1">
                <a:solidFill>
                  <a:srgbClr val="232323"/>
                </a:solidFill>
                <a:effectLst/>
                <a:latin typeface="Noto Sans" panose="020B0502040504020204" pitchFamily="34" charset="0"/>
              </a:rPr>
              <a:t>hrHPV</a:t>
            </a:r>
            <a:r>
              <a:rPr lang="en-US" b="0" i="0" dirty="0">
                <a:solidFill>
                  <a:srgbClr val="232323"/>
                </a:solidFill>
                <a:effectLst/>
                <a:latin typeface="Noto Sans" panose="020B0502040504020204" pitchFamily="34" charset="0"/>
              </a:rPr>
              <a:t> testing is positive (abnormal), reflex genotyping for HPV types 16 and 18 and reflex cytology are performed (</a:t>
            </a:r>
            <a:r>
              <a:rPr lang="en-US" b="0" i="0" dirty="0" err="1">
                <a:solidFill>
                  <a:srgbClr val="232323"/>
                </a:solidFill>
                <a:effectLst/>
                <a:latin typeface="Noto Sans" panose="020B0502040504020204" pitchFamily="34" charset="0"/>
              </a:rPr>
              <a:t>ie</a:t>
            </a:r>
            <a:r>
              <a:rPr lang="en-US" b="0" i="0" dirty="0">
                <a:solidFill>
                  <a:srgbClr val="232323"/>
                </a:solidFill>
                <a:effectLst/>
                <a:latin typeface="Noto Sans" panose="020B0502040504020204" pitchFamily="34" charset="0"/>
              </a:rPr>
              <a:t>,</a:t>
            </a:r>
            <a:r>
              <a:rPr lang="en-US" b="1" i="0" dirty="0">
                <a:solidFill>
                  <a:srgbClr val="232323"/>
                </a:solidFill>
                <a:effectLst/>
                <a:latin typeface="Noto Sans" panose="020B0502040504020204" pitchFamily="34" charset="0"/>
              </a:rPr>
              <a:t> </a:t>
            </a:r>
            <a:r>
              <a:rPr lang="en-US" b="0" i="0" dirty="0">
                <a:solidFill>
                  <a:srgbClr val="232323"/>
                </a:solidFill>
                <a:effectLst/>
                <a:latin typeface="Noto Sans" panose="020B0502040504020204" pitchFamily="34" charset="0"/>
              </a:rPr>
              <a:t>a Pap test is performed as a result of the positive HPV test). This is discussed in more detail elsewhere. (See </a:t>
            </a:r>
            <a:r>
              <a:rPr lang="en-US" b="0" i="0" u="none" strike="noStrike" dirty="0">
                <a:solidFill>
                  <a:srgbClr val="005B92"/>
                </a:solidFill>
                <a:effectLst/>
                <a:latin typeface="Noto Sans" panose="020B0502040504020204" pitchFamily="34" charset="0"/>
                <a:hlinkClick r:id="rId5"/>
              </a:rPr>
              <a:t>'Follow-up of abnormal results'</a:t>
            </a:r>
            <a:r>
              <a:rPr lang="en-US" b="0" i="0" dirty="0">
                <a:solidFill>
                  <a:srgbClr val="232323"/>
                </a:solidFill>
                <a:effectLst/>
                <a:latin typeface="Noto Sans" panose="020B0502040504020204" pitchFamily="34" charset="0"/>
              </a:rPr>
              <a:t> below.)</a:t>
            </a:r>
          </a:p>
          <a:p>
            <a:pPr algn="l"/>
            <a:r>
              <a:rPr lang="en-US" b="0" i="0" dirty="0">
                <a:solidFill>
                  <a:srgbClr val="232323"/>
                </a:solidFill>
                <a:effectLst/>
                <a:latin typeface="Noto Sans" panose="020B0502040504020204" pitchFamily="34" charset="0"/>
              </a:rPr>
              <a:t>Self-collection of HPV samples may be useful for patients with barriers to screening (</a:t>
            </a:r>
            <a:r>
              <a:rPr lang="en-US" b="0" i="0" dirty="0" err="1">
                <a:solidFill>
                  <a:srgbClr val="232323"/>
                </a:solidFill>
                <a:effectLst/>
                <a:latin typeface="Noto Sans" panose="020B0502040504020204" pitchFamily="34" charset="0"/>
              </a:rPr>
              <a:t>eg</a:t>
            </a:r>
            <a:r>
              <a:rPr lang="en-US" b="0" i="0" dirty="0">
                <a:solidFill>
                  <a:srgbClr val="232323"/>
                </a:solidFill>
                <a:effectLst/>
                <a:latin typeface="Noto Sans" panose="020B0502040504020204" pitchFamily="34" charset="0"/>
              </a:rPr>
              <a:t>, patients with limited access to health care, gender minority patients, patients with a history of abuse/trauma) [</a:t>
            </a:r>
            <a:r>
              <a:rPr lang="en-US" b="0" i="0" u="none" strike="noStrike" dirty="0">
                <a:solidFill>
                  <a:srgbClr val="005B92"/>
                </a:solidFill>
                <a:effectLst/>
                <a:latin typeface="Noto Sans" panose="020B0502040504020204" pitchFamily="34" charset="0"/>
                <a:hlinkClick r:id="rId6"/>
              </a:rPr>
              <a:t>32</a:t>
            </a:r>
            <a:r>
              <a:rPr lang="en-US" b="0" i="0" dirty="0">
                <a:solidFill>
                  <a:srgbClr val="232323"/>
                </a:solidFill>
                <a:effectLst/>
                <a:latin typeface="Noto Sans" panose="020B0502040504020204" pitchFamily="34" charset="0"/>
              </a:rPr>
              <a:t>]. Though not approved by the FDA, self-sampling devices are available in the Netherlands and Australia [</a:t>
            </a:r>
            <a:r>
              <a:rPr lang="en-US" b="0" i="0" u="none" strike="noStrike" dirty="0">
                <a:solidFill>
                  <a:srgbClr val="005B92"/>
                </a:solidFill>
                <a:effectLst/>
                <a:latin typeface="Noto Sans" panose="020B0502040504020204" pitchFamily="34" charset="0"/>
                <a:hlinkClick r:id="rId7"/>
              </a:rPr>
              <a:t>33,34</a:t>
            </a:r>
            <a:r>
              <a:rPr lang="en-US" b="0" i="0" dirty="0">
                <a:solidFill>
                  <a:srgbClr val="232323"/>
                </a:solidFill>
                <a:effectLst/>
                <a:latin typeface="Noto Sans" panose="020B0502040504020204" pitchFamily="34" charset="0"/>
              </a:rPr>
              <a:t>] and in some resource-limited settings. This is discussed in more detail elsewhere</a:t>
            </a:r>
          </a:p>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44</a:t>
            </a:fld>
            <a:endParaRPr lang="en-US"/>
          </a:p>
        </p:txBody>
      </p:sp>
    </p:spTree>
    <p:extLst>
      <p:ext uri="{BB962C8B-B14F-4D97-AF65-F5344CB8AC3E}">
        <p14:creationId xmlns:p14="http://schemas.microsoft.com/office/powerpoint/2010/main" val="2076157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For practices choosing to screen, the two-item Patient Health Questionnaire (PHQ), either as a verbal or written screen, is easily administered ,</a:t>
            </a:r>
            <a:r>
              <a:rPr lang="en-US" b="0" i="0" dirty="0">
                <a:solidFill>
                  <a:srgbClr val="002060"/>
                </a:solidFill>
                <a:effectLst/>
                <a:latin typeface="Andalus" panose="02020603050405020304" pitchFamily="18" charset="-78"/>
                <a:cs typeface="Andalus" panose="02020603050405020304" pitchFamily="18" charset="-78"/>
              </a:rPr>
              <a:t> To facilitate ease of implementation, screen at the time of a routine health visit</a:t>
            </a:r>
            <a:endParaRPr lang="en-US" b="0" i="0" dirty="0">
              <a:solidFill>
                <a:srgbClr val="232323"/>
              </a:solidFill>
              <a:effectLst/>
              <a:latin typeface="Noto Sans" panose="020B0502040504020204" pitchFamily="34" charset="0"/>
            </a:endParaRPr>
          </a:p>
          <a:p>
            <a:r>
              <a:rPr lang="en-US" b="0" i="0" dirty="0">
                <a:solidFill>
                  <a:srgbClr val="232323"/>
                </a:solidFill>
                <a:effectLst/>
                <a:latin typeface="Noto Sans" panose="020B0502040504020204" pitchFamily="34" charset="0"/>
              </a:rPr>
              <a:t>A positive screen should be followed by a clinical interview, facilitated with the PHQ-9  to diagnose depression</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46</a:t>
            </a:fld>
            <a:endParaRPr lang="en-US"/>
          </a:p>
        </p:txBody>
      </p:sp>
    </p:spTree>
    <p:extLst>
      <p:ext uri="{BB962C8B-B14F-4D97-AF65-F5344CB8AC3E}">
        <p14:creationId xmlns:p14="http://schemas.microsoft.com/office/powerpoint/2010/main" val="4149629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If asked to clarify the meaning of “nonmedical reasons,” add "for instance because of the experience or feeling it caused.”</a:t>
            </a:r>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48</a:t>
            </a:fld>
            <a:endParaRPr lang="en-US"/>
          </a:p>
        </p:txBody>
      </p:sp>
    </p:spTree>
    <p:extLst>
      <p:ext uri="{BB962C8B-B14F-4D97-AF65-F5344CB8AC3E}">
        <p14:creationId xmlns:p14="http://schemas.microsoft.com/office/powerpoint/2010/main" val="3767359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2B517-D1D2-4B1D-A493-D9D3A3C6967A}" type="slidenum">
              <a:rPr lang="en-US" smtClean="0"/>
              <a:t>52</a:t>
            </a:fld>
            <a:endParaRPr lang="en-US"/>
          </a:p>
        </p:txBody>
      </p:sp>
    </p:spTree>
    <p:extLst>
      <p:ext uri="{BB962C8B-B14F-4D97-AF65-F5344CB8AC3E}">
        <p14:creationId xmlns:p14="http://schemas.microsoft.com/office/powerpoint/2010/main" val="181533196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1">
                <a:solidFill>
                  <a:schemeClr val="accent2">
                    <a:lumMod val="7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817E8C-AF58-4734-803D-EEB817B3C6BE}"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55715187-F033-4968-A738-A3D90A6913E1}" type="slidenum">
              <a:rPr lang="en-US" smtClean="0"/>
              <a:t>‹#›</a:t>
            </a:fld>
            <a:endParaRPr lang="en-US"/>
          </a:p>
        </p:txBody>
      </p:sp>
    </p:spTree>
    <p:extLst>
      <p:ext uri="{BB962C8B-B14F-4D97-AF65-F5344CB8AC3E}">
        <p14:creationId xmlns:p14="http://schemas.microsoft.com/office/powerpoint/2010/main" val="412614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817E8C-AF58-4734-803D-EEB817B3C6BE}"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1584230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p>
            <a:fld id="{D5817E8C-AF58-4734-803D-EEB817B3C6BE}" type="datetimeFigureOut">
              <a:rPr lang="en-US" smtClean="0"/>
              <a:t>7/10/2026</a:t>
            </a:fld>
            <a:endParaRPr lang="en-US"/>
          </a:p>
        </p:txBody>
      </p:sp>
      <p:sp>
        <p:nvSpPr>
          <p:cNvPr id="5" name="Footer Placeholder 4"/>
          <p:cNvSpPr>
            <a:spLocks noGrp="1"/>
          </p:cNvSpPr>
          <p:nvPr>
            <p:ph type="ftr" sz="quarter" idx="11"/>
          </p:nvPr>
        </p:nvSpPr>
        <p:spPr>
          <a:xfrm>
            <a:off x="1637031" y="6272785"/>
            <a:ext cx="4745736" cy="365125"/>
          </a:xfrm>
        </p:spPr>
        <p:txBody>
          <a:body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55715187-F033-4968-A738-A3D90A6913E1}" type="slidenum">
              <a:rPr lang="en-US" smtClean="0"/>
              <a:t>‹#›</a:t>
            </a:fld>
            <a:endParaRPr lang="en-US"/>
          </a:p>
        </p:txBody>
      </p:sp>
    </p:spTree>
    <p:extLst>
      <p:ext uri="{BB962C8B-B14F-4D97-AF65-F5344CB8AC3E}">
        <p14:creationId xmlns:p14="http://schemas.microsoft.com/office/powerpoint/2010/main" val="3245016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817E8C-AF58-4734-803D-EEB817B3C6BE}"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3531006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817E8C-AF58-4734-803D-EEB817B3C6BE}" type="datetimeFigureOut">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1295963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817E8C-AF58-4734-803D-EEB817B3C6BE}" type="datetimeFigureOut">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4042081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817E8C-AF58-4734-803D-EEB817B3C6BE}" type="datetimeFigureOut">
              <a:rPr lang="en-US" smtClean="0"/>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3955415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817E8C-AF58-4734-803D-EEB817B3C6BE}"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1433077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2">
                    <a:lumMod val="50000"/>
                  </a:schemeClr>
                </a:solidFill>
              </a:defRPr>
            </a:lvl1pPr>
          </a:lstStyle>
          <a:p>
            <a:fld id="{D5817E8C-AF58-4734-803D-EEB817B3C6BE}" type="datetimeFigureOut">
              <a:rPr lang="en-US" smtClean="0"/>
              <a:t>7/10/2026</a:t>
            </a:fld>
            <a:endParaRPr lang="en-US"/>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173913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817E8C-AF58-4734-803D-EEB817B3C6BE}"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3115611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817E8C-AF58-4734-803D-EEB817B3C6BE}"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715187-F033-4968-A738-A3D90A6913E1}" type="slidenum">
              <a:rPr lang="en-US" smtClean="0"/>
              <a:t>‹#›</a:t>
            </a:fld>
            <a:endParaRPr lang="en-US"/>
          </a:p>
        </p:txBody>
      </p:sp>
    </p:spTree>
    <p:extLst>
      <p:ext uri="{BB962C8B-B14F-4D97-AF65-F5344CB8AC3E}">
        <p14:creationId xmlns:p14="http://schemas.microsoft.com/office/powerpoint/2010/main" val="4124891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152400" y="6477000"/>
            <a:ext cx="1135247"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2145056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30000"/>
            <a:lum/>
          </a:blip>
          <a:srcRect/>
          <a:stretch>
            <a:fillRect l="-6000" r="-6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2">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en-US"/>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2">
                    <a:lumMod val="50000"/>
                  </a:schemeClr>
                </a:solidFill>
              </a:defRPr>
            </a:lvl1pPr>
          </a:lstStyle>
          <a:p>
            <a:fld id="{D5817E8C-AF58-4734-803D-EEB817B3C6BE}" type="datetimeFigureOut">
              <a:rPr lang="en-US" smtClean="0"/>
              <a:t>7/10/2026</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2">
                    <a:lumMod val="50000"/>
                  </a:schemeClr>
                </a:solidFill>
              </a:defRPr>
            </a:lvl1pPr>
          </a:lstStyle>
          <a:p>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j-lt"/>
              </a:defRPr>
            </a:lvl1pPr>
          </a:lstStyle>
          <a:p>
            <a:fld id="{55715187-F033-4968-A738-A3D90A6913E1}" type="slidenum">
              <a:rPr lang="en-US" smtClean="0"/>
              <a:t>‹#›</a:t>
            </a:fld>
            <a:endParaRPr lang="en-US"/>
          </a:p>
        </p:txBody>
      </p:sp>
    </p:spTree>
    <p:extLst>
      <p:ext uri="{BB962C8B-B14F-4D97-AF65-F5344CB8AC3E}">
        <p14:creationId xmlns:p14="http://schemas.microsoft.com/office/powerpoint/2010/main" val="324597112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Lst>
  <p:txStyles>
    <p:titleStyle>
      <a:lvl1pPr algn="l" defTabSz="914400" rtl="0" eaLnBrk="1" latinLnBrk="0" hangingPunct="1">
        <a:lnSpc>
          <a:spcPct val="90000"/>
        </a:lnSpc>
        <a:spcBef>
          <a:spcPct val="0"/>
        </a:spcBef>
        <a:buNone/>
        <a:defRPr sz="4200" b="1" kern="1200" cap="none"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2.wdp"/><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customXml" Target="../ink/ink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uptodate.com/contents/aspirin-drug-information?search=preventive%20care%20in%20adults%20recommendations&amp;topicRef=97819&amp;source=see_lin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uptodate.com/contents/aspirin-drug-information?search=preventive%20care%20in%20adults%20recommendations&amp;topicRef=16291&amp;source=see_link"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ncer.org/cancer/types/breast-cancer/risk-and-prevention/breast-cancer-risk-factors-you-cannot-change.html" TargetMode="External"/><Relationship Id="rId2" Type="http://schemas.openxmlformats.org/officeDocument/2006/relationships/hyperlink" Target="https://www.cancer.org/cancer/types/breast-cancer/screening-tests-and-early-detection/breast-mri-scans.html" TargetMode="External"/><Relationship Id="rId1" Type="http://schemas.openxmlformats.org/officeDocument/2006/relationships/slideLayout" Target="../slideLayouts/slideLayout2.xml"/><Relationship Id="rId4" Type="http://schemas.openxmlformats.org/officeDocument/2006/relationships/hyperlink" Target="https://www.cancer.org/cancer/types/breast-cancer/risk-and-prevention/genetic-testing.html"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7" name="Rectangle 2106">
            <a:extLst>
              <a:ext uri="{FF2B5EF4-FFF2-40B4-BE49-F238E27FC236}">
                <a16:creationId xmlns:a16="http://schemas.microsoft.com/office/drawing/2014/main" id="{B40959D2-8A21-4D7B-B29E-9B6D22DC9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1346946"/>
            <a:ext cx="7667244" cy="80683"/>
          </a:xfrm>
          <a:prstGeom prst="rect">
            <a:avLst/>
          </a:prstGeom>
          <a:blipFill dpi="0" rotWithShape="1">
            <a:blip r:embed="rId3">
              <a:alphaModFix amt="8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09" name="Rectangle 2108">
            <a:extLst>
              <a:ext uri="{FF2B5EF4-FFF2-40B4-BE49-F238E27FC236}">
                <a16:creationId xmlns:a16="http://schemas.microsoft.com/office/drawing/2014/main" id="{4CE116A5-1B81-43C6-AD08-63CA0E770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4282762"/>
            <a:ext cx="7667244" cy="80683"/>
          </a:xfrm>
          <a:prstGeom prst="rect">
            <a:avLst/>
          </a:prstGeom>
          <a:blipFill dpi="0" rotWithShape="1">
            <a:blip r:embed="rId3">
              <a:alphaModFix amt="8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11" name="Rectangle 2110">
            <a:extLst>
              <a:ext uri="{FF2B5EF4-FFF2-40B4-BE49-F238E27FC236}">
                <a16:creationId xmlns:a16="http://schemas.microsoft.com/office/drawing/2014/main" id="{9BBB3C64-EF0F-4340-89D3-D4CD24637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1484779"/>
            <a:ext cx="7667244" cy="2743200"/>
          </a:xfrm>
          <a:prstGeom prst="rect">
            <a:avLst/>
          </a:prstGeom>
          <a:blipFill dpi="0" rotWithShape="1">
            <a:blip r:embed="rId3">
              <a:alphaModFix amt="8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113" name="Group 2112">
            <a:extLst>
              <a:ext uri="{FF2B5EF4-FFF2-40B4-BE49-F238E27FC236}">
                <a16:creationId xmlns:a16="http://schemas.microsoft.com/office/drawing/2014/main" id="{481C53AD-3B53-4D5A-AECB-6FF6258E5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911" y="4068923"/>
            <a:ext cx="810678" cy="1080902"/>
            <a:chOff x="9685338" y="4460675"/>
            <a:chExt cx="1080904" cy="1080902"/>
          </a:xfrm>
        </p:grpSpPr>
        <p:sp>
          <p:nvSpPr>
            <p:cNvPr id="2114" name="Oval 2113">
              <a:extLst>
                <a:ext uri="{FF2B5EF4-FFF2-40B4-BE49-F238E27FC236}">
                  <a16:creationId xmlns:a16="http://schemas.microsoft.com/office/drawing/2014/main" id="{301AC167-7E44-47B4-B3E5-0F0454BBE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2">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2115" name="Oval 2114">
              <a:extLst>
                <a:ext uri="{FF2B5EF4-FFF2-40B4-BE49-F238E27FC236}">
                  <a16:creationId xmlns:a16="http://schemas.microsoft.com/office/drawing/2014/main" id="{A3366F75-92A2-48B6-9FE8-D83D7CB57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117" name="Rectangle 2116">
            <a:extLst>
              <a:ext uri="{FF2B5EF4-FFF2-40B4-BE49-F238E27FC236}">
                <a16:creationId xmlns:a16="http://schemas.microsoft.com/office/drawing/2014/main" id="{37B7AD23-5248-4985-8387-8A12A3058B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1714"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19" name="Rectangle 2118">
            <a:extLst>
              <a:ext uri="{FF2B5EF4-FFF2-40B4-BE49-F238E27FC236}">
                <a16:creationId xmlns:a16="http://schemas.microsoft.com/office/drawing/2014/main" id="{04A54DBB-476E-4946-8AA4-4FE0DB8C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928117"/>
            <a:ext cx="7763256"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1" name="Rectangle 2120">
            <a:extLst>
              <a:ext uri="{FF2B5EF4-FFF2-40B4-BE49-F238E27FC236}">
                <a16:creationId xmlns:a16="http://schemas.microsoft.com/office/drawing/2014/main" id="{6C7EF25B-5F95-48F7-AEAA-905266A1E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4102" y="1110053"/>
            <a:ext cx="2539778"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6150076" y="1432223"/>
            <a:ext cx="2113813" cy="3357976"/>
          </a:xfrm>
        </p:spPr>
        <p:txBody>
          <a:bodyPr vert="horz" lIns="91440" tIns="45720" rIns="91440" bIns="45720" rtlCol="0" anchor="ctr">
            <a:normAutofit/>
          </a:bodyPr>
          <a:lstStyle/>
          <a:p>
            <a:pPr>
              <a:lnSpc>
                <a:spcPct val="85000"/>
              </a:lnSpc>
            </a:pPr>
            <a:r>
              <a:rPr lang="en-US" sz="2500" b="1" kern="1200" cap="none" baseline="0">
                <a:blipFill dpi="0" rotWithShape="1">
                  <a:blip r:embed="rId5"/>
                  <a:srcRect/>
                  <a:tile tx="6350" ty="-127000" sx="65000" sy="64000" flip="none" algn="tl"/>
                </a:blipFill>
                <a:latin typeface="+mj-lt"/>
                <a:ea typeface="+mj-ea"/>
                <a:cs typeface="+mj-cs"/>
              </a:rPr>
              <a:t>        </a:t>
            </a:r>
            <a:br>
              <a:rPr lang="en-US" sz="2500" b="1" kern="1200" cap="none" baseline="0">
                <a:blipFill dpi="0" rotWithShape="1">
                  <a:blip r:embed="rId5"/>
                  <a:srcRect/>
                  <a:tile tx="6350" ty="-127000" sx="65000" sy="64000" flip="none" algn="tl"/>
                </a:blipFill>
                <a:latin typeface="+mj-lt"/>
                <a:ea typeface="+mj-ea"/>
                <a:cs typeface="+mj-cs"/>
              </a:rPr>
            </a:br>
            <a:br>
              <a:rPr lang="en-US" sz="2500" b="1" kern="1200" cap="none" baseline="0">
                <a:blipFill dpi="0" rotWithShape="1">
                  <a:blip r:embed="rId5"/>
                  <a:srcRect/>
                  <a:tile tx="6350" ty="-127000" sx="65000" sy="64000" flip="none" algn="tl"/>
                </a:blipFill>
                <a:latin typeface="+mj-lt"/>
                <a:ea typeface="+mj-ea"/>
                <a:cs typeface="+mj-cs"/>
              </a:rPr>
            </a:br>
            <a:br>
              <a:rPr lang="en-US" sz="2500" b="1" kern="1200" cap="none" baseline="0">
                <a:blipFill dpi="0" rotWithShape="1">
                  <a:blip r:embed="rId5"/>
                  <a:srcRect/>
                  <a:tile tx="6350" ty="-127000" sx="65000" sy="64000" flip="none" algn="tl"/>
                </a:blipFill>
                <a:latin typeface="+mj-lt"/>
                <a:ea typeface="+mj-ea"/>
                <a:cs typeface="+mj-cs"/>
              </a:rPr>
            </a:br>
            <a:r>
              <a:rPr lang="en-US" sz="2500" b="1" i="1" kern="1200" cap="none" baseline="0">
                <a:blipFill dpi="0" rotWithShape="1">
                  <a:blip r:embed="rId5"/>
                  <a:srcRect/>
                  <a:tile tx="6350" ty="-127000" sx="65000" sy="64000" flip="none" algn="tl"/>
                </a:blipFill>
                <a:latin typeface="+mj-lt"/>
                <a:ea typeface="+mj-ea"/>
                <a:cs typeface="+mj-cs"/>
              </a:rPr>
              <a:t>Why Prevention ?</a:t>
            </a:r>
            <a:br>
              <a:rPr lang="en-US" sz="2500" b="1" i="1" kern="1200" cap="none" baseline="0">
                <a:blipFill dpi="0" rotWithShape="1">
                  <a:blip r:embed="rId5"/>
                  <a:srcRect/>
                  <a:tile tx="6350" ty="-127000" sx="65000" sy="64000" flip="none" algn="tl"/>
                </a:blipFill>
                <a:latin typeface="+mj-lt"/>
                <a:ea typeface="+mj-ea"/>
                <a:cs typeface="+mj-cs"/>
              </a:rPr>
            </a:br>
            <a:r>
              <a:rPr lang="en-US" sz="2500" b="1" kern="1200" cap="none" baseline="0">
                <a:blipFill dpi="0" rotWithShape="1">
                  <a:blip r:embed="rId5"/>
                  <a:srcRect/>
                  <a:tile tx="6350" ty="-127000" sx="65000" sy="64000" flip="none" algn="tl"/>
                </a:blipFill>
                <a:latin typeface="+mj-lt"/>
                <a:ea typeface="+mj-ea"/>
                <a:cs typeface="+mj-cs"/>
              </a:rPr>
              <a:t>                         </a:t>
            </a:r>
            <a:br>
              <a:rPr lang="en-US" sz="2500" b="1" kern="1200" cap="none" baseline="0">
                <a:blipFill dpi="0" rotWithShape="1">
                  <a:blip r:embed="rId5"/>
                  <a:srcRect/>
                  <a:tile tx="6350" ty="-127000" sx="65000" sy="64000" flip="none" algn="tl"/>
                </a:blipFill>
                <a:latin typeface="+mj-lt"/>
                <a:ea typeface="+mj-ea"/>
                <a:cs typeface="+mj-cs"/>
              </a:rPr>
            </a:br>
            <a:r>
              <a:rPr lang="en-US" sz="2500" b="1" kern="1200" cap="none" baseline="0">
                <a:blipFill dpi="0" rotWithShape="1">
                  <a:blip r:embed="rId5"/>
                  <a:srcRect/>
                  <a:tile tx="6350" ty="-127000" sx="65000" sy="64000" flip="none" algn="tl"/>
                </a:blipFill>
                <a:latin typeface="+mj-lt"/>
                <a:ea typeface="+mj-ea"/>
                <a:cs typeface="+mj-cs"/>
              </a:rPr>
              <a:t>                                                                                                                                             </a:t>
            </a:r>
            <a:r>
              <a:rPr lang="en-US" sz="2500" b="1" i="1" kern="1200" cap="none" baseline="0">
                <a:blipFill dpi="0" rotWithShape="1">
                  <a:blip r:embed="rId5"/>
                  <a:srcRect/>
                  <a:tile tx="6350" ty="-127000" sx="65000" sy="64000" flip="none" algn="tl"/>
                </a:blipFill>
                <a:latin typeface="+mj-lt"/>
                <a:ea typeface="+mj-ea"/>
                <a:cs typeface="+mj-cs"/>
              </a:rPr>
              <a:t>Suha khalifa MD,FAAFP </a:t>
            </a:r>
          </a:p>
        </p:txBody>
      </p:sp>
      <p:pic>
        <p:nvPicPr>
          <p:cNvPr id="2056" name="Picture 8" descr="Julie Bishop Quote: “Prevention is one of the few known ways to reduce ...">
            <a:extLst>
              <a:ext uri="{FF2B5EF4-FFF2-40B4-BE49-F238E27FC236}">
                <a16:creationId xmlns:a16="http://schemas.microsoft.com/office/drawing/2014/main" id="{F77F9F02-32CF-23F0-0324-5ABB316335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165" r="16933"/>
          <a:stretch/>
        </p:blipFill>
        <p:spPr bwMode="auto">
          <a:xfrm>
            <a:off x="690625" y="1328839"/>
            <a:ext cx="4985625" cy="4130107"/>
          </a:xfrm>
          <a:prstGeom prst="rect">
            <a:avLst/>
          </a:prstGeom>
          <a:noFill/>
          <a:extLst>
            <a:ext uri="{909E8E84-426E-40DD-AFC4-6F175D3DCCD1}">
              <a14:hiddenFill xmlns:a14="http://schemas.microsoft.com/office/drawing/2010/main">
                <a:solidFill>
                  <a:srgbClr val="FFFFFF"/>
                </a:solidFill>
              </a14:hiddenFill>
            </a:ext>
          </a:extLst>
        </p:spPr>
      </p:pic>
      <p:sp>
        <p:nvSpPr>
          <p:cNvPr id="2123" name="Rectangle 2122">
            <a:extLst>
              <a:ext uri="{FF2B5EF4-FFF2-40B4-BE49-F238E27FC236}">
                <a16:creationId xmlns:a16="http://schemas.microsoft.com/office/drawing/2014/main" id="{9606E051-2A15-4B12-9A77-52443F14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5780565"/>
            <a:ext cx="7763256"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25" name="Group 2124">
            <a:extLst>
              <a:ext uri="{FF2B5EF4-FFF2-40B4-BE49-F238E27FC236}">
                <a16:creationId xmlns:a16="http://schemas.microsoft.com/office/drawing/2014/main" id="{6E8626CC-1F03-4E6E-AE1C-DC8D6C0F89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911" y="5257800"/>
            <a:ext cx="810678" cy="1080902"/>
            <a:chOff x="9685338" y="4460675"/>
            <a:chExt cx="1080904" cy="1080902"/>
          </a:xfrm>
        </p:grpSpPr>
        <p:sp>
          <p:nvSpPr>
            <p:cNvPr id="2126" name="Oval 2125">
              <a:extLst>
                <a:ext uri="{FF2B5EF4-FFF2-40B4-BE49-F238E27FC236}">
                  <a16:creationId xmlns:a16="http://schemas.microsoft.com/office/drawing/2014/main" id="{BB964940-A2EC-4F9D-BD9E-1ACA38B5D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2">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27" name="Oval 2126">
              <a:extLst>
                <a:ext uri="{FF2B5EF4-FFF2-40B4-BE49-F238E27FC236}">
                  <a16:creationId xmlns:a16="http://schemas.microsoft.com/office/drawing/2014/main" id="{2147ACA4-3752-48CB-8D87-F212089E9E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237710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45" name="Rectangle 34">
            <a:extLst>
              <a:ext uri="{FF2B5EF4-FFF2-40B4-BE49-F238E27FC236}">
                <a16:creationId xmlns:a16="http://schemas.microsoft.com/office/drawing/2014/main" id="{9FB3768C-1D21-400E-B059-EFF86063F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08" y="-1"/>
            <a:ext cx="914149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6">
            <a:extLst>
              <a:ext uri="{FF2B5EF4-FFF2-40B4-BE49-F238E27FC236}">
                <a16:creationId xmlns:a16="http://schemas.microsoft.com/office/drawing/2014/main" id="{4D87BCA1-45E6-44B3-B3DA-1F4144DE6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26"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482600" y="643466"/>
            <a:ext cx="2762227" cy="5580353"/>
          </a:xfrm>
        </p:spPr>
        <p:txBody>
          <a:bodyPr>
            <a:normAutofit/>
          </a:bodyPr>
          <a:lstStyle/>
          <a:p>
            <a:pPr algn="r"/>
            <a:r>
              <a:rPr lang="en-US">
                <a:solidFill>
                  <a:srgbClr val="FFFFFF"/>
                </a:solidFill>
                <a:latin typeface="Andalus" panose="02020603050405020304" pitchFamily="18" charset="-78"/>
                <a:cs typeface="Andalus" panose="02020603050405020304" pitchFamily="18" charset="-78"/>
              </a:rPr>
              <a:t>                           Prevention</a:t>
            </a:r>
            <a:r>
              <a:rPr lang="en-US">
                <a:solidFill>
                  <a:srgbClr val="FFFFFF"/>
                </a:solidFill>
              </a:rPr>
              <a:t> </a:t>
            </a:r>
          </a:p>
        </p:txBody>
      </p:sp>
      <p:sp>
        <p:nvSpPr>
          <p:cNvPr id="8" name="Content Placeholder 7"/>
          <p:cNvSpPr>
            <a:spLocks noGrp="1"/>
          </p:cNvSpPr>
          <p:nvPr>
            <p:ph idx="1"/>
          </p:nvPr>
        </p:nvSpPr>
        <p:spPr>
          <a:xfrm>
            <a:off x="3699417" y="643466"/>
            <a:ext cx="4225383" cy="5528734"/>
          </a:xfrm>
        </p:spPr>
        <p:txBody>
          <a:bodyPr anchor="ctr">
            <a:normAutofit/>
          </a:bodyPr>
          <a:lstStyle/>
          <a:p>
            <a:pPr marL="0" indent="0">
              <a:buNone/>
            </a:pPr>
            <a:endParaRPr lang="en-US" sz="1600" i="1"/>
          </a:p>
          <a:p>
            <a:endParaRPr lang="en-US" sz="1600" i="1"/>
          </a:p>
          <a:p>
            <a:pPr marL="0" indent="0">
              <a:buNone/>
            </a:pPr>
            <a:r>
              <a:rPr lang="en-US" sz="1600">
                <a:latin typeface="Andalus" panose="02020603050405020304" pitchFamily="18" charset="-78"/>
                <a:cs typeface="Andalus" panose="02020603050405020304" pitchFamily="18" charset="-78"/>
              </a:rPr>
              <a:t>Routine mammograms in women ages 50 to 64 have been shown to significantly reduce deaths from breast cancer.</a:t>
            </a:r>
          </a:p>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spc="0" normalizeH="0" baseline="0" noProof="0">
                <a:ln>
                  <a:noFill/>
                </a:ln>
                <a:effectLst/>
                <a:uLnTx/>
                <a:uFillTx/>
                <a:latin typeface="Calibri"/>
                <a:ea typeface="+mn-ea"/>
                <a:cs typeface="+mn-cs"/>
              </a:rPr>
              <a:t> </a:t>
            </a:r>
          </a:p>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spc="0" normalizeH="0" baseline="0" noProof="0">
                <a:ln>
                  <a:noFill/>
                </a:ln>
                <a:effectLst/>
                <a:uLnTx/>
                <a:uFillTx/>
                <a:latin typeface="Andalus" panose="02020603050405020304" pitchFamily="18" charset="-78"/>
                <a:cs typeface="Andalus" panose="02020603050405020304" pitchFamily="18" charset="-78"/>
              </a:rPr>
              <a:t>Early detection of breast cancer can save up to 35 percent of the net cost of treatment and follow-up care, </a:t>
            </a:r>
          </a:p>
          <a:p>
            <a:pPr marL="0" marR="0" lvl="0" indent="0" defTabSz="914400" rtl="0" eaLnBrk="1" fontAlgn="auto" latinLnBrk="0" hangingPunct="1">
              <a:spcBef>
                <a:spcPts val="0"/>
              </a:spcBef>
              <a:spcAft>
                <a:spcPts val="0"/>
              </a:spcAft>
              <a:buClrTx/>
              <a:buSzTx/>
              <a:buFontTx/>
              <a:buNone/>
              <a:tabLst/>
              <a:defRPr/>
            </a:pPr>
            <a:endParaRPr kumimoji="0" lang="en-US" sz="1600" b="0" i="0" u="none" strike="noStrike" kern="1200" cap="none" spc="0" normalizeH="0" baseline="0" noProof="0">
              <a:ln>
                <a:noFill/>
              </a:ln>
              <a:effectLst/>
              <a:uLnTx/>
              <a:uFillTx/>
              <a:latin typeface="Andalus" panose="02020603050405020304" pitchFamily="18" charset="-78"/>
              <a:cs typeface="Andalus" panose="02020603050405020304" pitchFamily="18" charset="-78"/>
            </a:endParaRPr>
          </a:p>
          <a:p>
            <a:endParaRPr lang="en-US" sz="1600"/>
          </a:p>
        </p:txBody>
      </p:sp>
      <p:grpSp>
        <p:nvGrpSpPr>
          <p:cNvPr id="47" name="Group 38">
            <a:extLst>
              <a:ext uri="{FF2B5EF4-FFF2-40B4-BE49-F238E27FC236}">
                <a16:creationId xmlns:a16="http://schemas.microsoft.com/office/drawing/2014/main" id="{9AE62FDA-E44C-440D-A3D3-5C188720D4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401725" y="6229681"/>
            <a:chExt cx="457200" cy="457200"/>
          </a:xfrm>
        </p:grpSpPr>
        <p:sp>
          <p:nvSpPr>
            <p:cNvPr id="40" name="Oval 39">
              <a:extLst>
                <a:ext uri="{FF2B5EF4-FFF2-40B4-BE49-F238E27FC236}">
                  <a16:creationId xmlns:a16="http://schemas.microsoft.com/office/drawing/2014/main" id="{28B45BF8-A8A3-426E-89DE-A44F6E180F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8" name="Oval 40">
              <a:extLst>
                <a:ext uri="{FF2B5EF4-FFF2-40B4-BE49-F238E27FC236}">
                  <a16:creationId xmlns:a16="http://schemas.microsoft.com/office/drawing/2014/main" id="{647C25B3-5F51-49AB-A886-D555D2F4A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06503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4148-8204-67D4-33CB-83FF1D2B6E14}"/>
              </a:ext>
            </a:extLst>
          </p:cNvPr>
          <p:cNvSpPr>
            <a:spLocks noGrp="1"/>
          </p:cNvSpPr>
          <p:nvPr>
            <p:ph type="title"/>
          </p:nvPr>
        </p:nvSpPr>
        <p:spPr>
          <a:xfrm>
            <a:off x="3200400" y="484632"/>
            <a:ext cx="52578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Family doctors </a:t>
            </a:r>
          </a:p>
        </p:txBody>
      </p:sp>
      <p:sp>
        <p:nvSpPr>
          <p:cNvPr id="3" name="Content Placeholder 2">
            <a:extLst>
              <a:ext uri="{FF2B5EF4-FFF2-40B4-BE49-F238E27FC236}">
                <a16:creationId xmlns:a16="http://schemas.microsoft.com/office/drawing/2014/main" id="{0AF3A335-1C21-4D13-0DA5-4AC59BFC7722}"/>
              </a:ext>
            </a:extLst>
          </p:cNvPr>
          <p:cNvSpPr>
            <a:spLocks noGrp="1"/>
          </p:cNvSpPr>
          <p:nvPr>
            <p:ph idx="1"/>
          </p:nvPr>
        </p:nvSpPr>
        <p:spPr>
          <a:xfrm>
            <a:off x="1219200" y="2667000"/>
            <a:ext cx="6553200" cy="3505200"/>
          </a:xfrm>
        </p:spPr>
        <p:txBody>
          <a:bodyPr>
            <a:normAutofit/>
          </a:bodyPr>
          <a:lstStyle/>
          <a:p>
            <a:r>
              <a:rPr lang="en-US" b="0" i="0" dirty="0">
                <a:solidFill>
                  <a:srgbClr val="002060"/>
                </a:solidFill>
                <a:effectLst/>
                <a:latin typeface="Andalus" panose="02020603050405020304" pitchFamily="18" charset="-78"/>
                <a:cs typeface="Andalus" panose="02020603050405020304" pitchFamily="18" charset="-78"/>
              </a:rPr>
              <a:t>Play an important role in cancer control that often goes beyond screening and diagnosis to treatment, survivorship, and palliative care. </a:t>
            </a:r>
          </a:p>
          <a:p>
            <a:endParaRPr lang="en-US" dirty="0">
              <a:solidFill>
                <a:srgbClr val="002060"/>
              </a:solidFill>
              <a:latin typeface="Andalus" panose="02020603050405020304" pitchFamily="18" charset="-78"/>
              <a:cs typeface="Andalus" panose="02020603050405020304" pitchFamily="18" charset="-78"/>
            </a:endParaRPr>
          </a:p>
          <a:p>
            <a:r>
              <a:rPr lang="en-US" dirty="0">
                <a:solidFill>
                  <a:srgbClr val="002060"/>
                </a:solidFill>
                <a:latin typeface="Andalus" panose="02020603050405020304" pitchFamily="18" charset="-78"/>
                <a:cs typeface="Andalus" panose="02020603050405020304" pitchFamily="18" charset="-78"/>
              </a:rPr>
              <a:t>F</a:t>
            </a:r>
            <a:r>
              <a:rPr lang="en-US" b="0" i="0" dirty="0">
                <a:solidFill>
                  <a:srgbClr val="002060"/>
                </a:solidFill>
                <a:effectLst/>
                <a:latin typeface="Andalus" panose="02020603050405020304" pitchFamily="18" charset="-78"/>
                <a:cs typeface="Andalus" panose="02020603050405020304" pitchFamily="18" charset="-78"/>
              </a:rPr>
              <a:t>amily medicine is a privileged reference for health policymakers being the source of information on the feasibility, effectiveness, and economic sustainability of the adopted policies</a:t>
            </a:r>
            <a:r>
              <a:rPr lang="en-US" b="0" i="1" dirty="0">
                <a:solidFill>
                  <a:srgbClr val="002060"/>
                </a:solidFill>
                <a:effectLst/>
                <a:latin typeface="Andalus" panose="02020603050405020304" pitchFamily="18" charset="-78"/>
                <a:cs typeface="Andalus" panose="02020603050405020304" pitchFamily="18" charset="-78"/>
              </a:rPr>
              <a:t>.</a:t>
            </a:r>
          </a:p>
          <a:p>
            <a:pPr marL="0" indent="0">
              <a:buNone/>
            </a:pPr>
            <a:r>
              <a:rPr lang="en-US" i="1" dirty="0">
                <a:solidFill>
                  <a:srgbClr val="202225"/>
                </a:solidFill>
                <a:latin typeface="Source Sans Pro" panose="020B0503030403020204" pitchFamily="34" charset="0"/>
              </a:rPr>
              <a:t>                                                                                  </a:t>
            </a:r>
            <a:r>
              <a:rPr lang="en-US" i="1" dirty="0">
                <a:solidFill>
                  <a:srgbClr val="002060"/>
                </a:solidFill>
                <a:latin typeface="Source Sans Pro" panose="020B0503030403020204" pitchFamily="34" charset="0"/>
              </a:rPr>
              <a:t>MTCC</a:t>
            </a:r>
            <a:endParaRPr lang="en-US" b="1" dirty="0">
              <a:solidFill>
                <a:srgbClr val="002060"/>
              </a:solidFill>
            </a:endParaRPr>
          </a:p>
        </p:txBody>
      </p:sp>
    </p:spTree>
    <p:extLst>
      <p:ext uri="{BB962C8B-B14F-4D97-AF65-F5344CB8AC3E}">
        <p14:creationId xmlns:p14="http://schemas.microsoft.com/office/powerpoint/2010/main" val="2223659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09D7-E4C8-EFA3-D7F0-5DA373EC506D}"/>
              </a:ext>
            </a:extLst>
          </p:cNvPr>
          <p:cNvSpPr>
            <a:spLocks noGrp="1"/>
          </p:cNvSpPr>
          <p:nvPr>
            <p:ph type="title"/>
          </p:nvPr>
        </p:nvSpPr>
        <p:spPr>
          <a:xfrm>
            <a:off x="802386" y="484632"/>
            <a:ext cx="7543800" cy="1609344"/>
          </a:xfrm>
        </p:spPr>
        <p:txBody>
          <a:bodyPr>
            <a:normAutofit/>
          </a:bodyPr>
          <a:lstStyle/>
          <a:p>
            <a:br>
              <a:rPr lang="en-US" sz="3600" dirty="0">
                <a:latin typeface="Andalus" panose="02020603050405020304" pitchFamily="18" charset="-78"/>
                <a:cs typeface="Andalus" panose="02020603050405020304" pitchFamily="18" charset="-78"/>
              </a:rPr>
            </a:br>
            <a:br>
              <a:rPr lang="en-US" sz="3600" dirty="0">
                <a:latin typeface="Andalus" panose="02020603050405020304" pitchFamily="18" charset="-78"/>
                <a:cs typeface="Andalus" panose="02020603050405020304" pitchFamily="18" charset="-78"/>
              </a:rPr>
            </a:br>
            <a:r>
              <a:rPr lang="en-US" sz="3600" dirty="0">
                <a:latin typeface="Andalus" panose="02020603050405020304" pitchFamily="18" charset="-78"/>
                <a:cs typeface="Andalus" panose="02020603050405020304" pitchFamily="18" charset="-78"/>
              </a:rPr>
              <a:t>                      </a:t>
            </a:r>
            <a:r>
              <a:rPr lang="en-US" sz="3600" dirty="0">
                <a:solidFill>
                  <a:schemeClr val="accent4">
                    <a:lumMod val="75000"/>
                  </a:schemeClr>
                </a:solidFill>
                <a:latin typeface="Andalus" panose="02020603050405020304" pitchFamily="18" charset="-78"/>
                <a:cs typeface="Andalus" panose="02020603050405020304" pitchFamily="18" charset="-78"/>
              </a:rPr>
              <a:t>Why Prevention </a:t>
            </a:r>
          </a:p>
        </p:txBody>
      </p:sp>
      <p:sp>
        <p:nvSpPr>
          <p:cNvPr id="37" name="Rectangle 30">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2013293"/>
            <a:ext cx="75438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A464C83F-48AD-0F98-71E5-3377A7A44FAE}"/>
              </a:ext>
            </a:extLst>
          </p:cNvPr>
          <p:cNvGraphicFramePr>
            <a:graphicFrameLocks noGrp="1"/>
          </p:cNvGraphicFramePr>
          <p:nvPr>
            <p:ph idx="1"/>
          </p:nvPr>
        </p:nvGraphicFramePr>
        <p:xfrm>
          <a:off x="802481" y="2385390"/>
          <a:ext cx="75438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396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84632"/>
            <a:ext cx="68580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          Insurance companies  </a:t>
            </a:r>
          </a:p>
        </p:txBody>
      </p:sp>
      <p:sp>
        <p:nvSpPr>
          <p:cNvPr id="3" name="Content Placeholder 2"/>
          <p:cNvSpPr>
            <a:spLocks noGrp="1"/>
          </p:cNvSpPr>
          <p:nvPr>
            <p:ph idx="1"/>
          </p:nvPr>
        </p:nvSpPr>
        <p:spPr>
          <a:xfrm>
            <a:off x="1651000" y="2895600"/>
            <a:ext cx="5892800" cy="3459163"/>
          </a:xfrm>
        </p:spPr>
        <p:txBody>
          <a:bodyPr>
            <a:normAutofit/>
          </a:bodyPr>
          <a:lstStyle/>
          <a:p>
            <a:pPr marL="0" indent="0">
              <a:buNone/>
            </a:pPr>
            <a:r>
              <a:rPr lang="en-US" dirty="0">
                <a:solidFill>
                  <a:srgbClr val="002060"/>
                </a:solidFill>
                <a:latin typeface="Andalus" panose="02020603050405020304" pitchFamily="18" charset="-78"/>
                <a:cs typeface="Andalus" panose="02020603050405020304" pitchFamily="18" charset="-78"/>
              </a:rPr>
              <a:t> All employers should understand that increasing their investment in clinical preventive services will reduce cost and increase employee loyalty.</a:t>
            </a:r>
          </a:p>
          <a:p>
            <a:pPr marL="0" indent="0">
              <a:buNone/>
            </a:pPr>
            <a:endParaRPr lang="en-US" dirty="0">
              <a:solidFill>
                <a:srgbClr val="002060"/>
              </a:solidFill>
              <a:latin typeface="Andalus" panose="02020603050405020304" pitchFamily="18" charset="-78"/>
              <a:cs typeface="Andalus" panose="02020603050405020304" pitchFamily="18" charset="-78"/>
            </a:endParaRPr>
          </a:p>
          <a:p>
            <a:pPr marL="0" indent="0">
              <a:buNone/>
            </a:pPr>
            <a:r>
              <a:rPr lang="en-US" dirty="0">
                <a:solidFill>
                  <a:srgbClr val="002060"/>
                </a:solidFill>
                <a:latin typeface="Andalus" panose="02020603050405020304" pitchFamily="18" charset="-78"/>
                <a:cs typeface="Andalus" panose="02020603050405020304" pitchFamily="18" charset="-78"/>
              </a:rPr>
              <a:t>They  must devote more attention to prevention, particularly among older workers, to reduce the prevalence and costs of chronic illness and disability. </a:t>
            </a:r>
          </a:p>
          <a:p>
            <a:pPr marL="0" indent="0">
              <a:buNone/>
            </a:pPr>
            <a:r>
              <a:rPr lang="en-US" dirty="0">
                <a:solidFill>
                  <a:srgbClr val="002060"/>
                </a:solidFill>
                <a:latin typeface="Andalus" panose="02020603050405020304" pitchFamily="18" charset="-78"/>
                <a:cs typeface="Andalus" panose="02020603050405020304" pitchFamily="18" charset="-78"/>
              </a:rPr>
              <a:t> </a:t>
            </a:r>
            <a:endParaRPr lang="en-US" i="1" dirty="0">
              <a:solidFill>
                <a:srgbClr val="00206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57071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The importance of primary care model as providers of service</a:t>
            </a:r>
            <a:r>
              <a:rPr lang="en-US" sz="3600" dirty="0">
                <a:latin typeface="Andalus" panose="02020603050405020304" pitchFamily="18" charset="-78"/>
                <a:cs typeface="Andalus" panose="02020603050405020304" pitchFamily="18" charset="-78"/>
              </a:rPr>
              <a:t> .</a:t>
            </a:r>
            <a:br>
              <a:rPr lang="en-US" sz="3600" dirty="0">
                <a:latin typeface="Andalus" panose="02020603050405020304" pitchFamily="18" charset="-78"/>
                <a:cs typeface="Andalus" panose="02020603050405020304" pitchFamily="18" charset="-78"/>
              </a:rPr>
            </a:br>
            <a:endParaRPr lang="en-US" sz="3600" dirty="0">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1143000" y="2286000"/>
            <a:ext cx="6400800" cy="4087368"/>
          </a:xfrm>
        </p:spPr>
        <p:txBody>
          <a:bodyPr>
            <a:normAutofit fontScale="92500" lnSpcReduction="20000"/>
          </a:bodyPr>
          <a:lstStyle/>
          <a:p>
            <a:pPr marL="0" indent="0">
              <a:buNone/>
            </a:pPr>
            <a:endParaRPr lang="en-US" dirty="0">
              <a:solidFill>
                <a:srgbClr val="002060"/>
              </a:solidFill>
            </a:endParaRPr>
          </a:p>
          <a:p>
            <a:pPr marL="0" indent="0">
              <a:buNone/>
            </a:pPr>
            <a:endParaRPr lang="en-US" dirty="0">
              <a:solidFill>
                <a:srgbClr val="002060"/>
              </a:solidFill>
            </a:endParaRPr>
          </a:p>
          <a:p>
            <a:pPr marL="0" indent="0">
              <a:buNone/>
            </a:pPr>
            <a:r>
              <a:rPr lang="en-US" dirty="0">
                <a:solidFill>
                  <a:srgbClr val="002060"/>
                </a:solidFill>
                <a:latin typeface="Andalus" panose="02020603050405020304" pitchFamily="18" charset="-78"/>
                <a:cs typeface="Andalus" panose="02020603050405020304" pitchFamily="18" charset="-78"/>
              </a:rPr>
              <a:t>There has been an emerging recognition of the need for innovative delivery systems that integrate prevention into both health and community systems</a:t>
            </a:r>
          </a:p>
          <a:p>
            <a:pPr marL="0" indent="0">
              <a:buNone/>
            </a:pPr>
            <a:endParaRPr lang="en-US" dirty="0">
              <a:solidFill>
                <a:srgbClr val="002060"/>
              </a:solidFill>
              <a:latin typeface="Andalus" panose="02020603050405020304" pitchFamily="18" charset="-78"/>
              <a:cs typeface="Andalus" panose="02020603050405020304" pitchFamily="18" charset="-78"/>
            </a:endParaRPr>
          </a:p>
          <a:p>
            <a:pPr marL="0" indent="0">
              <a:buNone/>
            </a:pPr>
            <a:r>
              <a:rPr lang="en-US" dirty="0">
                <a:solidFill>
                  <a:srgbClr val="002060"/>
                </a:solidFill>
                <a:latin typeface="Andalus" panose="02020603050405020304" pitchFamily="18" charset="-78"/>
                <a:cs typeface="Andalus" panose="02020603050405020304" pitchFamily="18" charset="-78"/>
              </a:rPr>
              <a:t>Patients should be connected to health care providers to ensure they get needed preventive services  to decrease health risks, identify problems early, and manage chronic  conditions to minimize their impact on their lives .</a:t>
            </a:r>
          </a:p>
          <a:p>
            <a:pPr marL="0" indent="0">
              <a:buNone/>
            </a:pPr>
            <a:endParaRPr lang="en-US" b="0" i="0" dirty="0">
              <a:solidFill>
                <a:srgbClr val="002060"/>
              </a:solidFill>
              <a:effectLst/>
              <a:latin typeface="Andalus" panose="02020603050405020304" pitchFamily="18" charset="-78"/>
              <a:cs typeface="Andalus" panose="02020603050405020304" pitchFamily="18" charset="-78"/>
            </a:endParaRPr>
          </a:p>
          <a:p>
            <a:pPr marL="0" indent="0">
              <a:buNone/>
            </a:pPr>
            <a:r>
              <a:rPr lang="en-US" b="0" i="0" dirty="0">
                <a:solidFill>
                  <a:srgbClr val="002060"/>
                </a:solidFill>
                <a:effectLst/>
                <a:latin typeface="Andalus" panose="02020603050405020304" pitchFamily="18" charset="-78"/>
                <a:cs typeface="Andalus" panose="02020603050405020304" pitchFamily="18" charset="-78"/>
              </a:rPr>
              <a:t>Family physicians play an important role in cancer control that often goes beyond screening and diagnosis to treatment, survivorship, and palliative care.</a:t>
            </a:r>
            <a:endParaRPr lang="en-US" dirty="0">
              <a:solidFill>
                <a:srgbClr val="00206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168958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Anticipatory Care Aims to :</a:t>
            </a:r>
          </a:p>
        </p:txBody>
      </p:sp>
      <p:sp>
        <p:nvSpPr>
          <p:cNvPr id="3" name="Content Placeholder 2"/>
          <p:cNvSpPr>
            <a:spLocks noGrp="1"/>
          </p:cNvSpPr>
          <p:nvPr>
            <p:ph idx="1"/>
          </p:nvPr>
        </p:nvSpPr>
        <p:spPr>
          <a:xfrm>
            <a:off x="457200" y="2819400"/>
            <a:ext cx="8229600" cy="3352800"/>
          </a:xfrm>
        </p:spPr>
        <p:txBody>
          <a:bodyPr/>
          <a:lstStyle/>
          <a:p>
            <a:pPr marL="0" indent="0" algn="l" rtl="0">
              <a:buNone/>
            </a:pPr>
            <a:r>
              <a:rPr lang="en-US" dirty="0"/>
              <a:t>1. Enhancing patient outcomes and quality of life improvement . </a:t>
            </a:r>
          </a:p>
          <a:p>
            <a:pPr marL="0" indent="0" algn="l" rtl="0">
              <a:buNone/>
            </a:pPr>
            <a:r>
              <a:rPr lang="en-US" dirty="0"/>
              <a:t>2.  Increase life expectancy</a:t>
            </a:r>
          </a:p>
          <a:p>
            <a:pPr marL="0" indent="0" algn="l" rtl="0">
              <a:buNone/>
            </a:pPr>
            <a:r>
              <a:rPr lang="en-US" dirty="0"/>
              <a:t>3.  Promoting of advances in cancer care , reducing social and economic barriers in Cancer care . </a:t>
            </a:r>
          </a:p>
          <a:p>
            <a:pPr marL="0" indent="0" algn="l" rtl="0">
              <a:buNone/>
            </a:pPr>
            <a:r>
              <a:rPr lang="en-US" dirty="0"/>
              <a:t>4.  Reduce the burden of premature disability </a:t>
            </a:r>
            <a:r>
              <a:rPr lang="en-US" sz="2800" dirty="0"/>
              <a:t>.</a:t>
            </a:r>
          </a:p>
          <a:p>
            <a:pPr marL="0" lvl="1" indent="0" algn="l" rtl="0">
              <a:buNone/>
            </a:pPr>
            <a:endParaRPr lang="en-US" dirty="0"/>
          </a:p>
          <a:p>
            <a:pPr algn="l" rtl="0"/>
            <a:endParaRPr lang="en-US" dirty="0"/>
          </a:p>
          <a:p>
            <a:pPr algn="l" rtl="0"/>
            <a:endParaRPr lang="en-US" dirty="0"/>
          </a:p>
        </p:txBody>
      </p:sp>
    </p:spTree>
    <p:extLst>
      <p:ext uri="{BB962C8B-B14F-4D97-AF65-F5344CB8AC3E}">
        <p14:creationId xmlns:p14="http://schemas.microsoft.com/office/powerpoint/2010/main" val="2031084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Health promotion : </a:t>
            </a:r>
          </a:p>
        </p:txBody>
      </p:sp>
      <p:sp>
        <p:nvSpPr>
          <p:cNvPr id="3" name="Content Placeholder 2"/>
          <p:cNvSpPr>
            <a:spLocks noGrp="1"/>
          </p:cNvSpPr>
          <p:nvPr>
            <p:ph idx="1"/>
          </p:nvPr>
        </p:nvSpPr>
        <p:spPr>
          <a:xfrm>
            <a:off x="457200" y="3048000"/>
            <a:ext cx="8229600" cy="3124200"/>
          </a:xfrm>
        </p:spPr>
        <p:txBody>
          <a:bodyPr>
            <a:normAutofit/>
          </a:bodyPr>
          <a:lstStyle/>
          <a:p>
            <a:pPr algn="l" rtl="0"/>
            <a:r>
              <a:rPr lang="en-US" dirty="0"/>
              <a:t>Health promotion activities are </a:t>
            </a:r>
            <a:r>
              <a:rPr lang="en-US" u="sng" dirty="0"/>
              <a:t>non-clinical life choices</a:t>
            </a:r>
            <a:r>
              <a:rPr lang="en-US" dirty="0"/>
              <a:t>, for example, eating nutritious meals and exercising daily, that both prevent disease and create a sense of overall well-being.</a:t>
            </a:r>
          </a:p>
          <a:p>
            <a:pPr algn="l" rtl="0"/>
            <a:r>
              <a:rPr lang="en-US" dirty="0"/>
              <a:t>Preventing disease and creating overall well-being, </a:t>
            </a:r>
            <a:r>
              <a:rPr lang="en-US" u="sng" dirty="0"/>
              <a:t>prolongs our life expectancy</a:t>
            </a:r>
            <a:r>
              <a:rPr lang="en-US" dirty="0"/>
              <a:t>.</a:t>
            </a:r>
          </a:p>
          <a:p>
            <a:pPr algn="l" rtl="0"/>
            <a:r>
              <a:rPr lang="en-US" b="1" dirty="0"/>
              <a:t>Health-promotional activities do not target a specific disease or condition but rather promote health and well-being on a </a:t>
            </a:r>
            <a:r>
              <a:rPr lang="en-US" b="1" u="sng" dirty="0"/>
              <a:t>very general level . </a:t>
            </a:r>
          </a:p>
          <a:p>
            <a:pPr algn="l" rtl="0"/>
            <a:endParaRPr lang="en-US" dirty="0"/>
          </a:p>
        </p:txBody>
      </p:sp>
    </p:spTree>
    <p:extLst>
      <p:ext uri="{BB962C8B-B14F-4D97-AF65-F5344CB8AC3E}">
        <p14:creationId xmlns:p14="http://schemas.microsoft.com/office/powerpoint/2010/main" val="882714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Levels of Preventions : </a:t>
            </a:r>
          </a:p>
        </p:txBody>
      </p:sp>
      <p:sp>
        <p:nvSpPr>
          <p:cNvPr id="3" name="Content Placeholder 2"/>
          <p:cNvSpPr>
            <a:spLocks noGrp="1"/>
          </p:cNvSpPr>
          <p:nvPr>
            <p:ph idx="1"/>
          </p:nvPr>
        </p:nvSpPr>
        <p:spPr>
          <a:xfrm>
            <a:off x="457200" y="3962400"/>
            <a:ext cx="8229600" cy="2209800"/>
          </a:xfrm>
        </p:spPr>
        <p:txBody>
          <a:bodyPr/>
          <a:lstStyle/>
          <a:p>
            <a:pPr marL="0" indent="0" algn="l" rtl="0">
              <a:buNone/>
            </a:pPr>
            <a:r>
              <a:rPr lang="en-US" dirty="0"/>
              <a:t>1. Primary – prevent risk factor . </a:t>
            </a:r>
          </a:p>
          <a:p>
            <a:pPr marL="0" indent="0" algn="l" rtl="0">
              <a:buNone/>
            </a:pPr>
            <a:r>
              <a:rPr lang="en-US" dirty="0"/>
              <a:t>2. Secondary – prevent subclinical illness from advancing . </a:t>
            </a:r>
          </a:p>
          <a:p>
            <a:pPr marL="0" indent="0" algn="l" rtl="0">
              <a:buNone/>
            </a:pPr>
            <a:r>
              <a:rPr lang="en-US" dirty="0"/>
              <a:t>3. Tertiary – prevent clinical illness from advancing .   </a:t>
            </a:r>
          </a:p>
        </p:txBody>
      </p:sp>
    </p:spTree>
    <p:extLst>
      <p:ext uri="{BB962C8B-B14F-4D97-AF65-F5344CB8AC3E}">
        <p14:creationId xmlns:p14="http://schemas.microsoft.com/office/powerpoint/2010/main" val="1842986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685800"/>
          </a:xfrm>
        </p:spPr>
        <p:txBody>
          <a:bodyPr/>
          <a:lstStyle/>
          <a:p>
            <a:r>
              <a:rPr lang="en-US" b="1" dirty="0">
                <a:solidFill>
                  <a:schemeClr val="accent3">
                    <a:lumMod val="75000"/>
                  </a:schemeClr>
                </a:solidFill>
              </a:rPr>
              <a:t>Primary prevention</a:t>
            </a:r>
            <a:endParaRPr lang="ar-JO" dirty="0"/>
          </a:p>
        </p:txBody>
      </p:sp>
      <p:sp>
        <p:nvSpPr>
          <p:cNvPr id="3" name="Content Placeholder 2"/>
          <p:cNvSpPr>
            <a:spLocks noGrp="1"/>
          </p:cNvSpPr>
          <p:nvPr>
            <p:ph idx="1"/>
          </p:nvPr>
        </p:nvSpPr>
        <p:spPr>
          <a:xfrm>
            <a:off x="457200" y="2133600"/>
            <a:ext cx="8229600" cy="3992563"/>
          </a:xfrm>
        </p:spPr>
        <p:txBody>
          <a:bodyPr>
            <a:normAutofit/>
          </a:bodyPr>
          <a:lstStyle/>
          <a:p>
            <a:pPr marL="0" indent="0" algn="l" rtl="0">
              <a:buNone/>
            </a:pPr>
            <a:endParaRPr lang="en-US" dirty="0"/>
          </a:p>
          <a:p>
            <a:pPr marL="0" indent="0" algn="l" rtl="0">
              <a:buNone/>
            </a:pPr>
            <a:br>
              <a:rPr lang="en-US" dirty="0"/>
            </a:br>
            <a:r>
              <a:rPr lang="en-US" dirty="0"/>
              <a:t>1- </a:t>
            </a:r>
            <a:r>
              <a:rPr lang="en-US" b="1" dirty="0"/>
              <a:t>Health education, Behavioral counseling , lifestyle changes</a:t>
            </a:r>
            <a:br>
              <a:rPr lang="en-US" dirty="0"/>
            </a:br>
            <a:r>
              <a:rPr lang="en-US" dirty="0"/>
              <a:t>Provide information, in the hope  that they will modify their behavior, ex: education about smoking related diseases.</a:t>
            </a:r>
            <a:br>
              <a:rPr lang="en-US" dirty="0"/>
            </a:br>
            <a:endParaRPr lang="en-US" dirty="0"/>
          </a:p>
          <a:p>
            <a:pPr marL="0" indent="0" algn="l" rtl="0">
              <a:buNone/>
            </a:pPr>
            <a:r>
              <a:rPr lang="en-US" dirty="0"/>
              <a:t>2- </a:t>
            </a:r>
            <a:r>
              <a:rPr lang="en-US" b="1" dirty="0"/>
              <a:t>Prophylaxis</a:t>
            </a:r>
            <a:br>
              <a:rPr lang="en-US" dirty="0"/>
            </a:br>
            <a:r>
              <a:rPr lang="en-US" dirty="0"/>
              <a:t>Active medical intervention to protect from disease, ex: vaccination, immunization.</a:t>
            </a:r>
            <a:endParaRPr lang="ar-JO"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24442"/>
            <a:ext cx="1848928" cy="1792163"/>
          </a:xfrm>
          <a:prstGeom prst="rect">
            <a:avLst/>
          </a:prstGeom>
        </p:spPr>
      </p:pic>
    </p:spTree>
    <p:extLst>
      <p:ext uri="{BB962C8B-B14F-4D97-AF65-F5344CB8AC3E}">
        <p14:creationId xmlns:p14="http://schemas.microsoft.com/office/powerpoint/2010/main" val="3400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Secondary prevention</a:t>
            </a:r>
            <a:endParaRPr lang="ar-JO" dirty="0"/>
          </a:p>
        </p:txBody>
      </p:sp>
      <p:sp>
        <p:nvSpPr>
          <p:cNvPr id="3" name="Content Placeholder 2"/>
          <p:cNvSpPr>
            <a:spLocks noGrp="1"/>
          </p:cNvSpPr>
          <p:nvPr>
            <p:ph idx="1"/>
          </p:nvPr>
        </p:nvSpPr>
        <p:spPr>
          <a:xfrm>
            <a:off x="457200" y="2743200"/>
            <a:ext cx="8229600" cy="3382963"/>
          </a:xfrm>
        </p:spPr>
        <p:txBody>
          <a:bodyPr>
            <a:normAutofit/>
          </a:bodyPr>
          <a:lstStyle/>
          <a:p>
            <a:pPr algn="l" rtl="0"/>
            <a:br>
              <a:rPr lang="en-US" dirty="0"/>
            </a:br>
            <a:endParaRPr lang="en-US" dirty="0"/>
          </a:p>
          <a:p>
            <a:pPr marL="0" indent="0" algn="l" rtl="0">
              <a:buNone/>
            </a:pPr>
            <a:r>
              <a:rPr lang="en-US" dirty="0"/>
              <a:t>1- </a:t>
            </a:r>
            <a:r>
              <a:rPr lang="en-US" b="1" dirty="0"/>
              <a:t>Screening</a:t>
            </a:r>
          </a:p>
          <a:p>
            <a:pPr marL="0" indent="0" algn="l" rtl="0">
              <a:buNone/>
            </a:pPr>
            <a:br>
              <a:rPr lang="en-US" b="1" dirty="0"/>
            </a:br>
            <a:r>
              <a:rPr lang="en-US" b="1" dirty="0"/>
              <a:t>  S</a:t>
            </a:r>
            <a:r>
              <a:rPr lang="en-US" dirty="0"/>
              <a:t>ystematic attempts to detect disease in an apparently healthy at-risk population</a:t>
            </a:r>
            <a:br>
              <a:rPr lang="en-US" dirty="0"/>
            </a:br>
            <a:br>
              <a:rPr lang="en-US" dirty="0"/>
            </a:br>
            <a:r>
              <a:rPr lang="en-US" dirty="0"/>
              <a:t>    </a:t>
            </a:r>
            <a:endParaRPr lang="ar-JO" dirty="0"/>
          </a:p>
        </p:txBody>
      </p:sp>
    </p:spTree>
    <p:extLst>
      <p:ext uri="{BB962C8B-B14F-4D97-AF65-F5344CB8AC3E}">
        <p14:creationId xmlns:p14="http://schemas.microsoft.com/office/powerpoint/2010/main" val="382336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Wilson’s criteria for screening tests</a:t>
            </a:r>
            <a:endParaRPr lang="ar-JO" dirty="0"/>
          </a:p>
        </p:txBody>
      </p:sp>
      <p:sp>
        <p:nvSpPr>
          <p:cNvPr id="3" name="Content Placeholder 2"/>
          <p:cNvSpPr>
            <a:spLocks noGrp="1"/>
          </p:cNvSpPr>
          <p:nvPr>
            <p:ph idx="1"/>
          </p:nvPr>
        </p:nvSpPr>
        <p:spPr>
          <a:xfrm>
            <a:off x="457200" y="2362200"/>
            <a:ext cx="8229600" cy="3962400"/>
          </a:xfrm>
        </p:spPr>
        <p:txBody>
          <a:bodyPr>
            <a:normAutofit/>
          </a:bodyPr>
          <a:lstStyle/>
          <a:p>
            <a:pPr marL="0" indent="0" algn="l" rtl="0">
              <a:buNone/>
            </a:pPr>
            <a:r>
              <a:rPr lang="en-US" dirty="0"/>
              <a:t>• The </a:t>
            </a:r>
            <a:r>
              <a:rPr lang="en-US" b="1" dirty="0"/>
              <a:t>condition</a:t>
            </a:r>
            <a:r>
              <a:rPr lang="en-US" dirty="0"/>
              <a:t> should be prevalent  problem.</a:t>
            </a:r>
          </a:p>
          <a:p>
            <a:pPr marL="0" indent="0" algn="l" rtl="0">
              <a:buNone/>
            </a:pPr>
            <a:r>
              <a:rPr lang="en-US" dirty="0"/>
              <a:t>• The natural history of the condition should be </a:t>
            </a:r>
            <a:r>
              <a:rPr lang="en-US" u="sng" dirty="0"/>
              <a:t>understood</a:t>
            </a:r>
            <a:r>
              <a:rPr lang="en-US" dirty="0"/>
              <a:t>.</a:t>
            </a:r>
          </a:p>
          <a:p>
            <a:pPr marL="0" indent="0" algn="l" rtl="0">
              <a:buNone/>
            </a:pPr>
            <a:r>
              <a:rPr lang="en-US" dirty="0"/>
              <a:t>• There should be a recognizable latent or early symptomatic stage.</a:t>
            </a:r>
          </a:p>
          <a:p>
            <a:pPr marL="0" indent="0" algn="l" rtl="0">
              <a:buNone/>
            </a:pPr>
            <a:r>
              <a:rPr lang="en-US" dirty="0"/>
              <a:t>• There should be a </a:t>
            </a:r>
            <a:r>
              <a:rPr lang="en-US" b="1" dirty="0"/>
              <a:t>test</a:t>
            </a:r>
            <a:r>
              <a:rPr lang="en-US" dirty="0"/>
              <a:t> that is </a:t>
            </a:r>
            <a:r>
              <a:rPr lang="en-US" u="sng" dirty="0"/>
              <a:t>easy</a:t>
            </a:r>
            <a:r>
              <a:rPr lang="en-US" dirty="0"/>
              <a:t> to perform and interpret, </a:t>
            </a:r>
            <a:r>
              <a:rPr lang="en-US" u="sng" dirty="0"/>
              <a:t>acceptable, accurate, reliable, sensitive </a:t>
            </a:r>
            <a:r>
              <a:rPr lang="en-US" dirty="0"/>
              <a:t>and specific.</a:t>
            </a:r>
          </a:p>
          <a:p>
            <a:pPr marL="0" indent="0" algn="l" rtl="0">
              <a:buNone/>
            </a:pPr>
            <a:r>
              <a:rPr lang="en-US" dirty="0"/>
              <a:t>• There should be an accepted </a:t>
            </a:r>
            <a:r>
              <a:rPr lang="en-US" b="1" dirty="0"/>
              <a:t>treatment</a:t>
            </a:r>
            <a:r>
              <a:rPr lang="en-US" dirty="0"/>
              <a:t> recognized for the   disease.</a:t>
            </a:r>
          </a:p>
          <a:p>
            <a:pPr marL="0" indent="0" algn="l" rtl="0">
              <a:buNone/>
            </a:pPr>
            <a:r>
              <a:rPr lang="en-US" dirty="0"/>
              <a:t>• Treatment should be more effective if started early.</a:t>
            </a:r>
          </a:p>
          <a:p>
            <a:pPr marL="0" indent="0" algn="l" rtl="0">
              <a:buNone/>
            </a:pPr>
            <a:r>
              <a:rPr lang="en-US" dirty="0"/>
              <a:t>• Diagnosis and treatment should be </a:t>
            </a:r>
            <a:r>
              <a:rPr lang="en-US" b="1" dirty="0"/>
              <a:t>cost-effective.</a:t>
            </a:r>
          </a:p>
          <a:p>
            <a:pPr marL="0" indent="0" algn="l" rtl="0">
              <a:buNone/>
            </a:pPr>
            <a:endParaRPr lang="en-US" dirty="0"/>
          </a:p>
        </p:txBody>
      </p:sp>
    </p:spTree>
    <p:extLst>
      <p:ext uri="{BB962C8B-B14F-4D97-AF65-F5344CB8AC3E}">
        <p14:creationId xmlns:p14="http://schemas.microsoft.com/office/powerpoint/2010/main" val="3557992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65238"/>
          </a:xfrm>
        </p:spPr>
        <p:txBody>
          <a:bodyPr>
            <a:normAutofit/>
          </a:bodyPr>
          <a:lstStyle/>
          <a:p>
            <a:r>
              <a:rPr lang="en-US" b="1" dirty="0">
                <a:solidFill>
                  <a:schemeClr val="accent2">
                    <a:lumMod val="75000"/>
                  </a:schemeClr>
                </a:solidFill>
              </a:rPr>
              <a:t>Tertiary prevention</a:t>
            </a:r>
            <a:br>
              <a:rPr lang="en-US" dirty="0"/>
            </a:br>
            <a:endParaRPr lang="ar-JO" dirty="0"/>
          </a:p>
        </p:txBody>
      </p:sp>
      <p:sp>
        <p:nvSpPr>
          <p:cNvPr id="3" name="Content Placeholder 2"/>
          <p:cNvSpPr>
            <a:spLocks noGrp="1"/>
          </p:cNvSpPr>
          <p:nvPr>
            <p:ph idx="1"/>
          </p:nvPr>
        </p:nvSpPr>
        <p:spPr>
          <a:xfrm>
            <a:off x="685800" y="3276600"/>
            <a:ext cx="7772400" cy="2895600"/>
          </a:xfrm>
        </p:spPr>
        <p:txBody>
          <a:bodyPr/>
          <a:lstStyle/>
          <a:p>
            <a:pPr algn="l" rtl="0"/>
            <a:r>
              <a:rPr lang="en-US" dirty="0">
                <a:solidFill>
                  <a:srgbClr val="FF0000"/>
                </a:solidFill>
              </a:rPr>
              <a:t>Monitoring</a:t>
            </a:r>
            <a:r>
              <a:rPr lang="en-US" dirty="0"/>
              <a:t> of the patient with an established disease to prevent or minimize complications</a:t>
            </a:r>
            <a:br>
              <a:rPr lang="en-US" dirty="0"/>
            </a:br>
            <a:br>
              <a:rPr lang="en-US" dirty="0"/>
            </a:br>
            <a:r>
              <a:rPr lang="en-US" dirty="0"/>
              <a:t>Ex: - prevention of end-organ damage in hypertensive/diabetic patients</a:t>
            </a:r>
          </a:p>
          <a:p>
            <a:pPr algn="l" rtl="0"/>
            <a:br>
              <a:rPr lang="en-US" dirty="0"/>
            </a:br>
            <a:r>
              <a:rPr lang="en-US" dirty="0"/>
              <a:t>   - Rehabilitation of stroke patients</a:t>
            </a:r>
          </a:p>
        </p:txBody>
      </p:sp>
    </p:spTree>
    <p:extLst>
      <p:ext uri="{BB962C8B-B14F-4D97-AF65-F5344CB8AC3E}">
        <p14:creationId xmlns:p14="http://schemas.microsoft.com/office/powerpoint/2010/main" val="2248338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USPSTF</a:t>
            </a:r>
            <a:endParaRPr lang="ar-JO" dirty="0"/>
          </a:p>
        </p:txBody>
      </p:sp>
      <p:sp>
        <p:nvSpPr>
          <p:cNvPr id="3" name="Content Placeholder 2"/>
          <p:cNvSpPr>
            <a:spLocks noGrp="1"/>
          </p:cNvSpPr>
          <p:nvPr>
            <p:ph idx="1"/>
          </p:nvPr>
        </p:nvSpPr>
        <p:spPr>
          <a:xfrm>
            <a:off x="457200" y="3200400"/>
            <a:ext cx="8229600" cy="3505200"/>
          </a:xfrm>
        </p:spPr>
        <p:txBody>
          <a:bodyPr>
            <a:normAutofit/>
          </a:bodyPr>
          <a:lstStyle/>
          <a:p>
            <a:pPr algn="l" rtl="0"/>
            <a:r>
              <a:rPr lang="en-US" dirty="0"/>
              <a:t>Created in 1984, the </a:t>
            </a:r>
            <a:r>
              <a:rPr lang="en-US" b="1" dirty="0"/>
              <a:t>U.S. Preventive Services Task Force</a:t>
            </a:r>
            <a:r>
              <a:rPr lang="en-US" dirty="0"/>
              <a:t> is an independent, volunteer panel of national experts in prevention and evidence-based medicine. </a:t>
            </a:r>
          </a:p>
          <a:p>
            <a:pPr algn="l" rtl="0"/>
            <a:r>
              <a:rPr lang="en-US" dirty="0"/>
              <a:t>The Task Force works to improve the health of all Americans by making evidence-based recommendations about clinical preventive services such as screenings, counseling services, and preventive medications. </a:t>
            </a:r>
          </a:p>
          <a:p>
            <a:pPr algn="l" rtl="0"/>
            <a:r>
              <a:rPr lang="en-US" dirty="0">
                <a:solidFill>
                  <a:srgbClr val="FF0000"/>
                </a:solidFill>
              </a:rPr>
              <a:t>All recommendations are published on the Task Force’s Web site and/or in a peer-reviewed journal.</a:t>
            </a:r>
            <a:endParaRPr lang="en-US" dirty="0"/>
          </a:p>
        </p:txBody>
      </p:sp>
    </p:spTree>
    <p:extLst>
      <p:ext uri="{BB962C8B-B14F-4D97-AF65-F5344CB8AC3E}">
        <p14:creationId xmlns:p14="http://schemas.microsoft.com/office/powerpoint/2010/main" val="1366229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362" y="1676400"/>
            <a:ext cx="7058025"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762000"/>
            <a:ext cx="42672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1928520" y="2331000"/>
              <a:ext cx="2813400" cy="3170520"/>
            </p14:xfrm>
          </p:contentPart>
        </mc:Choice>
        <mc:Fallback xmlns="">
          <p:pic>
            <p:nvPicPr>
              <p:cNvPr id="3" name="Ink 2"/>
              <p:cNvPicPr/>
              <p:nvPr/>
            </p:nvPicPr>
            <p:blipFill>
              <a:blip r:embed="rId6"/>
              <a:stretch>
                <a:fillRect/>
              </a:stretch>
            </p:blipFill>
            <p:spPr>
              <a:xfrm>
                <a:off x="1919160" y="2321640"/>
                <a:ext cx="2832120" cy="3189240"/>
              </a:xfrm>
              <a:prstGeom prst="rect">
                <a:avLst/>
              </a:prstGeom>
            </p:spPr>
          </p:pic>
        </mc:Fallback>
      </mc:AlternateContent>
    </p:spTree>
    <p:extLst>
      <p:ext uri="{BB962C8B-B14F-4D97-AF65-F5344CB8AC3E}">
        <p14:creationId xmlns:p14="http://schemas.microsoft.com/office/powerpoint/2010/main" val="3538554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59697-DBBF-119F-6ED4-0C209247067F}"/>
              </a:ext>
            </a:extLst>
          </p:cNvPr>
          <p:cNvSpPr>
            <a:spLocks noGrp="1"/>
          </p:cNvSpPr>
          <p:nvPr>
            <p:ph type="title"/>
          </p:nvPr>
        </p:nvSpPr>
        <p:spPr/>
        <p:txBody>
          <a:bodyPr/>
          <a:lstStyle/>
          <a:p>
            <a:r>
              <a:rPr lang="en-US" sz="3600" dirty="0">
                <a:solidFill>
                  <a:schemeClr val="accent4">
                    <a:lumMod val="75000"/>
                  </a:schemeClr>
                </a:solidFill>
                <a:latin typeface="Andalus" panose="02020603050405020304" pitchFamily="18" charset="-78"/>
                <a:cs typeface="Andalus" panose="02020603050405020304" pitchFamily="18" charset="-78"/>
              </a:rPr>
              <a:t>                       Challenges</a:t>
            </a:r>
            <a:r>
              <a:rPr lang="en-US" dirty="0"/>
              <a:t> </a:t>
            </a:r>
          </a:p>
        </p:txBody>
      </p:sp>
      <p:sp>
        <p:nvSpPr>
          <p:cNvPr id="3" name="Content Placeholder 2">
            <a:extLst>
              <a:ext uri="{FF2B5EF4-FFF2-40B4-BE49-F238E27FC236}">
                <a16:creationId xmlns:a16="http://schemas.microsoft.com/office/drawing/2014/main" id="{2E10AACB-988E-C3C1-1A84-E3153DAC07DA}"/>
              </a:ext>
            </a:extLst>
          </p:cNvPr>
          <p:cNvSpPr>
            <a:spLocks noGrp="1"/>
          </p:cNvSpPr>
          <p:nvPr>
            <p:ph sz="half" idx="1"/>
          </p:nvPr>
        </p:nvSpPr>
        <p:spPr>
          <a:xfrm>
            <a:off x="1447800" y="2194560"/>
            <a:ext cx="2895600" cy="3977640"/>
          </a:xfrm>
        </p:spPr>
        <p:txBody>
          <a:bodyPr>
            <a:normAutofit/>
          </a:bodyPr>
          <a:lstStyle/>
          <a:p>
            <a:endParaRPr lang="en-US" b="0" i="0" dirty="0">
              <a:solidFill>
                <a:srgbClr val="232323"/>
              </a:solidFill>
              <a:effectLst/>
              <a:latin typeface="Noto Sans" panose="020B0502040504020204" pitchFamily="34" charset="0"/>
            </a:endParaRPr>
          </a:p>
          <a:p>
            <a:pPr marL="0" indent="0">
              <a:buNone/>
            </a:pPr>
            <a:endParaRPr lang="en-US" dirty="0">
              <a:solidFill>
                <a:srgbClr val="002060"/>
              </a:solidFill>
              <a:latin typeface="Andalus" panose="02020603050405020304" pitchFamily="18" charset="-78"/>
              <a:cs typeface="Andalus" panose="02020603050405020304" pitchFamily="18" charset="-78"/>
            </a:endParaRPr>
          </a:p>
          <a:p>
            <a:pPr marL="0" indent="0">
              <a:buNone/>
            </a:pPr>
            <a:r>
              <a:rPr lang="en-US" dirty="0">
                <a:solidFill>
                  <a:srgbClr val="002060"/>
                </a:solidFill>
                <a:latin typeface="Andalus" panose="02020603050405020304" pitchFamily="18" charset="-78"/>
                <a:cs typeface="Andalus" panose="02020603050405020304" pitchFamily="18" charset="-78"/>
              </a:rPr>
              <a:t>Priorities </a:t>
            </a:r>
          </a:p>
          <a:p>
            <a:pPr marL="0" indent="0">
              <a:buNone/>
            </a:pPr>
            <a:r>
              <a:rPr lang="en-US" dirty="0">
                <a:solidFill>
                  <a:srgbClr val="002060"/>
                </a:solidFill>
                <a:latin typeface="Andalus" panose="02020603050405020304" pitchFamily="18" charset="-78"/>
                <a:cs typeface="Andalus" panose="02020603050405020304" pitchFamily="18" charset="-78"/>
              </a:rPr>
              <a:t>Coverage </a:t>
            </a:r>
          </a:p>
          <a:p>
            <a:pPr marL="0" indent="0">
              <a:buNone/>
            </a:pPr>
            <a:r>
              <a:rPr lang="en-US" dirty="0">
                <a:solidFill>
                  <a:srgbClr val="002060"/>
                </a:solidFill>
                <a:latin typeface="Andalus" panose="02020603050405020304" pitchFamily="18" charset="-78"/>
                <a:cs typeface="Andalus" panose="02020603050405020304" pitchFamily="18" charset="-78"/>
              </a:rPr>
              <a:t>Possible harms </a:t>
            </a:r>
          </a:p>
          <a:p>
            <a:pPr marL="0" indent="0">
              <a:buNone/>
            </a:pPr>
            <a:r>
              <a:rPr lang="en-US" dirty="0">
                <a:solidFill>
                  <a:srgbClr val="002060"/>
                </a:solidFill>
                <a:latin typeface="Andalus" panose="02020603050405020304" pitchFamily="18" charset="-78"/>
                <a:cs typeface="Andalus" panose="02020603050405020304" pitchFamily="18" charset="-78"/>
              </a:rPr>
              <a:t>P</a:t>
            </a:r>
            <a:r>
              <a:rPr lang="en-US" b="0" i="0" dirty="0">
                <a:solidFill>
                  <a:srgbClr val="002060"/>
                </a:solidFill>
                <a:effectLst/>
                <a:latin typeface="Andalus" panose="02020603050405020304" pitchFamily="18" charset="-78"/>
                <a:cs typeface="Andalus" panose="02020603050405020304" pitchFamily="18" charset="-78"/>
              </a:rPr>
              <a:t>atient preferences</a:t>
            </a:r>
            <a:endParaRPr lang="en-US" dirty="0">
              <a:solidFill>
                <a:srgbClr val="002060"/>
              </a:solidFill>
              <a:latin typeface="Andalus" panose="02020603050405020304" pitchFamily="18" charset="-78"/>
              <a:cs typeface="Andalus" panose="02020603050405020304" pitchFamily="18" charset="-78"/>
            </a:endParaRPr>
          </a:p>
          <a:p>
            <a:pPr marL="0" indent="0">
              <a:buNone/>
            </a:pPr>
            <a:r>
              <a:rPr lang="en-US" dirty="0">
                <a:solidFill>
                  <a:srgbClr val="002060"/>
                </a:solidFill>
                <a:latin typeface="Andalus" panose="02020603050405020304" pitchFamily="18" charset="-78"/>
                <a:cs typeface="Andalus" panose="02020603050405020304" pitchFamily="18" charset="-78"/>
              </a:rPr>
              <a:t>Busy practices </a:t>
            </a:r>
          </a:p>
        </p:txBody>
      </p:sp>
      <p:pic>
        <p:nvPicPr>
          <p:cNvPr id="5" name="Content Placeholder 4" descr="Preventive Care Home Mailings">
            <a:extLst>
              <a:ext uri="{FF2B5EF4-FFF2-40B4-BE49-F238E27FC236}">
                <a16:creationId xmlns:a16="http://schemas.microsoft.com/office/drawing/2014/main" id="{1B85E1CA-1B0E-2773-FF82-D1AA577D2F4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038600" y="3883596"/>
            <a:ext cx="2982913" cy="2389188"/>
          </a:xfrm>
          <a:prstGeom prst="rect">
            <a:avLst/>
          </a:prstGeom>
          <a:noFill/>
          <a:ln>
            <a:noFill/>
          </a:ln>
        </p:spPr>
      </p:pic>
    </p:spTree>
    <p:extLst>
      <p:ext uri="{BB962C8B-B14F-4D97-AF65-F5344CB8AC3E}">
        <p14:creationId xmlns:p14="http://schemas.microsoft.com/office/powerpoint/2010/main" val="1013757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7F01A-5BF7-A2A1-5021-C0700A572A8E}"/>
              </a:ext>
            </a:extLst>
          </p:cNvPr>
          <p:cNvSpPr>
            <a:spLocks noGrp="1"/>
          </p:cNvSpPr>
          <p:nvPr>
            <p:ph type="title"/>
          </p:nvPr>
        </p:nvSpPr>
        <p:spPr>
          <a:xfrm>
            <a:off x="685800" y="421132"/>
            <a:ext cx="7772400" cy="1609344"/>
          </a:xfrm>
        </p:spPr>
        <p:txBody>
          <a:bodyPr/>
          <a:lstStyle/>
          <a:p>
            <a:r>
              <a:rPr lang="en-US" dirty="0"/>
              <a:t>           </a:t>
            </a:r>
            <a:r>
              <a:rPr lang="en-US" dirty="0">
                <a:solidFill>
                  <a:schemeClr val="accent4">
                    <a:lumMod val="75000"/>
                  </a:schemeClr>
                </a:solidFill>
              </a:rPr>
              <a:t>Wellness visit</a:t>
            </a:r>
          </a:p>
        </p:txBody>
      </p:sp>
      <p:sp>
        <p:nvSpPr>
          <p:cNvPr id="3" name="Content Placeholder 2">
            <a:extLst>
              <a:ext uri="{FF2B5EF4-FFF2-40B4-BE49-F238E27FC236}">
                <a16:creationId xmlns:a16="http://schemas.microsoft.com/office/drawing/2014/main" id="{97280276-DCE2-3833-CB6A-759EDC990523}"/>
              </a:ext>
            </a:extLst>
          </p:cNvPr>
          <p:cNvSpPr>
            <a:spLocks noGrp="1"/>
          </p:cNvSpPr>
          <p:nvPr>
            <p:ph idx="1"/>
          </p:nvPr>
        </p:nvSpPr>
        <p:spPr>
          <a:xfrm>
            <a:off x="1524000" y="2121408"/>
            <a:ext cx="5715000" cy="4050792"/>
          </a:xfrm>
        </p:spPr>
        <p:txBody>
          <a:bodyPr/>
          <a:lstStyle/>
          <a:p>
            <a:r>
              <a:rPr lang="en-US" dirty="0"/>
              <a:t>Generally during a wellness check up the physician :</a:t>
            </a:r>
          </a:p>
          <a:p>
            <a:r>
              <a:rPr lang="en-US" dirty="0"/>
              <a:t>Assess the general health </a:t>
            </a:r>
          </a:p>
          <a:p>
            <a:r>
              <a:rPr lang="en-US" dirty="0"/>
              <a:t>Take a medical history </a:t>
            </a:r>
          </a:p>
          <a:p>
            <a:r>
              <a:rPr lang="en-US" dirty="0"/>
              <a:t>Family history </a:t>
            </a:r>
          </a:p>
          <a:p>
            <a:r>
              <a:rPr lang="en-US" dirty="0"/>
              <a:t>Conduct an exam </a:t>
            </a:r>
          </a:p>
          <a:p>
            <a:r>
              <a:rPr lang="en-US" dirty="0"/>
              <a:t>Order blood tests and imaging </a:t>
            </a:r>
          </a:p>
          <a:p>
            <a:r>
              <a:rPr lang="en-US" dirty="0"/>
              <a:t>Lifestyle changes </a:t>
            </a:r>
          </a:p>
          <a:p>
            <a:r>
              <a:rPr lang="en-US" dirty="0"/>
              <a:t>Help create a plan to improve your overall health</a:t>
            </a:r>
          </a:p>
          <a:p>
            <a:endParaRPr lang="en-US" dirty="0"/>
          </a:p>
        </p:txBody>
      </p:sp>
    </p:spTree>
    <p:extLst>
      <p:ext uri="{BB962C8B-B14F-4D97-AF65-F5344CB8AC3E}">
        <p14:creationId xmlns:p14="http://schemas.microsoft.com/office/powerpoint/2010/main" val="3404106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F606-832F-16F4-FCCE-3D824A4412BA}"/>
              </a:ext>
            </a:extLst>
          </p:cNvPr>
          <p:cNvSpPr>
            <a:spLocks noGrp="1"/>
          </p:cNvSpPr>
          <p:nvPr>
            <p:ph type="title"/>
          </p:nvPr>
        </p:nvSpPr>
        <p:spPr>
          <a:xfrm>
            <a:off x="2057400" y="484632"/>
            <a:ext cx="5638800" cy="1609344"/>
          </a:xfrm>
        </p:spPr>
        <p:txBody>
          <a:bodyPr>
            <a:normAutofit/>
          </a:bodyPr>
          <a:lstStyle/>
          <a:p>
            <a:r>
              <a:rPr lang="en-US" b="0" i="0" dirty="0">
                <a:solidFill>
                  <a:schemeClr val="accent4">
                    <a:lumMod val="75000"/>
                  </a:schemeClr>
                </a:solidFill>
                <a:effectLst/>
                <a:latin typeface="Andalus" panose="02020603050405020304" pitchFamily="18" charset="-78"/>
                <a:cs typeface="Andalus" panose="02020603050405020304" pitchFamily="18" charset="-78"/>
              </a:rPr>
              <a:t>US Preventive Services Task Force (USPSTF)</a:t>
            </a:r>
            <a:endParaRPr lang="en-US" dirty="0">
              <a:solidFill>
                <a:schemeClr val="accent4">
                  <a:lumMod val="75000"/>
                </a:schemeClr>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E4C0C8B4-64A2-46C2-E734-6769B4DAE492}"/>
              </a:ext>
            </a:extLst>
          </p:cNvPr>
          <p:cNvSpPr>
            <a:spLocks noGrp="1"/>
          </p:cNvSpPr>
          <p:nvPr>
            <p:ph idx="1"/>
          </p:nvPr>
        </p:nvSpPr>
        <p:spPr>
          <a:xfrm>
            <a:off x="1066800" y="2895600"/>
            <a:ext cx="6172200" cy="3276600"/>
          </a:xfrm>
        </p:spPr>
        <p:txBody>
          <a:bodyPr>
            <a:normAutofit/>
          </a:bodyPr>
          <a:lstStyle/>
          <a:p>
            <a:r>
              <a:rPr lang="en-US" b="0" i="0" dirty="0">
                <a:solidFill>
                  <a:srgbClr val="002060"/>
                </a:solidFill>
                <a:effectLst/>
                <a:latin typeface="Andalus" panose="02020603050405020304" pitchFamily="18" charset="-78"/>
                <a:cs typeface="Andalus" panose="02020603050405020304" pitchFamily="18" charset="-78"/>
              </a:rPr>
              <a:t>Members of the panel are volunteers and represent the primary care disciplines of family medicine, internal medicine, nursing, obstetrics/gynecology, pediatrics, and behavioral medicine. </a:t>
            </a:r>
          </a:p>
          <a:p>
            <a:r>
              <a:rPr lang="en-US" b="0" i="0" dirty="0">
                <a:solidFill>
                  <a:srgbClr val="002060"/>
                </a:solidFill>
                <a:effectLst/>
                <a:latin typeface="Andalus" panose="02020603050405020304" pitchFamily="18" charset="-78"/>
                <a:cs typeface="Andalus" panose="02020603050405020304" pitchFamily="18" charset="-78"/>
              </a:rPr>
              <a:t>The purpose of the panel is to conduct scientific evidence reviews of a broad range of clinical preventive healthcare services and develop recommendations for primary care clinicians and health systems, with the  goal of improving clinical practice and promoting public health.</a:t>
            </a:r>
            <a:endParaRPr lang="en-US" dirty="0">
              <a:solidFill>
                <a:srgbClr val="002060"/>
              </a:solidFill>
              <a:latin typeface="Andalus" panose="02020603050405020304" pitchFamily="18" charset="-78"/>
              <a:cs typeface="Andalus" panose="02020603050405020304" pitchFamily="18" charset="-78"/>
            </a:endParaRPr>
          </a:p>
          <a:p>
            <a:endParaRPr lang="en-US" dirty="0"/>
          </a:p>
        </p:txBody>
      </p:sp>
    </p:spTree>
    <p:extLst>
      <p:ext uri="{BB962C8B-B14F-4D97-AF65-F5344CB8AC3E}">
        <p14:creationId xmlns:p14="http://schemas.microsoft.com/office/powerpoint/2010/main" val="2536295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268ED-E3E7-4FF6-16C8-FC9CCC5787EA}"/>
              </a:ext>
            </a:extLst>
          </p:cNvPr>
          <p:cNvSpPr>
            <a:spLocks noGrp="1"/>
          </p:cNvSpPr>
          <p:nvPr>
            <p:ph type="title"/>
          </p:nvPr>
        </p:nvSpPr>
        <p:spPr>
          <a:xfrm>
            <a:off x="2133600" y="1219200"/>
            <a:ext cx="5486400" cy="874776"/>
          </a:xfrm>
        </p:spPr>
        <p:txBody>
          <a:bodyPr>
            <a:normAutofit/>
          </a:bodyPr>
          <a:lstStyle/>
          <a:p>
            <a:r>
              <a:rPr lang="en-US" sz="3600" b="1" i="0" dirty="0">
                <a:solidFill>
                  <a:schemeClr val="accent4">
                    <a:lumMod val="75000"/>
                  </a:schemeClr>
                </a:solidFill>
                <a:effectLst/>
                <a:latin typeface="Andalus" panose="02020603050405020304" pitchFamily="18" charset="-78"/>
                <a:cs typeface="Andalus" panose="02020603050405020304" pitchFamily="18" charset="-78"/>
              </a:rPr>
              <a:t>CARDIOVASCULAR DISEASE </a:t>
            </a:r>
            <a:endParaRPr lang="en-US" sz="3600" dirty="0">
              <a:solidFill>
                <a:schemeClr val="accent4">
                  <a:lumMod val="75000"/>
                </a:schemeClr>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1C107426-4C09-8EA1-F09D-9F58315EDC89}"/>
              </a:ext>
            </a:extLst>
          </p:cNvPr>
          <p:cNvSpPr>
            <a:spLocks noGrp="1"/>
          </p:cNvSpPr>
          <p:nvPr>
            <p:ph idx="1"/>
          </p:nvPr>
        </p:nvSpPr>
        <p:spPr>
          <a:xfrm>
            <a:off x="990600" y="2121408"/>
            <a:ext cx="6629400" cy="4050792"/>
          </a:xfrm>
        </p:spPr>
        <p:txBody>
          <a:bodyPr/>
          <a:lstStyle/>
          <a:p>
            <a:endParaRPr lang="en-US" b="0" i="0" dirty="0">
              <a:solidFill>
                <a:srgbClr val="232323"/>
              </a:solidFill>
              <a:effectLst/>
              <a:latin typeface="Noto Sans" panose="020B0502040504020204" pitchFamily="34" charset="0"/>
            </a:endParaRPr>
          </a:p>
          <a:p>
            <a:r>
              <a:rPr lang="en-US" dirty="0">
                <a:solidFill>
                  <a:srgbClr val="232323"/>
                </a:solidFill>
                <a:latin typeface="Noto Sans" panose="020B0502040504020204" pitchFamily="34" charset="0"/>
              </a:rPr>
              <a:t>CVD remains the leading cause of mortality in adults worldwide </a:t>
            </a:r>
          </a:p>
          <a:p>
            <a:endParaRPr lang="en-US" b="0" i="0" dirty="0">
              <a:solidFill>
                <a:srgbClr val="232323"/>
              </a:solidFill>
              <a:effectLst/>
              <a:latin typeface="Noto Sans" panose="020B0502040504020204" pitchFamily="34" charset="0"/>
            </a:endParaRPr>
          </a:p>
          <a:p>
            <a:r>
              <a:rPr lang="en-US" b="0" i="0" dirty="0">
                <a:solidFill>
                  <a:srgbClr val="002060"/>
                </a:solidFill>
                <a:effectLst/>
                <a:latin typeface="Andalus" panose="02020603050405020304" pitchFamily="18" charset="-78"/>
                <a:cs typeface="Andalus" panose="02020603050405020304" pitchFamily="18" charset="-78"/>
              </a:rPr>
              <a:t>Patients aged ≥20 years should undergo cardiovascular risk assessment every three to five years.</a:t>
            </a:r>
          </a:p>
          <a:p>
            <a:r>
              <a:rPr lang="en-US" dirty="0">
                <a:solidFill>
                  <a:srgbClr val="002060"/>
                </a:solidFill>
                <a:latin typeface="Andalus" panose="02020603050405020304" pitchFamily="18" charset="-78"/>
                <a:cs typeface="Andalus" panose="02020603050405020304" pitchFamily="18" charset="-78"/>
              </a:rPr>
              <a:t>Prevalence varies with race and ethnicity .</a:t>
            </a:r>
          </a:p>
          <a:p>
            <a:r>
              <a:rPr lang="en-US" dirty="0">
                <a:solidFill>
                  <a:srgbClr val="002060"/>
                </a:solidFill>
                <a:latin typeface="Andalus" panose="02020603050405020304" pitchFamily="18" charset="-78"/>
                <a:cs typeface="Andalus" panose="02020603050405020304" pitchFamily="18" charset="-78"/>
              </a:rPr>
              <a:t>Risk can be estimated using several widely available tools.</a:t>
            </a:r>
          </a:p>
        </p:txBody>
      </p:sp>
    </p:spTree>
    <p:extLst>
      <p:ext uri="{BB962C8B-B14F-4D97-AF65-F5344CB8AC3E}">
        <p14:creationId xmlns:p14="http://schemas.microsoft.com/office/powerpoint/2010/main" val="535493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E4452-FAF9-2F47-E8F6-93418D0A3FF9}"/>
              </a:ext>
            </a:extLst>
          </p:cNvPr>
          <p:cNvSpPr>
            <a:spLocks noGrp="1"/>
          </p:cNvSpPr>
          <p:nvPr>
            <p:ph type="title"/>
          </p:nvPr>
        </p:nvSpPr>
        <p:spPr>
          <a:xfrm>
            <a:off x="3505200" y="484632"/>
            <a:ext cx="49530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Risk factors                   </a:t>
            </a:r>
          </a:p>
        </p:txBody>
      </p:sp>
      <p:sp>
        <p:nvSpPr>
          <p:cNvPr id="3" name="Content Placeholder 2">
            <a:extLst>
              <a:ext uri="{FF2B5EF4-FFF2-40B4-BE49-F238E27FC236}">
                <a16:creationId xmlns:a16="http://schemas.microsoft.com/office/drawing/2014/main" id="{541B93D3-DDE2-AB1E-B69F-30F2C847BA2F}"/>
              </a:ext>
            </a:extLst>
          </p:cNvPr>
          <p:cNvSpPr>
            <a:spLocks noGrp="1"/>
          </p:cNvSpPr>
          <p:nvPr>
            <p:ph idx="1"/>
          </p:nvPr>
        </p:nvSpPr>
        <p:spPr>
          <a:xfrm>
            <a:off x="1600200" y="2093976"/>
            <a:ext cx="5867400" cy="3544824"/>
          </a:xfrm>
        </p:spPr>
        <p:txBody>
          <a:bodyPr>
            <a:normAutofit fontScale="25000" lnSpcReduction="20000"/>
          </a:bodyPr>
          <a:lstStyle/>
          <a:p>
            <a:pPr marL="0" indent="0">
              <a:buNone/>
            </a:pPr>
            <a:r>
              <a:rPr lang="en-US" sz="7200" dirty="0">
                <a:solidFill>
                  <a:srgbClr val="002060"/>
                </a:solidFill>
                <a:latin typeface="Andalus" panose="02020603050405020304" pitchFamily="18" charset="-78"/>
                <a:cs typeface="Andalus" panose="02020603050405020304" pitchFamily="18" charset="-78"/>
              </a:rPr>
              <a:t>The USPSTF recommends offering or referring adults with cardiovascular disease risk factors to behavioral counseling interventions to promote a healthy diet and physical activity.</a:t>
            </a:r>
          </a:p>
          <a:p>
            <a:pPr marL="0" indent="0" algn="l">
              <a:buNone/>
            </a:pPr>
            <a:endParaRPr lang="en-US" sz="7200" dirty="0">
              <a:solidFill>
                <a:srgbClr val="232323"/>
              </a:solidFill>
              <a:latin typeface="Noto Sans" panose="020B0502040504020204" pitchFamily="34" charset="0"/>
            </a:endParaRPr>
          </a:p>
          <a:p>
            <a:pPr marL="0" indent="0" algn="l">
              <a:buNone/>
            </a:pPr>
            <a:endParaRPr lang="en-US" sz="7200" b="0" i="0" dirty="0">
              <a:solidFill>
                <a:srgbClr val="232323"/>
              </a:solidFill>
              <a:effectLst/>
              <a:latin typeface="Noto Sans" panose="020B0502040504020204" pitchFamily="34" charset="0"/>
            </a:endParaRPr>
          </a:p>
          <a:p>
            <a:pPr marL="0" indent="0" algn="l">
              <a:buNone/>
            </a:pPr>
            <a:r>
              <a:rPr lang="en-US" sz="7200" b="0" i="0" dirty="0">
                <a:solidFill>
                  <a:srgbClr val="232323"/>
                </a:solidFill>
                <a:effectLst/>
                <a:latin typeface="Andalus" panose="02020603050405020304" pitchFamily="18" charset="-78"/>
                <a:cs typeface="Andalus" panose="02020603050405020304" pitchFamily="18" charset="-78"/>
              </a:rPr>
              <a:t>●</a:t>
            </a:r>
            <a:r>
              <a:rPr lang="en-US" sz="7200" b="0" dirty="0">
                <a:solidFill>
                  <a:srgbClr val="002060"/>
                </a:solidFill>
                <a:effectLst/>
                <a:latin typeface="Andalus" panose="02020603050405020304" pitchFamily="18" charset="-78"/>
                <a:cs typeface="Andalus" panose="02020603050405020304" pitchFamily="18" charset="-78"/>
              </a:rPr>
              <a:t>Smoking</a:t>
            </a:r>
          </a:p>
          <a:p>
            <a:pPr marL="0" indent="0" algn="l">
              <a:buNone/>
            </a:pPr>
            <a:r>
              <a:rPr lang="en-US" sz="7200" b="0" dirty="0">
                <a:solidFill>
                  <a:srgbClr val="002060"/>
                </a:solidFill>
                <a:effectLst/>
                <a:latin typeface="Andalus" panose="02020603050405020304" pitchFamily="18" charset="-78"/>
                <a:cs typeface="Andalus" panose="02020603050405020304" pitchFamily="18" charset="-78"/>
              </a:rPr>
              <a:t>●Overweight and obesity</a:t>
            </a:r>
          </a:p>
          <a:p>
            <a:pPr marL="0" indent="0" algn="l">
              <a:buNone/>
            </a:pPr>
            <a:r>
              <a:rPr lang="en-US" sz="7200" b="0" dirty="0">
                <a:solidFill>
                  <a:srgbClr val="002060"/>
                </a:solidFill>
                <a:effectLst/>
                <a:latin typeface="Andalus" panose="02020603050405020304" pitchFamily="18" charset="-78"/>
                <a:cs typeface="Andalus" panose="02020603050405020304" pitchFamily="18" charset="-78"/>
              </a:rPr>
              <a:t>●Unhealthy diet</a:t>
            </a:r>
          </a:p>
          <a:p>
            <a:pPr marL="0" indent="0" algn="l">
              <a:buNone/>
            </a:pPr>
            <a:r>
              <a:rPr lang="en-US" sz="7200" b="0" dirty="0">
                <a:solidFill>
                  <a:srgbClr val="002060"/>
                </a:solidFill>
                <a:effectLst/>
                <a:latin typeface="Andalus" panose="02020603050405020304" pitchFamily="18" charset="-78"/>
                <a:cs typeface="Andalus" panose="02020603050405020304" pitchFamily="18" charset="-78"/>
              </a:rPr>
              <a:t>●Physical inactivity</a:t>
            </a:r>
          </a:p>
          <a:p>
            <a:pPr marL="0" indent="0" algn="l">
              <a:buNone/>
            </a:pPr>
            <a:r>
              <a:rPr lang="en-US" sz="7200" b="0" dirty="0">
                <a:solidFill>
                  <a:srgbClr val="002060"/>
                </a:solidFill>
                <a:effectLst/>
                <a:latin typeface="Andalus" panose="02020603050405020304" pitchFamily="18" charset="-78"/>
                <a:cs typeface="Andalus" panose="02020603050405020304" pitchFamily="18" charset="-78"/>
              </a:rPr>
              <a:t>●Dyslipidemia</a:t>
            </a:r>
          </a:p>
          <a:p>
            <a:pPr marL="0" indent="0" algn="l">
              <a:buNone/>
            </a:pPr>
            <a:r>
              <a:rPr lang="en-US" sz="7200" b="0" dirty="0">
                <a:solidFill>
                  <a:srgbClr val="002060"/>
                </a:solidFill>
                <a:effectLst/>
                <a:latin typeface="Andalus" panose="02020603050405020304" pitchFamily="18" charset="-78"/>
                <a:cs typeface="Andalus" panose="02020603050405020304" pitchFamily="18" charset="-78"/>
              </a:rPr>
              <a:t>●Hypertension</a:t>
            </a:r>
          </a:p>
          <a:p>
            <a:pPr marL="0" indent="0" algn="l">
              <a:buNone/>
            </a:pPr>
            <a:r>
              <a:rPr lang="en-US" sz="7200" b="0" dirty="0">
                <a:solidFill>
                  <a:srgbClr val="002060"/>
                </a:solidFill>
                <a:effectLst/>
                <a:latin typeface="Andalus" panose="02020603050405020304" pitchFamily="18" charset="-78"/>
                <a:cs typeface="Andalus" panose="02020603050405020304" pitchFamily="18" charset="-78"/>
              </a:rPr>
              <a:t>●Diabetes mellitus (considered in some guidelines as a coronary heart disease [CHD] risk equivalent)</a:t>
            </a:r>
          </a:p>
          <a:p>
            <a:endParaRPr lang="en-US" dirty="0"/>
          </a:p>
        </p:txBody>
      </p:sp>
    </p:spTree>
    <p:extLst>
      <p:ext uri="{BB962C8B-B14F-4D97-AF65-F5344CB8AC3E}">
        <p14:creationId xmlns:p14="http://schemas.microsoft.com/office/powerpoint/2010/main" val="3028602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35480D9-2DCB-E839-B4CF-7CDF95312F60}"/>
              </a:ext>
            </a:extLst>
          </p:cNvPr>
          <p:cNvSpPr>
            <a:spLocks noGrp="1"/>
          </p:cNvSpPr>
          <p:nvPr>
            <p:ph type="title"/>
          </p:nvPr>
        </p:nvSpPr>
        <p:spPr/>
        <p:txBody>
          <a:bodyPr/>
          <a:lstStyle/>
          <a:p>
            <a:r>
              <a:rPr lang="en-US" dirty="0"/>
              <a:t>Risk factors </a:t>
            </a:r>
          </a:p>
        </p:txBody>
      </p:sp>
      <p:pic>
        <p:nvPicPr>
          <p:cNvPr id="3" name="Picture 2" descr="Graphical user interface, text, application, email&#10;&#10;Description automatically generated">
            <a:extLst>
              <a:ext uri="{FF2B5EF4-FFF2-40B4-BE49-F238E27FC236}">
                <a16:creationId xmlns:a16="http://schemas.microsoft.com/office/drawing/2014/main" id="{B95BE4E1-A392-F6A2-E090-1B0D427F2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857216"/>
            <a:ext cx="8229600" cy="4011930"/>
          </a:xfrm>
          <a:prstGeom prst="rect">
            <a:avLst/>
          </a:prstGeom>
          <a:noFill/>
        </p:spPr>
      </p:pic>
    </p:spTree>
    <p:extLst>
      <p:ext uri="{BB962C8B-B14F-4D97-AF65-F5344CB8AC3E}">
        <p14:creationId xmlns:p14="http://schemas.microsoft.com/office/powerpoint/2010/main" val="2321721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srcRect b="32941"/>
          <a:stretch/>
        </p:blipFill>
        <p:spPr>
          <a:xfrm>
            <a:off x="914400" y="152400"/>
            <a:ext cx="7696200" cy="6477000"/>
          </a:xfrm>
          <a:prstGeom prst="rect">
            <a:avLst/>
          </a:prstGeom>
        </p:spPr>
      </p:pic>
    </p:spTree>
    <p:extLst>
      <p:ext uri="{BB962C8B-B14F-4D97-AF65-F5344CB8AC3E}">
        <p14:creationId xmlns:p14="http://schemas.microsoft.com/office/powerpoint/2010/main" val="4046445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FED6-F135-8E66-3D30-88C77840D08A}"/>
              </a:ext>
            </a:extLst>
          </p:cNvPr>
          <p:cNvSpPr>
            <a:spLocks noGrp="1"/>
          </p:cNvSpPr>
          <p:nvPr>
            <p:ph type="title"/>
          </p:nvPr>
        </p:nvSpPr>
        <p:spPr/>
        <p:txBody>
          <a:bodyPr/>
          <a:lstStyle/>
          <a:p>
            <a:r>
              <a:rPr lang="en-US" dirty="0" err="1"/>
              <a:t>Hyperlipedemia</a:t>
            </a:r>
            <a:r>
              <a:rPr lang="en-US" dirty="0"/>
              <a:t> screening </a:t>
            </a:r>
          </a:p>
        </p:txBody>
      </p:sp>
      <p:sp>
        <p:nvSpPr>
          <p:cNvPr id="3" name="Content Placeholder 2">
            <a:extLst>
              <a:ext uri="{FF2B5EF4-FFF2-40B4-BE49-F238E27FC236}">
                <a16:creationId xmlns:a16="http://schemas.microsoft.com/office/drawing/2014/main" id="{3E6EF9EE-1C23-FE62-8EF0-C08D8EB5939F}"/>
              </a:ext>
            </a:extLst>
          </p:cNvPr>
          <p:cNvSpPr>
            <a:spLocks noGrp="1"/>
          </p:cNvSpPr>
          <p:nvPr>
            <p:ph idx="1"/>
          </p:nvPr>
        </p:nvSpPr>
        <p:spPr/>
        <p:txBody>
          <a:bodyPr/>
          <a:lstStyle/>
          <a:p>
            <a:r>
              <a:rPr lang="en-US" dirty="0"/>
              <a:t>The USPSTF recommends that screening for lipid disorders : </a:t>
            </a:r>
          </a:p>
          <a:p>
            <a:endParaRPr lang="en-US" dirty="0"/>
          </a:p>
          <a:p>
            <a:r>
              <a:rPr lang="en-US" dirty="0"/>
              <a:t>● The U.S. Preventive Services Task Force (USPSTF) strongly recommends that clinicians routinely screen men aged 35 years and older and women aged 45 years and older for lipid disorders and treat abnormal lipids in people who are at increased risk of coronary heart disease. A recommendation</a:t>
            </a:r>
          </a:p>
        </p:txBody>
      </p:sp>
      <p:sp>
        <p:nvSpPr>
          <p:cNvPr id="4" name="Text Placeholder 3">
            <a:extLst>
              <a:ext uri="{FF2B5EF4-FFF2-40B4-BE49-F238E27FC236}">
                <a16:creationId xmlns:a16="http://schemas.microsoft.com/office/drawing/2014/main" id="{F9E23CA0-18A9-5EEF-AA44-5D19E5D6891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0033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36D0-8489-6DC4-6FC3-DCC0496ACBA7}"/>
              </a:ext>
            </a:extLst>
          </p:cNvPr>
          <p:cNvSpPr>
            <a:spLocks noGrp="1"/>
          </p:cNvSpPr>
          <p:nvPr>
            <p:ph type="title"/>
          </p:nvPr>
        </p:nvSpPr>
        <p:spPr>
          <a:xfrm>
            <a:off x="6412230" y="685800"/>
            <a:ext cx="3352800" cy="1737360"/>
          </a:xfrm>
        </p:spPr>
        <p:txBody>
          <a:bodyPr/>
          <a:lstStyle/>
          <a:p>
            <a:r>
              <a:rPr lang="en-US" dirty="0"/>
              <a:t>Hyperlipemia </a:t>
            </a:r>
            <a:br>
              <a:rPr lang="en-US" dirty="0"/>
            </a:br>
            <a:endParaRPr lang="en-US" dirty="0"/>
          </a:p>
        </p:txBody>
      </p:sp>
      <p:sp>
        <p:nvSpPr>
          <p:cNvPr id="3" name="Content Placeholder 2">
            <a:extLst>
              <a:ext uri="{FF2B5EF4-FFF2-40B4-BE49-F238E27FC236}">
                <a16:creationId xmlns:a16="http://schemas.microsoft.com/office/drawing/2014/main" id="{E0061CD7-1852-451B-F5C2-00E3249E896A}"/>
              </a:ext>
            </a:extLst>
          </p:cNvPr>
          <p:cNvSpPr>
            <a:spLocks noGrp="1"/>
          </p:cNvSpPr>
          <p:nvPr>
            <p:ph idx="1"/>
          </p:nvPr>
        </p:nvSpPr>
        <p:spPr/>
        <p:txBody>
          <a:bodyPr>
            <a:normAutofit/>
          </a:bodyPr>
          <a:lstStyle/>
          <a:p>
            <a:r>
              <a:rPr lang="en-US" dirty="0"/>
              <a:t>● The USPSTF recommends that clinicians routinely screen younger adults (men aged 20 to 35 years and women aged 20 to 45 years) for lipid disorders if they have other risk factors for coronary heart disease. </a:t>
            </a:r>
          </a:p>
          <a:p>
            <a:r>
              <a:rPr lang="en-US" dirty="0"/>
              <a:t>B recommendation.</a:t>
            </a:r>
          </a:p>
          <a:p>
            <a:endParaRPr lang="en-US" dirty="0"/>
          </a:p>
          <a:p>
            <a:r>
              <a:rPr lang="en-US" dirty="0"/>
              <a:t>● The USPSTF makes no recommendation for or against routine screening for lipid disorders in younger adults (men aged 20 to 35 years or women aged 20 to 45 years) in the absence of known risk factors for coronary heart disease.</a:t>
            </a:r>
          </a:p>
        </p:txBody>
      </p:sp>
      <p:sp>
        <p:nvSpPr>
          <p:cNvPr id="4" name="Text Placeholder 3">
            <a:extLst>
              <a:ext uri="{FF2B5EF4-FFF2-40B4-BE49-F238E27FC236}">
                <a16:creationId xmlns:a16="http://schemas.microsoft.com/office/drawing/2014/main" id="{B1CA285D-3AE0-DEEC-9DD4-938CACEA854C}"/>
              </a:ext>
            </a:extLst>
          </p:cNvPr>
          <p:cNvSpPr>
            <a:spLocks noGrp="1"/>
          </p:cNvSpPr>
          <p:nvPr>
            <p:ph type="body" sz="half" idx="2"/>
          </p:nvPr>
        </p:nvSpPr>
        <p:spPr/>
        <p:txBody>
          <a:bodyPr>
            <a:normAutofit/>
          </a:bodyPr>
          <a:lstStyle/>
          <a:p>
            <a:endParaRPr lang="en-US" sz="2000" b="1" dirty="0"/>
          </a:p>
        </p:txBody>
      </p:sp>
    </p:spTree>
    <p:extLst>
      <p:ext uri="{BB962C8B-B14F-4D97-AF65-F5344CB8AC3E}">
        <p14:creationId xmlns:p14="http://schemas.microsoft.com/office/powerpoint/2010/main" val="3793132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1ACA-A4B1-A3CB-AC84-6009DF0081DF}"/>
              </a:ext>
            </a:extLst>
          </p:cNvPr>
          <p:cNvSpPr>
            <a:spLocks noGrp="1"/>
          </p:cNvSpPr>
          <p:nvPr>
            <p:ph type="title"/>
          </p:nvPr>
        </p:nvSpPr>
        <p:spPr/>
        <p:txBody>
          <a:bodyPr/>
          <a:lstStyle/>
          <a:p>
            <a:r>
              <a:rPr lang="en-US" dirty="0"/>
              <a:t>Risk factors </a:t>
            </a:r>
          </a:p>
        </p:txBody>
      </p:sp>
      <p:sp>
        <p:nvSpPr>
          <p:cNvPr id="3" name="Content Placeholder 2">
            <a:extLst>
              <a:ext uri="{FF2B5EF4-FFF2-40B4-BE49-F238E27FC236}">
                <a16:creationId xmlns:a16="http://schemas.microsoft.com/office/drawing/2014/main" id="{B8C85025-AD62-C721-87EF-A308F29E91F2}"/>
              </a:ext>
            </a:extLst>
          </p:cNvPr>
          <p:cNvSpPr>
            <a:spLocks noGrp="1"/>
          </p:cNvSpPr>
          <p:nvPr>
            <p:ph idx="1"/>
          </p:nvPr>
        </p:nvSpPr>
        <p:spPr/>
        <p:txBody>
          <a:bodyPr/>
          <a:lstStyle/>
          <a:p>
            <a:r>
              <a:rPr lang="en-US" dirty="0"/>
              <a:t>● Risk factors </a:t>
            </a:r>
          </a:p>
          <a:p>
            <a:endParaRPr lang="en-US" dirty="0"/>
          </a:p>
          <a:p>
            <a:r>
              <a:rPr lang="en-US" dirty="0"/>
              <a:t> Diabetes –</a:t>
            </a:r>
          </a:p>
          <a:p>
            <a:r>
              <a:rPr lang="en-US" dirty="0"/>
              <a:t> A family history of cardiovascular disease before age 50 years in male relatives or age 60 years in female relatives –</a:t>
            </a:r>
          </a:p>
          <a:p>
            <a:r>
              <a:rPr lang="en-US" dirty="0"/>
              <a:t> A family history suggestive of familial hyperlipidemia – </a:t>
            </a:r>
          </a:p>
          <a:p>
            <a:r>
              <a:rPr lang="en-US" dirty="0"/>
              <a:t>Multiple coronary heart disease risk factors (e.g., tobacco use, hypertension)</a:t>
            </a:r>
          </a:p>
        </p:txBody>
      </p:sp>
      <p:sp>
        <p:nvSpPr>
          <p:cNvPr id="4" name="Text Placeholder 3">
            <a:extLst>
              <a:ext uri="{FF2B5EF4-FFF2-40B4-BE49-F238E27FC236}">
                <a16:creationId xmlns:a16="http://schemas.microsoft.com/office/drawing/2014/main" id="{B1F6C0D2-A503-F6F7-2240-EE058BDB490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18627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1C76F-719E-E1D6-E543-B66BD213A919}"/>
              </a:ext>
            </a:extLst>
          </p:cNvPr>
          <p:cNvSpPr>
            <a:spLocks noGrp="1"/>
          </p:cNvSpPr>
          <p:nvPr>
            <p:ph type="title"/>
          </p:nvPr>
        </p:nvSpPr>
        <p:spPr>
          <a:xfrm>
            <a:off x="2743200" y="484632"/>
            <a:ext cx="5715000" cy="1609344"/>
          </a:xfrm>
        </p:spPr>
        <p:txBody>
          <a:bodyPr/>
          <a:lstStyle/>
          <a:p>
            <a:r>
              <a:rPr lang="en-US" dirty="0">
                <a:solidFill>
                  <a:schemeClr val="accent4">
                    <a:lumMod val="75000"/>
                  </a:schemeClr>
                </a:solidFill>
                <a:latin typeface="Andalus" panose="02020603050405020304" pitchFamily="18" charset="-78"/>
                <a:cs typeface="Andalus" panose="02020603050405020304" pitchFamily="18" charset="-78"/>
              </a:rPr>
              <a:t>Hyperlipidemia</a:t>
            </a:r>
            <a:r>
              <a:rPr lang="en-US" dirty="0"/>
              <a:t> </a:t>
            </a:r>
          </a:p>
        </p:txBody>
      </p:sp>
      <p:sp>
        <p:nvSpPr>
          <p:cNvPr id="3" name="Content Placeholder 2">
            <a:extLst>
              <a:ext uri="{FF2B5EF4-FFF2-40B4-BE49-F238E27FC236}">
                <a16:creationId xmlns:a16="http://schemas.microsoft.com/office/drawing/2014/main" id="{A6F8B6D8-7CF8-4812-BF93-51893B92E067}"/>
              </a:ext>
            </a:extLst>
          </p:cNvPr>
          <p:cNvSpPr>
            <a:spLocks noGrp="1"/>
          </p:cNvSpPr>
          <p:nvPr>
            <p:ph idx="1"/>
          </p:nvPr>
        </p:nvSpPr>
        <p:spPr>
          <a:xfrm>
            <a:off x="1219200" y="2438400"/>
            <a:ext cx="6248400" cy="3733800"/>
          </a:xfrm>
        </p:spPr>
        <p:txBody>
          <a:bodyPr>
            <a:normAutofit fontScale="85000" lnSpcReduction="10000"/>
          </a:bodyPr>
          <a:lstStyle/>
          <a:p>
            <a:pPr algn="l"/>
            <a:endParaRPr lang="en-US" b="0" i="0" dirty="0">
              <a:solidFill>
                <a:srgbClr val="002060"/>
              </a:solidFill>
              <a:effectLst/>
              <a:latin typeface="Andalus" panose="02020603050405020304" pitchFamily="18" charset="-78"/>
              <a:cs typeface="Andalus" panose="02020603050405020304" pitchFamily="18" charset="-78"/>
            </a:endParaRPr>
          </a:p>
          <a:p>
            <a:pPr algn="l"/>
            <a:r>
              <a:rPr lang="en-US" dirty="0"/>
              <a:t>What does the USPSTF recommend?</a:t>
            </a:r>
          </a:p>
          <a:p>
            <a:pPr algn="l"/>
            <a:r>
              <a:rPr lang="en-US" b="1" dirty="0"/>
              <a:t> B   </a:t>
            </a:r>
            <a:r>
              <a:rPr lang="en-US" dirty="0"/>
              <a:t>For adults aged 40 to 75 years who have 1 or more cardiovascular risk factors (</a:t>
            </a:r>
            <a:r>
              <a:rPr lang="en-US" dirty="0" err="1"/>
              <a:t>ie</a:t>
            </a:r>
            <a:r>
              <a:rPr lang="en-US" dirty="0"/>
              <a:t>, dyslipidemia, diabetes, hypertension, or smoking) and an estimated 10-year cardiovascular disease (CVD) risk of 10% or greater: Initiate a statin. </a:t>
            </a:r>
          </a:p>
          <a:p>
            <a:pPr algn="l"/>
            <a:r>
              <a:rPr lang="en-US" b="1" dirty="0"/>
              <a:t>C   </a:t>
            </a:r>
            <a:r>
              <a:rPr lang="en-US" dirty="0"/>
              <a:t> For adults aged 40 to 75 years who have 1 or more cardiovascular risk factors (</a:t>
            </a:r>
            <a:r>
              <a:rPr lang="en-US" dirty="0" err="1"/>
              <a:t>ie</a:t>
            </a:r>
            <a:r>
              <a:rPr lang="en-US" dirty="0"/>
              <a:t>, dyslipidemia, diabetes, hypertension, or smoking) and an estimated 10-year CVD risk of 7.5% to 10%: Selectively offer a statin.</a:t>
            </a:r>
          </a:p>
          <a:p>
            <a:pPr algn="l"/>
            <a:r>
              <a:rPr lang="en-US" dirty="0"/>
              <a:t>For adults 76 years or older: The evidence is insufficient to recommend for or against starting a statin</a:t>
            </a:r>
          </a:p>
        </p:txBody>
      </p:sp>
    </p:spTree>
    <p:extLst>
      <p:ext uri="{BB962C8B-B14F-4D97-AF65-F5344CB8AC3E}">
        <p14:creationId xmlns:p14="http://schemas.microsoft.com/office/powerpoint/2010/main" val="3845015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65CE-D403-8469-1A1F-F1465CA551E5}"/>
              </a:ext>
            </a:extLst>
          </p:cNvPr>
          <p:cNvSpPr>
            <a:spLocks noGrp="1"/>
          </p:cNvSpPr>
          <p:nvPr>
            <p:ph type="title"/>
          </p:nvPr>
        </p:nvSpPr>
        <p:spPr>
          <a:xfrm>
            <a:off x="2667000" y="484632"/>
            <a:ext cx="5791200" cy="1609344"/>
          </a:xfrm>
        </p:spPr>
        <p:txBody>
          <a:bodyPr/>
          <a:lstStyle/>
          <a:p>
            <a:r>
              <a:rPr lang="en-US" dirty="0">
                <a:solidFill>
                  <a:schemeClr val="accent4"/>
                </a:solidFill>
                <a:latin typeface="Andalus" panose="02020603050405020304" pitchFamily="18" charset="-78"/>
                <a:cs typeface="Andalus" panose="02020603050405020304" pitchFamily="18" charset="-78"/>
              </a:rPr>
              <a:t>Hypertension </a:t>
            </a:r>
          </a:p>
        </p:txBody>
      </p:sp>
      <p:sp>
        <p:nvSpPr>
          <p:cNvPr id="3" name="Content Placeholder 2">
            <a:extLst>
              <a:ext uri="{FF2B5EF4-FFF2-40B4-BE49-F238E27FC236}">
                <a16:creationId xmlns:a16="http://schemas.microsoft.com/office/drawing/2014/main" id="{F80EA14D-6E45-EB43-7F82-D724E2515E3E}"/>
              </a:ext>
            </a:extLst>
          </p:cNvPr>
          <p:cNvSpPr>
            <a:spLocks noGrp="1"/>
          </p:cNvSpPr>
          <p:nvPr>
            <p:ph idx="1"/>
          </p:nvPr>
        </p:nvSpPr>
        <p:spPr>
          <a:xfrm>
            <a:off x="985652" y="2121408"/>
            <a:ext cx="6481948" cy="4050792"/>
          </a:xfrm>
        </p:spPr>
        <p:txBody>
          <a:bodyPr>
            <a:normAutofit/>
          </a:bodyPr>
          <a:lstStyle/>
          <a:p>
            <a:endParaRPr lang="en-US" b="0" i="0" dirty="0">
              <a:solidFill>
                <a:srgbClr val="232323"/>
              </a:solidFill>
              <a:effectLst/>
              <a:latin typeface="Noto Sans" panose="020B0502040504020204" pitchFamily="34" charset="0"/>
            </a:endParaRPr>
          </a:p>
          <a:p>
            <a:endParaRPr lang="en-US" dirty="0">
              <a:solidFill>
                <a:srgbClr val="232323"/>
              </a:solidFill>
              <a:latin typeface="Noto Sans" panose="020B0502040504020204" pitchFamily="34" charset="0"/>
            </a:endParaRPr>
          </a:p>
          <a:p>
            <a:endParaRPr lang="en-US" b="0" i="0" dirty="0">
              <a:solidFill>
                <a:srgbClr val="232323"/>
              </a:solidFill>
              <a:effectLst/>
              <a:latin typeface="Noto Sans" panose="020B0502040504020204" pitchFamily="34" charset="0"/>
            </a:endParaRPr>
          </a:p>
          <a:p>
            <a:r>
              <a:rPr lang="en-US" b="0" i="0" dirty="0">
                <a:solidFill>
                  <a:srgbClr val="002060"/>
                </a:solidFill>
                <a:effectLst/>
                <a:latin typeface="Andalus" panose="02020603050405020304" pitchFamily="18" charset="-78"/>
                <a:cs typeface="Andalus" panose="02020603050405020304" pitchFamily="18" charset="-78"/>
              </a:rPr>
              <a:t>Hypertension screening is recommended for adults ≥18 years of age . </a:t>
            </a:r>
          </a:p>
          <a:p>
            <a:r>
              <a:rPr lang="en-US" b="0" i="0" dirty="0">
                <a:solidFill>
                  <a:srgbClr val="002060"/>
                </a:solidFill>
                <a:effectLst/>
                <a:latin typeface="Andalus" panose="02020603050405020304" pitchFamily="18" charset="-78"/>
                <a:cs typeface="Andalus" panose="02020603050405020304" pitchFamily="18" charset="-78"/>
              </a:rPr>
              <a:t>Most patients have their blood pressure checked at each primary care visit.</a:t>
            </a:r>
          </a:p>
          <a:p>
            <a:r>
              <a:rPr lang="en-US" b="0" i="0" dirty="0">
                <a:solidFill>
                  <a:srgbClr val="002060"/>
                </a:solidFill>
                <a:effectLst/>
                <a:latin typeface="Andalus" panose="02020603050405020304" pitchFamily="18" charset="-78"/>
                <a:cs typeface="Andalus" panose="02020603050405020304" pitchFamily="18" charset="-78"/>
              </a:rPr>
              <a:t>Adults aged 18 to 39 years without elevated blood pressure (</a:t>
            </a:r>
            <a:r>
              <a:rPr lang="en-US" b="0" i="0" dirty="0" err="1">
                <a:solidFill>
                  <a:srgbClr val="002060"/>
                </a:solidFill>
                <a:effectLst/>
                <a:latin typeface="Andalus" panose="02020603050405020304" pitchFamily="18" charset="-78"/>
                <a:cs typeface="Andalus" panose="02020603050405020304" pitchFamily="18" charset="-78"/>
              </a:rPr>
              <a:t>ie</a:t>
            </a:r>
            <a:r>
              <a:rPr lang="en-US" b="0" i="0" dirty="0">
                <a:solidFill>
                  <a:srgbClr val="002060"/>
                </a:solidFill>
                <a:effectLst/>
                <a:latin typeface="Andalus" panose="02020603050405020304" pitchFamily="18" charset="-78"/>
                <a:cs typeface="Andalus" panose="02020603050405020304" pitchFamily="18" charset="-78"/>
              </a:rPr>
              <a:t>, &lt;130/80 mmHg) and without cardiovascular disease risk factors should be rescreened every three to five years</a:t>
            </a:r>
            <a:r>
              <a:rPr lang="en-US" b="0" i="0" dirty="0">
                <a:solidFill>
                  <a:srgbClr val="002060"/>
                </a:solidFill>
                <a:effectLst/>
                <a:latin typeface="Noto Sans" panose="020B0502040504020204" pitchFamily="34" charset="0"/>
              </a:rPr>
              <a:t>.</a:t>
            </a:r>
          </a:p>
          <a:p>
            <a:endParaRPr lang="en-US" dirty="0">
              <a:solidFill>
                <a:srgbClr val="002060"/>
              </a:solidFill>
            </a:endParaRPr>
          </a:p>
        </p:txBody>
      </p:sp>
    </p:spTree>
    <p:extLst>
      <p:ext uri="{BB962C8B-B14F-4D97-AF65-F5344CB8AC3E}">
        <p14:creationId xmlns:p14="http://schemas.microsoft.com/office/powerpoint/2010/main" val="1152123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82B8-2824-FD14-FA56-00A827BAA5F0}"/>
              </a:ext>
            </a:extLst>
          </p:cNvPr>
          <p:cNvSpPr>
            <a:spLocks noGrp="1"/>
          </p:cNvSpPr>
          <p:nvPr>
            <p:ph type="title"/>
          </p:nvPr>
        </p:nvSpPr>
        <p:spPr>
          <a:xfrm>
            <a:off x="1176866" y="915337"/>
            <a:ext cx="6798734" cy="761063"/>
          </a:xfrm>
        </p:spPr>
        <p:txBody>
          <a:bodyPr>
            <a:normAutofit fontScale="90000"/>
          </a:bodyPr>
          <a:lstStyle/>
          <a:p>
            <a:br>
              <a:rPr lang="en-US" dirty="0"/>
            </a:br>
            <a:r>
              <a:rPr lang="en-US" dirty="0"/>
              <a:t>              </a:t>
            </a:r>
            <a:r>
              <a:rPr lang="en-US" dirty="0">
                <a:solidFill>
                  <a:schemeClr val="accent4">
                    <a:lumMod val="75000"/>
                  </a:schemeClr>
                </a:solidFill>
                <a:latin typeface="Andalus" panose="02020603050405020304" pitchFamily="18" charset="-78"/>
                <a:cs typeface="Andalus" panose="02020603050405020304" pitchFamily="18" charset="-78"/>
              </a:rPr>
              <a:t>Diabetes mellitus </a:t>
            </a:r>
          </a:p>
        </p:txBody>
      </p:sp>
      <p:sp>
        <p:nvSpPr>
          <p:cNvPr id="3" name="Content Placeholder 2">
            <a:extLst>
              <a:ext uri="{FF2B5EF4-FFF2-40B4-BE49-F238E27FC236}">
                <a16:creationId xmlns:a16="http://schemas.microsoft.com/office/drawing/2014/main" id="{8C1BA3A7-5FBC-B1B5-C313-27413E344AD9}"/>
              </a:ext>
            </a:extLst>
          </p:cNvPr>
          <p:cNvSpPr>
            <a:spLocks noGrp="1"/>
          </p:cNvSpPr>
          <p:nvPr>
            <p:ph idx="1"/>
          </p:nvPr>
        </p:nvSpPr>
        <p:spPr>
          <a:xfrm>
            <a:off x="1371600" y="2209800"/>
            <a:ext cx="6172200" cy="4648200"/>
          </a:xfrm>
        </p:spPr>
        <p:txBody>
          <a:bodyPr>
            <a:noAutofit/>
          </a:bodyPr>
          <a:lstStyle/>
          <a:p>
            <a:pPr marL="0" indent="0">
              <a:buNone/>
            </a:pPr>
            <a:endParaRPr lang="en-US" sz="1600" dirty="0"/>
          </a:p>
          <a:p>
            <a:pPr marL="514350" indent="-514350">
              <a:buAutoNum type="arabicPeriod"/>
            </a:pPr>
            <a:endParaRPr lang="en-US" sz="1600" b="1" dirty="0"/>
          </a:p>
          <a:p>
            <a:pPr marL="514350" indent="-514350">
              <a:buAutoNum type="arabicPeriod"/>
            </a:pPr>
            <a:r>
              <a:rPr lang="en-US" sz="1600" dirty="0">
                <a:solidFill>
                  <a:schemeClr val="tx2">
                    <a:lumMod val="50000"/>
                  </a:schemeClr>
                </a:solidFill>
                <a:latin typeface="+mj-lt"/>
              </a:rPr>
              <a:t>Screen asymptomatic adults aged 35 to 75 years of age who are obese or overweight .</a:t>
            </a:r>
          </a:p>
          <a:p>
            <a:pPr marL="514350" indent="-514350">
              <a:buAutoNum type="arabicPeriod"/>
            </a:pPr>
            <a:r>
              <a:rPr lang="en-US" sz="1600" b="0" i="0" dirty="0">
                <a:solidFill>
                  <a:schemeClr val="tx2">
                    <a:lumMod val="50000"/>
                  </a:schemeClr>
                </a:solidFill>
                <a:effectLst/>
                <a:latin typeface="Guardian TextSans Web"/>
              </a:rPr>
              <a:t>Clinicians should consider screening at an earlier age in persons from groups with disproportionately high incidence and prevalence or in persons who have a family history of diabetes, a history of gestational diabetes, or a history of polycystic ovarian syndrome, and at a lower BMI in Asian American persons.</a:t>
            </a:r>
            <a:endParaRPr lang="en-US" sz="1600" dirty="0">
              <a:solidFill>
                <a:schemeClr val="tx2">
                  <a:lumMod val="50000"/>
                </a:schemeClr>
              </a:solidFill>
              <a:latin typeface="+mj-lt"/>
            </a:endParaRPr>
          </a:p>
          <a:p>
            <a:pPr marL="514350" indent="-514350">
              <a:buAutoNum type="arabicPeriod"/>
            </a:pPr>
            <a:r>
              <a:rPr lang="en-US" sz="1600" dirty="0">
                <a:solidFill>
                  <a:schemeClr val="tx2">
                    <a:lumMod val="50000"/>
                  </a:schemeClr>
                </a:solidFill>
                <a:latin typeface="+mj-lt"/>
              </a:rPr>
              <a:t>Patients with prediabetes should be referred to dietary interventions</a:t>
            </a:r>
          </a:p>
          <a:p>
            <a:pPr marL="514350" indent="-514350">
              <a:buAutoNum type="arabicPeriod"/>
            </a:pPr>
            <a:r>
              <a:rPr lang="en-US" sz="1600" dirty="0">
                <a:solidFill>
                  <a:schemeClr val="tx2">
                    <a:lumMod val="50000"/>
                  </a:schemeClr>
                </a:solidFill>
                <a:latin typeface="+mj-lt"/>
              </a:rPr>
              <a:t>Recommends screening women at 24 weeks of gestational age .</a:t>
            </a:r>
          </a:p>
        </p:txBody>
      </p:sp>
    </p:spTree>
    <p:extLst>
      <p:ext uri="{BB962C8B-B14F-4D97-AF65-F5344CB8AC3E}">
        <p14:creationId xmlns:p14="http://schemas.microsoft.com/office/powerpoint/2010/main" val="1647234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03A2D2-4A4A-E06A-3612-7E0809F63FB8}"/>
              </a:ext>
            </a:extLst>
          </p:cNvPr>
          <p:cNvSpPr>
            <a:spLocks noGrp="1"/>
          </p:cNvSpPr>
          <p:nvPr>
            <p:ph type="title"/>
          </p:nvPr>
        </p:nvSpPr>
        <p:spPr/>
        <p:txBody>
          <a:bodyPr/>
          <a:lstStyle/>
          <a:p>
            <a:r>
              <a:rPr lang="en-US" dirty="0"/>
              <a:t>               Diabetes </a:t>
            </a:r>
          </a:p>
        </p:txBody>
      </p:sp>
      <p:sp>
        <p:nvSpPr>
          <p:cNvPr id="3" name="Content Placeholder 2">
            <a:extLst>
              <a:ext uri="{FF2B5EF4-FFF2-40B4-BE49-F238E27FC236}">
                <a16:creationId xmlns:a16="http://schemas.microsoft.com/office/drawing/2014/main" id="{486CBAA0-764B-6A03-1B5D-8100D9753BF1}"/>
              </a:ext>
            </a:extLst>
          </p:cNvPr>
          <p:cNvSpPr>
            <a:spLocks noGrp="1"/>
          </p:cNvSpPr>
          <p:nvPr>
            <p:ph sz="half" idx="1"/>
          </p:nvPr>
        </p:nvSpPr>
        <p:spPr>
          <a:xfrm>
            <a:off x="990600" y="2194560"/>
            <a:ext cx="3124200" cy="3977640"/>
          </a:xfrm>
        </p:spPr>
        <p:txBody>
          <a:bodyPr>
            <a:normAutofit fontScale="62500" lnSpcReduction="20000"/>
          </a:bodyPr>
          <a:lstStyle/>
          <a:p>
            <a:pPr marL="514350" indent="-514350">
              <a:buAutoNum type="arabicPeriod"/>
            </a:pPr>
            <a:r>
              <a:rPr lang="en-US" b="1" i="0" dirty="0">
                <a:solidFill>
                  <a:srgbClr val="232323"/>
                </a:solidFill>
                <a:effectLst/>
                <a:latin typeface="Noto Sans" panose="020B0502040504020204" pitchFamily="34" charset="0"/>
              </a:rPr>
              <a:t>US Preventive Services Task Force</a:t>
            </a:r>
            <a:r>
              <a:rPr lang="en-US" b="0" i="0" dirty="0">
                <a:solidFill>
                  <a:srgbClr val="232323"/>
                </a:solidFill>
                <a:effectLst/>
                <a:latin typeface="Noto Sans" panose="020B0502040504020204" pitchFamily="34" charset="0"/>
              </a:rPr>
              <a:t> — 2021 guidelines from the US </a:t>
            </a:r>
            <a:r>
              <a:rPr lang="en-US" b="0" i="0" dirty="0">
                <a:effectLst/>
                <a:latin typeface="Noto Sans" panose="020B0502040504020204" pitchFamily="34" charset="0"/>
              </a:rPr>
              <a:t>Preventive Services Task Force (USPSTF) </a:t>
            </a:r>
          </a:p>
          <a:p>
            <a:pPr marL="514350" indent="-514350">
              <a:buAutoNum type="arabicPeriod"/>
            </a:pPr>
            <a:r>
              <a:rPr lang="en-US" sz="2000" dirty="0">
                <a:latin typeface="+mj-lt"/>
              </a:rPr>
              <a:t>Screen asymptomatic adults aged 35 to 75 years of age who are obese or overweight .</a:t>
            </a:r>
          </a:p>
          <a:p>
            <a:pPr marL="514350" indent="-514350">
              <a:buAutoNum type="arabicPeriod"/>
            </a:pPr>
            <a:r>
              <a:rPr lang="en-US" sz="2000" dirty="0">
                <a:latin typeface="+mj-lt"/>
              </a:rPr>
              <a:t>Patients with pre diabetes should be referred to dietary interventions .screen all other patients with higher risk groups .</a:t>
            </a:r>
          </a:p>
          <a:p>
            <a:pPr marL="514350" indent="-514350">
              <a:buAutoNum type="arabicPeriod"/>
            </a:pPr>
            <a:r>
              <a:rPr lang="en-US" sz="2000" dirty="0">
                <a:latin typeface="+mj-lt"/>
              </a:rPr>
              <a:t>Recommends screening women at 24 weeks of gestational age </a:t>
            </a:r>
            <a:endParaRPr lang="en-US" dirty="0"/>
          </a:p>
        </p:txBody>
      </p:sp>
      <p:sp>
        <p:nvSpPr>
          <p:cNvPr id="5" name="Content Placeholder 4">
            <a:extLst>
              <a:ext uri="{FF2B5EF4-FFF2-40B4-BE49-F238E27FC236}">
                <a16:creationId xmlns:a16="http://schemas.microsoft.com/office/drawing/2014/main" id="{058A97D5-5F19-656A-A29B-7375B3017176}"/>
              </a:ext>
            </a:extLst>
          </p:cNvPr>
          <p:cNvSpPr>
            <a:spLocks noGrp="1"/>
          </p:cNvSpPr>
          <p:nvPr>
            <p:ph sz="half" idx="2"/>
          </p:nvPr>
        </p:nvSpPr>
        <p:spPr>
          <a:xfrm>
            <a:off x="4798142" y="2194560"/>
            <a:ext cx="2745658" cy="3977640"/>
          </a:xfrm>
        </p:spPr>
        <p:txBody>
          <a:bodyPr>
            <a:normAutofit fontScale="62500" lnSpcReduction="20000"/>
          </a:bodyPr>
          <a:lstStyle/>
          <a:p>
            <a:pPr algn="l"/>
            <a:r>
              <a:rPr lang="en-US" b="1" i="0" dirty="0">
                <a:solidFill>
                  <a:srgbClr val="232323"/>
                </a:solidFill>
                <a:effectLst/>
                <a:latin typeface="Noto Sans" panose="020B0502040504020204" pitchFamily="34" charset="0"/>
              </a:rPr>
              <a:t>American Diabetes Association</a:t>
            </a:r>
            <a:r>
              <a:rPr lang="en-US" b="0" i="0" dirty="0">
                <a:solidFill>
                  <a:srgbClr val="232323"/>
                </a:solidFill>
                <a:effectLst/>
                <a:latin typeface="Noto Sans" panose="020B0502040504020204" pitchFamily="34" charset="0"/>
              </a:rPr>
              <a:t> — The American Diabetes Association (ADA) recommends testing for diabetes or prediabetes in adults with body mass index (BMI) ≥25 kg/m</a:t>
            </a:r>
            <a:r>
              <a:rPr lang="en-US" b="0" i="0" baseline="30000" dirty="0">
                <a:solidFill>
                  <a:srgbClr val="232323"/>
                </a:solidFill>
                <a:effectLst/>
                <a:latin typeface="Noto Sans" panose="020B0502040504020204" pitchFamily="34" charset="0"/>
              </a:rPr>
              <a:t>2</a:t>
            </a:r>
            <a:r>
              <a:rPr lang="en-US" b="0" i="0" dirty="0">
                <a:solidFill>
                  <a:srgbClr val="232323"/>
                </a:solidFill>
                <a:effectLst/>
                <a:latin typeface="Noto Sans" panose="020B0502040504020204" pitchFamily="34" charset="0"/>
              </a:rPr>
              <a:t>have one or more additional risk factors for diabetes, as well as in persons with gestational diabetes mellitus or HIV</a:t>
            </a:r>
          </a:p>
          <a:p>
            <a:pPr algn="l"/>
            <a:r>
              <a:rPr lang="en-US" dirty="0">
                <a:solidFill>
                  <a:srgbClr val="232323"/>
                </a:solidFill>
                <a:latin typeface="Noto Sans" panose="020B0502040504020204" pitchFamily="34" charset="0"/>
              </a:rPr>
              <a:t>All </a:t>
            </a:r>
            <a:r>
              <a:rPr lang="en-US" b="0" i="0" dirty="0">
                <a:solidFill>
                  <a:srgbClr val="232323"/>
                </a:solidFill>
                <a:effectLst/>
                <a:latin typeface="Noto Sans" panose="020B0502040504020204" pitchFamily="34" charset="0"/>
              </a:rPr>
              <a:t>other adults, it recommends that testing begin at age 35 years.</a:t>
            </a:r>
          </a:p>
          <a:p>
            <a:pPr algn="l"/>
            <a:r>
              <a:rPr lang="en-US" b="0" i="0" dirty="0">
                <a:solidFill>
                  <a:srgbClr val="232323"/>
                </a:solidFill>
                <a:effectLst/>
                <a:latin typeface="Noto Sans" panose="020B0502040504020204" pitchFamily="34" charset="0"/>
              </a:rPr>
              <a:t> People with prediabetes (A1C ≥5.7 percent [39 mmol/mol], impaired glucose tolerance, or impaired fasting glucose) should be tested for diabetes yearly.</a:t>
            </a:r>
          </a:p>
          <a:p>
            <a:pPr algn="l"/>
            <a:r>
              <a:rPr lang="en-US" b="0" i="0" dirty="0">
                <a:solidFill>
                  <a:srgbClr val="232323"/>
                </a:solidFill>
                <a:effectLst/>
                <a:latin typeface="Noto Sans" panose="020B0502040504020204" pitchFamily="34" charset="0"/>
              </a:rPr>
              <a:t>If the screening test is negative, repeat testing every three years is reasonable.)</a:t>
            </a:r>
          </a:p>
          <a:p>
            <a:endParaRPr lang="en-US" dirty="0"/>
          </a:p>
        </p:txBody>
      </p:sp>
    </p:spTree>
    <p:extLst>
      <p:ext uri="{BB962C8B-B14F-4D97-AF65-F5344CB8AC3E}">
        <p14:creationId xmlns:p14="http://schemas.microsoft.com/office/powerpoint/2010/main" val="302852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209800" y="419100"/>
            <a:ext cx="5486400" cy="6019800"/>
          </a:xfrm>
          <a:prstGeom prst="rect">
            <a:avLst/>
          </a:prstGeom>
        </p:spPr>
      </p:pic>
    </p:spTree>
    <p:extLst>
      <p:ext uri="{BB962C8B-B14F-4D97-AF65-F5344CB8AC3E}">
        <p14:creationId xmlns:p14="http://schemas.microsoft.com/office/powerpoint/2010/main" val="1396583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01A7-8410-6C2D-A3D2-A21A65DEE4C7}"/>
              </a:ext>
            </a:extLst>
          </p:cNvPr>
          <p:cNvSpPr>
            <a:spLocks noGrp="1"/>
          </p:cNvSpPr>
          <p:nvPr>
            <p:ph type="title"/>
          </p:nvPr>
        </p:nvSpPr>
        <p:spPr>
          <a:xfrm>
            <a:off x="2286000" y="484632"/>
            <a:ext cx="6172200" cy="1609344"/>
          </a:xfrm>
        </p:spPr>
        <p:txBody>
          <a:bodyPr/>
          <a:lstStyle/>
          <a:p>
            <a:r>
              <a:rPr lang="en-US" dirty="0">
                <a:solidFill>
                  <a:schemeClr val="accent4">
                    <a:lumMod val="75000"/>
                  </a:schemeClr>
                </a:solidFill>
                <a:latin typeface="Andalus" panose="02020603050405020304" pitchFamily="18" charset="-78"/>
                <a:cs typeface="Andalus" panose="02020603050405020304" pitchFamily="18" charset="-78"/>
              </a:rPr>
              <a:t>Screening modality </a:t>
            </a:r>
          </a:p>
        </p:txBody>
      </p:sp>
      <p:sp>
        <p:nvSpPr>
          <p:cNvPr id="3" name="Content Placeholder 2">
            <a:extLst>
              <a:ext uri="{FF2B5EF4-FFF2-40B4-BE49-F238E27FC236}">
                <a16:creationId xmlns:a16="http://schemas.microsoft.com/office/drawing/2014/main" id="{5A6637B7-FF13-7871-AD7E-EA46EDF24A4C}"/>
              </a:ext>
            </a:extLst>
          </p:cNvPr>
          <p:cNvSpPr>
            <a:spLocks noGrp="1"/>
          </p:cNvSpPr>
          <p:nvPr>
            <p:ph idx="1"/>
          </p:nvPr>
        </p:nvSpPr>
        <p:spPr>
          <a:xfrm>
            <a:off x="1752600" y="2743200"/>
            <a:ext cx="5029200" cy="2743200"/>
          </a:xfrm>
        </p:spPr>
        <p:txBody>
          <a:bodyPr>
            <a:normAutofit fontScale="92500" lnSpcReduction="10000"/>
          </a:bodyPr>
          <a:lstStyle/>
          <a:p>
            <a:endParaRPr lang="en-US" dirty="0"/>
          </a:p>
          <a:p>
            <a:endParaRPr lang="en-US" sz="1800" dirty="0">
              <a:latin typeface="Andalus" panose="02020603050405020304" pitchFamily="18" charset="-78"/>
              <a:cs typeface="Andalus" panose="02020603050405020304" pitchFamily="18" charset="-78"/>
            </a:endParaRPr>
          </a:p>
          <a:p>
            <a:endParaRPr lang="en-US" sz="1800" dirty="0">
              <a:latin typeface="Andalus" panose="02020603050405020304" pitchFamily="18" charset="-78"/>
              <a:cs typeface="Andalus" panose="02020603050405020304" pitchFamily="18" charset="-78"/>
            </a:endParaRPr>
          </a:p>
          <a:p>
            <a:r>
              <a:rPr lang="en-US" sz="2400" dirty="0">
                <a:solidFill>
                  <a:srgbClr val="002060"/>
                </a:solidFill>
                <a:latin typeface="Andalus" panose="02020603050405020304" pitchFamily="18" charset="-78"/>
                <a:cs typeface="Andalus" panose="02020603050405020304" pitchFamily="18" charset="-78"/>
              </a:rPr>
              <a:t>Fasting blood sugar. </a:t>
            </a:r>
          </a:p>
          <a:p>
            <a:r>
              <a:rPr lang="en-US" sz="2400" dirty="0">
                <a:solidFill>
                  <a:srgbClr val="002060"/>
                </a:solidFill>
                <a:latin typeface="Andalus" panose="02020603050405020304" pitchFamily="18" charset="-78"/>
                <a:cs typeface="Andalus" panose="02020603050405020304" pitchFamily="18" charset="-78"/>
              </a:rPr>
              <a:t>Hba1c.</a:t>
            </a:r>
          </a:p>
          <a:p>
            <a:r>
              <a:rPr lang="en-US" sz="2400" dirty="0">
                <a:solidFill>
                  <a:srgbClr val="002060"/>
                </a:solidFill>
                <a:latin typeface="Andalus" panose="02020603050405020304" pitchFamily="18" charset="-78"/>
                <a:cs typeface="Andalus" panose="02020603050405020304" pitchFamily="18" charset="-78"/>
              </a:rPr>
              <a:t>Glucose tolerance test.</a:t>
            </a:r>
          </a:p>
          <a:p>
            <a:r>
              <a:rPr lang="en-US" sz="2400" dirty="0">
                <a:solidFill>
                  <a:srgbClr val="002060"/>
                </a:solidFill>
                <a:latin typeface="Andalus" panose="02020603050405020304" pitchFamily="18" charset="-78"/>
                <a:cs typeface="Andalus" panose="02020603050405020304" pitchFamily="18" charset="-78"/>
              </a:rPr>
              <a:t>Random blood sugar testing . </a:t>
            </a:r>
          </a:p>
        </p:txBody>
      </p:sp>
    </p:spTree>
    <p:extLst>
      <p:ext uri="{BB962C8B-B14F-4D97-AF65-F5344CB8AC3E}">
        <p14:creationId xmlns:p14="http://schemas.microsoft.com/office/powerpoint/2010/main" val="3250883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B147-CD45-FDBF-F68C-122AEBBFE5EF}"/>
              </a:ext>
            </a:extLst>
          </p:cNvPr>
          <p:cNvSpPr>
            <a:spLocks noGrp="1"/>
          </p:cNvSpPr>
          <p:nvPr>
            <p:ph type="title"/>
          </p:nvPr>
        </p:nvSpPr>
        <p:spPr/>
        <p:txBody>
          <a:bodyPr>
            <a:normAutofit/>
          </a:bodyPr>
          <a:lstStyle/>
          <a:p>
            <a:r>
              <a:rPr lang="en-US" sz="3200" dirty="0">
                <a:solidFill>
                  <a:schemeClr val="accent4">
                    <a:lumMod val="75000"/>
                  </a:schemeClr>
                </a:solidFill>
                <a:latin typeface="Andalus" panose="02020603050405020304" pitchFamily="18" charset="-78"/>
                <a:cs typeface="Andalus" panose="02020603050405020304" pitchFamily="18" charset="-78"/>
              </a:rPr>
              <a:t>                                  Aspirin </a:t>
            </a:r>
          </a:p>
        </p:txBody>
      </p:sp>
      <p:sp>
        <p:nvSpPr>
          <p:cNvPr id="3" name="Content Placeholder 2">
            <a:extLst>
              <a:ext uri="{FF2B5EF4-FFF2-40B4-BE49-F238E27FC236}">
                <a16:creationId xmlns:a16="http://schemas.microsoft.com/office/drawing/2014/main" id="{6008B603-E98E-9802-51E9-A34A9D021529}"/>
              </a:ext>
            </a:extLst>
          </p:cNvPr>
          <p:cNvSpPr>
            <a:spLocks noGrp="1"/>
          </p:cNvSpPr>
          <p:nvPr>
            <p:ph idx="1"/>
          </p:nvPr>
        </p:nvSpPr>
        <p:spPr>
          <a:xfrm>
            <a:off x="1676400" y="2514600"/>
            <a:ext cx="5562600" cy="3630168"/>
          </a:xfrm>
        </p:spPr>
        <p:txBody>
          <a:bodyPr>
            <a:normAutofit fontScale="85000" lnSpcReduction="10000"/>
          </a:bodyPr>
          <a:lstStyle/>
          <a:p>
            <a:pPr marL="0" indent="0">
              <a:buNone/>
            </a:pPr>
            <a:r>
              <a:rPr lang="en-US" b="0" i="0" dirty="0">
                <a:solidFill>
                  <a:srgbClr val="002060"/>
                </a:solidFill>
                <a:effectLst/>
                <a:latin typeface="Andalus" panose="02020603050405020304" pitchFamily="18" charset="-78"/>
                <a:cs typeface="Andalus" panose="02020603050405020304" pitchFamily="18" charset="-78"/>
              </a:rPr>
              <a:t>Decisions regarding </a:t>
            </a:r>
            <a:r>
              <a:rPr lang="en-US" b="0" i="0" u="none" strike="noStrike" dirty="0">
                <a:solidFill>
                  <a:srgbClr val="002060"/>
                </a:solidFill>
                <a:effectLst/>
                <a:latin typeface="Andalus" panose="02020603050405020304" pitchFamily="18" charset="-78"/>
                <a:cs typeface="Andalus" panose="02020603050405020304" pitchFamily="18" charset="-78"/>
                <a:hlinkClick r:id="rId3">
                  <a:extLst>
                    <a:ext uri="{A12FA001-AC4F-418D-AE19-62706E023703}">
                      <ahyp:hlinkClr xmlns:ahyp="http://schemas.microsoft.com/office/drawing/2018/hyperlinkcolor" val="tx"/>
                    </a:ext>
                  </a:extLst>
                </a:hlinkClick>
              </a:rPr>
              <a:t>aspirin</a:t>
            </a:r>
            <a:r>
              <a:rPr lang="en-US" b="0" i="0" dirty="0">
                <a:solidFill>
                  <a:srgbClr val="002060"/>
                </a:solidFill>
                <a:effectLst/>
                <a:latin typeface="Andalus" panose="02020603050405020304" pitchFamily="18" charset="-78"/>
                <a:cs typeface="Andalus" panose="02020603050405020304" pitchFamily="18" charset="-78"/>
              </a:rPr>
              <a:t> for primary prevention of CVD should be made on an individual basis.</a:t>
            </a:r>
          </a:p>
          <a:p>
            <a:pPr marL="0" indent="0">
              <a:buNone/>
            </a:pPr>
            <a:r>
              <a:rPr lang="en-US" b="0" i="0" dirty="0">
                <a:solidFill>
                  <a:srgbClr val="002060"/>
                </a:solidFill>
                <a:effectLst/>
                <a:latin typeface="Andalus" panose="02020603050405020304" pitchFamily="18" charset="-78"/>
                <a:cs typeface="Andalus" panose="02020603050405020304" pitchFamily="18" charset="-78"/>
              </a:rPr>
              <a:t>Low-dose </a:t>
            </a:r>
            <a:r>
              <a:rPr lang="en-US" b="0" i="0" u="none" strike="noStrike" dirty="0">
                <a:solidFill>
                  <a:srgbClr val="002060"/>
                </a:solidFill>
                <a:effectLst/>
                <a:latin typeface="Andalus" panose="02020603050405020304" pitchFamily="18" charset="-78"/>
                <a:cs typeface="Andalus" panose="02020603050405020304" pitchFamily="18" charset="-78"/>
                <a:hlinkClick r:id="rId4">
                  <a:extLst>
                    <a:ext uri="{A12FA001-AC4F-418D-AE19-62706E023703}">
                      <ahyp:hlinkClr xmlns:ahyp="http://schemas.microsoft.com/office/drawing/2018/hyperlinkcolor" val="tx"/>
                    </a:ext>
                  </a:extLst>
                </a:hlinkClick>
              </a:rPr>
              <a:t>aspirin</a:t>
            </a:r>
            <a:r>
              <a:rPr lang="en-US" b="0" i="0" dirty="0">
                <a:solidFill>
                  <a:srgbClr val="002060"/>
                </a:solidFill>
                <a:effectLst/>
                <a:latin typeface="Andalus" panose="02020603050405020304" pitchFamily="18" charset="-78"/>
                <a:cs typeface="Andalus" panose="02020603050405020304" pitchFamily="18" charset="-78"/>
              </a:rPr>
              <a:t> may prevent cardiovascular disease (CVD) in some patients but also increases the risk of bleeding. </a:t>
            </a:r>
          </a:p>
          <a:p>
            <a:pPr marL="0" indent="0">
              <a:buNone/>
            </a:pPr>
            <a:r>
              <a:rPr lang="en-US" dirty="0">
                <a:solidFill>
                  <a:srgbClr val="002060"/>
                </a:solidFill>
                <a:latin typeface="Andalus" panose="02020603050405020304" pitchFamily="18" charset="-78"/>
                <a:cs typeface="Andalus" panose="02020603050405020304" pitchFamily="18" charset="-78"/>
              </a:rPr>
              <a:t>New evidence </a:t>
            </a:r>
            <a:r>
              <a:rPr lang="en-US" b="0" i="0" dirty="0">
                <a:solidFill>
                  <a:srgbClr val="002060"/>
                </a:solidFill>
                <a:effectLst/>
                <a:latin typeface="Andalus" panose="02020603050405020304" pitchFamily="18" charset="-78"/>
                <a:cs typeface="Andalus" panose="02020603050405020304" pitchFamily="18" charset="-78"/>
              </a:rPr>
              <a:t>, published in JAMA</a:t>
            </a:r>
            <a:r>
              <a:rPr lang="en-US" dirty="0">
                <a:solidFill>
                  <a:srgbClr val="002060"/>
                </a:solidFill>
                <a:latin typeface="Andalus" panose="02020603050405020304" pitchFamily="18" charset="-78"/>
                <a:cs typeface="Andalus" panose="02020603050405020304" pitchFamily="18" charset="-78"/>
              </a:rPr>
              <a:t> from t</a:t>
            </a:r>
            <a:r>
              <a:rPr lang="en-US" b="0" i="0" dirty="0">
                <a:solidFill>
                  <a:srgbClr val="002060"/>
                </a:solidFill>
                <a:effectLst/>
                <a:latin typeface="Andalus" panose="02020603050405020304" pitchFamily="18" charset="-78"/>
                <a:cs typeface="Andalus" panose="02020603050405020304" pitchFamily="18" charset="-78"/>
              </a:rPr>
              <a:t>he US Preventive Services Task Force (USPSTF) concludes with moderate certainty that aspirin use for the primary prevention of CVD events in adults aged 40 to 59 years who have a 10% or greater 10-year CVD risk has a small net benefit.</a:t>
            </a:r>
          </a:p>
          <a:p>
            <a:pPr marL="0" indent="0">
              <a:buNone/>
            </a:pPr>
            <a:endParaRPr lang="en-US" b="0" i="0" dirty="0">
              <a:solidFill>
                <a:srgbClr val="002060"/>
              </a:solidFill>
              <a:effectLst/>
              <a:latin typeface="Andalus" panose="02020603050405020304" pitchFamily="18" charset="-78"/>
              <a:cs typeface="Andalus" panose="02020603050405020304" pitchFamily="18" charset="-78"/>
            </a:endParaRPr>
          </a:p>
          <a:p>
            <a:pPr marL="0" indent="0">
              <a:buNone/>
            </a:pPr>
            <a:r>
              <a:rPr lang="en-US" b="0" i="0" dirty="0">
                <a:solidFill>
                  <a:srgbClr val="002060"/>
                </a:solidFill>
                <a:effectLst/>
                <a:latin typeface="Andalus" panose="02020603050405020304" pitchFamily="18" charset="-78"/>
                <a:cs typeface="Andalus" panose="02020603050405020304" pitchFamily="18" charset="-78"/>
              </a:rPr>
              <a:t>The USPSTF concludes with moderate certainty that initiating aspirin use for the primary prevention of CVD events in adults 60 years or older has no net benefit.</a:t>
            </a:r>
          </a:p>
        </p:txBody>
      </p:sp>
    </p:spTree>
    <p:extLst>
      <p:ext uri="{BB962C8B-B14F-4D97-AF65-F5344CB8AC3E}">
        <p14:creationId xmlns:p14="http://schemas.microsoft.com/office/powerpoint/2010/main" val="1905329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CE41-11CB-21FE-41EE-D20DBB71EE57}"/>
              </a:ext>
            </a:extLst>
          </p:cNvPr>
          <p:cNvSpPr>
            <a:spLocks noGrp="1"/>
          </p:cNvSpPr>
          <p:nvPr>
            <p:ph type="title"/>
          </p:nvPr>
        </p:nvSpPr>
        <p:spPr/>
        <p:txBody>
          <a:bodyPr/>
          <a:lstStyle/>
          <a:p>
            <a:r>
              <a:rPr lang="en-US" dirty="0"/>
              <a:t>                    </a:t>
            </a:r>
            <a:r>
              <a:rPr lang="en-US" dirty="0">
                <a:solidFill>
                  <a:schemeClr val="accent4">
                    <a:lumMod val="75000"/>
                  </a:schemeClr>
                </a:solidFill>
              </a:rPr>
              <a:t>Aspirin</a:t>
            </a:r>
            <a:r>
              <a:rPr lang="en-US" dirty="0"/>
              <a:t> </a:t>
            </a:r>
          </a:p>
        </p:txBody>
      </p:sp>
      <p:sp>
        <p:nvSpPr>
          <p:cNvPr id="3" name="Content Placeholder 2">
            <a:extLst>
              <a:ext uri="{FF2B5EF4-FFF2-40B4-BE49-F238E27FC236}">
                <a16:creationId xmlns:a16="http://schemas.microsoft.com/office/drawing/2014/main" id="{96887099-B479-675C-65B5-F134D81E0241}"/>
              </a:ext>
            </a:extLst>
          </p:cNvPr>
          <p:cNvSpPr>
            <a:spLocks noGrp="1"/>
          </p:cNvSpPr>
          <p:nvPr>
            <p:ph idx="1"/>
          </p:nvPr>
        </p:nvSpPr>
        <p:spPr>
          <a:xfrm>
            <a:off x="1524000" y="2121408"/>
            <a:ext cx="5791200" cy="4050792"/>
          </a:xfrm>
        </p:spPr>
        <p:txBody>
          <a:bodyPr/>
          <a:lstStyle/>
          <a:p>
            <a:pPr marL="0" indent="0">
              <a:buNone/>
            </a:pPr>
            <a:endParaRPr lang="en-US" b="0" i="0" dirty="0">
              <a:solidFill>
                <a:srgbClr val="002060"/>
              </a:solidFill>
              <a:effectLst/>
              <a:latin typeface="Andalus" panose="02020603050405020304" pitchFamily="18" charset="-78"/>
              <a:cs typeface="Andalus" panose="02020603050405020304" pitchFamily="18" charset="-78"/>
            </a:endParaRPr>
          </a:p>
          <a:p>
            <a:pPr marL="0" indent="0">
              <a:buNone/>
            </a:pPr>
            <a:r>
              <a:rPr lang="en-US" dirty="0">
                <a:solidFill>
                  <a:srgbClr val="002060"/>
                </a:solidFill>
                <a:latin typeface="Andalus" panose="02020603050405020304" pitchFamily="18" charset="-78"/>
                <a:cs typeface="Andalus" panose="02020603050405020304" pitchFamily="18" charset="-78"/>
              </a:rPr>
              <a:t>low-dose aspirin continues to be recommended, for secondary prevention for patients with ASCVD or who have existing heart problems, including a history of a heart attack or stroke, angioplasty, PCI or CABG</a:t>
            </a:r>
          </a:p>
          <a:p>
            <a:pPr marL="0" indent="0">
              <a:buNone/>
            </a:pPr>
            <a:endParaRPr lang="en-US" b="0" i="0" dirty="0">
              <a:solidFill>
                <a:srgbClr val="002060"/>
              </a:solidFill>
              <a:effectLst/>
              <a:latin typeface="Andalus" panose="02020603050405020304" pitchFamily="18" charset="-78"/>
              <a:cs typeface="Andalus" panose="02020603050405020304" pitchFamily="18" charset="-78"/>
            </a:endParaRPr>
          </a:p>
          <a:p>
            <a:pPr marL="0" indent="0">
              <a:buNone/>
            </a:pPr>
            <a:r>
              <a:rPr lang="en-US" b="0" i="0" dirty="0">
                <a:solidFill>
                  <a:srgbClr val="002060"/>
                </a:solidFill>
                <a:effectLst/>
                <a:latin typeface="Andalus" panose="02020603050405020304" pitchFamily="18" charset="-78"/>
                <a:cs typeface="Andalus" panose="02020603050405020304" pitchFamily="18" charset="-78"/>
              </a:rPr>
              <a:t>The USPSTF recommends the use of low-dose aspirin (81 mg/day) as preventive medication after 12 weeks of gestation in persons who are at high risk for preeclampsia..</a:t>
            </a:r>
            <a:endParaRPr lang="en-US" dirty="0"/>
          </a:p>
        </p:txBody>
      </p:sp>
    </p:spTree>
    <p:extLst>
      <p:ext uri="{BB962C8B-B14F-4D97-AF65-F5344CB8AC3E}">
        <p14:creationId xmlns:p14="http://schemas.microsoft.com/office/powerpoint/2010/main" val="1397354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C37FC-BB1B-0697-AD5D-41DB0A4403D4}"/>
              </a:ext>
            </a:extLst>
          </p:cNvPr>
          <p:cNvSpPr>
            <a:spLocks noGrp="1"/>
          </p:cNvSpPr>
          <p:nvPr>
            <p:ph type="title"/>
          </p:nvPr>
        </p:nvSpPr>
        <p:spPr>
          <a:xfrm>
            <a:off x="685800" y="1143000"/>
            <a:ext cx="7772400" cy="950976"/>
          </a:xfrm>
        </p:spPr>
        <p:txBody>
          <a:bodyPr>
            <a:normAutofit fontScale="90000"/>
          </a:bodyPr>
          <a:lstStyle/>
          <a:p>
            <a:r>
              <a:rPr lang="en-US" sz="3600" b="1" dirty="0">
                <a:solidFill>
                  <a:schemeClr val="accent4">
                    <a:lumMod val="75000"/>
                  </a:schemeClr>
                </a:solidFill>
                <a:latin typeface="Andalus" panose="02020603050405020304" pitchFamily="18" charset="-78"/>
                <a:cs typeface="Andalus" panose="02020603050405020304" pitchFamily="18" charset="-78"/>
              </a:rPr>
              <a:t>                 CANCER PREVENTION</a:t>
            </a:r>
            <a:br>
              <a:rPr lang="en-US" dirty="0">
                <a:solidFill>
                  <a:srgbClr val="232323"/>
                </a:solidFill>
                <a:latin typeface="Noto Sans" panose="020B0502040504020204" pitchFamily="34" charset="0"/>
              </a:rPr>
            </a:br>
            <a:endParaRPr lang="en-US" dirty="0"/>
          </a:p>
        </p:txBody>
      </p:sp>
      <p:sp>
        <p:nvSpPr>
          <p:cNvPr id="3" name="Content Placeholder 2">
            <a:extLst>
              <a:ext uri="{FF2B5EF4-FFF2-40B4-BE49-F238E27FC236}">
                <a16:creationId xmlns:a16="http://schemas.microsoft.com/office/drawing/2014/main" id="{84325A8F-45E7-DBA9-4D46-A9ADC6554024}"/>
              </a:ext>
            </a:extLst>
          </p:cNvPr>
          <p:cNvSpPr>
            <a:spLocks noGrp="1"/>
          </p:cNvSpPr>
          <p:nvPr>
            <p:ph idx="1"/>
          </p:nvPr>
        </p:nvSpPr>
        <p:spPr>
          <a:xfrm>
            <a:off x="1447800" y="2121408"/>
            <a:ext cx="6400800" cy="4050792"/>
          </a:xfrm>
        </p:spPr>
        <p:txBody>
          <a:bodyPr>
            <a:normAutofit fontScale="47500" lnSpcReduction="20000"/>
          </a:bodyPr>
          <a:lstStyle/>
          <a:p>
            <a:pPr algn="l"/>
            <a:endParaRPr lang="en-US" b="1" i="0" dirty="0">
              <a:solidFill>
                <a:srgbClr val="002060"/>
              </a:solidFill>
              <a:effectLst/>
              <a:latin typeface="Noto Sans" panose="020B0502040504020204" pitchFamily="34" charset="0"/>
            </a:endParaRPr>
          </a:p>
          <a:p>
            <a:r>
              <a:rPr lang="en-US" sz="4200" b="0" i="0" dirty="0">
                <a:solidFill>
                  <a:srgbClr val="002060"/>
                </a:solidFill>
                <a:effectLst/>
                <a:latin typeface="Andalus" panose="02020603050405020304" pitchFamily="18" charset="-78"/>
                <a:cs typeface="Andalus" panose="02020603050405020304" pitchFamily="18" charset="-78"/>
              </a:rPr>
              <a:t> Avoidance of tobacco </a:t>
            </a:r>
          </a:p>
          <a:p>
            <a:r>
              <a:rPr lang="en-US" sz="4200" b="0" i="0" dirty="0">
                <a:solidFill>
                  <a:srgbClr val="002060"/>
                </a:solidFill>
                <a:effectLst/>
                <a:latin typeface="Andalus" panose="02020603050405020304" pitchFamily="18" charset="-78"/>
                <a:cs typeface="Andalus" panose="02020603050405020304" pitchFamily="18" charset="-78"/>
              </a:rPr>
              <a:t> Being physically active</a:t>
            </a:r>
          </a:p>
          <a:p>
            <a:r>
              <a:rPr lang="en-US" sz="4200" dirty="0">
                <a:solidFill>
                  <a:srgbClr val="002060"/>
                </a:solidFill>
                <a:latin typeface="Andalus" panose="02020603050405020304" pitchFamily="18" charset="-78"/>
                <a:cs typeface="Andalus" panose="02020603050405020304" pitchFamily="18" charset="-78"/>
              </a:rPr>
              <a:t> </a:t>
            </a:r>
            <a:r>
              <a:rPr lang="en-US" sz="4200" b="0" i="0" dirty="0">
                <a:solidFill>
                  <a:srgbClr val="002060"/>
                </a:solidFill>
                <a:effectLst/>
                <a:latin typeface="Andalus" panose="02020603050405020304" pitchFamily="18" charset="-78"/>
                <a:cs typeface="Andalus" panose="02020603050405020304" pitchFamily="18" charset="-78"/>
              </a:rPr>
              <a:t>Maintaining a healthy weight</a:t>
            </a:r>
          </a:p>
          <a:p>
            <a:r>
              <a:rPr lang="en-US" sz="4200" b="0" i="0" dirty="0">
                <a:solidFill>
                  <a:srgbClr val="002060"/>
                </a:solidFill>
                <a:effectLst/>
                <a:latin typeface="Andalus" panose="02020603050405020304" pitchFamily="18" charset="-78"/>
                <a:cs typeface="Andalus" panose="02020603050405020304" pitchFamily="18" charset="-78"/>
              </a:rPr>
              <a:t> Eating a diet rich in fruits, vegetables, and whole grains and low in saturated/trans fat</a:t>
            </a:r>
          </a:p>
          <a:p>
            <a:r>
              <a:rPr lang="en-US" sz="4200" dirty="0">
                <a:solidFill>
                  <a:srgbClr val="002060"/>
                </a:solidFill>
                <a:latin typeface="Andalus" panose="02020603050405020304" pitchFamily="18" charset="-78"/>
                <a:cs typeface="Andalus" panose="02020603050405020304" pitchFamily="18" charset="-78"/>
              </a:rPr>
              <a:t> </a:t>
            </a:r>
            <a:r>
              <a:rPr lang="en-US" sz="4200" b="0" i="0" dirty="0">
                <a:solidFill>
                  <a:srgbClr val="002060"/>
                </a:solidFill>
                <a:effectLst/>
                <a:latin typeface="Andalus" panose="02020603050405020304" pitchFamily="18" charset="-78"/>
                <a:cs typeface="Andalus" panose="02020603050405020304" pitchFamily="18" charset="-78"/>
              </a:rPr>
              <a:t>Limiting alcohol consumption </a:t>
            </a:r>
          </a:p>
          <a:p>
            <a:r>
              <a:rPr lang="en-US" sz="4200" b="0" i="0" dirty="0">
                <a:solidFill>
                  <a:srgbClr val="002060"/>
                </a:solidFill>
                <a:effectLst/>
                <a:latin typeface="Andalus" panose="02020603050405020304" pitchFamily="18" charset="-78"/>
                <a:cs typeface="Andalus" panose="02020603050405020304" pitchFamily="18" charset="-78"/>
              </a:rPr>
              <a:t>Protecting against sexually transmitted infections (including receiving    human papillomavirus [HPV] vaccination)</a:t>
            </a:r>
          </a:p>
          <a:p>
            <a:r>
              <a:rPr lang="en-US" sz="4200" b="0" i="0" dirty="0">
                <a:solidFill>
                  <a:srgbClr val="002060"/>
                </a:solidFill>
                <a:effectLst/>
                <a:latin typeface="Andalus" panose="02020603050405020304" pitchFamily="18" charset="-78"/>
                <a:cs typeface="Andalus" panose="02020603050405020304" pitchFamily="18" charset="-78"/>
              </a:rPr>
              <a:t>Avoiding excess sun exposure</a:t>
            </a:r>
          </a:p>
          <a:p>
            <a:pPr marL="0" indent="0">
              <a:buNone/>
            </a:pP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1990129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                      Breast cancer </a:t>
            </a:r>
          </a:p>
        </p:txBody>
      </p:sp>
      <p:sp>
        <p:nvSpPr>
          <p:cNvPr id="3" name="Content Placeholder 2"/>
          <p:cNvSpPr>
            <a:spLocks noGrp="1"/>
          </p:cNvSpPr>
          <p:nvPr>
            <p:ph idx="1"/>
          </p:nvPr>
        </p:nvSpPr>
        <p:spPr>
          <a:xfrm>
            <a:off x="1143000" y="3124200"/>
            <a:ext cx="5791200" cy="3048000"/>
          </a:xfrm>
        </p:spPr>
        <p:txBody>
          <a:bodyPr>
            <a:normAutofit/>
          </a:bodyPr>
          <a:lstStyle/>
          <a:p>
            <a:r>
              <a:rPr lang="en-US" dirty="0"/>
              <a:t>All women should get screened for breast cancer every other year, starting at age 40 and continuing through age 74, to reduce their risk of dying from this disease. </a:t>
            </a:r>
            <a:r>
              <a:rPr lang="en-US" b="1" dirty="0"/>
              <a:t>B</a:t>
            </a:r>
          </a:p>
          <a:p>
            <a:r>
              <a:rPr lang="en-US" dirty="0"/>
              <a:t>Task Force to recommend for or against additional screening with breast ultrasound or MRI</a:t>
            </a:r>
            <a:r>
              <a:rPr lang="en-US" b="1" dirty="0"/>
              <a:t>. I</a:t>
            </a:r>
          </a:p>
        </p:txBody>
      </p:sp>
    </p:spTree>
    <p:extLst>
      <p:ext uri="{BB962C8B-B14F-4D97-AF65-F5344CB8AC3E}">
        <p14:creationId xmlns:p14="http://schemas.microsoft.com/office/powerpoint/2010/main" val="664882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213F-1EFC-DA9B-CC74-7BAA9B7C601F}"/>
              </a:ext>
            </a:extLst>
          </p:cNvPr>
          <p:cNvSpPr>
            <a:spLocks noGrp="1"/>
          </p:cNvSpPr>
          <p:nvPr>
            <p:ph type="title"/>
          </p:nvPr>
        </p:nvSpPr>
        <p:spPr/>
        <p:txBody>
          <a:bodyPr/>
          <a:lstStyle/>
          <a:p>
            <a:r>
              <a:rPr lang="en-US" dirty="0"/>
              <a:t>Breast Cancer </a:t>
            </a:r>
          </a:p>
        </p:txBody>
      </p:sp>
      <p:sp>
        <p:nvSpPr>
          <p:cNvPr id="3" name="Content Placeholder 2">
            <a:extLst>
              <a:ext uri="{FF2B5EF4-FFF2-40B4-BE49-F238E27FC236}">
                <a16:creationId xmlns:a16="http://schemas.microsoft.com/office/drawing/2014/main" id="{C005EC88-DC49-D24F-9EC9-6B217775412C}"/>
              </a:ext>
            </a:extLst>
          </p:cNvPr>
          <p:cNvSpPr>
            <a:spLocks noGrp="1"/>
          </p:cNvSpPr>
          <p:nvPr>
            <p:ph idx="1"/>
          </p:nvPr>
        </p:nvSpPr>
        <p:spPr/>
        <p:txBody>
          <a:bodyPr>
            <a:normAutofit fontScale="85000" lnSpcReduction="10000"/>
          </a:bodyPr>
          <a:lstStyle/>
          <a:p>
            <a:r>
              <a:rPr lang="en-US" dirty="0"/>
              <a:t>Women who are at </a:t>
            </a:r>
            <a:r>
              <a:rPr lang="en-US" b="1" dirty="0"/>
              <a:t>high risk</a:t>
            </a:r>
            <a:r>
              <a:rPr lang="en-US" dirty="0"/>
              <a:t> for breast cancer based on certain factors should get a </a:t>
            </a:r>
            <a:r>
              <a:rPr lang="en-US" u="sng" dirty="0">
                <a:hlinkClick r:id="rId2"/>
              </a:rPr>
              <a:t>breast MRI</a:t>
            </a:r>
            <a:r>
              <a:rPr lang="en-US" dirty="0"/>
              <a:t> and a mammogram every year, typically starting at age 30. This includes women who:</a:t>
            </a:r>
          </a:p>
          <a:p>
            <a:r>
              <a:rPr lang="en-US" dirty="0"/>
              <a:t>Have a lifetime risk of breast cancer of about 20% to 25% or greater, according to risk assessment tools that are based mainly on family history </a:t>
            </a:r>
          </a:p>
          <a:p>
            <a:r>
              <a:rPr lang="en-US" dirty="0"/>
              <a:t>Have a known </a:t>
            </a:r>
            <a:r>
              <a:rPr lang="en-US" i="1" u="sng" dirty="0">
                <a:hlinkClick r:id="rId3"/>
              </a:rPr>
              <a:t>BRCA1</a:t>
            </a:r>
            <a:r>
              <a:rPr lang="en-US" u="sng" dirty="0">
                <a:hlinkClick r:id="rId3"/>
              </a:rPr>
              <a:t> or </a:t>
            </a:r>
            <a:r>
              <a:rPr lang="en-US" i="1" u="sng" dirty="0">
                <a:hlinkClick r:id="rId3"/>
              </a:rPr>
              <a:t>BRCA2</a:t>
            </a:r>
            <a:r>
              <a:rPr lang="en-US" u="sng" dirty="0">
                <a:hlinkClick r:id="rId3"/>
              </a:rPr>
              <a:t> gene mutation</a:t>
            </a:r>
            <a:r>
              <a:rPr lang="en-US" dirty="0"/>
              <a:t> (based on having had </a:t>
            </a:r>
            <a:r>
              <a:rPr lang="en-US" u="sng" dirty="0">
                <a:hlinkClick r:id="rId4"/>
              </a:rPr>
              <a:t>genetic testing</a:t>
            </a:r>
            <a:r>
              <a:rPr lang="en-US" dirty="0"/>
              <a:t>)</a:t>
            </a:r>
          </a:p>
          <a:p>
            <a:r>
              <a:rPr lang="en-US" dirty="0"/>
              <a:t>Have a first-degree relative (parent, brother, sister, or child) with a </a:t>
            </a:r>
            <a:r>
              <a:rPr lang="en-US" i="1" dirty="0"/>
              <a:t>BRCA1</a:t>
            </a:r>
            <a:r>
              <a:rPr lang="en-US" dirty="0"/>
              <a:t> or </a:t>
            </a:r>
            <a:r>
              <a:rPr lang="en-US" i="1" dirty="0"/>
              <a:t>BRCA2</a:t>
            </a:r>
            <a:r>
              <a:rPr lang="en-US" dirty="0"/>
              <a:t> gene mutation, and have not had genetic testing themselves</a:t>
            </a:r>
          </a:p>
          <a:p>
            <a:r>
              <a:rPr lang="en-US" dirty="0"/>
              <a:t>Had radiation therapy to the chest before they were 30 years old</a:t>
            </a:r>
          </a:p>
          <a:p>
            <a:r>
              <a:rPr lang="en-US" dirty="0"/>
              <a:t>Have Li-Fraumeni syndrome, Cowden syndrome, or </a:t>
            </a:r>
            <a:r>
              <a:rPr lang="en-US" dirty="0" err="1"/>
              <a:t>Bannayan</a:t>
            </a:r>
            <a:r>
              <a:rPr lang="en-US" dirty="0"/>
              <a:t>-Riley-Ruvalcaba syndrome, or have first-degree relatives with one of these syndromes</a:t>
            </a:r>
          </a:p>
          <a:p>
            <a:endParaRPr lang="en-US" dirty="0"/>
          </a:p>
        </p:txBody>
      </p:sp>
    </p:spTree>
    <p:extLst>
      <p:ext uri="{BB962C8B-B14F-4D97-AF65-F5344CB8AC3E}">
        <p14:creationId xmlns:p14="http://schemas.microsoft.com/office/powerpoint/2010/main" val="2741636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484632"/>
            <a:ext cx="58674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Screening modality </a:t>
            </a:r>
          </a:p>
        </p:txBody>
      </p:sp>
      <p:sp>
        <p:nvSpPr>
          <p:cNvPr id="3" name="Content Placeholder 2"/>
          <p:cNvSpPr>
            <a:spLocks noGrp="1"/>
          </p:cNvSpPr>
          <p:nvPr>
            <p:ph idx="1"/>
          </p:nvPr>
        </p:nvSpPr>
        <p:spPr>
          <a:xfrm>
            <a:off x="1066800" y="2971800"/>
            <a:ext cx="6477000" cy="3200400"/>
          </a:xfrm>
        </p:spPr>
        <p:txBody>
          <a:bodyPr>
            <a:normAutofit/>
          </a:bodyPr>
          <a:lstStyle/>
          <a:p>
            <a:r>
              <a:rPr lang="en-US" sz="2400" dirty="0">
                <a:solidFill>
                  <a:srgbClr val="002060"/>
                </a:solidFill>
                <a:latin typeface="Andalus" panose="02020603050405020304" pitchFamily="18" charset="-78"/>
                <a:cs typeface="Andalus" panose="02020603050405020304" pitchFamily="18" charset="-78"/>
              </a:rPr>
              <a:t>Mammogram .</a:t>
            </a:r>
          </a:p>
          <a:p>
            <a:endParaRPr lang="en-US" sz="2400" dirty="0">
              <a:solidFill>
                <a:srgbClr val="002060"/>
              </a:solidFill>
              <a:latin typeface="Andalus" panose="02020603050405020304" pitchFamily="18" charset="-78"/>
              <a:cs typeface="Andalus" panose="02020603050405020304" pitchFamily="18" charset="-78"/>
            </a:endParaRPr>
          </a:p>
          <a:p>
            <a:r>
              <a:rPr lang="en-US" sz="2400" i="1" dirty="0">
                <a:solidFill>
                  <a:srgbClr val="002060"/>
                </a:solidFill>
                <a:latin typeface="Andalus" panose="02020603050405020304" pitchFamily="18" charset="-78"/>
                <a:cs typeface="Andalus" panose="02020603050405020304" pitchFamily="18" charset="-78"/>
              </a:rPr>
              <a:t>What about ultrasound ?</a:t>
            </a:r>
          </a:p>
          <a:p>
            <a:r>
              <a:rPr lang="en-US" sz="2400" i="1" dirty="0">
                <a:solidFill>
                  <a:srgbClr val="002060"/>
                </a:solidFill>
                <a:latin typeface="Andalus" panose="02020603050405020304" pitchFamily="18" charset="-78"/>
                <a:cs typeface="Andalus" panose="02020603050405020304" pitchFamily="18" charset="-78"/>
              </a:rPr>
              <a:t>What about MRI?</a:t>
            </a:r>
          </a:p>
          <a:p>
            <a:r>
              <a:rPr lang="en-US" sz="2400" i="1" dirty="0">
                <a:solidFill>
                  <a:srgbClr val="002060"/>
                </a:solidFill>
                <a:latin typeface="Andalus" panose="02020603050405020304" pitchFamily="18" charset="-78"/>
                <a:cs typeface="Andalus" panose="02020603050405020304" pitchFamily="18" charset="-78"/>
              </a:rPr>
              <a:t>What about self breast exam?</a:t>
            </a:r>
          </a:p>
          <a:p>
            <a:r>
              <a:rPr lang="en-US" sz="2400" i="1" dirty="0">
                <a:solidFill>
                  <a:srgbClr val="002060"/>
                </a:solidFill>
                <a:latin typeface="Andalus" panose="02020603050405020304" pitchFamily="18" charset="-78"/>
                <a:cs typeface="Andalus" panose="02020603050405020304" pitchFamily="18" charset="-78"/>
              </a:rPr>
              <a:t>Clinical exam?</a:t>
            </a:r>
          </a:p>
        </p:txBody>
      </p:sp>
    </p:spTree>
    <p:extLst>
      <p:ext uri="{BB962C8B-B14F-4D97-AF65-F5344CB8AC3E}">
        <p14:creationId xmlns:p14="http://schemas.microsoft.com/office/powerpoint/2010/main" val="2165006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680D-DD05-A83F-73F5-B5F55D320351}"/>
              </a:ext>
            </a:extLst>
          </p:cNvPr>
          <p:cNvSpPr>
            <a:spLocks noGrp="1"/>
          </p:cNvSpPr>
          <p:nvPr>
            <p:ph type="title"/>
          </p:nvPr>
        </p:nvSpPr>
        <p:spPr>
          <a:xfrm>
            <a:off x="3048000" y="484632"/>
            <a:ext cx="54102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Breast cancer </a:t>
            </a:r>
          </a:p>
        </p:txBody>
      </p:sp>
      <p:sp>
        <p:nvSpPr>
          <p:cNvPr id="3" name="Content Placeholder 2">
            <a:extLst>
              <a:ext uri="{FF2B5EF4-FFF2-40B4-BE49-F238E27FC236}">
                <a16:creationId xmlns:a16="http://schemas.microsoft.com/office/drawing/2014/main" id="{3F947F78-6DFE-3B0E-565B-8513E3763C50}"/>
              </a:ext>
            </a:extLst>
          </p:cNvPr>
          <p:cNvSpPr>
            <a:spLocks noGrp="1"/>
          </p:cNvSpPr>
          <p:nvPr>
            <p:ph idx="1"/>
          </p:nvPr>
        </p:nvSpPr>
        <p:spPr>
          <a:xfrm>
            <a:off x="990600" y="3276600"/>
            <a:ext cx="6553200" cy="2895600"/>
          </a:xfrm>
        </p:spPr>
        <p:txBody>
          <a:bodyPr>
            <a:normAutofit/>
          </a:bodyPr>
          <a:lstStyle/>
          <a:p>
            <a:r>
              <a:rPr lang="en-US" b="0" i="0" dirty="0">
                <a:solidFill>
                  <a:srgbClr val="002060"/>
                </a:solidFill>
                <a:effectLst/>
                <a:latin typeface="Andalus" panose="02020603050405020304" pitchFamily="18" charset="-78"/>
                <a:cs typeface="Andalus" panose="02020603050405020304" pitchFamily="18" charset="-78"/>
              </a:rPr>
              <a:t>The USPSTF recommends that primary care clinicians assess women with a personal or family history of breast, ovarian, tubal, or peritoneal cancer or who have an ancestry associated with breast cancer susceptibility 1 and 2 (BRCA1/2) gene mutations with an appropriate brief familial risk assessment tool.</a:t>
            </a:r>
          </a:p>
          <a:p>
            <a:r>
              <a:rPr lang="en-US" b="0" i="0" dirty="0">
                <a:solidFill>
                  <a:srgbClr val="002060"/>
                </a:solidFill>
                <a:effectLst/>
                <a:latin typeface="Andalus" panose="02020603050405020304" pitchFamily="18" charset="-78"/>
                <a:cs typeface="Andalus" panose="02020603050405020304" pitchFamily="18" charset="-78"/>
              </a:rPr>
              <a:t>Women with a positive result on the risk assessment tool should get genetic counselling and testing.</a:t>
            </a:r>
            <a:endParaRPr lang="en-US" dirty="0">
              <a:solidFill>
                <a:srgbClr val="00206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498638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484632"/>
            <a:ext cx="54864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Colorectal cancer </a:t>
            </a:r>
          </a:p>
        </p:txBody>
      </p:sp>
      <p:sp>
        <p:nvSpPr>
          <p:cNvPr id="3" name="Content Placeholder 2"/>
          <p:cNvSpPr>
            <a:spLocks noGrp="1"/>
          </p:cNvSpPr>
          <p:nvPr>
            <p:ph idx="1"/>
          </p:nvPr>
        </p:nvSpPr>
        <p:spPr>
          <a:xfrm>
            <a:off x="1219200" y="2971800"/>
            <a:ext cx="6477000" cy="3200400"/>
          </a:xfrm>
        </p:spPr>
        <p:txBody>
          <a:bodyPr>
            <a:normAutofit fontScale="70000" lnSpcReduction="20000"/>
          </a:bodyPr>
          <a:lstStyle/>
          <a:p>
            <a:pPr algn="l"/>
            <a:r>
              <a:rPr lang="en-US" sz="2200" b="0" i="0" dirty="0">
                <a:solidFill>
                  <a:schemeClr val="bg1">
                    <a:lumMod val="50000"/>
                  </a:schemeClr>
                </a:solidFill>
                <a:effectLst/>
                <a:latin typeface="Abadi" panose="020B0604020104020204" pitchFamily="34" charset="0"/>
                <a:cs typeface="Andalus" panose="02020603050405020304" pitchFamily="18" charset="-78"/>
              </a:rPr>
              <a:t>The age of initiation and frequency of colorectal cancer screening varies with the risk:</a:t>
            </a:r>
          </a:p>
          <a:p>
            <a:pPr algn="l"/>
            <a:r>
              <a:rPr lang="en-US" sz="2200" b="0" i="0" dirty="0">
                <a:solidFill>
                  <a:schemeClr val="bg1">
                    <a:lumMod val="50000"/>
                  </a:schemeClr>
                </a:solidFill>
                <a:effectLst/>
                <a:latin typeface="Abadi" panose="020B0604020104020204" pitchFamily="34" charset="0"/>
                <a:cs typeface="Andalus" panose="02020603050405020304" pitchFamily="18" charset="-78"/>
              </a:rPr>
              <a:t>Average-risk patients aged 45 -75 and older be screened for colorectal cancer A</a:t>
            </a:r>
          </a:p>
          <a:p>
            <a:pPr algn="l"/>
            <a:r>
              <a:rPr lang="en-US" sz="2200" dirty="0">
                <a:solidFill>
                  <a:schemeClr val="bg1">
                    <a:lumMod val="50000"/>
                  </a:schemeClr>
                </a:solidFill>
                <a:latin typeface="Abadi" panose="020B0604020104020204" pitchFamily="34" charset="0"/>
                <a:cs typeface="Andalus" panose="02020603050405020304" pitchFamily="18" charset="-78"/>
              </a:rPr>
              <a:t>Screen from age 50-75 years B</a:t>
            </a:r>
          </a:p>
          <a:p>
            <a:r>
              <a:rPr lang="en-US" dirty="0">
                <a:solidFill>
                  <a:schemeClr val="bg1">
                    <a:lumMod val="50000"/>
                  </a:schemeClr>
                </a:solidFill>
                <a:latin typeface="Abadi" panose="020B0604020104020204" pitchFamily="34" charset="0"/>
              </a:rPr>
              <a:t>The USPSTF recommends that clinicians selectively offer screening for colorectal cancer in adults aged 76 to 85 years. Evidence indicates that the net benefit of screening all persons in this age group is small. In determining whether this service is appropriate in individual cases, patients and clinicians should consider the patient's overall health, prior screening history, and preferences.  C</a:t>
            </a:r>
            <a:endParaRPr lang="en-US" sz="2200" b="0" i="0" dirty="0">
              <a:solidFill>
                <a:schemeClr val="bg1">
                  <a:lumMod val="50000"/>
                </a:schemeClr>
              </a:solidFill>
              <a:effectLst/>
              <a:latin typeface="Abadi" panose="020B0604020104020204" pitchFamily="34" charset="0"/>
              <a:cs typeface="Andalus" panose="02020603050405020304" pitchFamily="18" charset="-78"/>
            </a:endParaRPr>
          </a:p>
          <a:p>
            <a:pPr marL="0" indent="0" algn="l">
              <a:buNone/>
            </a:pPr>
            <a:r>
              <a:rPr lang="en-US" sz="2200" b="0" i="0" dirty="0">
                <a:solidFill>
                  <a:schemeClr val="bg1">
                    <a:lumMod val="50000"/>
                  </a:schemeClr>
                </a:solidFill>
                <a:effectLst/>
                <a:latin typeface="Abadi" panose="020B0604020104020204" pitchFamily="34" charset="0"/>
                <a:cs typeface="Andalus" panose="02020603050405020304" pitchFamily="18" charset="-78"/>
              </a:rPr>
              <a:t>. </a:t>
            </a:r>
            <a:endParaRPr lang="en-US" sz="2200" b="0" i="1" dirty="0">
              <a:solidFill>
                <a:schemeClr val="bg1">
                  <a:lumMod val="50000"/>
                </a:schemeClr>
              </a:solidFill>
              <a:effectLst/>
              <a:latin typeface="Abadi" panose="020B0604020104020204" pitchFamily="34" charset="0"/>
              <a:cs typeface="Andalus" panose="02020603050405020304" pitchFamily="18" charset="-78"/>
            </a:endParaRPr>
          </a:p>
          <a:p>
            <a:pPr marL="0" indent="0" algn="l">
              <a:buNone/>
            </a:pPr>
            <a:r>
              <a:rPr lang="en-US" sz="2200" i="1" dirty="0">
                <a:solidFill>
                  <a:srgbClr val="002060"/>
                </a:solidFill>
                <a:latin typeface="Abadi" panose="020B0604020104020204" pitchFamily="34" charset="0"/>
                <a:cs typeface="Andalus" panose="02020603050405020304" pitchFamily="18" charset="-78"/>
              </a:rPr>
              <a:t>  </a:t>
            </a:r>
            <a:r>
              <a:rPr lang="en-US" sz="2200" b="0" i="1" dirty="0">
                <a:solidFill>
                  <a:srgbClr val="002060"/>
                </a:solidFill>
                <a:effectLst/>
                <a:latin typeface="Abadi" panose="020B0604020104020204" pitchFamily="34" charset="0"/>
                <a:cs typeface="Andalus" panose="02020603050405020304" pitchFamily="18" charset="-78"/>
              </a:rPr>
              <a:t>The </a:t>
            </a:r>
            <a:r>
              <a:rPr lang="en-US" sz="2200" b="0" i="1" u="none" strike="noStrike" dirty="0">
                <a:solidFill>
                  <a:srgbClr val="002060"/>
                </a:solidFill>
                <a:effectLst/>
                <a:latin typeface="Abadi" panose="020B0604020104020204" pitchFamily="34" charset="0"/>
                <a:cs typeface="Andalus" panose="02020603050405020304" pitchFamily="18" charset="-78"/>
              </a:rPr>
              <a:t>recommended interval </a:t>
            </a:r>
            <a:r>
              <a:rPr lang="en-US" sz="2200" b="0" i="1" dirty="0">
                <a:solidFill>
                  <a:srgbClr val="002060"/>
                </a:solidFill>
                <a:effectLst/>
                <a:latin typeface="Abadi" panose="020B0604020104020204" pitchFamily="34" charset="0"/>
                <a:cs typeface="Andalus" panose="02020603050405020304" pitchFamily="18" charset="-78"/>
              </a:rPr>
              <a:t>varies depending upo</a:t>
            </a:r>
            <a:r>
              <a:rPr lang="en-US" sz="2200" b="0" i="1" dirty="0">
                <a:solidFill>
                  <a:srgbClr val="002060"/>
                </a:solidFill>
                <a:effectLst/>
                <a:latin typeface="Andalus" panose="02020603050405020304" pitchFamily="18" charset="-78"/>
                <a:cs typeface="Andalus" panose="02020603050405020304" pitchFamily="18" charset="-78"/>
              </a:rPr>
              <a:t>n  the screening strategy. </a:t>
            </a:r>
          </a:p>
          <a:p>
            <a:endParaRPr lang="en-US" dirty="0"/>
          </a:p>
        </p:txBody>
      </p:sp>
    </p:spTree>
    <p:extLst>
      <p:ext uri="{BB962C8B-B14F-4D97-AF65-F5344CB8AC3E}">
        <p14:creationId xmlns:p14="http://schemas.microsoft.com/office/powerpoint/2010/main" val="27671560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3D516-1385-805C-6D77-A6630F452628}"/>
              </a:ext>
            </a:extLst>
          </p:cNvPr>
          <p:cNvSpPr>
            <a:spLocks noGrp="1"/>
          </p:cNvSpPr>
          <p:nvPr>
            <p:ph type="title"/>
          </p:nvPr>
        </p:nvSpPr>
        <p:spPr>
          <a:xfrm>
            <a:off x="1981200" y="484632"/>
            <a:ext cx="6477000" cy="1609344"/>
          </a:xfrm>
        </p:spPr>
        <p:txBody>
          <a:bodyPr>
            <a:normAutofit fontScale="90000"/>
          </a:bodyPr>
          <a:lstStyle/>
          <a:p>
            <a:r>
              <a:rPr lang="en-US" sz="2700" i="0" dirty="0">
                <a:solidFill>
                  <a:schemeClr val="accent4"/>
                </a:solidFill>
                <a:effectLst/>
              </a:rPr>
              <a:t>Recommended intervals for colorectal cancer screening tests include</a:t>
            </a:r>
            <a:br>
              <a:rPr lang="en-US" i="0" dirty="0">
                <a:solidFill>
                  <a:schemeClr val="accent4"/>
                </a:solidFill>
                <a:effectLst/>
                <a:latin typeface="Montserrat" panose="00000500000000000000" pitchFamily="2" charset="0"/>
              </a:rPr>
            </a:br>
            <a:endParaRPr lang="en-US" dirty="0">
              <a:solidFill>
                <a:schemeClr val="accent4"/>
              </a:solidFill>
            </a:endParaRPr>
          </a:p>
        </p:txBody>
      </p:sp>
      <p:sp>
        <p:nvSpPr>
          <p:cNvPr id="3" name="Content Placeholder 2">
            <a:extLst>
              <a:ext uri="{FF2B5EF4-FFF2-40B4-BE49-F238E27FC236}">
                <a16:creationId xmlns:a16="http://schemas.microsoft.com/office/drawing/2014/main" id="{E6B3EAB6-F1B7-CE1A-26E6-7F915D3F6E2D}"/>
              </a:ext>
            </a:extLst>
          </p:cNvPr>
          <p:cNvSpPr>
            <a:spLocks noGrp="1"/>
          </p:cNvSpPr>
          <p:nvPr>
            <p:ph idx="1"/>
          </p:nvPr>
        </p:nvSpPr>
        <p:spPr>
          <a:xfrm>
            <a:off x="1447800" y="2121408"/>
            <a:ext cx="5791200" cy="4050792"/>
          </a:xfrm>
        </p:spPr>
        <p:txBody>
          <a:bodyPr/>
          <a:lstStyle/>
          <a:p>
            <a:pPr algn="l"/>
            <a:r>
              <a:rPr lang="en-US" b="0" i="0" dirty="0">
                <a:solidFill>
                  <a:srgbClr val="333333"/>
                </a:solidFill>
                <a:effectLst/>
                <a:latin typeface="Montserrat" panose="00000500000000000000" pitchFamily="2" charset="0"/>
              </a:rPr>
              <a:t>Recommended intervals for colorectal cancer screening tests include</a:t>
            </a:r>
          </a:p>
          <a:p>
            <a:pPr algn="l">
              <a:buFont typeface="Arial" panose="020B0604020202020204" pitchFamily="34" charset="0"/>
              <a:buChar char="•"/>
            </a:pPr>
            <a:r>
              <a:rPr lang="en-US" b="0" i="0" dirty="0">
                <a:solidFill>
                  <a:srgbClr val="333333"/>
                </a:solidFill>
                <a:effectLst/>
                <a:latin typeface="Montserrat" panose="00000500000000000000" pitchFamily="2" charset="0"/>
              </a:rPr>
              <a:t>High-sensitivity </a:t>
            </a:r>
            <a:r>
              <a:rPr lang="en-US" b="0" i="0" dirty="0" err="1">
                <a:solidFill>
                  <a:srgbClr val="333333"/>
                </a:solidFill>
                <a:effectLst/>
                <a:latin typeface="Montserrat" panose="00000500000000000000" pitchFamily="2" charset="0"/>
              </a:rPr>
              <a:t>gFOBT</a:t>
            </a:r>
            <a:r>
              <a:rPr lang="en-US" b="0" i="0" dirty="0">
                <a:solidFill>
                  <a:srgbClr val="333333"/>
                </a:solidFill>
                <a:effectLst/>
                <a:latin typeface="Montserrat" panose="00000500000000000000" pitchFamily="2" charset="0"/>
              </a:rPr>
              <a:t> or FIT every year</a:t>
            </a:r>
          </a:p>
          <a:p>
            <a:pPr algn="l">
              <a:buFont typeface="Arial" panose="020B0604020202020204" pitchFamily="34" charset="0"/>
              <a:buChar char="•"/>
            </a:pPr>
            <a:r>
              <a:rPr lang="en-US" b="0" i="0" dirty="0" err="1">
                <a:solidFill>
                  <a:srgbClr val="333333"/>
                </a:solidFill>
                <a:effectLst/>
                <a:latin typeface="Montserrat" panose="00000500000000000000" pitchFamily="2" charset="0"/>
              </a:rPr>
              <a:t>sDNA</a:t>
            </a:r>
            <a:r>
              <a:rPr lang="en-US" b="0" i="0" dirty="0">
                <a:solidFill>
                  <a:srgbClr val="333333"/>
                </a:solidFill>
                <a:effectLst/>
                <a:latin typeface="Montserrat" panose="00000500000000000000" pitchFamily="2" charset="0"/>
              </a:rPr>
              <a:t>-FIT every 1 to 3 years</a:t>
            </a:r>
          </a:p>
          <a:p>
            <a:pPr algn="l">
              <a:buFont typeface="Arial" panose="020B0604020202020204" pitchFamily="34" charset="0"/>
              <a:buChar char="•"/>
            </a:pPr>
            <a:r>
              <a:rPr lang="en-US" b="0" i="0" dirty="0">
                <a:solidFill>
                  <a:srgbClr val="333333"/>
                </a:solidFill>
                <a:effectLst/>
                <a:latin typeface="Montserrat" panose="00000500000000000000" pitchFamily="2" charset="0"/>
              </a:rPr>
              <a:t>CT colonography every 5 years</a:t>
            </a:r>
          </a:p>
          <a:p>
            <a:pPr algn="l">
              <a:buFont typeface="Arial" panose="020B0604020202020204" pitchFamily="34" charset="0"/>
              <a:buChar char="•"/>
            </a:pPr>
            <a:r>
              <a:rPr lang="en-US" b="0" i="0" dirty="0">
                <a:solidFill>
                  <a:srgbClr val="333333"/>
                </a:solidFill>
                <a:effectLst/>
                <a:latin typeface="Montserrat" panose="00000500000000000000" pitchFamily="2" charset="0"/>
              </a:rPr>
              <a:t>Flexible sigmoidoscopy every 5 years</a:t>
            </a:r>
          </a:p>
          <a:p>
            <a:pPr algn="l">
              <a:buFont typeface="Arial" panose="020B0604020202020204" pitchFamily="34" charset="0"/>
              <a:buChar char="•"/>
            </a:pPr>
            <a:r>
              <a:rPr lang="en-US" b="0" i="0" dirty="0">
                <a:solidFill>
                  <a:srgbClr val="333333"/>
                </a:solidFill>
                <a:effectLst/>
                <a:latin typeface="Montserrat" panose="00000500000000000000" pitchFamily="2" charset="0"/>
              </a:rPr>
              <a:t>Flexible sigmoidoscopy every 10 years + FIT every year</a:t>
            </a:r>
          </a:p>
          <a:p>
            <a:pPr algn="l">
              <a:buFont typeface="Arial" panose="020B0604020202020204" pitchFamily="34" charset="0"/>
              <a:buChar char="•"/>
            </a:pPr>
            <a:r>
              <a:rPr lang="en-US" b="0" i="0" dirty="0">
                <a:solidFill>
                  <a:srgbClr val="333333"/>
                </a:solidFill>
                <a:effectLst/>
                <a:latin typeface="Montserrat" panose="00000500000000000000" pitchFamily="2" charset="0"/>
              </a:rPr>
              <a:t>Colonoscopy screening every 10 years</a:t>
            </a:r>
          </a:p>
          <a:p>
            <a:endParaRPr lang="en-US" dirty="0"/>
          </a:p>
        </p:txBody>
      </p:sp>
    </p:spTree>
    <p:extLst>
      <p:ext uri="{BB962C8B-B14F-4D97-AF65-F5344CB8AC3E}">
        <p14:creationId xmlns:p14="http://schemas.microsoft.com/office/powerpoint/2010/main" val="1454510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EA06A-7526-6D2F-BAB2-8466D74ECE3C}"/>
              </a:ext>
            </a:extLst>
          </p:cNvPr>
          <p:cNvSpPr>
            <a:spLocks noGrp="1"/>
          </p:cNvSpPr>
          <p:nvPr>
            <p:ph type="title"/>
          </p:nvPr>
        </p:nvSpPr>
        <p:spPr>
          <a:xfrm>
            <a:off x="685800" y="484632"/>
            <a:ext cx="7772400" cy="1191768"/>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                       Lung cancer </a:t>
            </a:r>
          </a:p>
        </p:txBody>
      </p:sp>
      <p:sp>
        <p:nvSpPr>
          <p:cNvPr id="3" name="Content Placeholder 2">
            <a:extLst>
              <a:ext uri="{FF2B5EF4-FFF2-40B4-BE49-F238E27FC236}">
                <a16:creationId xmlns:a16="http://schemas.microsoft.com/office/drawing/2014/main" id="{19E06205-2986-32E3-2D7B-546A412E0D9F}"/>
              </a:ext>
            </a:extLst>
          </p:cNvPr>
          <p:cNvSpPr>
            <a:spLocks noGrp="1"/>
          </p:cNvSpPr>
          <p:nvPr>
            <p:ph sz="half" idx="4294967295"/>
          </p:nvPr>
        </p:nvSpPr>
        <p:spPr>
          <a:xfrm>
            <a:off x="1447800" y="1825625"/>
            <a:ext cx="2438400" cy="4351338"/>
          </a:xfrm>
        </p:spPr>
        <p:txBody>
          <a:bodyPr>
            <a:normAutofit fontScale="92500"/>
          </a:bodyPr>
          <a:lstStyle/>
          <a:p>
            <a:endParaRPr lang="en-US" dirty="0">
              <a:solidFill>
                <a:srgbClr val="232323"/>
              </a:solidFill>
              <a:latin typeface="Noto Sans" panose="020B0502040504020204" pitchFamily="34" charset="0"/>
            </a:endParaRPr>
          </a:p>
          <a:p>
            <a:endParaRPr lang="en-US" dirty="0">
              <a:solidFill>
                <a:schemeClr val="accent4">
                  <a:lumMod val="50000"/>
                </a:schemeClr>
              </a:solidFill>
              <a:latin typeface="Noto Sans" panose="020B0502040504020204" pitchFamily="34" charset="0"/>
            </a:endParaRPr>
          </a:p>
          <a:p>
            <a:r>
              <a:rPr lang="en-US" dirty="0">
                <a:solidFill>
                  <a:srgbClr val="002060"/>
                </a:solidFill>
                <a:latin typeface="Noto Sans" panose="020B0502040504020204" pitchFamily="34" charset="0"/>
              </a:rPr>
              <a:t>A</a:t>
            </a:r>
            <a:r>
              <a:rPr lang="en-US" b="0" i="0" dirty="0">
                <a:solidFill>
                  <a:srgbClr val="002060"/>
                </a:solidFill>
                <a:effectLst/>
                <a:latin typeface="Noto Sans" panose="020B0502040504020204" pitchFamily="34" charset="0"/>
              </a:rPr>
              <a:t>nnual screening with low-dose helical computed tomography (CT). </a:t>
            </a:r>
          </a:p>
          <a:p>
            <a:r>
              <a:rPr lang="en-US" dirty="0">
                <a:solidFill>
                  <a:srgbClr val="002060"/>
                </a:solidFill>
                <a:latin typeface="Noto Sans" panose="020B0502040504020204" pitchFamily="34" charset="0"/>
              </a:rPr>
              <a:t>Start at age 50-80  years , who have a 20-pack year smoking history within past 15 years or currently smoking </a:t>
            </a:r>
          </a:p>
          <a:p>
            <a:endParaRPr lang="en-US" dirty="0">
              <a:solidFill>
                <a:srgbClr val="232323"/>
              </a:solidFill>
              <a:latin typeface="Noto Sans" panose="020B0502040504020204" pitchFamily="34" charset="0"/>
            </a:endParaRPr>
          </a:p>
          <a:p>
            <a:endParaRPr lang="en-US" dirty="0">
              <a:solidFill>
                <a:srgbClr val="232323"/>
              </a:solidFill>
              <a:latin typeface="Noto Sans" panose="020B0502040504020204" pitchFamily="34" charset="0"/>
            </a:endParaRPr>
          </a:p>
          <a:p>
            <a:endParaRPr lang="en-US" b="0" i="0" dirty="0">
              <a:solidFill>
                <a:srgbClr val="232323"/>
              </a:solidFill>
              <a:effectLst/>
              <a:latin typeface="Noto Sans" panose="020B0502040504020204" pitchFamily="34" charset="0"/>
            </a:endParaRPr>
          </a:p>
        </p:txBody>
      </p:sp>
      <p:pic>
        <p:nvPicPr>
          <p:cNvPr id="2050" name="Picture 2" descr="See the source image">
            <a:extLst>
              <a:ext uri="{FF2B5EF4-FFF2-40B4-BE49-F238E27FC236}">
                <a16:creationId xmlns:a16="http://schemas.microsoft.com/office/drawing/2014/main" id="{94199EFE-CCC9-DD5A-1910-CB05E8754C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667000"/>
            <a:ext cx="3276600" cy="327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421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685800"/>
            <a:ext cx="77724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Prostate cancer</a:t>
            </a:r>
          </a:p>
        </p:txBody>
      </p:sp>
      <p:sp>
        <p:nvSpPr>
          <p:cNvPr id="3" name="Content Placeholder 2"/>
          <p:cNvSpPr>
            <a:spLocks noGrp="1"/>
          </p:cNvSpPr>
          <p:nvPr>
            <p:ph idx="1"/>
          </p:nvPr>
        </p:nvSpPr>
        <p:spPr>
          <a:xfrm>
            <a:off x="1066800" y="3124200"/>
            <a:ext cx="6324600" cy="3048000"/>
          </a:xfrm>
        </p:spPr>
        <p:txBody>
          <a:bodyPr>
            <a:normAutofit/>
          </a:bodyPr>
          <a:lstStyle/>
          <a:p>
            <a:pPr algn="l"/>
            <a:r>
              <a:rPr lang="en-US" b="0" i="0" dirty="0">
                <a:solidFill>
                  <a:srgbClr val="002060"/>
                </a:solidFill>
                <a:effectLst/>
                <a:latin typeface="Andalus" panose="02020603050405020304" pitchFamily="18" charset="-78"/>
                <a:cs typeface="Andalus" panose="02020603050405020304" pitchFamily="18" charset="-78"/>
              </a:rPr>
              <a:t>Health care providers should periodically discuss prostate cancer screening with patients 55 and above who have average risk factors and are expected to live at least 10</a:t>
            </a:r>
            <a:r>
              <a:rPr lang="en-US" dirty="0">
                <a:solidFill>
                  <a:srgbClr val="002060"/>
                </a:solidFill>
                <a:latin typeface="Andalus" panose="02020603050405020304" pitchFamily="18" charset="-78"/>
                <a:cs typeface="Andalus" panose="02020603050405020304" pitchFamily="18" charset="-78"/>
              </a:rPr>
              <a:t> years .</a:t>
            </a:r>
            <a:endParaRPr lang="en-US" b="0" i="0" dirty="0">
              <a:solidFill>
                <a:srgbClr val="002060"/>
              </a:solidFill>
              <a:effectLst/>
              <a:latin typeface="Andalus" panose="02020603050405020304" pitchFamily="18" charset="-78"/>
              <a:cs typeface="Andalus" panose="02020603050405020304" pitchFamily="18" charset="-78"/>
            </a:endParaRPr>
          </a:p>
          <a:p>
            <a:pPr algn="l"/>
            <a:r>
              <a:rPr lang="en-US" dirty="0">
                <a:solidFill>
                  <a:srgbClr val="002060"/>
                </a:solidFill>
                <a:latin typeface="Andalus" panose="02020603050405020304" pitchFamily="18" charset="-78"/>
                <a:cs typeface="Andalus" panose="02020603050405020304" pitchFamily="18" charset="-78"/>
              </a:rPr>
              <a:t>D</a:t>
            </a:r>
            <a:r>
              <a:rPr lang="en-US" b="0" i="0" dirty="0">
                <a:solidFill>
                  <a:srgbClr val="002060"/>
                </a:solidFill>
                <a:effectLst/>
                <a:latin typeface="Andalus" panose="02020603050405020304" pitchFamily="18" charset="-78"/>
                <a:cs typeface="Andalus" panose="02020603050405020304" pitchFamily="18" charset="-78"/>
              </a:rPr>
              <a:t>iscussions  about periodic screening should begin at age 40 to 45 in those at high risk for prostate cancer; those with a family history of prostate cancer, particularly in relatives younger than age 65; and individuals who are known or likely to have the </a:t>
            </a:r>
            <a:r>
              <a:rPr lang="en-US" b="0" i="1" dirty="0">
                <a:solidFill>
                  <a:srgbClr val="002060"/>
                </a:solidFill>
                <a:effectLst/>
                <a:latin typeface="Andalus" panose="02020603050405020304" pitchFamily="18" charset="-78"/>
                <a:cs typeface="Andalus" panose="02020603050405020304" pitchFamily="18" charset="-78"/>
              </a:rPr>
              <a:t>BRCA1</a:t>
            </a:r>
            <a:r>
              <a:rPr lang="en-US" b="0" i="0" dirty="0">
                <a:solidFill>
                  <a:srgbClr val="002060"/>
                </a:solidFill>
                <a:effectLst/>
                <a:latin typeface="Andalus" panose="02020603050405020304" pitchFamily="18" charset="-78"/>
                <a:cs typeface="Andalus" panose="02020603050405020304" pitchFamily="18" charset="-78"/>
              </a:rPr>
              <a:t> or </a:t>
            </a:r>
            <a:r>
              <a:rPr lang="en-US" b="0" i="1" dirty="0">
                <a:solidFill>
                  <a:srgbClr val="002060"/>
                </a:solidFill>
                <a:effectLst/>
                <a:latin typeface="Andalus" panose="02020603050405020304" pitchFamily="18" charset="-78"/>
                <a:cs typeface="Andalus" panose="02020603050405020304" pitchFamily="18" charset="-78"/>
              </a:rPr>
              <a:t>BRCA2</a:t>
            </a:r>
            <a:r>
              <a:rPr lang="en-US" b="0" i="0" dirty="0">
                <a:solidFill>
                  <a:srgbClr val="002060"/>
                </a:solidFill>
                <a:effectLst/>
                <a:latin typeface="Andalus" panose="02020603050405020304" pitchFamily="18" charset="-78"/>
                <a:cs typeface="Andalus" panose="02020603050405020304" pitchFamily="18" charset="-78"/>
              </a:rPr>
              <a:t> mutations)</a:t>
            </a:r>
          </a:p>
          <a:p>
            <a:endParaRPr lang="en-US" dirty="0"/>
          </a:p>
        </p:txBody>
      </p:sp>
      <p:pic>
        <p:nvPicPr>
          <p:cNvPr id="4" name="Picture 3">
            <a:extLst>
              <a:ext uri="{FF2B5EF4-FFF2-40B4-BE49-F238E27FC236}">
                <a16:creationId xmlns:a16="http://schemas.microsoft.com/office/drawing/2014/main" id="{B9ED9246-AC44-3211-E500-9B8D2D3B4E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5248656"/>
            <a:ext cx="1371600" cy="1609344"/>
          </a:xfrm>
          <a:prstGeom prst="rect">
            <a:avLst/>
          </a:prstGeom>
          <a:noFill/>
        </p:spPr>
      </p:pic>
    </p:spTree>
    <p:extLst>
      <p:ext uri="{BB962C8B-B14F-4D97-AF65-F5344CB8AC3E}">
        <p14:creationId xmlns:p14="http://schemas.microsoft.com/office/powerpoint/2010/main" val="3091636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0A42F-88C3-0393-2098-A40C8053EFFB}"/>
              </a:ext>
            </a:extLst>
          </p:cNvPr>
          <p:cNvSpPr>
            <a:spLocks noGrp="1"/>
          </p:cNvSpPr>
          <p:nvPr>
            <p:ph type="title"/>
          </p:nvPr>
        </p:nvSpPr>
        <p:spPr>
          <a:xfrm>
            <a:off x="2667000" y="484632"/>
            <a:ext cx="5791200" cy="1609344"/>
          </a:xfrm>
          <a:noFill/>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Cervical cancer</a:t>
            </a:r>
          </a:p>
        </p:txBody>
      </p:sp>
      <p:sp>
        <p:nvSpPr>
          <p:cNvPr id="3" name="Content Placeholder 2">
            <a:extLst>
              <a:ext uri="{FF2B5EF4-FFF2-40B4-BE49-F238E27FC236}">
                <a16:creationId xmlns:a16="http://schemas.microsoft.com/office/drawing/2014/main" id="{02D09255-5CD3-8EA4-F2FB-3B15463DE757}"/>
              </a:ext>
            </a:extLst>
          </p:cNvPr>
          <p:cNvSpPr>
            <a:spLocks noGrp="1"/>
          </p:cNvSpPr>
          <p:nvPr>
            <p:ph idx="1"/>
          </p:nvPr>
        </p:nvSpPr>
        <p:spPr>
          <a:xfrm>
            <a:off x="1371600" y="2743200"/>
            <a:ext cx="6248400" cy="3048000"/>
          </a:xfrm>
          <a:ln>
            <a:solidFill>
              <a:schemeClr val="accent1"/>
            </a:solidFill>
          </a:ln>
        </p:spPr>
        <p:txBody>
          <a:bodyPr>
            <a:normAutofit/>
          </a:bodyPr>
          <a:lstStyle/>
          <a:p>
            <a:r>
              <a:rPr lang="en-US" b="0" i="0" dirty="0">
                <a:solidFill>
                  <a:srgbClr val="002060"/>
                </a:solidFill>
                <a:effectLst/>
                <a:latin typeface="Andalus" panose="02020603050405020304" pitchFamily="18" charset="-78"/>
                <a:cs typeface="Andalus" panose="02020603050405020304" pitchFamily="18" charset="-78"/>
              </a:rPr>
              <a:t>The available methods for cervical cancer screening are the Papanicolaou (Pap) test (</a:t>
            </a:r>
            <a:r>
              <a:rPr lang="en-US" b="0" i="0" dirty="0" err="1">
                <a:solidFill>
                  <a:srgbClr val="002060"/>
                </a:solidFill>
                <a:effectLst/>
                <a:latin typeface="Andalus" panose="02020603050405020304" pitchFamily="18" charset="-78"/>
                <a:cs typeface="Andalus" panose="02020603050405020304" pitchFamily="18" charset="-78"/>
              </a:rPr>
              <a:t>ie</a:t>
            </a:r>
            <a:r>
              <a:rPr lang="en-US" b="0" i="0" dirty="0">
                <a:solidFill>
                  <a:srgbClr val="002060"/>
                </a:solidFill>
                <a:effectLst/>
                <a:latin typeface="Andalus" panose="02020603050405020304" pitchFamily="18" charset="-78"/>
                <a:cs typeface="Andalus" panose="02020603050405020304" pitchFamily="18" charset="-78"/>
              </a:rPr>
              <a:t>, cytology), </a:t>
            </a:r>
          </a:p>
          <a:p>
            <a:r>
              <a:rPr lang="en-US" b="0" i="0" dirty="0">
                <a:solidFill>
                  <a:srgbClr val="002060"/>
                </a:solidFill>
                <a:effectLst/>
                <a:latin typeface="Andalus" panose="02020603050405020304" pitchFamily="18" charset="-78"/>
                <a:cs typeface="Andalus" panose="02020603050405020304" pitchFamily="18" charset="-78"/>
              </a:rPr>
              <a:t>HPV testing, and co-testing</a:t>
            </a:r>
          </a:p>
          <a:p>
            <a:r>
              <a:rPr lang="en-US" dirty="0">
                <a:solidFill>
                  <a:srgbClr val="002060"/>
                </a:solidFill>
                <a:latin typeface="Andalus" panose="02020603050405020304" pitchFamily="18" charset="-78"/>
                <a:cs typeface="Andalus" panose="02020603050405020304" pitchFamily="18" charset="-78"/>
              </a:rPr>
              <a:t>Screening every 3 years from age 21-30 with cytology .</a:t>
            </a:r>
          </a:p>
          <a:p>
            <a:r>
              <a:rPr lang="en-US" dirty="0">
                <a:solidFill>
                  <a:srgbClr val="002060"/>
                </a:solidFill>
                <a:latin typeface="Andalus" panose="02020603050405020304" pitchFamily="18" charset="-78"/>
                <a:cs typeface="Andalus" panose="02020603050405020304" pitchFamily="18" charset="-78"/>
              </a:rPr>
              <a:t>Screening every 5 years </a:t>
            </a:r>
            <a:r>
              <a:rPr lang="en-US" b="0" i="0" dirty="0">
                <a:solidFill>
                  <a:srgbClr val="002060"/>
                </a:solidFill>
                <a:effectLst/>
                <a:latin typeface="Andalus" panose="02020603050405020304" pitchFamily="18" charset="-78"/>
                <a:cs typeface="Andalus" panose="02020603050405020304" pitchFamily="18" charset="-78"/>
              </a:rPr>
              <a:t>with both cytology and HPV.</a:t>
            </a:r>
          </a:p>
          <a:p>
            <a:r>
              <a:rPr lang="en-US" dirty="0">
                <a:solidFill>
                  <a:srgbClr val="002060"/>
                </a:solidFill>
                <a:latin typeface="Andalus" panose="02020603050405020304" pitchFamily="18" charset="-78"/>
                <a:cs typeface="Andalus" panose="02020603050405020304" pitchFamily="18" charset="-78"/>
              </a:rPr>
              <a:t>No screening for patients with hysterectomy .</a:t>
            </a:r>
            <a:endParaRPr lang="en-US" b="0" i="0" dirty="0">
              <a:solidFill>
                <a:srgbClr val="002060"/>
              </a:solidFill>
              <a:effectLst/>
              <a:latin typeface="Andalus" panose="02020603050405020304" pitchFamily="18" charset="-78"/>
              <a:cs typeface="Andalus" panose="02020603050405020304" pitchFamily="18" charset="-78"/>
            </a:endParaRPr>
          </a:p>
          <a:p>
            <a:pPr marL="0" indent="0">
              <a:buNone/>
            </a:pPr>
            <a:endParaRPr lang="en-US" dirty="0">
              <a:solidFill>
                <a:srgbClr val="00206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924930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CD4AF-9DEA-259B-96BA-DB407D93DA69}"/>
              </a:ext>
            </a:extLst>
          </p:cNvPr>
          <p:cNvSpPr>
            <a:spLocks noGrp="1"/>
          </p:cNvSpPr>
          <p:nvPr>
            <p:ph type="title"/>
          </p:nvPr>
        </p:nvSpPr>
        <p:spPr>
          <a:xfrm>
            <a:off x="2362200" y="484632"/>
            <a:ext cx="6096000" cy="1609344"/>
          </a:xfrm>
        </p:spPr>
        <p:txBody>
          <a:bodyPr>
            <a:normAutofit/>
          </a:bodyPr>
          <a:lstStyle/>
          <a:p>
            <a:r>
              <a:rPr lang="en-US" sz="3600" b="1" i="0" dirty="0">
                <a:solidFill>
                  <a:schemeClr val="accent4">
                    <a:lumMod val="75000"/>
                  </a:schemeClr>
                </a:solidFill>
                <a:effectLst/>
                <a:latin typeface="Andalus" panose="02020603050405020304" pitchFamily="18" charset="-78"/>
                <a:cs typeface="Andalus" panose="02020603050405020304" pitchFamily="18" charset="-78"/>
              </a:rPr>
              <a:t>Primary HPV testing</a:t>
            </a:r>
            <a:r>
              <a:rPr lang="en-US" sz="3600" b="0" i="0" dirty="0">
                <a:solidFill>
                  <a:schemeClr val="accent4">
                    <a:lumMod val="75000"/>
                  </a:schemeClr>
                </a:solidFill>
                <a:effectLst/>
                <a:latin typeface="Andalus" panose="02020603050405020304" pitchFamily="18" charset="-78"/>
                <a:cs typeface="Andalus" panose="02020603050405020304" pitchFamily="18" charset="-78"/>
              </a:rPr>
              <a:t> </a:t>
            </a:r>
            <a:endParaRPr lang="en-US" sz="3600" dirty="0">
              <a:solidFill>
                <a:schemeClr val="accent4">
                  <a:lumMod val="75000"/>
                </a:schemeClr>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0B2C787C-183D-17D0-F79D-AAFC50988D00}"/>
              </a:ext>
            </a:extLst>
          </p:cNvPr>
          <p:cNvSpPr>
            <a:spLocks noGrp="1"/>
          </p:cNvSpPr>
          <p:nvPr>
            <p:ph idx="1"/>
          </p:nvPr>
        </p:nvSpPr>
        <p:spPr>
          <a:xfrm>
            <a:off x="1295400" y="2514600"/>
            <a:ext cx="6248400" cy="4191000"/>
          </a:xfrm>
        </p:spPr>
        <p:txBody>
          <a:bodyPr>
            <a:normAutofit/>
          </a:bodyPr>
          <a:lstStyle/>
          <a:p>
            <a:pPr algn="l"/>
            <a:r>
              <a:rPr lang="en-US" b="0" i="0" dirty="0">
                <a:solidFill>
                  <a:srgbClr val="002060"/>
                </a:solidFill>
                <a:effectLst/>
                <a:latin typeface="Andalus" panose="02020603050405020304" pitchFamily="18" charset="-78"/>
                <a:cs typeface="Andalus" panose="02020603050405020304" pitchFamily="18" charset="-78"/>
              </a:rPr>
              <a:t>HPV test is performed alone, without cervical cytology; the suggested screening interval for primary HPV testing is every five years. </a:t>
            </a:r>
          </a:p>
          <a:p>
            <a:pPr algn="l"/>
            <a:r>
              <a:rPr lang="en-US" b="0" i="0" dirty="0">
                <a:solidFill>
                  <a:srgbClr val="002060"/>
                </a:solidFill>
                <a:effectLst/>
                <a:latin typeface="Andalus" panose="02020603050405020304" pitchFamily="18" charset="-78"/>
                <a:cs typeface="Andalus" panose="02020603050405020304" pitchFamily="18" charset="-78"/>
              </a:rPr>
              <a:t>If HPV testing is positive (abnormal), reflex genotyping for HPV types 16 and 18 and reflex cytology are performed (</a:t>
            </a:r>
            <a:r>
              <a:rPr lang="en-US" b="0" i="0" dirty="0" err="1">
                <a:solidFill>
                  <a:srgbClr val="002060"/>
                </a:solidFill>
                <a:effectLst/>
                <a:latin typeface="Andalus" panose="02020603050405020304" pitchFamily="18" charset="-78"/>
                <a:cs typeface="Andalus" panose="02020603050405020304" pitchFamily="18" charset="-78"/>
              </a:rPr>
              <a:t>ie</a:t>
            </a:r>
            <a:r>
              <a:rPr lang="en-US" b="0" i="0" dirty="0">
                <a:solidFill>
                  <a:srgbClr val="002060"/>
                </a:solidFill>
                <a:effectLst/>
                <a:latin typeface="Andalus" panose="02020603050405020304" pitchFamily="18" charset="-78"/>
                <a:cs typeface="Andalus" panose="02020603050405020304" pitchFamily="18" charset="-78"/>
              </a:rPr>
              <a:t>,</a:t>
            </a:r>
            <a:r>
              <a:rPr lang="en-US" b="1" i="0" dirty="0">
                <a:solidFill>
                  <a:srgbClr val="002060"/>
                </a:solidFill>
                <a:effectLst/>
                <a:latin typeface="Andalus" panose="02020603050405020304" pitchFamily="18" charset="-78"/>
                <a:cs typeface="Andalus" panose="02020603050405020304" pitchFamily="18" charset="-78"/>
              </a:rPr>
              <a:t> </a:t>
            </a:r>
            <a:r>
              <a:rPr lang="en-US" b="0" i="0" dirty="0">
                <a:solidFill>
                  <a:srgbClr val="002060"/>
                </a:solidFill>
                <a:effectLst/>
                <a:latin typeface="Andalus" panose="02020603050405020304" pitchFamily="18" charset="-78"/>
                <a:cs typeface="Andalus" panose="02020603050405020304" pitchFamily="18" charset="-78"/>
              </a:rPr>
              <a:t>a Pap test is performed as a result of the positive HPV test</a:t>
            </a:r>
          </a:p>
          <a:p>
            <a:pPr algn="l"/>
            <a:r>
              <a:rPr lang="en-US" b="0" i="0" dirty="0">
                <a:solidFill>
                  <a:srgbClr val="002060"/>
                </a:solidFill>
                <a:effectLst/>
                <a:latin typeface="Andalus" panose="02020603050405020304" pitchFamily="18" charset="-78"/>
                <a:cs typeface="Andalus" panose="02020603050405020304" pitchFamily="18" charset="-78"/>
              </a:rPr>
              <a:t>Self-collection of HPV samples may be useful for patients with barriers to collection.</a:t>
            </a:r>
            <a:endParaRPr lang="en-US" dirty="0">
              <a:solidFill>
                <a:srgbClr val="00206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941899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2F133-8E31-B752-D50A-3CB71A1E2D88}"/>
              </a:ext>
            </a:extLst>
          </p:cNvPr>
          <p:cNvSpPr>
            <a:spLocks noGrp="1"/>
          </p:cNvSpPr>
          <p:nvPr>
            <p:ph type="title"/>
          </p:nvPr>
        </p:nvSpPr>
        <p:spPr>
          <a:xfrm>
            <a:off x="3048000" y="484632"/>
            <a:ext cx="5410200" cy="1609344"/>
          </a:xfrm>
        </p:spPr>
        <p:txBody>
          <a:bodyPr/>
          <a:lstStyle/>
          <a:p>
            <a:r>
              <a:rPr lang="en-US" sz="3600" b="1" dirty="0">
                <a:solidFill>
                  <a:schemeClr val="accent4">
                    <a:lumMod val="75000"/>
                  </a:schemeClr>
                </a:solidFill>
                <a:latin typeface="Andalus" panose="02020603050405020304" pitchFamily="18" charset="-78"/>
                <a:cs typeface="Andalus" panose="02020603050405020304" pitchFamily="18" charset="-78"/>
              </a:rPr>
              <a:t>Osteoporosis</a:t>
            </a:r>
            <a:r>
              <a:rPr lang="en-US" dirty="0">
                <a:solidFill>
                  <a:schemeClr val="accent4">
                    <a:lumMod val="75000"/>
                  </a:schemeClr>
                </a:solidFill>
              </a:rPr>
              <a:t> </a:t>
            </a:r>
          </a:p>
        </p:txBody>
      </p:sp>
      <p:sp>
        <p:nvSpPr>
          <p:cNvPr id="3" name="Content Placeholder 2">
            <a:extLst>
              <a:ext uri="{FF2B5EF4-FFF2-40B4-BE49-F238E27FC236}">
                <a16:creationId xmlns:a16="http://schemas.microsoft.com/office/drawing/2014/main" id="{F121C14F-7917-371B-B8BC-19FA1AFCD411}"/>
              </a:ext>
            </a:extLst>
          </p:cNvPr>
          <p:cNvSpPr>
            <a:spLocks noGrp="1"/>
          </p:cNvSpPr>
          <p:nvPr>
            <p:ph idx="1"/>
          </p:nvPr>
        </p:nvSpPr>
        <p:spPr>
          <a:xfrm>
            <a:off x="1219200" y="2819400"/>
            <a:ext cx="6400800" cy="3352800"/>
          </a:xfrm>
        </p:spPr>
        <p:txBody>
          <a:bodyPr>
            <a:normAutofit/>
          </a:bodyPr>
          <a:lstStyle/>
          <a:p>
            <a:pPr algn="l"/>
            <a:r>
              <a:rPr lang="en-US" b="0" i="0" dirty="0">
                <a:solidFill>
                  <a:srgbClr val="002060"/>
                </a:solidFill>
                <a:effectLst/>
                <a:latin typeface="Andalus" panose="02020603050405020304" pitchFamily="18" charset="-78"/>
                <a:cs typeface="Andalus" panose="02020603050405020304" pitchFamily="18" charset="-78"/>
              </a:rPr>
              <a:t>Postmenopausal women &lt;65 years with risk factors for osteoporosis </a:t>
            </a:r>
          </a:p>
          <a:p>
            <a:pPr algn="l"/>
            <a:r>
              <a:rPr lang="en-US" b="0" i="0" dirty="0">
                <a:solidFill>
                  <a:srgbClr val="002060"/>
                </a:solidFill>
                <a:effectLst/>
                <a:latin typeface="Andalus" panose="02020603050405020304" pitchFamily="18" charset="-78"/>
                <a:cs typeface="Andalus" panose="02020603050405020304" pitchFamily="18" charset="-78"/>
              </a:rPr>
              <a:t>Men with clinical manifestation of low bone mass, history of low trauma fracture, risk factors for fracture (such as androgen deprivation therapy for prostate cancer, hypogonadism, primary hyperparathyroidism, or intestinal disorders).</a:t>
            </a:r>
          </a:p>
          <a:p>
            <a:pPr algn="l"/>
            <a:r>
              <a:rPr lang="en-US" b="0" i="0" dirty="0">
                <a:solidFill>
                  <a:srgbClr val="002060"/>
                </a:solidFill>
                <a:effectLst/>
                <a:latin typeface="Andalus" panose="02020603050405020304" pitchFamily="18" charset="-78"/>
                <a:cs typeface="Andalus" panose="02020603050405020304" pitchFamily="18" charset="-78"/>
              </a:rPr>
              <a:t>All women ≥65 years. </a:t>
            </a:r>
            <a:endParaRPr lang="en-US" dirty="0">
              <a:solidFill>
                <a:srgbClr val="002060"/>
              </a:solidFill>
              <a:latin typeface="Andalus" panose="02020603050405020304" pitchFamily="18" charset="-78"/>
              <a:cs typeface="Andalus" panose="02020603050405020304" pitchFamily="18" charset="-78"/>
            </a:endParaRPr>
          </a:p>
          <a:p>
            <a:pPr algn="l"/>
            <a:r>
              <a:rPr lang="en-US" b="0" i="0" dirty="0">
                <a:solidFill>
                  <a:srgbClr val="002060"/>
                </a:solidFill>
                <a:effectLst/>
                <a:latin typeface="Andalus" panose="02020603050405020304" pitchFamily="18" charset="-78"/>
                <a:cs typeface="Andalus" panose="02020603050405020304" pitchFamily="18" charset="-78"/>
              </a:rPr>
              <a:t>There are several modalities to evaluate bone density. Dual-energy x-ray absorptiometry (DXA) </a:t>
            </a:r>
          </a:p>
          <a:p>
            <a:endParaRPr lang="en-US" dirty="0"/>
          </a:p>
        </p:txBody>
      </p:sp>
    </p:spTree>
    <p:extLst>
      <p:ext uri="{BB962C8B-B14F-4D97-AF65-F5344CB8AC3E}">
        <p14:creationId xmlns:p14="http://schemas.microsoft.com/office/powerpoint/2010/main" val="1562810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C210-FBBC-BB2A-3580-1E9A2CA2F9AC}"/>
              </a:ext>
            </a:extLst>
          </p:cNvPr>
          <p:cNvSpPr>
            <a:spLocks noGrp="1"/>
          </p:cNvSpPr>
          <p:nvPr>
            <p:ph type="title"/>
          </p:nvPr>
        </p:nvSpPr>
        <p:spPr>
          <a:xfrm>
            <a:off x="2209800" y="484632"/>
            <a:ext cx="6248400" cy="1609344"/>
          </a:xfrm>
        </p:spPr>
        <p:txBody>
          <a:bodyPr/>
          <a:lstStyle/>
          <a:p>
            <a:r>
              <a:rPr lang="en-US" sz="3600" b="1" dirty="0">
                <a:solidFill>
                  <a:schemeClr val="accent4">
                    <a:lumMod val="75000"/>
                  </a:schemeClr>
                </a:solidFill>
                <a:latin typeface="Andalus" panose="02020603050405020304" pitchFamily="18" charset="-78"/>
                <a:cs typeface="Andalus" panose="02020603050405020304" pitchFamily="18" charset="-78"/>
              </a:rPr>
              <a:t>Psychological disorders </a:t>
            </a:r>
            <a:r>
              <a:rPr lang="en-US" dirty="0"/>
              <a:t> </a:t>
            </a:r>
          </a:p>
        </p:txBody>
      </p:sp>
      <p:sp>
        <p:nvSpPr>
          <p:cNvPr id="3" name="Content Placeholder 2">
            <a:extLst>
              <a:ext uri="{FF2B5EF4-FFF2-40B4-BE49-F238E27FC236}">
                <a16:creationId xmlns:a16="http://schemas.microsoft.com/office/drawing/2014/main" id="{3EB96374-D249-DC00-2645-A04D1477355A}"/>
              </a:ext>
            </a:extLst>
          </p:cNvPr>
          <p:cNvSpPr>
            <a:spLocks noGrp="1"/>
          </p:cNvSpPr>
          <p:nvPr>
            <p:ph idx="1"/>
          </p:nvPr>
        </p:nvSpPr>
        <p:spPr>
          <a:xfrm>
            <a:off x="1371600" y="2743200"/>
            <a:ext cx="6248400" cy="3429000"/>
          </a:xfrm>
        </p:spPr>
        <p:txBody>
          <a:bodyPr>
            <a:normAutofit fontScale="92500" lnSpcReduction="20000"/>
          </a:bodyPr>
          <a:lstStyle/>
          <a:p>
            <a:r>
              <a:rPr lang="en-US" b="0" i="0" dirty="0">
                <a:solidFill>
                  <a:srgbClr val="002060"/>
                </a:solidFill>
                <a:effectLst/>
                <a:latin typeface="Andalus" panose="02020603050405020304" pitchFamily="18" charset="-78"/>
                <a:cs typeface="Andalus" panose="02020603050405020304" pitchFamily="18" charset="-78"/>
              </a:rPr>
              <a:t>Screen adults for</a:t>
            </a:r>
            <a:r>
              <a:rPr lang="en-US" b="1" i="0" dirty="0">
                <a:solidFill>
                  <a:srgbClr val="002060"/>
                </a:solidFill>
                <a:effectLst/>
                <a:latin typeface="Andalus" panose="02020603050405020304" pitchFamily="18" charset="-78"/>
                <a:cs typeface="Andalus" panose="02020603050405020304" pitchFamily="18" charset="-78"/>
              </a:rPr>
              <a:t> depression </a:t>
            </a:r>
            <a:r>
              <a:rPr lang="en-US" b="0" i="0" dirty="0">
                <a:solidFill>
                  <a:srgbClr val="002060"/>
                </a:solidFill>
                <a:effectLst/>
                <a:latin typeface="Andalus" panose="02020603050405020304" pitchFamily="18" charset="-78"/>
                <a:cs typeface="Andalus" panose="02020603050405020304" pitchFamily="18" charset="-78"/>
              </a:rPr>
              <a:t>.</a:t>
            </a:r>
          </a:p>
          <a:p>
            <a:r>
              <a:rPr lang="en-US" dirty="0">
                <a:solidFill>
                  <a:srgbClr val="002060"/>
                </a:solidFill>
                <a:latin typeface="Andalus" panose="02020603050405020304" pitchFamily="18" charset="-78"/>
                <a:cs typeface="Andalus" panose="02020603050405020304" pitchFamily="18" charset="-78"/>
              </a:rPr>
              <a:t>S</a:t>
            </a:r>
            <a:r>
              <a:rPr lang="en-US" b="0" i="0" dirty="0">
                <a:solidFill>
                  <a:srgbClr val="002060"/>
                </a:solidFill>
                <a:effectLst/>
                <a:latin typeface="Andalus" panose="02020603050405020304" pitchFamily="18" charset="-78"/>
                <a:cs typeface="Andalus" panose="02020603050405020304" pitchFamily="18" charset="-78"/>
              </a:rPr>
              <a:t>ystems should be in place to ensure appropriate follow-up and management of patients who screen positive.</a:t>
            </a:r>
          </a:p>
          <a:p>
            <a:r>
              <a:rPr lang="en-US" b="0" i="0" dirty="0">
                <a:solidFill>
                  <a:srgbClr val="002060"/>
                </a:solidFill>
                <a:effectLst/>
                <a:latin typeface="Andalus" panose="02020603050405020304" pitchFamily="18" charset="-78"/>
                <a:cs typeface="Andalus" panose="02020603050405020304" pitchFamily="18" charset="-78"/>
              </a:rPr>
              <a:t>There is limited evidence to guide the optimal frequency of screening for depression. </a:t>
            </a:r>
          </a:p>
          <a:p>
            <a:r>
              <a:rPr lang="en-US" b="1" i="0" dirty="0">
                <a:solidFill>
                  <a:srgbClr val="002060"/>
                </a:solidFill>
                <a:effectLst/>
                <a:latin typeface="Andalus" panose="02020603050405020304" pitchFamily="18" charset="-78"/>
                <a:cs typeface="Andalus" panose="02020603050405020304" pitchFamily="18" charset="-78"/>
              </a:rPr>
              <a:t>Anxiety</a:t>
            </a:r>
            <a:r>
              <a:rPr lang="en-US" b="0" i="0" dirty="0">
                <a:solidFill>
                  <a:srgbClr val="002060"/>
                </a:solidFill>
                <a:effectLst/>
                <a:latin typeface="Andalus" panose="02020603050405020304" pitchFamily="18" charset="-78"/>
                <a:cs typeface="Andalus" panose="02020603050405020304" pitchFamily="18" charset="-78"/>
              </a:rPr>
              <a:t> — A 2020 guideline from the Women's Preventive Services Initiative (WPSI) recommends screening for anxiety in women and adolescent girls aged 13 years </a:t>
            </a:r>
            <a:r>
              <a:rPr lang="en-US" dirty="0">
                <a:solidFill>
                  <a:srgbClr val="002060"/>
                </a:solidFill>
                <a:latin typeface="Andalus" panose="02020603050405020304" pitchFamily="18" charset="-78"/>
                <a:cs typeface="Andalus" panose="02020603050405020304" pitchFamily="18" charset="-78"/>
              </a:rPr>
              <a:t>.</a:t>
            </a:r>
          </a:p>
          <a:p>
            <a:r>
              <a:rPr lang="en-US" b="1" dirty="0">
                <a:solidFill>
                  <a:srgbClr val="002060"/>
                </a:solidFill>
                <a:latin typeface="Andalus" panose="02020603050405020304" pitchFamily="18" charset="-78"/>
                <a:cs typeface="Andalus" panose="02020603050405020304" pitchFamily="18" charset="-78"/>
              </a:rPr>
              <a:t>I</a:t>
            </a:r>
            <a:r>
              <a:rPr lang="en-US" b="1" i="0" dirty="0">
                <a:solidFill>
                  <a:srgbClr val="002060"/>
                </a:solidFill>
                <a:effectLst/>
                <a:latin typeface="Andalus" panose="02020603050405020304" pitchFamily="18" charset="-78"/>
                <a:cs typeface="Andalus" panose="02020603050405020304" pitchFamily="18" charset="-78"/>
              </a:rPr>
              <a:t>ntimate partner violence __</a:t>
            </a:r>
            <a:r>
              <a:rPr lang="en-US" b="0" i="0" dirty="0">
                <a:solidFill>
                  <a:srgbClr val="002060"/>
                </a:solidFill>
                <a:effectLst/>
                <a:latin typeface="Andalus" panose="02020603050405020304" pitchFamily="18" charset="-78"/>
                <a:cs typeface="Andalus" panose="02020603050405020304" pitchFamily="18" charset="-78"/>
              </a:rPr>
              <a:t>routine screening for all patients on all visits to primary care clinicians, to obstetrician-gynecologists, to the emergency department, and on hospital admission</a:t>
            </a:r>
          </a:p>
          <a:p>
            <a:endParaRPr lang="en-US" b="0" i="0" dirty="0">
              <a:solidFill>
                <a:srgbClr val="002060"/>
              </a:solidFill>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824963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6243F-101C-0671-D29F-C357B017DCAD}"/>
              </a:ext>
            </a:extLst>
          </p:cNvPr>
          <p:cNvSpPr>
            <a:spLocks noGrp="1"/>
          </p:cNvSpPr>
          <p:nvPr>
            <p:ph type="title"/>
          </p:nvPr>
        </p:nvSpPr>
        <p:spPr>
          <a:xfrm>
            <a:off x="2514600" y="484632"/>
            <a:ext cx="5943600" cy="1609344"/>
          </a:xfrm>
        </p:spPr>
        <p:txBody>
          <a:bodyPr>
            <a:normAutofit/>
          </a:bodyPr>
          <a:lstStyle/>
          <a:p>
            <a:r>
              <a:rPr lang="en-US" sz="3600" b="1" dirty="0">
                <a:solidFill>
                  <a:schemeClr val="accent4">
                    <a:lumMod val="75000"/>
                  </a:schemeClr>
                </a:solidFill>
                <a:latin typeface="Andalus" panose="02020603050405020304" pitchFamily="18" charset="-78"/>
                <a:cs typeface="Andalus" panose="02020603050405020304" pitchFamily="18" charset="-78"/>
              </a:rPr>
              <a:t>Psychological disorders </a:t>
            </a:r>
          </a:p>
        </p:txBody>
      </p:sp>
      <p:sp>
        <p:nvSpPr>
          <p:cNvPr id="3" name="Content Placeholder 2">
            <a:extLst>
              <a:ext uri="{FF2B5EF4-FFF2-40B4-BE49-F238E27FC236}">
                <a16:creationId xmlns:a16="http://schemas.microsoft.com/office/drawing/2014/main" id="{FCB15FA6-6F15-64FF-E25E-517874F8F47F}"/>
              </a:ext>
            </a:extLst>
          </p:cNvPr>
          <p:cNvSpPr>
            <a:spLocks noGrp="1"/>
          </p:cNvSpPr>
          <p:nvPr>
            <p:ph idx="1"/>
          </p:nvPr>
        </p:nvSpPr>
        <p:spPr>
          <a:xfrm>
            <a:off x="1066800" y="3124200"/>
            <a:ext cx="6705600" cy="3048000"/>
          </a:xfrm>
        </p:spPr>
        <p:txBody>
          <a:bodyPr>
            <a:normAutofit/>
          </a:bodyPr>
          <a:lstStyle/>
          <a:p>
            <a:r>
              <a:rPr lang="en-US" b="1" i="0" dirty="0">
                <a:solidFill>
                  <a:srgbClr val="002060"/>
                </a:solidFill>
                <a:effectLst/>
                <a:latin typeface="Andalus" panose="02020603050405020304" pitchFamily="18" charset="-78"/>
                <a:cs typeface="Andalus" panose="02020603050405020304" pitchFamily="18" charset="-78"/>
              </a:rPr>
              <a:t>Anxiety</a:t>
            </a:r>
            <a:r>
              <a:rPr lang="en-US" b="0" i="0" dirty="0">
                <a:solidFill>
                  <a:srgbClr val="002060"/>
                </a:solidFill>
                <a:effectLst/>
                <a:latin typeface="Andalus" panose="02020603050405020304" pitchFamily="18" charset="-78"/>
                <a:cs typeface="Andalus" panose="02020603050405020304" pitchFamily="18" charset="-78"/>
              </a:rPr>
              <a:t> — A 2020 guideline from the Women's Preventive Services Initiative (WPSI) recommends screening for anxiety in women and adolescent girls aged 13 years </a:t>
            </a:r>
            <a:r>
              <a:rPr lang="en-US" dirty="0">
                <a:solidFill>
                  <a:srgbClr val="002060"/>
                </a:solidFill>
                <a:latin typeface="Andalus" panose="02020603050405020304" pitchFamily="18" charset="-78"/>
                <a:cs typeface="Andalus" panose="02020603050405020304" pitchFamily="18" charset="-78"/>
              </a:rPr>
              <a:t>.</a:t>
            </a:r>
          </a:p>
          <a:p>
            <a:r>
              <a:rPr lang="en-US" b="1" dirty="0">
                <a:solidFill>
                  <a:srgbClr val="002060"/>
                </a:solidFill>
                <a:latin typeface="Andalus" panose="02020603050405020304" pitchFamily="18" charset="-78"/>
                <a:cs typeface="Andalus" panose="02020603050405020304" pitchFamily="18" charset="-78"/>
              </a:rPr>
              <a:t>I</a:t>
            </a:r>
            <a:r>
              <a:rPr lang="en-US" b="1" i="0" dirty="0">
                <a:solidFill>
                  <a:srgbClr val="002060"/>
                </a:solidFill>
                <a:effectLst/>
                <a:latin typeface="Andalus" panose="02020603050405020304" pitchFamily="18" charset="-78"/>
                <a:cs typeface="Andalus" panose="02020603050405020304" pitchFamily="18" charset="-78"/>
              </a:rPr>
              <a:t>ntimate partner violence __</a:t>
            </a:r>
            <a:r>
              <a:rPr lang="en-US" b="0" i="0" dirty="0">
                <a:solidFill>
                  <a:srgbClr val="002060"/>
                </a:solidFill>
                <a:effectLst/>
                <a:latin typeface="Andalus" panose="02020603050405020304" pitchFamily="18" charset="-78"/>
                <a:cs typeface="Andalus" panose="02020603050405020304" pitchFamily="18" charset="-78"/>
              </a:rPr>
              <a:t>routine screening for all patients on all visits to primary care clinicians, to obstetrician-gynecologists, to the emergency department, and on hospital admission</a:t>
            </a:r>
          </a:p>
        </p:txBody>
      </p:sp>
    </p:spTree>
    <p:extLst>
      <p:ext uri="{BB962C8B-B14F-4D97-AF65-F5344CB8AC3E}">
        <p14:creationId xmlns:p14="http://schemas.microsoft.com/office/powerpoint/2010/main" val="3000619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2209-3BB4-3CCE-BE3C-B72600560AD8}"/>
              </a:ext>
            </a:extLst>
          </p:cNvPr>
          <p:cNvSpPr>
            <a:spLocks noGrp="1"/>
          </p:cNvSpPr>
          <p:nvPr>
            <p:ph type="title"/>
          </p:nvPr>
        </p:nvSpPr>
        <p:spPr>
          <a:xfrm>
            <a:off x="2667000" y="484632"/>
            <a:ext cx="57912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Substance abuse</a:t>
            </a:r>
          </a:p>
        </p:txBody>
      </p:sp>
      <p:sp>
        <p:nvSpPr>
          <p:cNvPr id="3" name="Content Placeholder 2">
            <a:extLst>
              <a:ext uri="{FF2B5EF4-FFF2-40B4-BE49-F238E27FC236}">
                <a16:creationId xmlns:a16="http://schemas.microsoft.com/office/drawing/2014/main" id="{7C547FA4-2241-6929-88CB-CF3A97AF6406}"/>
              </a:ext>
            </a:extLst>
          </p:cNvPr>
          <p:cNvSpPr>
            <a:spLocks noGrp="1"/>
          </p:cNvSpPr>
          <p:nvPr>
            <p:ph idx="1"/>
          </p:nvPr>
        </p:nvSpPr>
        <p:spPr>
          <a:xfrm>
            <a:off x="1117600" y="2590800"/>
            <a:ext cx="6197600" cy="3581400"/>
          </a:xfrm>
        </p:spPr>
        <p:txBody>
          <a:bodyPr>
            <a:normAutofit/>
          </a:bodyPr>
          <a:lstStyle/>
          <a:p>
            <a:pPr algn="l"/>
            <a:endParaRPr lang="en-US" b="0" i="0" dirty="0">
              <a:solidFill>
                <a:srgbClr val="232323"/>
              </a:solidFill>
              <a:effectLst/>
              <a:latin typeface="Noto Sans" panose="020B0502040504020204" pitchFamily="34" charset="0"/>
            </a:endParaRPr>
          </a:p>
          <a:p>
            <a:r>
              <a:rPr lang="en-US" b="1" dirty="0">
                <a:solidFill>
                  <a:srgbClr val="002060"/>
                </a:solidFill>
                <a:latin typeface="Andalus" panose="02020603050405020304" pitchFamily="18" charset="-78"/>
                <a:cs typeface="Andalus" panose="02020603050405020304" pitchFamily="18" charset="-78"/>
              </a:rPr>
              <a:t>Alcohol</a:t>
            </a:r>
            <a:r>
              <a:rPr lang="en-US" dirty="0">
                <a:solidFill>
                  <a:srgbClr val="002060"/>
                </a:solidFill>
                <a:latin typeface="Andalus" panose="02020603050405020304" pitchFamily="18" charset="-78"/>
                <a:cs typeface="Andalus" panose="02020603050405020304" pitchFamily="18" charset="-78"/>
              </a:rPr>
              <a:t>, </a:t>
            </a:r>
            <a:r>
              <a:rPr lang="en-US" b="0" i="0" dirty="0">
                <a:solidFill>
                  <a:srgbClr val="002060"/>
                </a:solidFill>
                <a:effectLst/>
                <a:latin typeface="Andalus" panose="02020603050405020304" pitchFamily="18" charset="-78"/>
                <a:cs typeface="Andalus" panose="02020603050405020304" pitchFamily="18" charset="-78"/>
              </a:rPr>
              <a:t>Single-item screen question, "Do you sometimes drink beer, wine, or other alcoholic beverages?" If yes, then the clinician can follow up with, </a:t>
            </a:r>
          </a:p>
          <a:p>
            <a:r>
              <a:rPr lang="en-US" b="0" i="0" dirty="0">
                <a:solidFill>
                  <a:srgbClr val="002060"/>
                </a:solidFill>
                <a:effectLst/>
                <a:latin typeface="Andalus" panose="02020603050405020304" pitchFamily="18" charset="-78"/>
                <a:cs typeface="Andalus" panose="02020603050405020304" pitchFamily="18" charset="-78"/>
              </a:rPr>
              <a:t>How many times in the past year have you had five (four for women) or more drinks in a day?“</a:t>
            </a:r>
          </a:p>
          <a:p>
            <a:pPr algn="l"/>
            <a:r>
              <a:rPr lang="en-US" b="1" dirty="0">
                <a:solidFill>
                  <a:srgbClr val="002060"/>
                </a:solidFill>
                <a:latin typeface="Andalus" panose="02020603050405020304" pitchFamily="18" charset="-78"/>
                <a:cs typeface="Andalus" panose="02020603050405020304" pitchFamily="18" charset="-78"/>
              </a:rPr>
              <a:t>Drugs</a:t>
            </a:r>
            <a:r>
              <a:rPr lang="en-US" dirty="0">
                <a:solidFill>
                  <a:srgbClr val="002060"/>
                </a:solidFill>
                <a:latin typeface="Andalus" panose="02020603050405020304" pitchFamily="18" charset="-78"/>
                <a:cs typeface="Andalus" panose="02020603050405020304" pitchFamily="18" charset="-78"/>
              </a:rPr>
              <a:t> </a:t>
            </a:r>
            <a:r>
              <a:rPr lang="en-US" b="0" i="0" dirty="0">
                <a:solidFill>
                  <a:srgbClr val="002060"/>
                </a:solidFill>
                <a:effectLst/>
                <a:latin typeface="Andalus" panose="02020603050405020304" pitchFamily="18" charset="-78"/>
                <a:cs typeface="Andalus" panose="02020603050405020304" pitchFamily="18" charset="-78"/>
              </a:rPr>
              <a:t>The screening question is:</a:t>
            </a:r>
          </a:p>
          <a:p>
            <a:pPr algn="l"/>
            <a:r>
              <a:rPr lang="en-US" b="0" i="0" dirty="0">
                <a:solidFill>
                  <a:srgbClr val="002060"/>
                </a:solidFill>
                <a:effectLst/>
                <a:latin typeface="Andalus" panose="02020603050405020304" pitchFamily="18" charset="-78"/>
                <a:cs typeface="Andalus" panose="02020603050405020304" pitchFamily="18" charset="-78"/>
              </a:rPr>
              <a:t>“How many times in the past year have you used an illegal drug or used a prescription medication for nonmedical reasons?”</a:t>
            </a:r>
          </a:p>
          <a:p>
            <a:endParaRPr lang="en-US" dirty="0"/>
          </a:p>
        </p:txBody>
      </p:sp>
    </p:spTree>
    <p:extLst>
      <p:ext uri="{BB962C8B-B14F-4D97-AF65-F5344CB8AC3E}">
        <p14:creationId xmlns:p14="http://schemas.microsoft.com/office/powerpoint/2010/main" val="611535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50F5-70ED-7740-27AF-066BF7D3C3E1}"/>
              </a:ext>
            </a:extLst>
          </p:cNvPr>
          <p:cNvSpPr>
            <a:spLocks noGrp="1"/>
          </p:cNvSpPr>
          <p:nvPr>
            <p:ph type="title"/>
          </p:nvPr>
        </p:nvSpPr>
        <p:spPr/>
        <p:txBody>
          <a:bodyPr/>
          <a:lstStyle/>
          <a:p>
            <a:r>
              <a:rPr lang="en-US" dirty="0"/>
              <a:t>Abdominal aortic aneurysm </a:t>
            </a:r>
          </a:p>
        </p:txBody>
      </p:sp>
      <p:pic>
        <p:nvPicPr>
          <p:cNvPr id="4" name="Content Placeholder 3" descr="Text&#10;&#10;Description automatically generated">
            <a:extLst>
              <a:ext uri="{FF2B5EF4-FFF2-40B4-BE49-F238E27FC236}">
                <a16:creationId xmlns:a16="http://schemas.microsoft.com/office/drawing/2014/main" id="{EC62726A-00EC-D038-3DF2-51811289E2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2514600"/>
            <a:ext cx="6430099" cy="4114800"/>
          </a:xfrm>
          <a:prstGeom prst="rect">
            <a:avLst/>
          </a:prstGeom>
        </p:spPr>
      </p:pic>
    </p:spTree>
    <p:extLst>
      <p:ext uri="{BB962C8B-B14F-4D97-AF65-F5344CB8AC3E}">
        <p14:creationId xmlns:p14="http://schemas.microsoft.com/office/powerpoint/2010/main" val="33724556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4E10-FC1E-C07F-6E7E-3B78924101A6}"/>
              </a:ext>
            </a:extLst>
          </p:cNvPr>
          <p:cNvSpPr>
            <a:spLocks noGrp="1"/>
          </p:cNvSpPr>
          <p:nvPr>
            <p:ph type="title"/>
          </p:nvPr>
        </p:nvSpPr>
        <p:spPr>
          <a:xfrm>
            <a:off x="3429000" y="484632"/>
            <a:ext cx="5029200" cy="1609344"/>
          </a:xfrm>
        </p:spPr>
        <p:txBody>
          <a:bodyPr>
            <a:normAutofit/>
          </a:bodyPr>
          <a:lstStyle/>
          <a:p>
            <a:r>
              <a:rPr lang="en-US" sz="3600" dirty="0">
                <a:solidFill>
                  <a:schemeClr val="accent4">
                    <a:lumMod val="75000"/>
                  </a:schemeClr>
                </a:solidFill>
                <a:latin typeface="Andalus" panose="02020603050405020304" pitchFamily="18" charset="-78"/>
                <a:cs typeface="Andalus" panose="02020603050405020304" pitchFamily="18" charset="-78"/>
              </a:rPr>
              <a:t>Immunization</a:t>
            </a:r>
          </a:p>
        </p:txBody>
      </p:sp>
      <p:sp>
        <p:nvSpPr>
          <p:cNvPr id="3" name="Content Placeholder 2">
            <a:extLst>
              <a:ext uri="{FF2B5EF4-FFF2-40B4-BE49-F238E27FC236}">
                <a16:creationId xmlns:a16="http://schemas.microsoft.com/office/drawing/2014/main" id="{8652C9E2-DBC8-BD86-2631-01DBB0E0413D}"/>
              </a:ext>
            </a:extLst>
          </p:cNvPr>
          <p:cNvSpPr>
            <a:spLocks noGrp="1"/>
          </p:cNvSpPr>
          <p:nvPr>
            <p:ph idx="1"/>
          </p:nvPr>
        </p:nvSpPr>
        <p:spPr>
          <a:xfrm>
            <a:off x="1676400" y="2121408"/>
            <a:ext cx="6781800" cy="4050792"/>
          </a:xfrm>
        </p:spPr>
        <p:txBody>
          <a:bodyPr>
            <a:normAutofit lnSpcReduction="10000"/>
          </a:bodyPr>
          <a:lstStyle/>
          <a:p>
            <a:pPr algn="l"/>
            <a:r>
              <a:rPr lang="en-US" i="0" dirty="0">
                <a:solidFill>
                  <a:srgbClr val="002060"/>
                </a:solidFill>
                <a:effectLst/>
                <a:latin typeface="Andalus" panose="02020603050405020304" pitchFamily="18" charset="-78"/>
                <a:cs typeface="Andalus" panose="02020603050405020304" pitchFamily="18" charset="-78"/>
              </a:rPr>
              <a:t>Influenza vaccine</a:t>
            </a:r>
          </a:p>
          <a:p>
            <a:pPr algn="l"/>
            <a:r>
              <a:rPr lang="en-US" i="0" dirty="0">
                <a:solidFill>
                  <a:srgbClr val="002060"/>
                </a:solidFill>
                <a:effectLst/>
                <a:latin typeface="Andalus" panose="02020603050405020304" pitchFamily="18" charset="-78"/>
                <a:cs typeface="Andalus" panose="02020603050405020304" pitchFamily="18" charset="-78"/>
              </a:rPr>
              <a:t>Tetanus, diphtheria, and acellular pertussis vaccination (Td/Tdap) </a:t>
            </a:r>
          </a:p>
          <a:p>
            <a:pPr algn="l"/>
            <a:r>
              <a:rPr lang="en-US" i="0" dirty="0">
                <a:solidFill>
                  <a:srgbClr val="002060"/>
                </a:solidFill>
                <a:effectLst/>
                <a:latin typeface="Andalus" panose="02020603050405020304" pitchFamily="18" charset="-78"/>
                <a:cs typeface="Andalus" panose="02020603050405020304" pitchFamily="18" charset="-78"/>
              </a:rPr>
              <a:t>Human papillomavirus vaccines </a:t>
            </a:r>
          </a:p>
          <a:p>
            <a:pPr algn="l"/>
            <a:r>
              <a:rPr lang="en-US" i="0" dirty="0">
                <a:solidFill>
                  <a:srgbClr val="002060"/>
                </a:solidFill>
                <a:effectLst/>
                <a:latin typeface="Andalus" panose="02020603050405020304" pitchFamily="18" charset="-78"/>
                <a:cs typeface="Andalus" panose="02020603050405020304" pitchFamily="18" charset="-78"/>
              </a:rPr>
              <a:t>Zoster vaccine </a:t>
            </a:r>
          </a:p>
          <a:p>
            <a:pPr algn="l"/>
            <a:r>
              <a:rPr lang="en-US" i="0" dirty="0">
                <a:solidFill>
                  <a:srgbClr val="002060"/>
                </a:solidFill>
                <a:effectLst/>
                <a:latin typeface="Andalus" panose="02020603050405020304" pitchFamily="18" charset="-78"/>
                <a:cs typeface="Andalus" panose="02020603050405020304" pitchFamily="18" charset="-78"/>
              </a:rPr>
              <a:t>Pneumococcal vaccines </a:t>
            </a:r>
          </a:p>
          <a:p>
            <a:pPr algn="l"/>
            <a:r>
              <a:rPr lang="en-US" i="0" dirty="0">
                <a:solidFill>
                  <a:srgbClr val="002060"/>
                </a:solidFill>
                <a:effectLst/>
                <a:latin typeface="Andalus" panose="02020603050405020304" pitchFamily="18" charset="-78"/>
                <a:cs typeface="Andalus" panose="02020603050405020304" pitchFamily="18" charset="-78"/>
              </a:rPr>
              <a:t>Meningococcal vaccines </a:t>
            </a:r>
          </a:p>
          <a:p>
            <a:pPr algn="l"/>
            <a:r>
              <a:rPr lang="en-US" i="0" dirty="0">
                <a:solidFill>
                  <a:srgbClr val="002060"/>
                </a:solidFill>
                <a:effectLst/>
                <a:latin typeface="Andalus" panose="02020603050405020304" pitchFamily="18" charset="-78"/>
                <a:cs typeface="Andalus" panose="02020603050405020304" pitchFamily="18" charset="-78"/>
              </a:rPr>
              <a:t>Hepatitis B vaccination </a:t>
            </a:r>
          </a:p>
          <a:p>
            <a:pPr algn="l"/>
            <a:r>
              <a:rPr lang="en-US" i="0" dirty="0">
                <a:solidFill>
                  <a:srgbClr val="002060"/>
                </a:solidFill>
                <a:effectLst/>
                <a:latin typeface="Andalus" panose="02020603050405020304" pitchFamily="18" charset="-78"/>
                <a:cs typeface="Andalus" panose="02020603050405020304" pitchFamily="18" charset="-78"/>
              </a:rPr>
              <a:t>COVID-19  </a:t>
            </a:r>
          </a:p>
          <a:p>
            <a:pPr algn="l"/>
            <a:r>
              <a:rPr lang="en-US" dirty="0">
                <a:solidFill>
                  <a:srgbClr val="002060"/>
                </a:solidFill>
                <a:latin typeface="Andalus" panose="02020603050405020304" pitchFamily="18" charset="-78"/>
                <a:cs typeface="Andalus" panose="02020603050405020304" pitchFamily="18" charset="-78"/>
              </a:rPr>
              <a:t>RSV</a:t>
            </a:r>
          </a:p>
        </p:txBody>
      </p:sp>
    </p:spTree>
    <p:extLst>
      <p:ext uri="{BB962C8B-B14F-4D97-AF65-F5344CB8AC3E}">
        <p14:creationId xmlns:p14="http://schemas.microsoft.com/office/powerpoint/2010/main" val="40799227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DB76-A49E-C461-B568-621F4A32B92E}"/>
              </a:ext>
            </a:extLst>
          </p:cNvPr>
          <p:cNvSpPr>
            <a:spLocks noGrp="1"/>
          </p:cNvSpPr>
          <p:nvPr>
            <p:ph type="title"/>
          </p:nvPr>
        </p:nvSpPr>
        <p:spPr>
          <a:xfrm>
            <a:off x="3886200" y="484632"/>
            <a:ext cx="4572000" cy="1609344"/>
          </a:xfrm>
        </p:spPr>
        <p:txBody>
          <a:bodyPr/>
          <a:lstStyle/>
          <a:p>
            <a:r>
              <a:rPr lang="en-US" dirty="0"/>
              <a:t>Options </a:t>
            </a:r>
          </a:p>
        </p:txBody>
      </p:sp>
      <p:pic>
        <p:nvPicPr>
          <p:cNvPr id="5" name="Content Placeholder 4" descr="Graphical user interface, text, application&#10;&#10;Description automatically generated with medium confidence">
            <a:extLst>
              <a:ext uri="{FF2B5EF4-FFF2-40B4-BE49-F238E27FC236}">
                <a16:creationId xmlns:a16="http://schemas.microsoft.com/office/drawing/2014/main" id="{39384DB2-FEF3-9F40-16DB-7A2D3C3F9E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2093976"/>
            <a:ext cx="6553200" cy="4154423"/>
          </a:xfrm>
        </p:spPr>
      </p:pic>
    </p:spTree>
    <p:extLst>
      <p:ext uri="{BB962C8B-B14F-4D97-AF65-F5344CB8AC3E}">
        <p14:creationId xmlns:p14="http://schemas.microsoft.com/office/powerpoint/2010/main" val="15313378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1C586-0D50-9766-EBA5-E1BA7E80D180}"/>
              </a:ext>
            </a:extLst>
          </p:cNvPr>
          <p:cNvSpPr>
            <a:spLocks noGrp="1"/>
          </p:cNvSpPr>
          <p:nvPr>
            <p:ph idx="4294967295"/>
          </p:nvPr>
        </p:nvSpPr>
        <p:spPr>
          <a:xfrm>
            <a:off x="1143000" y="2133600"/>
            <a:ext cx="7772400" cy="4051300"/>
          </a:xfrm>
        </p:spPr>
        <p:txBody>
          <a:bodyPr>
            <a:normAutofit/>
          </a:bodyPr>
          <a:lstStyle/>
          <a:p>
            <a:pPr marL="0" indent="0">
              <a:buNone/>
            </a:pPr>
            <a:r>
              <a:rPr lang="en-US" sz="3200" i="1" dirty="0">
                <a:latin typeface="Andalus" panose="02020603050405020304" pitchFamily="18" charset="-78"/>
                <a:cs typeface="Andalus" panose="02020603050405020304" pitchFamily="18" charset="-78"/>
              </a:rPr>
              <a:t>                                 </a:t>
            </a:r>
          </a:p>
          <a:p>
            <a:endParaRPr lang="en-US" sz="3200" i="1" dirty="0">
              <a:latin typeface="Andalus" panose="02020603050405020304" pitchFamily="18" charset="-78"/>
              <a:cs typeface="Andalus" panose="02020603050405020304" pitchFamily="18" charset="-78"/>
            </a:endParaRPr>
          </a:p>
          <a:p>
            <a:endParaRPr lang="en-US" sz="3200" i="1" dirty="0">
              <a:latin typeface="Andalus" panose="02020603050405020304" pitchFamily="18" charset="-78"/>
              <a:cs typeface="Andalus" panose="02020603050405020304" pitchFamily="18" charset="-78"/>
            </a:endParaRPr>
          </a:p>
          <a:p>
            <a:pPr marL="0" indent="0">
              <a:buNone/>
            </a:pPr>
            <a:r>
              <a:rPr lang="en-US" sz="3200" i="1" dirty="0">
                <a:latin typeface="Andalus" panose="02020603050405020304" pitchFamily="18" charset="-78"/>
                <a:cs typeface="Andalus" panose="02020603050405020304" pitchFamily="18" charset="-78"/>
              </a:rPr>
              <a:t>                        Thank you </a:t>
            </a:r>
          </a:p>
        </p:txBody>
      </p:sp>
    </p:spTree>
    <p:extLst>
      <p:ext uri="{BB962C8B-B14F-4D97-AF65-F5344CB8AC3E}">
        <p14:creationId xmlns:p14="http://schemas.microsoft.com/office/powerpoint/2010/main" val="2989206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132019</TotalTime>
  <Words>5372</Words>
  <Application>Microsoft Office PowerPoint</Application>
  <PresentationFormat>On-screen Show (4:3)</PresentationFormat>
  <Paragraphs>380</Paragraphs>
  <Slides>52</Slides>
  <Notes>25</Notes>
  <HiddenSlides>17</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52</vt:i4>
      </vt:variant>
    </vt:vector>
  </HeadingPairs>
  <TitlesOfParts>
    <vt:vector size="72" baseType="lpstr">
      <vt:lpstr>Abadi</vt:lpstr>
      <vt:lpstr>Andalus</vt:lpstr>
      <vt:lpstr>Arial</vt:lpstr>
      <vt:lpstr>Bookman Old Style</vt:lpstr>
      <vt:lpstr>Calibri</vt:lpstr>
      <vt:lpstr>Century Gothic</vt:lpstr>
      <vt:lpstr>ff1</vt:lpstr>
      <vt:lpstr>Guardian TextSans Web</vt:lpstr>
      <vt:lpstr>Montserrat</vt:lpstr>
      <vt:lpstr>Noto Sans</vt:lpstr>
      <vt:lpstr>Open Sans</vt:lpstr>
      <vt:lpstr>open_sansregular</vt:lpstr>
      <vt:lpstr>Roboto</vt:lpstr>
      <vt:lpstr>roboto_condensedregular</vt:lpstr>
      <vt:lpstr>Rockwell Extra Bold</vt:lpstr>
      <vt:lpstr>Source Sans Pro</vt:lpstr>
      <vt:lpstr>STIXGeneral-Regular</vt:lpstr>
      <vt:lpstr>Times New Roman</vt:lpstr>
      <vt:lpstr>Wingdings</vt:lpstr>
      <vt:lpstr>Wood Type</vt:lpstr>
      <vt:lpstr>           Why Prevention ?                                                                                                                                                                        Suha khalifa MD,FAAFP </vt:lpstr>
      <vt:lpstr>                           Prevention </vt:lpstr>
      <vt:lpstr>Family doctors </vt:lpstr>
      <vt:lpstr>                        Why Prevention </vt:lpstr>
      <vt:lpstr>          Insurance companies  </vt:lpstr>
      <vt:lpstr>The importance of primary care model as providers of service . </vt:lpstr>
      <vt:lpstr>Anticipatory Care Aims to :</vt:lpstr>
      <vt:lpstr>Health promotion : </vt:lpstr>
      <vt:lpstr>Levels of Preventions : </vt:lpstr>
      <vt:lpstr>Primary prevention</vt:lpstr>
      <vt:lpstr>Secondary prevention</vt:lpstr>
      <vt:lpstr> Wilson’s criteria for screening tests</vt:lpstr>
      <vt:lpstr>Tertiary prevention </vt:lpstr>
      <vt:lpstr>What is the USPSTF</vt:lpstr>
      <vt:lpstr>PowerPoint Presentation</vt:lpstr>
      <vt:lpstr>                       Challenges </vt:lpstr>
      <vt:lpstr>           Wellness visit</vt:lpstr>
      <vt:lpstr>US Preventive Services Task Force (USPSTF)</vt:lpstr>
      <vt:lpstr>CARDIOVASCULAR DISEASE </vt:lpstr>
      <vt:lpstr>Risk factors                   </vt:lpstr>
      <vt:lpstr>Risk factors </vt:lpstr>
      <vt:lpstr>PowerPoint Presentation</vt:lpstr>
      <vt:lpstr>Hyperlipedemia screening </vt:lpstr>
      <vt:lpstr>Hyperlipemia  </vt:lpstr>
      <vt:lpstr>Risk factors </vt:lpstr>
      <vt:lpstr>Hyperlipidemia </vt:lpstr>
      <vt:lpstr>Hypertension </vt:lpstr>
      <vt:lpstr>               Diabetes mellitus </vt:lpstr>
      <vt:lpstr>               Diabetes </vt:lpstr>
      <vt:lpstr>PowerPoint Presentation</vt:lpstr>
      <vt:lpstr>Screening modality </vt:lpstr>
      <vt:lpstr>                                  Aspirin </vt:lpstr>
      <vt:lpstr>                    Aspirin </vt:lpstr>
      <vt:lpstr>                 CANCER PREVENTION </vt:lpstr>
      <vt:lpstr>                      Breast cancer </vt:lpstr>
      <vt:lpstr>Breast Cancer </vt:lpstr>
      <vt:lpstr>Screening modality </vt:lpstr>
      <vt:lpstr>Breast cancer </vt:lpstr>
      <vt:lpstr>Colorectal cancer </vt:lpstr>
      <vt:lpstr>Recommended intervals for colorectal cancer screening tests include </vt:lpstr>
      <vt:lpstr>                       Lung cancer </vt:lpstr>
      <vt:lpstr>Prostate cancer</vt:lpstr>
      <vt:lpstr>Cervical cancer</vt:lpstr>
      <vt:lpstr>Primary HPV testing </vt:lpstr>
      <vt:lpstr>Osteoporosis </vt:lpstr>
      <vt:lpstr>Psychological disorders  </vt:lpstr>
      <vt:lpstr>Psychological disorders </vt:lpstr>
      <vt:lpstr>Substance abuse</vt:lpstr>
      <vt:lpstr>Abdominal aortic aneurysm </vt:lpstr>
      <vt:lpstr>Immunization</vt:lpstr>
      <vt:lpstr>Options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prevention ?</dc:title>
  <dc:creator>Dr.Suha</dc:creator>
  <cp:lastModifiedBy>ahmed matarnh</cp:lastModifiedBy>
  <cp:revision>100</cp:revision>
  <dcterms:created xsi:type="dcterms:W3CDTF">2022-10-03T08:31:42Z</dcterms:created>
  <dcterms:modified xsi:type="dcterms:W3CDTF">2026-07-10T14:24:21Z</dcterms:modified>
</cp:coreProperties>
</file>