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80" r:id="rId18"/>
    <p:sldId id="282" r:id="rId19"/>
    <p:sldId id="281" r:id="rId20"/>
    <p:sldId id="272" r:id="rId21"/>
    <p:sldId id="273" r:id="rId22"/>
    <p:sldId id="283" r:id="rId23"/>
    <p:sldId id="274" r:id="rId24"/>
    <p:sldId id="275" r:id="rId25"/>
    <p:sldId id="276" r:id="rId26"/>
    <p:sldId id="277" r:id="rId27"/>
    <p:sldId id="284" r:id="rId28"/>
    <p:sldId id="278" r:id="rId29"/>
    <p:sldId id="279" r:id="rId30"/>
    <p:sldId id="285" r:id="rId31"/>
    <p:sldId id="286"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946" y="2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D0A39-80FF-9BE5-80A0-C5B0AE055C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7D84B9-569C-4C97-5C90-DC4E02D96D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C984D4-4CB5-A205-B100-D0AF53C5562E}"/>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5" name="Footer Placeholder 4">
            <a:extLst>
              <a:ext uri="{FF2B5EF4-FFF2-40B4-BE49-F238E27FC236}">
                <a16:creationId xmlns:a16="http://schemas.microsoft.com/office/drawing/2014/main" id="{DB2A6279-228B-66B3-82CA-CE462BAF0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A4A519-867E-1263-9B47-C9BDD2FCA985}"/>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2486544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B6637-AEE3-DF9B-7C2E-38CD58E56E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50E6CC-5C11-44C7-3B8C-5BC77AEFE2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CC279B-1982-E298-C0A0-441271F0A5F6}"/>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5" name="Footer Placeholder 4">
            <a:extLst>
              <a:ext uri="{FF2B5EF4-FFF2-40B4-BE49-F238E27FC236}">
                <a16:creationId xmlns:a16="http://schemas.microsoft.com/office/drawing/2014/main" id="{23B71A78-A97E-2901-A2F5-CCFA1BEE6C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15D8AA-95A7-2574-60AF-74CEB71B0DB2}"/>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397693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3A1FF-DAD5-9FC3-AD0B-1920370408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A2E9D1-167A-6088-9C7A-90920F6121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A86513-A742-D5C9-88F9-A7B49558EC06}"/>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5" name="Footer Placeholder 4">
            <a:extLst>
              <a:ext uri="{FF2B5EF4-FFF2-40B4-BE49-F238E27FC236}">
                <a16:creationId xmlns:a16="http://schemas.microsoft.com/office/drawing/2014/main" id="{1FD5620E-1900-9758-FE4E-67A0BEF9F5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38D53E-FABC-814F-AF7F-2F4732296A5A}"/>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1013175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C4AE-75C7-17C4-9A1A-F4062D32D8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9F2A1A-51D0-48F9-4339-A753973CB2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2FFD6B-273B-A450-3646-135C41F255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853CEC-2628-F0AD-D927-D2240831F3A8}"/>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6" name="Footer Placeholder 5">
            <a:extLst>
              <a:ext uri="{FF2B5EF4-FFF2-40B4-BE49-F238E27FC236}">
                <a16:creationId xmlns:a16="http://schemas.microsoft.com/office/drawing/2014/main" id="{C21EDC1D-4C55-FBF0-DF80-C6B41E1154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030E16-9108-633E-9D2A-E6C2E6CC1214}"/>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3781119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7A228-B0C2-54D0-7B34-A48E5C1301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8B0C4D-99C0-721F-0667-B7597B098B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FCBA30-4836-E1CC-F0A5-D580C690F8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4C1C09-CFE0-C06C-322D-1E98E946BD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4EA34D-DAC1-F6C3-D83D-F3EE96CEEC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37A726-D2B9-6074-90F9-25CEBB0A3C8A}"/>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8" name="Footer Placeholder 7">
            <a:extLst>
              <a:ext uri="{FF2B5EF4-FFF2-40B4-BE49-F238E27FC236}">
                <a16:creationId xmlns:a16="http://schemas.microsoft.com/office/drawing/2014/main" id="{75BDC6B9-D5FF-B975-CD08-BB5FD4C452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FC86C2-383C-8680-8E0C-BEF40541C7CD}"/>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581707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A026C-D308-9DA7-0420-C01ED4FF0E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4F067A-AB6C-5372-50A6-C852CFEA135B}"/>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4" name="Footer Placeholder 3">
            <a:extLst>
              <a:ext uri="{FF2B5EF4-FFF2-40B4-BE49-F238E27FC236}">
                <a16:creationId xmlns:a16="http://schemas.microsoft.com/office/drawing/2014/main" id="{23AF1F5A-AF1D-8CDA-21E7-F8BB49D383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30E23D-1F67-9A39-CF81-8F86226AF5A3}"/>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1347527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4053FC-34D7-B764-D83A-AD4FB6B48D5F}"/>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3" name="Footer Placeholder 2">
            <a:extLst>
              <a:ext uri="{FF2B5EF4-FFF2-40B4-BE49-F238E27FC236}">
                <a16:creationId xmlns:a16="http://schemas.microsoft.com/office/drawing/2014/main" id="{D17E5A59-B04B-008D-6E07-C83900FE3D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ADDD9B-CCC1-D1DB-31B9-7F2036B9FC98}"/>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335311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93B69-F9EC-0485-6274-6114B39FC5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F4686-11D0-2B54-2F5E-D735692640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901B55-A5B7-8FA7-2442-CB2130AA3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1E5EEF-DB1C-7AF3-F8A6-3F03BF374187}"/>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6" name="Footer Placeholder 5">
            <a:extLst>
              <a:ext uri="{FF2B5EF4-FFF2-40B4-BE49-F238E27FC236}">
                <a16:creationId xmlns:a16="http://schemas.microsoft.com/office/drawing/2014/main" id="{BEFA6AA3-B03A-5AFD-810A-740A9DA1E2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78F11C-EA88-18DB-102A-90A76A9C9897}"/>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599206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FD690-DB2D-0A62-B078-A24AAD62EC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B51262-2265-37B6-D9C4-4702844C65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2753B6-E16A-6515-CA51-24F628AC0D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200047-62CC-6D0B-4719-EF74BDEE19AB}"/>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6" name="Footer Placeholder 5">
            <a:extLst>
              <a:ext uri="{FF2B5EF4-FFF2-40B4-BE49-F238E27FC236}">
                <a16:creationId xmlns:a16="http://schemas.microsoft.com/office/drawing/2014/main" id="{6FB20BA2-D2AE-2372-72A1-CA477A7AF1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A62401-B311-9C18-2417-93692EF289E4}"/>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370870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A4185-19C5-3933-FEB7-86CD4A1505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2977AB-2D80-718E-580A-3AEEE25915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80F14E-C796-7DF3-B86E-DBC025F30346}"/>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5" name="Footer Placeholder 4">
            <a:extLst>
              <a:ext uri="{FF2B5EF4-FFF2-40B4-BE49-F238E27FC236}">
                <a16:creationId xmlns:a16="http://schemas.microsoft.com/office/drawing/2014/main" id="{88E802FD-B935-2E4C-9C41-CEE18AE789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3533A7-EAAC-062E-65E9-1B0A7E80B901}"/>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996128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2C11F6-B2AA-7760-59D8-DF4D721714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679F85-A82B-83A6-0AE0-CDDF684507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7C6D38-5E2A-16AD-F31A-0D8986CA8125}"/>
              </a:ext>
            </a:extLst>
          </p:cNvPr>
          <p:cNvSpPr>
            <a:spLocks noGrp="1"/>
          </p:cNvSpPr>
          <p:nvPr>
            <p:ph type="dt" sz="half" idx="10"/>
          </p:nvPr>
        </p:nvSpPr>
        <p:spPr/>
        <p:txBody>
          <a:bodyPr/>
          <a:lstStyle/>
          <a:p>
            <a:fld id="{CE7C7CDE-29ED-A942-AEE4-F7ED9EB305F7}" type="datetimeFigureOut">
              <a:rPr lang="en-US" smtClean="0"/>
              <a:t>4/13/26</a:t>
            </a:fld>
            <a:endParaRPr lang="en-US"/>
          </a:p>
        </p:txBody>
      </p:sp>
      <p:sp>
        <p:nvSpPr>
          <p:cNvPr id="5" name="Footer Placeholder 4">
            <a:extLst>
              <a:ext uri="{FF2B5EF4-FFF2-40B4-BE49-F238E27FC236}">
                <a16:creationId xmlns:a16="http://schemas.microsoft.com/office/drawing/2014/main" id="{46E3872C-50AB-4FB2-9A3C-BC0220619B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ED24CD-2113-54E6-8231-E96A2B04D411}"/>
              </a:ext>
            </a:extLst>
          </p:cNvPr>
          <p:cNvSpPr>
            <a:spLocks noGrp="1"/>
          </p:cNvSpPr>
          <p:nvPr>
            <p:ph type="sldNum" sz="quarter" idx="12"/>
          </p:nvPr>
        </p:nvSpPr>
        <p:spPr/>
        <p:txBody>
          <a:bodyPr/>
          <a:lstStyle/>
          <a:p>
            <a:fld id="{25E53CD7-180E-8A44-BE7F-18A97F4FB599}" type="slidenum">
              <a:rPr lang="en-US" smtClean="0"/>
              <a:t>‹#›</a:t>
            </a:fld>
            <a:endParaRPr lang="en-US"/>
          </a:p>
        </p:txBody>
      </p:sp>
    </p:spTree>
    <p:extLst>
      <p:ext uri="{BB962C8B-B14F-4D97-AF65-F5344CB8AC3E}">
        <p14:creationId xmlns:p14="http://schemas.microsoft.com/office/powerpoint/2010/main" val="860309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B07A03-7F72-17C4-BE5D-BCBA90D668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5E3641-D0D1-6A33-E74A-98393141D0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EFC04-D8E6-8B9A-6436-0A8795F3F6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E7C7CDE-29ED-A942-AEE4-F7ED9EB305F7}" type="datetimeFigureOut">
              <a:rPr lang="en-US" smtClean="0"/>
              <a:t>4/13/26</a:t>
            </a:fld>
            <a:endParaRPr lang="en-US"/>
          </a:p>
        </p:txBody>
      </p:sp>
      <p:sp>
        <p:nvSpPr>
          <p:cNvPr id="5" name="Footer Placeholder 4">
            <a:extLst>
              <a:ext uri="{FF2B5EF4-FFF2-40B4-BE49-F238E27FC236}">
                <a16:creationId xmlns:a16="http://schemas.microsoft.com/office/drawing/2014/main" id="{038333B8-8DF9-4D83-97BE-093EE9F37A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C1A764F-B73D-5FC2-BDA9-F1DF0EBFF3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E53CD7-180E-8A44-BE7F-18A97F4FB599}" type="slidenum">
              <a:rPr lang="en-US" smtClean="0"/>
              <a:t>‹#›</a:t>
            </a:fld>
            <a:endParaRPr lang="en-US"/>
          </a:p>
        </p:txBody>
      </p:sp>
    </p:spTree>
    <p:extLst>
      <p:ext uri="{BB962C8B-B14F-4D97-AF65-F5344CB8AC3E}">
        <p14:creationId xmlns:p14="http://schemas.microsoft.com/office/powerpoint/2010/main" val="3491010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E7546-5FEB-346C-295D-E36ED7D3CB01}"/>
              </a:ext>
            </a:extLst>
          </p:cNvPr>
          <p:cNvSpPr>
            <a:spLocks noGrp="1"/>
          </p:cNvSpPr>
          <p:nvPr>
            <p:ph type="ctrTitle"/>
          </p:nvPr>
        </p:nvSpPr>
        <p:spPr>
          <a:xfrm>
            <a:off x="1428780" y="0"/>
            <a:ext cx="9144000" cy="1655762"/>
          </a:xfrm>
        </p:spPr>
        <p:txBody>
          <a:bodyPr>
            <a:normAutofit/>
          </a:bodyPr>
          <a:lstStyle/>
          <a:p>
            <a:r>
              <a:rPr lang="en-GB" b="1" dirty="0">
                <a:latin typeface="ADLaM Display" panose="02010000000000000000" pitchFamily="2" charset="0"/>
                <a:ea typeface="ADLaM Display" panose="02010000000000000000" pitchFamily="2" charset="0"/>
                <a:cs typeface="ADLaM Display" panose="02010000000000000000" pitchFamily="2" charset="0"/>
              </a:rPr>
              <a:t>Death</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Subtitle 2">
            <a:extLst>
              <a:ext uri="{FF2B5EF4-FFF2-40B4-BE49-F238E27FC236}">
                <a16:creationId xmlns:a16="http://schemas.microsoft.com/office/drawing/2014/main" id="{87B57E37-7919-5B0E-A46A-5395983CB5A9}"/>
              </a:ext>
            </a:extLst>
          </p:cNvPr>
          <p:cNvSpPr>
            <a:spLocks noGrp="1"/>
          </p:cNvSpPr>
          <p:nvPr>
            <p:ph type="subTitle" idx="1"/>
          </p:nvPr>
        </p:nvSpPr>
        <p:spPr>
          <a:xfrm>
            <a:off x="1249184" y="1655762"/>
            <a:ext cx="9144000" cy="825703"/>
          </a:xfrm>
        </p:spPr>
        <p:txBody>
          <a:bodyPr/>
          <a:lstStyle/>
          <a:p>
            <a:r>
              <a:rPr lang="en-GB" dirty="0">
                <a:latin typeface="ADLaM Display" panose="02010000000000000000" pitchFamily="2" charset="0"/>
                <a:ea typeface="ADLaM Display" panose="02010000000000000000" pitchFamily="2" charset="0"/>
                <a:cs typeface="ADLaM Display" panose="02010000000000000000" pitchFamily="2" charset="0"/>
              </a:rPr>
              <a:t>Done by Salam Omoosh and Zahar </a:t>
            </a:r>
            <a:r>
              <a:rPr lang="en-GB" dirty="0" err="1">
                <a:latin typeface="ADLaM Display" panose="02010000000000000000" pitchFamily="2" charset="0"/>
                <a:ea typeface="ADLaM Display" panose="02010000000000000000" pitchFamily="2" charset="0"/>
                <a:cs typeface="ADLaM Display" panose="02010000000000000000" pitchFamily="2" charset="0"/>
              </a:rPr>
              <a:t>ALhamaideh</a:t>
            </a:r>
            <a:endParaRPr lang="en-US"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6" name="Picture 5">
            <a:extLst>
              <a:ext uri="{FF2B5EF4-FFF2-40B4-BE49-F238E27FC236}">
                <a16:creationId xmlns:a16="http://schemas.microsoft.com/office/drawing/2014/main" id="{485F3BB2-9A4D-7AB8-48E3-CDE0D842C0F9}"/>
              </a:ext>
            </a:extLst>
          </p:cNvPr>
          <p:cNvPicPr>
            <a:picLocks noChangeAspect="1"/>
          </p:cNvPicPr>
          <p:nvPr/>
        </p:nvPicPr>
        <p:blipFill>
          <a:blip r:embed="rId2"/>
          <a:stretch>
            <a:fillRect/>
          </a:stretch>
        </p:blipFill>
        <p:spPr>
          <a:xfrm>
            <a:off x="2137692" y="2314762"/>
            <a:ext cx="7916616" cy="3958308"/>
          </a:xfrm>
          <a:prstGeom prst="rect">
            <a:avLst/>
          </a:prstGeom>
        </p:spPr>
      </p:pic>
    </p:spTree>
    <p:extLst>
      <p:ext uri="{BB962C8B-B14F-4D97-AF65-F5344CB8AC3E}">
        <p14:creationId xmlns:p14="http://schemas.microsoft.com/office/powerpoint/2010/main" val="229046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137E8-0AEA-3A19-3C16-34ABA6DC3078}"/>
              </a:ext>
            </a:extLst>
          </p:cNvPr>
          <p:cNvSpPr>
            <a:spLocks noGrp="1"/>
          </p:cNvSpPr>
          <p:nvPr>
            <p:ph type="title"/>
          </p:nvPr>
        </p:nvSpPr>
        <p:spPr/>
        <p:txBody>
          <a:bodyPr/>
          <a:lstStyle/>
          <a:p>
            <a:r>
              <a:rPr lang="en-GB" b="1" dirty="0">
                <a:latin typeface="ADLaM Display" panose="02010000000000000000" pitchFamily="2" charset="0"/>
                <a:ea typeface="ADLaM Display" panose="02010000000000000000" pitchFamily="2" charset="0"/>
                <a:cs typeface="ADLaM Display" panose="02010000000000000000" pitchFamily="2" charset="0"/>
              </a:rPr>
              <a:t>Thanatology (Greek </a:t>
            </a:r>
            <a:r>
              <a:rPr lang="en-GB" b="1" dirty="0" err="1">
                <a:latin typeface="ADLaM Display" panose="02010000000000000000" pitchFamily="2" charset="0"/>
                <a:ea typeface="ADLaM Display" panose="02010000000000000000" pitchFamily="2" charset="0"/>
                <a:cs typeface="ADLaM Display" panose="02010000000000000000" pitchFamily="2" charset="0"/>
              </a:rPr>
              <a:t>thanatos</a:t>
            </a:r>
            <a:r>
              <a:rPr lang="en-GB" b="1" dirty="0">
                <a:latin typeface="ADLaM Display" panose="02010000000000000000" pitchFamily="2" charset="0"/>
                <a:ea typeface="ADLaM Display" panose="02010000000000000000" pitchFamily="2" charset="0"/>
                <a:cs typeface="ADLaM Display" panose="02010000000000000000" pitchFamily="2" charset="0"/>
              </a:rPr>
              <a:t>: death)</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Content Placeholder 2">
            <a:extLst>
              <a:ext uri="{FF2B5EF4-FFF2-40B4-BE49-F238E27FC236}">
                <a16:creationId xmlns:a16="http://schemas.microsoft.com/office/drawing/2014/main" id="{C99EBC74-6688-D594-653D-F1208CC0C9AD}"/>
              </a:ext>
            </a:extLst>
          </p:cNvPr>
          <p:cNvSpPr>
            <a:spLocks noGrp="1"/>
          </p:cNvSpPr>
          <p:nvPr>
            <p:ph idx="1"/>
          </p:nvPr>
        </p:nvSpPr>
        <p:spPr>
          <a:xfrm>
            <a:off x="838200" y="1825624"/>
            <a:ext cx="10515600" cy="5723563"/>
          </a:xfrm>
        </p:spPr>
        <p:txBody>
          <a:bodyPr>
            <a:normAutofit/>
          </a:bodyPr>
          <a:lstStyle/>
          <a:p>
            <a:r>
              <a:rPr lang="en-GB" sz="2000" dirty="0"/>
              <a:t>I</a:t>
            </a:r>
            <a:r>
              <a:rPr lang="en-GB" sz="2400" dirty="0"/>
              <a:t>s the scientific study of death in all its aspects including its cause and phenomena. </a:t>
            </a:r>
          </a:p>
          <a:p>
            <a:r>
              <a:rPr lang="en-GB" sz="2400" dirty="0"/>
              <a:t>It also includes bodily changes that accompany death (post-mortem changes) and their medico-legal significance.</a:t>
            </a:r>
          </a:p>
          <a:p>
            <a:r>
              <a:rPr lang="en-US" sz="2400" dirty="0"/>
              <a:t>Medically and scientifically, death is not an event; it is a process in which cellular metabolic processes in different tissues and organs cease to function at different rates</a:t>
            </a:r>
            <a:r>
              <a:rPr lang="en-GB" sz="2400" dirty="0"/>
              <a:t>.</a:t>
            </a:r>
            <a:endParaRPr lang="en-US" sz="2400" dirty="0"/>
          </a:p>
          <a:p>
            <a:r>
              <a:rPr lang="en-US" sz="2400" dirty="0"/>
              <a:t>Legally defined as the irreversible cessation of function of 3 systems: </a:t>
            </a:r>
          </a:p>
          <a:p>
            <a:pPr marL="0" indent="0">
              <a:buNone/>
            </a:pPr>
            <a:r>
              <a:rPr lang="en-GB" sz="2400" dirty="0"/>
              <a:t>                   - </a:t>
            </a:r>
            <a:r>
              <a:rPr lang="en-US" sz="2400" dirty="0"/>
              <a:t>CNS</a:t>
            </a:r>
          </a:p>
          <a:p>
            <a:pPr marL="0" indent="0">
              <a:buNone/>
            </a:pPr>
            <a:r>
              <a:rPr lang="en-GB" sz="2400" dirty="0"/>
              <a:t>                   - </a:t>
            </a:r>
            <a:r>
              <a:rPr lang="en-US" sz="2400" dirty="0"/>
              <a:t>RS</a:t>
            </a:r>
            <a:r>
              <a:rPr lang="en-GB" sz="2400" dirty="0"/>
              <a:t> </a:t>
            </a:r>
          </a:p>
          <a:p>
            <a:pPr marL="0" indent="0">
              <a:buNone/>
            </a:pPr>
            <a:r>
              <a:rPr lang="en-GB" sz="2400" dirty="0"/>
              <a:t>                    - </a:t>
            </a:r>
            <a:r>
              <a:rPr lang="en-US" sz="2400" dirty="0"/>
              <a:t>CVS</a:t>
            </a:r>
          </a:p>
        </p:txBody>
      </p:sp>
    </p:spTree>
    <p:extLst>
      <p:ext uri="{BB962C8B-B14F-4D97-AF65-F5344CB8AC3E}">
        <p14:creationId xmlns:p14="http://schemas.microsoft.com/office/powerpoint/2010/main" val="2077566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26D6C-A844-2FD0-4302-8362763EFB39}"/>
              </a:ext>
            </a:extLst>
          </p:cNvPr>
          <p:cNvSpPr>
            <a:spLocks noGrp="1"/>
          </p:cNvSpPr>
          <p:nvPr>
            <p:ph type="title"/>
          </p:nvPr>
        </p:nvSpPr>
        <p:spPr/>
        <p:txBody>
          <a:bodyPr/>
          <a:lstStyle/>
          <a:p>
            <a:pPr algn="ctr"/>
            <a:r>
              <a:rPr lang="en-GB" b="1" dirty="0">
                <a:latin typeface="ADLaM Display" panose="02010000000000000000" pitchFamily="2" charset="0"/>
                <a:ea typeface="ADLaM Display" panose="02010000000000000000" pitchFamily="2" charset="0"/>
                <a:cs typeface="ADLaM Display" panose="02010000000000000000" pitchFamily="2" charset="0"/>
              </a:rPr>
              <a:t>Stages Of Death</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6" name="Content Placeholder 5">
            <a:extLst>
              <a:ext uri="{FF2B5EF4-FFF2-40B4-BE49-F238E27FC236}">
                <a16:creationId xmlns:a16="http://schemas.microsoft.com/office/drawing/2014/main" id="{EF6F146E-A805-93E0-421D-AB62788EE6E8}"/>
              </a:ext>
            </a:extLst>
          </p:cNvPr>
          <p:cNvPicPr>
            <a:picLocks noGrp="1" noChangeAspect="1"/>
          </p:cNvPicPr>
          <p:nvPr>
            <p:ph idx="1"/>
          </p:nvPr>
        </p:nvPicPr>
        <p:blipFill>
          <a:blip r:embed="rId2"/>
          <a:srcRect l="14893" r="10044"/>
          <a:stretch>
            <a:fillRect/>
          </a:stretch>
        </p:blipFill>
        <p:spPr>
          <a:xfrm>
            <a:off x="2674620" y="1554480"/>
            <a:ext cx="6663328" cy="4845887"/>
          </a:xfrm>
          <a:prstGeom prst="rect">
            <a:avLst/>
          </a:prstGeom>
        </p:spPr>
      </p:pic>
    </p:spTree>
    <p:extLst>
      <p:ext uri="{BB962C8B-B14F-4D97-AF65-F5344CB8AC3E}">
        <p14:creationId xmlns:p14="http://schemas.microsoft.com/office/powerpoint/2010/main" val="2586906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A0287-A7B7-BD3F-50C4-3D1B6F9AD808}"/>
              </a:ext>
            </a:extLst>
          </p:cNvPr>
          <p:cNvSpPr>
            <a:spLocks noGrp="1"/>
          </p:cNvSpPr>
          <p:nvPr>
            <p:ph type="title"/>
          </p:nvPr>
        </p:nvSpPr>
        <p:spPr/>
        <p:txBody>
          <a:bodyPr/>
          <a:lstStyle/>
          <a:p>
            <a:r>
              <a:rPr lang="en-GB" b="1" dirty="0">
                <a:latin typeface="ADLaM Display" panose="02010000000000000000" pitchFamily="2" charset="0"/>
                <a:ea typeface="ADLaM Display" panose="02010000000000000000" pitchFamily="2" charset="0"/>
                <a:cs typeface="ADLaM Display" panose="02010000000000000000" pitchFamily="2" charset="0"/>
              </a:rPr>
              <a:t>Somatic Death</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Content Placeholder 2">
            <a:extLst>
              <a:ext uri="{FF2B5EF4-FFF2-40B4-BE49-F238E27FC236}">
                <a16:creationId xmlns:a16="http://schemas.microsoft.com/office/drawing/2014/main" id="{3035D848-4CF8-86D5-B438-F1139C995F5C}"/>
              </a:ext>
            </a:extLst>
          </p:cNvPr>
          <p:cNvSpPr>
            <a:spLocks noGrp="1"/>
          </p:cNvSpPr>
          <p:nvPr>
            <p:ph idx="1"/>
          </p:nvPr>
        </p:nvSpPr>
        <p:spPr/>
        <p:txBody>
          <a:bodyPr>
            <a:normAutofit/>
          </a:bodyPr>
          <a:lstStyle/>
          <a:p>
            <a:r>
              <a:rPr lang="en-GB" sz="3200" dirty="0"/>
              <a:t>The question of death is important in resuscitation and organ transplantation. </a:t>
            </a:r>
          </a:p>
          <a:p>
            <a:r>
              <a:rPr lang="en-GB" sz="3200" dirty="0"/>
              <a:t>Skin and bone remains metabolically active for many hours, and these cells can be successfully cultured days after somatic death.</a:t>
            </a:r>
          </a:p>
          <a:p>
            <a:r>
              <a:rPr lang="en-GB" sz="3200" dirty="0"/>
              <a:t>Complete and irreversible cessation of function of brain, and stoppage of the circulation and respiration.</a:t>
            </a:r>
            <a:endParaRPr lang="en-US" sz="3200" dirty="0"/>
          </a:p>
        </p:txBody>
      </p:sp>
    </p:spTree>
    <p:extLst>
      <p:ext uri="{BB962C8B-B14F-4D97-AF65-F5344CB8AC3E}">
        <p14:creationId xmlns:p14="http://schemas.microsoft.com/office/powerpoint/2010/main" val="991934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A9EC9-1D7D-B2D5-6F25-3DF2C9A6068B}"/>
              </a:ext>
            </a:extLst>
          </p:cNvPr>
          <p:cNvSpPr>
            <a:spLocks noGrp="1"/>
          </p:cNvSpPr>
          <p:nvPr>
            <p:ph type="title"/>
          </p:nvPr>
        </p:nvSpPr>
        <p:spPr/>
        <p:txBody>
          <a:bodyPr/>
          <a:lstStyle/>
          <a:p>
            <a:r>
              <a:rPr lang="en-GB" dirty="0">
                <a:latin typeface="ADLaM Display" panose="02010000000000000000" pitchFamily="2" charset="0"/>
                <a:ea typeface="ADLaM Display" panose="02010000000000000000" pitchFamily="2" charset="0"/>
                <a:cs typeface="ADLaM Display" panose="02010000000000000000" pitchFamily="2" charset="0"/>
              </a:rPr>
              <a:t>Molecular Death</a:t>
            </a:r>
            <a:endParaRPr lang="en-US"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Content Placeholder 2">
            <a:extLst>
              <a:ext uri="{FF2B5EF4-FFF2-40B4-BE49-F238E27FC236}">
                <a16:creationId xmlns:a16="http://schemas.microsoft.com/office/drawing/2014/main" id="{B36961AA-CA69-5EFF-CC33-1060316716B1}"/>
              </a:ext>
            </a:extLst>
          </p:cNvPr>
          <p:cNvSpPr>
            <a:spLocks noGrp="1"/>
          </p:cNvSpPr>
          <p:nvPr>
            <p:ph idx="1"/>
          </p:nvPr>
        </p:nvSpPr>
        <p:spPr/>
        <p:txBody>
          <a:bodyPr>
            <a:normAutofit/>
          </a:bodyPr>
          <a:lstStyle/>
          <a:p>
            <a:r>
              <a:rPr lang="en-GB" dirty="0"/>
              <a:t>Molecular death occurs piecemeal. Initial changes occur due to metabolic dysfunction and later from structural disintegration.</a:t>
            </a:r>
          </a:p>
          <a:p>
            <a:r>
              <a:rPr lang="en-GB" dirty="0"/>
              <a:t> Progressive disintegration of body tissues with death of individual tissues and cells. Nervous tissues die rapidly, the vital centres of the brain in about 3–7 minutes(min), but muscles survive </a:t>
            </a:r>
            <a:r>
              <a:rPr lang="en-GB" dirty="0" err="1"/>
              <a:t>upto</a:t>
            </a:r>
            <a:r>
              <a:rPr lang="en-GB" dirty="0"/>
              <a:t> 1–2 hours (h).</a:t>
            </a:r>
            <a:endParaRPr lang="en-US" dirty="0"/>
          </a:p>
        </p:txBody>
      </p:sp>
    </p:spTree>
    <p:extLst>
      <p:ext uri="{BB962C8B-B14F-4D97-AF65-F5344CB8AC3E}">
        <p14:creationId xmlns:p14="http://schemas.microsoft.com/office/powerpoint/2010/main" val="3975810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93DD9-1C34-850A-6CE3-86184CADDE00}"/>
              </a:ext>
            </a:extLst>
          </p:cNvPr>
          <p:cNvSpPr>
            <a:spLocks noGrp="1"/>
          </p:cNvSpPr>
          <p:nvPr>
            <p:ph type="title"/>
          </p:nvPr>
        </p:nvSpPr>
        <p:spPr/>
        <p:txBody>
          <a:bodyPr/>
          <a:lstStyle/>
          <a:p>
            <a:endParaRPr lang="en-US"/>
          </a:p>
        </p:txBody>
      </p:sp>
      <p:pic>
        <p:nvPicPr>
          <p:cNvPr id="10" name="Content Placeholder 5">
            <a:extLst>
              <a:ext uri="{FF2B5EF4-FFF2-40B4-BE49-F238E27FC236}">
                <a16:creationId xmlns:a16="http://schemas.microsoft.com/office/drawing/2014/main" id="{02BC0449-CF26-DE1C-40D0-284878375A87}"/>
              </a:ext>
            </a:extLst>
          </p:cNvPr>
          <p:cNvPicPr>
            <a:picLocks noGrp="1" noChangeAspect="1"/>
          </p:cNvPicPr>
          <p:nvPr>
            <p:ph idx="1"/>
          </p:nvPr>
        </p:nvPicPr>
        <p:blipFill>
          <a:blip r:embed="rId2"/>
          <a:srcRect l="10122" t="11058" r="10778" b="1068"/>
          <a:stretch>
            <a:fillRect/>
          </a:stretch>
        </p:blipFill>
        <p:spPr>
          <a:xfrm>
            <a:off x="538480" y="91440"/>
            <a:ext cx="11023600" cy="6685280"/>
          </a:xfrm>
          <a:prstGeom prst="rect">
            <a:avLst/>
          </a:prstGeom>
        </p:spPr>
      </p:pic>
    </p:spTree>
    <p:extLst>
      <p:ext uri="{BB962C8B-B14F-4D97-AF65-F5344CB8AC3E}">
        <p14:creationId xmlns:p14="http://schemas.microsoft.com/office/powerpoint/2010/main" val="1141032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4F1A6-9B86-DCB2-6A05-8DB3CDA23418}"/>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7D1CB4E7-47CA-790D-7E67-098ED91D827A}"/>
              </a:ext>
            </a:extLst>
          </p:cNvPr>
          <p:cNvPicPr>
            <a:picLocks noGrp="1" noChangeAspect="1"/>
          </p:cNvPicPr>
          <p:nvPr>
            <p:ph idx="1"/>
          </p:nvPr>
        </p:nvPicPr>
        <p:blipFill>
          <a:blip r:embed="rId2"/>
          <a:stretch>
            <a:fillRect/>
          </a:stretch>
        </p:blipFill>
        <p:spPr>
          <a:xfrm>
            <a:off x="149037" y="365125"/>
            <a:ext cx="11893925" cy="6492875"/>
          </a:xfrm>
          <a:prstGeom prst="rect">
            <a:avLst/>
          </a:prstGeom>
        </p:spPr>
      </p:pic>
    </p:spTree>
    <p:extLst>
      <p:ext uri="{BB962C8B-B14F-4D97-AF65-F5344CB8AC3E}">
        <p14:creationId xmlns:p14="http://schemas.microsoft.com/office/powerpoint/2010/main" val="3721431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1F3B-A390-148B-3E98-6C062F8632D3}"/>
              </a:ext>
            </a:extLst>
          </p:cNvPr>
          <p:cNvSpPr>
            <a:spLocks noGrp="1"/>
          </p:cNvSpPr>
          <p:nvPr>
            <p:ph type="title"/>
          </p:nvPr>
        </p:nvSpPr>
        <p:spPr/>
        <p:txBody>
          <a:bodyPr/>
          <a:lstStyle/>
          <a:p>
            <a:r>
              <a:rPr lang="en-GB" b="1" dirty="0">
                <a:latin typeface="ADLaM Display" panose="02010000000000000000" pitchFamily="2" charset="0"/>
                <a:ea typeface="ADLaM Display" panose="02010000000000000000" pitchFamily="2" charset="0"/>
                <a:cs typeface="ADLaM Display" panose="02010000000000000000" pitchFamily="2" charset="0"/>
              </a:rPr>
              <a:t>Cause Of Death</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Content Placeholder 2">
            <a:extLst>
              <a:ext uri="{FF2B5EF4-FFF2-40B4-BE49-F238E27FC236}">
                <a16:creationId xmlns:a16="http://schemas.microsoft.com/office/drawing/2014/main" id="{8730C3D2-BE3A-DA3C-4845-D4B7567ADB71}"/>
              </a:ext>
            </a:extLst>
          </p:cNvPr>
          <p:cNvSpPr>
            <a:spLocks noGrp="1"/>
          </p:cNvSpPr>
          <p:nvPr>
            <p:ph idx="1"/>
          </p:nvPr>
        </p:nvSpPr>
        <p:spPr/>
        <p:txBody>
          <a:bodyPr/>
          <a:lstStyle/>
          <a:p>
            <a:r>
              <a:rPr lang="en-GB" dirty="0"/>
              <a:t>Is any injury or disease producing physiological derangement, briefly or over a prolonged period and which results in the death of the individual, e.g. A gunshot wound to the abdomen, a stab wound to the chest, adenocarcinoma of the lung or coronary atherosclerosis</a:t>
            </a:r>
            <a:endParaRPr lang="en-US" dirty="0"/>
          </a:p>
        </p:txBody>
      </p:sp>
    </p:spTree>
    <p:extLst>
      <p:ext uri="{BB962C8B-B14F-4D97-AF65-F5344CB8AC3E}">
        <p14:creationId xmlns:p14="http://schemas.microsoft.com/office/powerpoint/2010/main" val="630068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03547-5F61-4629-F038-AC60704ECD00}"/>
              </a:ext>
            </a:extLst>
          </p:cNvPr>
          <p:cNvSpPr>
            <a:spLocks noGrp="1"/>
          </p:cNvSpPr>
          <p:nvPr>
            <p:ph type="title"/>
          </p:nvPr>
        </p:nvSpPr>
        <p:spPr/>
        <p:txBody>
          <a:bodyPr/>
          <a:lstStyle/>
          <a:p>
            <a:r>
              <a:rPr lang="en-GB" b="1" dirty="0">
                <a:latin typeface="ADLaM Display" panose="02010000000000000000" pitchFamily="2" charset="0"/>
                <a:ea typeface="ADLaM Display" panose="02010000000000000000" pitchFamily="2" charset="0"/>
                <a:cs typeface="ADLaM Display" panose="02010000000000000000" pitchFamily="2" charset="0"/>
              </a:rPr>
              <a:t>Mechanism Of Death</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Content Placeholder 2">
            <a:extLst>
              <a:ext uri="{FF2B5EF4-FFF2-40B4-BE49-F238E27FC236}">
                <a16:creationId xmlns:a16="http://schemas.microsoft.com/office/drawing/2014/main" id="{F2C0E49F-7435-C5D8-19CC-EC2E670D5310}"/>
              </a:ext>
            </a:extLst>
          </p:cNvPr>
          <p:cNvSpPr>
            <a:spLocks noGrp="1"/>
          </p:cNvSpPr>
          <p:nvPr>
            <p:ph idx="1"/>
          </p:nvPr>
        </p:nvSpPr>
        <p:spPr/>
        <p:txBody>
          <a:bodyPr>
            <a:normAutofit/>
          </a:bodyPr>
          <a:lstStyle/>
          <a:p>
            <a:r>
              <a:rPr lang="en-GB" dirty="0"/>
              <a:t>Is the physiological derangement produced by the cause of death that results in death, e.g. Haemorrhage, septicaemia, metabolic acidosis or alkalosis, ventricular fibrillation or respiratory paralysis. A particular mechanism of death can be produced by multiple causes of death and vice versa. Thus, if an individual dies of haemorrhage, it can be produced by a gunshot wound or a stab wound or a malignant tumour of the lung eroding into a blood vessel. A cause of  death, e.g. A gunshot wound of the abdomen can result in many possible  mechanisms of death, like haemorrhage or peritonitis</a:t>
            </a:r>
            <a:endParaRPr lang="en-US" dirty="0"/>
          </a:p>
        </p:txBody>
      </p:sp>
    </p:spTree>
    <p:extLst>
      <p:ext uri="{BB962C8B-B14F-4D97-AF65-F5344CB8AC3E}">
        <p14:creationId xmlns:p14="http://schemas.microsoft.com/office/powerpoint/2010/main" val="1893588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50515-DDA6-3FE1-66DA-E303A819CFF7}"/>
              </a:ext>
            </a:extLst>
          </p:cNvPr>
          <p:cNvSpPr>
            <a:spLocks noGrp="1"/>
          </p:cNvSpPr>
          <p:nvPr>
            <p:ph type="title"/>
          </p:nvPr>
        </p:nvSpPr>
        <p:spPr/>
        <p:txBody>
          <a:bodyPr/>
          <a:lstStyle/>
          <a:p>
            <a:r>
              <a:rPr lang="en-GB" b="1" dirty="0">
                <a:latin typeface="ADLaM Display" panose="02010000000000000000" pitchFamily="2" charset="0"/>
                <a:ea typeface="ADLaM Display" panose="02010000000000000000" pitchFamily="2" charset="0"/>
                <a:cs typeface="ADLaM Display" panose="02010000000000000000" pitchFamily="2" charset="0"/>
              </a:rPr>
              <a:t>Manner Of Death</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Content Placeholder 2">
            <a:extLst>
              <a:ext uri="{FF2B5EF4-FFF2-40B4-BE49-F238E27FC236}">
                <a16:creationId xmlns:a16="http://schemas.microsoft.com/office/drawing/2014/main" id="{80669BB7-B73B-DA5F-CA94-D87EBEE92155}"/>
              </a:ext>
            </a:extLst>
          </p:cNvPr>
          <p:cNvSpPr>
            <a:spLocks noGrp="1"/>
          </p:cNvSpPr>
          <p:nvPr>
            <p:ph idx="1"/>
          </p:nvPr>
        </p:nvSpPr>
        <p:spPr/>
        <p:txBody>
          <a:bodyPr/>
          <a:lstStyle/>
          <a:p>
            <a:r>
              <a:rPr lang="en-GB" dirty="0"/>
              <a:t>Explains how the cause of death came about. Manner of death can generally be categorized as natural (death due to disease), homicide, suicide, accident or undetermined</a:t>
            </a:r>
            <a:endParaRPr lang="en-US" dirty="0"/>
          </a:p>
        </p:txBody>
      </p:sp>
      <p:pic>
        <p:nvPicPr>
          <p:cNvPr id="6" name="Picture 5">
            <a:extLst>
              <a:ext uri="{FF2B5EF4-FFF2-40B4-BE49-F238E27FC236}">
                <a16:creationId xmlns:a16="http://schemas.microsoft.com/office/drawing/2014/main" id="{3A6FB326-3FF4-B363-5798-85FC52B6E130}"/>
              </a:ext>
            </a:extLst>
          </p:cNvPr>
          <p:cNvPicPr>
            <a:picLocks noChangeAspect="1"/>
          </p:cNvPicPr>
          <p:nvPr/>
        </p:nvPicPr>
        <p:blipFill>
          <a:blip r:embed="rId2"/>
          <a:srcRect b="11874"/>
          <a:stretch>
            <a:fillRect/>
          </a:stretch>
        </p:blipFill>
        <p:spPr>
          <a:xfrm>
            <a:off x="2629285" y="3213030"/>
            <a:ext cx="6817698" cy="3279846"/>
          </a:xfrm>
          <a:prstGeom prst="rect">
            <a:avLst/>
          </a:prstGeom>
        </p:spPr>
      </p:pic>
    </p:spTree>
    <p:extLst>
      <p:ext uri="{BB962C8B-B14F-4D97-AF65-F5344CB8AC3E}">
        <p14:creationId xmlns:p14="http://schemas.microsoft.com/office/powerpoint/2010/main" val="2547165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9323B6-1002-D0AC-2B4A-33E4A3B304F5}"/>
              </a:ext>
            </a:extLst>
          </p:cNvPr>
          <p:cNvSpPr>
            <a:spLocks noGrp="1"/>
          </p:cNvSpPr>
          <p:nvPr>
            <p:ph idx="1"/>
          </p:nvPr>
        </p:nvSpPr>
        <p:spPr>
          <a:xfrm>
            <a:off x="838200" y="717016"/>
            <a:ext cx="10515600" cy="5856769"/>
          </a:xfrm>
        </p:spPr>
        <p:txBody>
          <a:bodyPr>
            <a:normAutofit lnSpcReduction="10000"/>
          </a:bodyPr>
          <a:lstStyle/>
          <a:p>
            <a:r>
              <a:rPr lang="en-GB" sz="4000" b="1" dirty="0">
                <a:latin typeface="ADLaM Display" panose="02010000000000000000" pitchFamily="2" charset="0"/>
                <a:ea typeface="ADLaM Display" panose="02010000000000000000" pitchFamily="2" charset="0"/>
                <a:cs typeface="ADLaM Display" panose="02010000000000000000" pitchFamily="2" charset="0"/>
              </a:rPr>
              <a:t>Agonal Period:</a:t>
            </a:r>
            <a:r>
              <a:rPr lang="en-GB" dirty="0"/>
              <a:t> is the time between a lethal occurrence and death.</a:t>
            </a:r>
          </a:p>
          <a:p>
            <a:endParaRPr lang="en-GB" dirty="0"/>
          </a:p>
          <a:p>
            <a:endParaRPr lang="en-GB" dirty="0"/>
          </a:p>
          <a:p>
            <a:r>
              <a:rPr lang="en-GB" sz="4000" b="1" dirty="0">
                <a:latin typeface="ADLaM Display" panose="02010000000000000000" pitchFamily="2" charset="0"/>
                <a:ea typeface="ADLaM Display" panose="02010000000000000000" pitchFamily="2" charset="0"/>
                <a:cs typeface="ADLaM Display" panose="02010000000000000000" pitchFamily="2" charset="0"/>
              </a:rPr>
              <a:t>Mode Of Death:</a:t>
            </a:r>
            <a:r>
              <a:rPr lang="en-GB" dirty="0"/>
              <a:t> refers to an abnormal physiological state that pertained at the time of death, e.g. Coma, congestive cardiac failure, cardio-respiratory failure, cardiac arrest and pulmonary </a:t>
            </a:r>
            <a:r>
              <a:rPr lang="en-GB" dirty="0" err="1"/>
              <a:t>edema</a:t>
            </a:r>
            <a:r>
              <a:rPr lang="en-GB" dirty="0"/>
              <a:t>. According to Xavier Bichat, a French physician, there are three modes of death depending upon the system most obviously affected, irrespective of what the remote cause of death may be:</a:t>
            </a:r>
          </a:p>
          <a:p>
            <a:pPr marL="0" indent="0">
              <a:buNone/>
            </a:pPr>
            <a:r>
              <a:rPr lang="en-GB" dirty="0"/>
              <a:t>             </a:t>
            </a:r>
            <a:r>
              <a:rPr lang="en-GB" dirty="0" err="1"/>
              <a:t>i</a:t>
            </a:r>
            <a:r>
              <a:rPr lang="en-GB" dirty="0"/>
              <a:t>. Coma.</a:t>
            </a:r>
          </a:p>
          <a:p>
            <a:pPr marL="0" indent="0">
              <a:buNone/>
            </a:pPr>
            <a:r>
              <a:rPr lang="en-GB" dirty="0"/>
              <a:t>            ii. Syncope.</a:t>
            </a:r>
          </a:p>
          <a:p>
            <a:pPr marL="0" indent="0">
              <a:buNone/>
            </a:pPr>
            <a:r>
              <a:rPr lang="en-GB" dirty="0"/>
              <a:t>           iii. Asphyxia.</a:t>
            </a:r>
          </a:p>
          <a:p>
            <a:endParaRPr lang="en-GB" dirty="0"/>
          </a:p>
          <a:p>
            <a:endParaRPr lang="en-US" dirty="0"/>
          </a:p>
        </p:txBody>
      </p:sp>
    </p:spTree>
    <p:extLst>
      <p:ext uri="{BB962C8B-B14F-4D97-AF65-F5344CB8AC3E}">
        <p14:creationId xmlns:p14="http://schemas.microsoft.com/office/powerpoint/2010/main" val="555071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A6A15-A842-9D88-E7FE-69C5B8A473A5}"/>
              </a:ext>
            </a:extLst>
          </p:cNvPr>
          <p:cNvSpPr>
            <a:spLocks noGrp="1"/>
          </p:cNvSpPr>
          <p:nvPr>
            <p:ph type="title"/>
          </p:nvPr>
        </p:nvSpPr>
        <p:spPr/>
        <p:txBody>
          <a:bodyPr/>
          <a:lstStyle/>
          <a:p>
            <a:r>
              <a:rPr lang="en-GB" b="1" dirty="0">
                <a:latin typeface="ADLaM Display" panose="02010000000000000000" pitchFamily="2" charset="0"/>
                <a:ea typeface="ADLaM Display" panose="02010000000000000000" pitchFamily="2" charset="0"/>
                <a:cs typeface="ADLaM Display" panose="02010000000000000000" pitchFamily="2" charset="0"/>
              </a:rPr>
              <a:t>Scenario to practice</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Content Placeholder 2">
            <a:extLst>
              <a:ext uri="{FF2B5EF4-FFF2-40B4-BE49-F238E27FC236}">
                <a16:creationId xmlns:a16="http://schemas.microsoft.com/office/drawing/2014/main" id="{C8135D0B-7BB6-BEC0-9D2A-DB155B89BF2E}"/>
              </a:ext>
            </a:extLst>
          </p:cNvPr>
          <p:cNvSpPr>
            <a:spLocks noGrp="1"/>
          </p:cNvSpPr>
          <p:nvPr>
            <p:ph idx="1"/>
          </p:nvPr>
        </p:nvSpPr>
        <p:spPr/>
        <p:txBody>
          <a:bodyPr/>
          <a:lstStyle/>
          <a:p>
            <a:r>
              <a:rPr lang="en-GB" dirty="0"/>
              <a:t>​A 65-year-old individual is found deceased in their home. Forensic investigation reveals a severe, untreated infection in the abdominal cavity resulting from a ruptured appendix. The individual had been unconscious for several hours before passing away.</a:t>
            </a:r>
            <a:endParaRPr lang="en-US" dirty="0"/>
          </a:p>
        </p:txBody>
      </p:sp>
    </p:spTree>
    <p:extLst>
      <p:ext uri="{BB962C8B-B14F-4D97-AF65-F5344CB8AC3E}">
        <p14:creationId xmlns:p14="http://schemas.microsoft.com/office/powerpoint/2010/main" val="199930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DE4B41-3814-DE16-63F7-9B071011E3C2}"/>
              </a:ext>
            </a:extLst>
          </p:cNvPr>
          <p:cNvSpPr>
            <a:spLocks noGrp="1"/>
          </p:cNvSpPr>
          <p:nvPr>
            <p:ph idx="1"/>
          </p:nvPr>
        </p:nvSpPr>
        <p:spPr>
          <a:xfrm>
            <a:off x="728472" y="681037"/>
            <a:ext cx="10515600" cy="5807508"/>
          </a:xfrm>
        </p:spPr>
        <p:txBody>
          <a:bodyPr/>
          <a:lstStyle/>
          <a:p>
            <a:r>
              <a:rPr lang="en-GB" b="1" dirty="0">
                <a:latin typeface="ADLaM Display" panose="02010000000000000000" pitchFamily="2" charset="0"/>
                <a:ea typeface="ADLaM Display" panose="02010000000000000000" pitchFamily="2" charset="0"/>
                <a:cs typeface="ADLaM Display" panose="02010000000000000000" pitchFamily="2" charset="0"/>
              </a:rPr>
              <a:t>Cause Of Death: </a:t>
            </a:r>
            <a:r>
              <a:rPr lang="en-GB" dirty="0"/>
              <a:t> Ruptured appendicitis.</a:t>
            </a:r>
          </a:p>
          <a:p>
            <a:r>
              <a:rPr lang="en-GB" b="1" dirty="0">
                <a:latin typeface="ADLaM Display" panose="02010000000000000000" pitchFamily="2" charset="0"/>
                <a:ea typeface="ADLaM Display" panose="02010000000000000000" pitchFamily="2" charset="0"/>
                <a:cs typeface="ADLaM Display" panose="02010000000000000000" pitchFamily="2" charset="0"/>
              </a:rPr>
              <a:t>Mechanism Of Death</a:t>
            </a:r>
            <a:r>
              <a:rPr lang="en-GB" dirty="0"/>
              <a:t>: </a:t>
            </a:r>
            <a:r>
              <a:rPr lang="en-GB" dirty="0" err="1"/>
              <a:t>septicemia</a:t>
            </a:r>
            <a:endParaRPr lang="en-GB" dirty="0"/>
          </a:p>
          <a:p>
            <a:r>
              <a:rPr lang="en-GB" dirty="0">
                <a:latin typeface="ADLaM Display" panose="02010000000000000000" pitchFamily="2" charset="0"/>
                <a:ea typeface="ADLaM Display" panose="02010000000000000000" pitchFamily="2" charset="0"/>
                <a:cs typeface="ADLaM Display" panose="02010000000000000000" pitchFamily="2" charset="0"/>
              </a:rPr>
              <a:t>Manner Of Death:</a:t>
            </a:r>
            <a:r>
              <a:rPr lang="en-GB" dirty="0"/>
              <a:t> Natural</a:t>
            </a:r>
          </a:p>
          <a:p>
            <a:r>
              <a:rPr lang="en-GB" b="1" dirty="0">
                <a:latin typeface="ADLaM Display" panose="02010000000000000000" pitchFamily="2" charset="0"/>
                <a:ea typeface="ADLaM Display" panose="02010000000000000000" pitchFamily="2" charset="0"/>
                <a:cs typeface="ADLaM Display" panose="02010000000000000000" pitchFamily="2" charset="0"/>
              </a:rPr>
              <a:t>Agonal Period:</a:t>
            </a:r>
            <a:r>
              <a:rPr lang="en-GB" dirty="0"/>
              <a:t> several hours</a:t>
            </a:r>
          </a:p>
          <a:p>
            <a:r>
              <a:rPr lang="en-GB" dirty="0">
                <a:latin typeface="ADLaM Display" panose="02010000000000000000" pitchFamily="2" charset="0"/>
                <a:ea typeface="ADLaM Display" panose="02010000000000000000" pitchFamily="2" charset="0"/>
                <a:cs typeface="ADLaM Display" panose="02010000000000000000" pitchFamily="2" charset="0"/>
              </a:rPr>
              <a:t>Mode of death:</a:t>
            </a:r>
            <a:r>
              <a:rPr lang="en-GB" dirty="0"/>
              <a:t> Coma</a:t>
            </a:r>
            <a:endParaRPr lang="en-US" dirty="0"/>
          </a:p>
        </p:txBody>
      </p:sp>
      <p:pic>
        <p:nvPicPr>
          <p:cNvPr id="6" name="Picture 5">
            <a:extLst>
              <a:ext uri="{FF2B5EF4-FFF2-40B4-BE49-F238E27FC236}">
                <a16:creationId xmlns:a16="http://schemas.microsoft.com/office/drawing/2014/main" id="{23F19398-FD00-71C9-BAD8-4455F40A26B7}"/>
              </a:ext>
            </a:extLst>
          </p:cNvPr>
          <p:cNvPicPr>
            <a:picLocks noChangeAspect="1"/>
          </p:cNvPicPr>
          <p:nvPr/>
        </p:nvPicPr>
        <p:blipFill>
          <a:blip r:embed="rId2"/>
          <a:stretch>
            <a:fillRect/>
          </a:stretch>
        </p:blipFill>
        <p:spPr>
          <a:xfrm>
            <a:off x="6691979" y="1972733"/>
            <a:ext cx="5233946" cy="4515812"/>
          </a:xfrm>
          <a:prstGeom prst="rect">
            <a:avLst/>
          </a:prstGeom>
        </p:spPr>
      </p:pic>
    </p:spTree>
    <p:extLst>
      <p:ext uri="{BB962C8B-B14F-4D97-AF65-F5344CB8AC3E}">
        <p14:creationId xmlns:p14="http://schemas.microsoft.com/office/powerpoint/2010/main" val="419730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57EF-B9C9-B1DB-D4A4-DDE87E837665}"/>
              </a:ext>
            </a:extLst>
          </p:cNvPr>
          <p:cNvSpPr>
            <a:spLocks noGrp="1"/>
          </p:cNvSpPr>
          <p:nvPr>
            <p:ph type="title"/>
          </p:nvPr>
        </p:nvSpPr>
        <p:spPr/>
        <p:txBody>
          <a:bodyPr/>
          <a:lstStyle/>
          <a:p>
            <a:r>
              <a:rPr lang="en-US" b="1" dirty="0">
                <a:latin typeface="ADLaM Display" panose="02010000000000000000" pitchFamily="2" charset="0"/>
                <a:ea typeface="ADLaM Display" panose="02010000000000000000" pitchFamily="2" charset="0"/>
                <a:cs typeface="ADLaM Display" panose="02010000000000000000" pitchFamily="2" charset="0"/>
              </a:rPr>
              <a:t>Signs Of Death</a:t>
            </a:r>
          </a:p>
        </p:txBody>
      </p:sp>
      <p:sp>
        <p:nvSpPr>
          <p:cNvPr id="3" name="Content Placeholder 2">
            <a:extLst>
              <a:ext uri="{FF2B5EF4-FFF2-40B4-BE49-F238E27FC236}">
                <a16:creationId xmlns:a16="http://schemas.microsoft.com/office/drawing/2014/main" id="{C5704D5A-A9A8-20D3-A915-3CCDBE1B8B9A}"/>
              </a:ext>
            </a:extLst>
          </p:cNvPr>
          <p:cNvSpPr>
            <a:spLocks noGrp="1"/>
          </p:cNvSpPr>
          <p:nvPr>
            <p:ph idx="1"/>
          </p:nvPr>
        </p:nvSpPr>
        <p:spPr/>
        <p:txBody>
          <a:bodyPr/>
          <a:lstStyle/>
          <a:p>
            <a:r>
              <a:rPr lang="en-US" dirty="0"/>
              <a:t>The accurate determination of time of death is important due to its role in explaining possible criminal acts and determination of appropriate civil repercussions. </a:t>
            </a:r>
          </a:p>
        </p:txBody>
      </p:sp>
    </p:spTree>
    <p:extLst>
      <p:ext uri="{BB962C8B-B14F-4D97-AF65-F5344CB8AC3E}">
        <p14:creationId xmlns:p14="http://schemas.microsoft.com/office/powerpoint/2010/main" val="4005159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DA085-5CAE-39BD-8C9E-CD5280D9F676}"/>
              </a:ext>
            </a:extLst>
          </p:cNvPr>
          <p:cNvSpPr>
            <a:spLocks noGrp="1"/>
          </p:cNvSpPr>
          <p:nvPr>
            <p:ph type="title"/>
          </p:nvPr>
        </p:nvSpPr>
        <p:spPr/>
        <p:txBody>
          <a:bodyPr>
            <a:normAutofit/>
          </a:bodyPr>
          <a:lstStyle/>
          <a:p>
            <a:r>
              <a:rPr lang="en-US" sz="4000" b="1" dirty="0">
                <a:latin typeface="ADLaM Display" panose="02010000000000000000" pitchFamily="2" charset="0"/>
                <a:ea typeface="ADLaM Display" panose="02010000000000000000" pitchFamily="2" charset="0"/>
                <a:cs typeface="ADLaM Display" panose="02010000000000000000" pitchFamily="2" charset="0"/>
              </a:rPr>
              <a:t>Suspended Animation (Apparent Death)</a:t>
            </a:r>
          </a:p>
        </p:txBody>
      </p:sp>
      <p:sp>
        <p:nvSpPr>
          <p:cNvPr id="3" name="Content Placeholder 2">
            <a:extLst>
              <a:ext uri="{FF2B5EF4-FFF2-40B4-BE49-F238E27FC236}">
                <a16:creationId xmlns:a16="http://schemas.microsoft.com/office/drawing/2014/main" id="{0F3A6E39-85F8-A103-2069-F5437B52B04A}"/>
              </a:ext>
            </a:extLst>
          </p:cNvPr>
          <p:cNvSpPr>
            <a:spLocks noGrp="1"/>
          </p:cNvSpPr>
          <p:nvPr>
            <p:ph idx="1"/>
          </p:nvPr>
        </p:nvSpPr>
        <p:spPr/>
        <p:txBody>
          <a:bodyPr/>
          <a:lstStyle/>
          <a:p>
            <a:r>
              <a:rPr lang="en-US" dirty="0"/>
              <a:t>Suspended animation is a condition in which vital signs of life (heartbeat and respiration) are not detected by routine clinical methods, as the functions are interrupted for some time or are reduced to a minimum.</a:t>
            </a:r>
          </a:p>
          <a:p>
            <a:r>
              <a:rPr lang="en-US" b="1" u="sng" dirty="0"/>
              <a:t>Mechanism: </a:t>
            </a:r>
            <a:r>
              <a:rPr lang="en-US" dirty="0"/>
              <a:t>The metabolic rate is greatly reduced so that the requirement of the individual cell for oxygen is satisfied through the dissolved oxygen in body fluids</a:t>
            </a:r>
          </a:p>
        </p:txBody>
      </p:sp>
    </p:spTree>
    <p:extLst>
      <p:ext uri="{BB962C8B-B14F-4D97-AF65-F5344CB8AC3E}">
        <p14:creationId xmlns:p14="http://schemas.microsoft.com/office/powerpoint/2010/main" val="2337468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0CD1-D935-58F2-7DB4-628D38220673}"/>
              </a:ext>
            </a:extLst>
          </p:cNvPr>
          <p:cNvSpPr>
            <a:spLocks noGrp="1"/>
          </p:cNvSpPr>
          <p:nvPr>
            <p:ph type="title"/>
          </p:nvPr>
        </p:nvSpPr>
        <p:spPr/>
        <p:txBody>
          <a:bodyPr/>
          <a:lstStyle/>
          <a:p>
            <a:r>
              <a:rPr lang="en-US" b="1" dirty="0">
                <a:latin typeface="ADLaM Display" panose="02010000000000000000" pitchFamily="2" charset="0"/>
                <a:ea typeface="ADLaM Display" panose="02010000000000000000" pitchFamily="2" charset="0"/>
                <a:cs typeface="ADLaM Display" panose="02010000000000000000" pitchFamily="2" charset="0"/>
              </a:rPr>
              <a:t>Types:</a:t>
            </a:r>
          </a:p>
        </p:txBody>
      </p:sp>
      <p:sp>
        <p:nvSpPr>
          <p:cNvPr id="3" name="Content Placeholder 2">
            <a:extLst>
              <a:ext uri="{FF2B5EF4-FFF2-40B4-BE49-F238E27FC236}">
                <a16:creationId xmlns:a16="http://schemas.microsoft.com/office/drawing/2014/main" id="{4307D72D-3A1A-6056-2A6A-79B810926DD1}"/>
              </a:ext>
            </a:extLst>
          </p:cNvPr>
          <p:cNvSpPr>
            <a:spLocks noGrp="1"/>
          </p:cNvSpPr>
          <p:nvPr>
            <p:ph idx="1"/>
          </p:nvPr>
        </p:nvSpPr>
        <p:spPr>
          <a:xfrm>
            <a:off x="838200" y="1615439"/>
            <a:ext cx="10515600" cy="4561523"/>
          </a:xfrm>
        </p:spPr>
        <p:txBody>
          <a:bodyPr/>
          <a:lstStyle/>
          <a:p>
            <a:r>
              <a:rPr lang="en-US" dirty="0"/>
              <a:t> Voluntary: Seen in practitioners of yoga or in trance. </a:t>
            </a:r>
          </a:p>
          <a:p>
            <a:r>
              <a:rPr lang="en-US" dirty="0"/>
              <a:t>Involuntary: Seen in hypothermia, poisoning with barbiturates or opiates, newborns, drowning, electrocution, heatstroke, cholera, post anesthesia, shock, cerebral concussion or insanity.</a:t>
            </a:r>
          </a:p>
          <a:p>
            <a:endParaRPr lang="en-US" dirty="0"/>
          </a:p>
          <a:p>
            <a:r>
              <a:rPr lang="en-US" dirty="0"/>
              <a:t>The patient can be resuscitated by cardiac massage or electric stimulator and artificial respiration. The death certificate should not be issued without an ECG or EEG record.</a:t>
            </a:r>
          </a:p>
        </p:txBody>
      </p:sp>
    </p:spTree>
    <p:extLst>
      <p:ext uri="{BB962C8B-B14F-4D97-AF65-F5344CB8AC3E}">
        <p14:creationId xmlns:p14="http://schemas.microsoft.com/office/powerpoint/2010/main" val="1422358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CB4EC-75EC-4029-0660-9EE46387CC2E}"/>
              </a:ext>
            </a:extLst>
          </p:cNvPr>
          <p:cNvSpPr>
            <a:spLocks noGrp="1"/>
          </p:cNvSpPr>
          <p:nvPr>
            <p:ph type="title"/>
          </p:nvPr>
        </p:nvSpPr>
        <p:spPr/>
        <p:txBody>
          <a:bodyPr/>
          <a:lstStyle/>
          <a:p>
            <a:endParaRPr lang="en-JO"/>
          </a:p>
        </p:txBody>
      </p:sp>
      <p:pic>
        <p:nvPicPr>
          <p:cNvPr id="4" name="Content Placeholder 3">
            <a:extLst>
              <a:ext uri="{FF2B5EF4-FFF2-40B4-BE49-F238E27FC236}">
                <a16:creationId xmlns:a16="http://schemas.microsoft.com/office/drawing/2014/main" id="{AC3040DC-7B04-53C9-E7AB-7D6D14067E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1092" y="135607"/>
            <a:ext cx="10515600" cy="6213798"/>
          </a:xfrm>
          <a:prstGeom prst="rect">
            <a:avLst/>
          </a:prstGeom>
        </p:spPr>
      </p:pic>
    </p:spTree>
    <p:extLst>
      <p:ext uri="{BB962C8B-B14F-4D97-AF65-F5344CB8AC3E}">
        <p14:creationId xmlns:p14="http://schemas.microsoft.com/office/powerpoint/2010/main" val="1983700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EDA78-6F08-0088-6B08-FB9DB68EBCBB}"/>
              </a:ext>
            </a:extLst>
          </p:cNvPr>
          <p:cNvSpPr>
            <a:spLocks noGrp="1"/>
          </p:cNvSpPr>
          <p:nvPr>
            <p:ph type="title"/>
          </p:nvPr>
        </p:nvSpPr>
        <p:spPr/>
        <p:txBody>
          <a:bodyPr/>
          <a:lstStyle/>
          <a:p>
            <a:endParaRPr lang="en-JO"/>
          </a:p>
        </p:txBody>
      </p:sp>
      <p:pic>
        <p:nvPicPr>
          <p:cNvPr id="4" name="Content Placeholder 3">
            <a:extLst>
              <a:ext uri="{FF2B5EF4-FFF2-40B4-BE49-F238E27FC236}">
                <a16:creationId xmlns:a16="http://schemas.microsoft.com/office/drawing/2014/main" id="{583C4736-1F03-138F-6892-0DCD1CFCCB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2469" y="815309"/>
            <a:ext cx="9329012" cy="5503333"/>
          </a:xfrm>
          <a:prstGeom prst="rect">
            <a:avLst/>
          </a:prstGeom>
        </p:spPr>
      </p:pic>
    </p:spTree>
    <p:extLst>
      <p:ext uri="{BB962C8B-B14F-4D97-AF65-F5344CB8AC3E}">
        <p14:creationId xmlns:p14="http://schemas.microsoft.com/office/powerpoint/2010/main" val="3472865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1F314-0341-1E0E-5687-40950D8190AA}"/>
              </a:ext>
            </a:extLst>
          </p:cNvPr>
          <p:cNvSpPr>
            <a:spLocks noGrp="1"/>
          </p:cNvSpPr>
          <p:nvPr>
            <p:ph type="title"/>
          </p:nvPr>
        </p:nvSpPr>
        <p:spPr/>
        <p:txBody>
          <a:bodyPr/>
          <a:lstStyle/>
          <a:p>
            <a:endParaRPr lang="en-JO"/>
          </a:p>
        </p:txBody>
      </p:sp>
      <p:sp>
        <p:nvSpPr>
          <p:cNvPr id="3" name="Content Placeholder 2">
            <a:extLst>
              <a:ext uri="{FF2B5EF4-FFF2-40B4-BE49-F238E27FC236}">
                <a16:creationId xmlns:a16="http://schemas.microsoft.com/office/drawing/2014/main" id="{83EDFD0F-DD65-631A-6152-F131DE42847C}"/>
              </a:ext>
            </a:extLst>
          </p:cNvPr>
          <p:cNvSpPr>
            <a:spLocks noGrp="1"/>
          </p:cNvSpPr>
          <p:nvPr>
            <p:ph idx="1"/>
          </p:nvPr>
        </p:nvSpPr>
        <p:spPr>
          <a:xfrm>
            <a:off x="681409" y="365125"/>
            <a:ext cx="10515600" cy="4217086"/>
          </a:xfrm>
        </p:spPr>
        <p:txBody>
          <a:bodyPr>
            <a:normAutofit fontScale="92500"/>
          </a:bodyPr>
          <a:lstStyle/>
          <a:p>
            <a:r>
              <a:rPr lang="en-US" sz="4000" b="1" dirty="0"/>
              <a:t>Immediate Changes (Somatic Death)</a:t>
            </a:r>
          </a:p>
          <a:p>
            <a:br>
              <a:rPr lang="en-US" dirty="0"/>
            </a:br>
            <a:endParaRPr lang="en-US" dirty="0"/>
          </a:p>
          <a:p>
            <a:r>
              <a:rPr lang="en-US" dirty="0"/>
              <a:t>a. Irreversible cessation of the function of brain including brainstem:</a:t>
            </a:r>
            <a:br>
              <a:rPr lang="en-US" dirty="0"/>
            </a:br>
            <a:r>
              <a:rPr lang="en-US" dirty="0"/>
              <a:t>This is the earliest sign of death with stoppage of functions of the nervous system. There is insensibility, and loss of both sensory and motor functions. There is loss of reflexes, no response and no tonicity of the muscles. Pupils are widely dilated.</a:t>
            </a:r>
            <a:br>
              <a:rPr lang="en-US" dirty="0"/>
            </a:br>
            <a:endParaRPr lang="en-US" dirty="0"/>
          </a:p>
          <a:p>
            <a:r>
              <a:rPr lang="en-US" dirty="0"/>
              <a:t>b. Irreversible cessation of respiration:  Complete stoppage of respiration for &gt; 4 minutes (min) usually causes death.</a:t>
            </a:r>
            <a:br>
              <a:rPr lang="en-US" dirty="0"/>
            </a:br>
            <a:endParaRPr lang="en-US" dirty="0"/>
          </a:p>
          <a:p>
            <a:r>
              <a:rPr lang="en-US" dirty="0"/>
              <a:t>c. Irreversible cessation of circulation:  Stoppage of heart beat for &gt; 3–5 min is irrecoverable and results in death.</a:t>
            </a:r>
          </a:p>
          <a:p>
            <a:endParaRPr lang="en-JO" dirty="0"/>
          </a:p>
        </p:txBody>
      </p:sp>
    </p:spTree>
    <p:extLst>
      <p:ext uri="{BB962C8B-B14F-4D97-AF65-F5344CB8AC3E}">
        <p14:creationId xmlns:p14="http://schemas.microsoft.com/office/powerpoint/2010/main" val="2539225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FFAA9-3687-ADC4-C14D-E62DF6788C23}"/>
              </a:ext>
            </a:extLst>
          </p:cNvPr>
          <p:cNvSpPr>
            <a:spLocks noGrp="1"/>
          </p:cNvSpPr>
          <p:nvPr>
            <p:ph type="title"/>
          </p:nvPr>
        </p:nvSpPr>
        <p:spPr>
          <a:xfrm>
            <a:off x="-666985" y="500062"/>
            <a:ext cx="10515600" cy="1325563"/>
          </a:xfrm>
        </p:spPr>
        <p:txBody>
          <a:bodyPr/>
          <a:lstStyle/>
          <a:p>
            <a:r>
              <a:rPr lang="en-US" b="1" dirty="0">
                <a:latin typeface="ADLaM Display" panose="02010000000000000000" pitchFamily="2" charset="0"/>
                <a:ea typeface="ADLaM Display" panose="02010000000000000000" pitchFamily="2" charset="0"/>
                <a:cs typeface="ADLaM Display" panose="02010000000000000000" pitchFamily="2" charset="0"/>
              </a:rPr>
              <a:t>Early Changes (Molecular Death)</a:t>
            </a:r>
          </a:p>
        </p:txBody>
      </p:sp>
      <p:sp>
        <p:nvSpPr>
          <p:cNvPr id="3" name="Content Placeholder 2">
            <a:extLst>
              <a:ext uri="{FF2B5EF4-FFF2-40B4-BE49-F238E27FC236}">
                <a16:creationId xmlns:a16="http://schemas.microsoft.com/office/drawing/2014/main" id="{19B2CD19-399D-AC10-B9C1-A059F5A9BF12}"/>
              </a:ext>
            </a:extLst>
          </p:cNvPr>
          <p:cNvSpPr>
            <a:spLocks noGrp="1"/>
          </p:cNvSpPr>
          <p:nvPr>
            <p:ph idx="1"/>
          </p:nvPr>
        </p:nvSpPr>
        <p:spPr/>
        <p:txBody>
          <a:bodyPr/>
          <a:lstStyle/>
          <a:p>
            <a:r>
              <a:rPr lang="en-US" dirty="0"/>
              <a:t> Changes in the skin and facial pallor: Skin becomes pale and ash-white due to stoppage of circulation and drainage of blood from the capillaries and the small vessels. The skin loses its elasticity, and the face looks younger due to loss of creases. The lips appear brownish, dry and hard due to drying.</a:t>
            </a:r>
          </a:p>
          <a:p>
            <a:r>
              <a:rPr lang="en-US" dirty="0"/>
              <a:t>Primary relaxation or flaccidity of the muscles: Muscles loose their tonicity and become flaccid, but the muscular tissues are still alive, their chemical reaction is alkaline and responds to electrical stimuli.</a:t>
            </a:r>
          </a:p>
        </p:txBody>
      </p:sp>
    </p:spTree>
    <p:extLst>
      <p:ext uri="{BB962C8B-B14F-4D97-AF65-F5344CB8AC3E}">
        <p14:creationId xmlns:p14="http://schemas.microsoft.com/office/powerpoint/2010/main" val="594265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079370-9A65-2723-AF5D-B0118CDD2189}"/>
              </a:ext>
            </a:extLst>
          </p:cNvPr>
          <p:cNvSpPr>
            <a:spLocks noGrp="1"/>
          </p:cNvSpPr>
          <p:nvPr>
            <p:ph idx="1"/>
          </p:nvPr>
        </p:nvSpPr>
        <p:spPr>
          <a:xfrm>
            <a:off x="838200" y="155448"/>
            <a:ext cx="10515600" cy="6153912"/>
          </a:xfrm>
        </p:spPr>
        <p:txBody>
          <a:bodyPr>
            <a:normAutofit fontScale="92500" lnSpcReduction="10000"/>
          </a:bodyPr>
          <a:lstStyle/>
          <a:p>
            <a:r>
              <a:rPr lang="en-US" dirty="0"/>
              <a:t>Contact flattening and pallor: The areas which remain in contact with the ground, become flat and the blood from vessels of these areas is pressed out, this continues even after the formation of postmortem staining over the surrounding areas. </a:t>
            </a:r>
          </a:p>
          <a:p>
            <a:pPr marL="0" indent="0">
              <a:buNone/>
            </a:pPr>
            <a:endParaRPr lang="en-US" dirty="0"/>
          </a:p>
          <a:p>
            <a:r>
              <a:rPr lang="en-US" dirty="0"/>
              <a:t>Changes in the eye: </a:t>
            </a:r>
          </a:p>
          <a:p>
            <a:pPr marL="514350" indent="-514350">
              <a:buAutoNum type="arabicPeriod"/>
            </a:pPr>
            <a:r>
              <a:rPr lang="en-US" dirty="0"/>
              <a:t>Loss of corneal and pupillary reflexes</a:t>
            </a:r>
          </a:p>
          <a:p>
            <a:pPr marL="514350" indent="-514350">
              <a:buAutoNum type="arabicPeriod"/>
            </a:pPr>
            <a:r>
              <a:rPr lang="en-US" dirty="0"/>
              <a:t>Pupils: The pupils are dilated after death, because of the relaxation of muscles of the iris. Later, they are constricted </a:t>
            </a:r>
          </a:p>
          <a:p>
            <a:pPr marL="514350" indent="-514350">
              <a:buAutoNum type="arabicPeriod"/>
            </a:pPr>
            <a:r>
              <a:rPr lang="en-US" dirty="0"/>
              <a:t>pupil can be changed in shape , and the change may persist during the stage of rigor mortis of the muscles. </a:t>
            </a:r>
          </a:p>
          <a:p>
            <a:pPr marL="514350" indent="-514350">
              <a:buAutoNum type="arabicPeriod"/>
            </a:pPr>
            <a:r>
              <a:rPr lang="en-US" dirty="0"/>
              <a:t>Tache noire : If the eyelids remain open for 3–4 h after death, there is formation of two yellow triangles ) on the sclera at each side of the iris, which become brown and then black. Cause: Drying/desiccation, and deposition of cellular debris, mucus and dust on the exposed conjunctiva and the sclera underneath.</a:t>
            </a:r>
          </a:p>
        </p:txBody>
      </p:sp>
    </p:spTree>
    <p:extLst>
      <p:ext uri="{BB962C8B-B14F-4D97-AF65-F5344CB8AC3E}">
        <p14:creationId xmlns:p14="http://schemas.microsoft.com/office/powerpoint/2010/main" val="1132745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EB696-2263-AD52-FACE-B2D07A2B327F}"/>
              </a:ext>
            </a:extLst>
          </p:cNvPr>
          <p:cNvSpPr>
            <a:spLocks noGrp="1"/>
          </p:cNvSpPr>
          <p:nvPr>
            <p:ph type="title"/>
          </p:nvPr>
        </p:nvSpPr>
        <p:spPr/>
        <p:txBody>
          <a:bodyPr/>
          <a:lstStyle/>
          <a:p>
            <a:endParaRPr lang="en-JO"/>
          </a:p>
        </p:txBody>
      </p:sp>
      <p:pic>
        <p:nvPicPr>
          <p:cNvPr id="4" name="Content Placeholder 3">
            <a:extLst>
              <a:ext uri="{FF2B5EF4-FFF2-40B4-BE49-F238E27FC236}">
                <a16:creationId xmlns:a16="http://schemas.microsoft.com/office/drawing/2014/main" id="{58846D0D-3949-DF0B-D8E5-B64B711E14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3827" y="442119"/>
            <a:ext cx="4305300" cy="2870200"/>
          </a:xfrm>
          <a:prstGeom prst="rect">
            <a:avLst/>
          </a:prstGeom>
        </p:spPr>
      </p:pic>
      <p:pic>
        <p:nvPicPr>
          <p:cNvPr id="5" name="Picture 4">
            <a:extLst>
              <a:ext uri="{FF2B5EF4-FFF2-40B4-BE49-F238E27FC236}">
                <a16:creationId xmlns:a16="http://schemas.microsoft.com/office/drawing/2014/main" id="{BBCE6621-1BC1-B09D-5D48-EE92B0115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7481" y="3676650"/>
            <a:ext cx="4008748" cy="2729685"/>
          </a:xfrm>
          <a:prstGeom prst="rect">
            <a:avLst/>
          </a:prstGeom>
        </p:spPr>
      </p:pic>
      <p:pic>
        <p:nvPicPr>
          <p:cNvPr id="6" name="Picture 5">
            <a:extLst>
              <a:ext uri="{FF2B5EF4-FFF2-40B4-BE49-F238E27FC236}">
                <a16:creationId xmlns:a16="http://schemas.microsoft.com/office/drawing/2014/main" id="{A300B80C-C9D9-8A95-CCA5-CF05FDEC46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3827" y="3545682"/>
            <a:ext cx="4305300" cy="2860654"/>
          </a:xfrm>
          <a:prstGeom prst="rect">
            <a:avLst/>
          </a:prstGeom>
        </p:spPr>
      </p:pic>
      <p:pic>
        <p:nvPicPr>
          <p:cNvPr id="7" name="Picture 6">
            <a:extLst>
              <a:ext uri="{FF2B5EF4-FFF2-40B4-BE49-F238E27FC236}">
                <a16:creationId xmlns:a16="http://schemas.microsoft.com/office/drawing/2014/main" id="{2C83D08E-065D-F4E2-DD5F-2C30326C67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7482" y="311150"/>
            <a:ext cx="4008747" cy="2870200"/>
          </a:xfrm>
          <a:prstGeom prst="rect">
            <a:avLst/>
          </a:prstGeom>
        </p:spPr>
      </p:pic>
    </p:spTree>
    <p:extLst>
      <p:ext uri="{BB962C8B-B14F-4D97-AF65-F5344CB8AC3E}">
        <p14:creationId xmlns:p14="http://schemas.microsoft.com/office/powerpoint/2010/main" val="312513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E1E4FB-42F5-4FC9-F40C-9EC82B91E18D}"/>
              </a:ext>
            </a:extLst>
          </p:cNvPr>
          <p:cNvSpPr>
            <a:spLocks noGrp="1"/>
          </p:cNvSpPr>
          <p:nvPr>
            <p:ph idx="1"/>
          </p:nvPr>
        </p:nvSpPr>
        <p:spPr>
          <a:xfrm>
            <a:off x="838200" y="237744"/>
            <a:ext cx="10515600" cy="5939219"/>
          </a:xfrm>
        </p:spPr>
        <p:txBody>
          <a:bodyPr/>
          <a:lstStyle/>
          <a:p>
            <a:r>
              <a:rPr lang="en-US" b="1" dirty="0">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Loss of intraocular tension: </a:t>
            </a:r>
            <a:r>
              <a:rPr lang="en-US" dirty="0"/>
              <a:t>Intraocular tension falls rapidly after death. It becomes zero in 4–8 h from 10–22 mmHg during life. The eyeballs look sunken in the orbit.</a:t>
            </a:r>
          </a:p>
          <a:p>
            <a:endParaRPr lang="en-US" dirty="0"/>
          </a:p>
          <a:p>
            <a:endParaRPr lang="en-US" dirty="0"/>
          </a:p>
          <a:p>
            <a:r>
              <a:rPr lang="en-US" b="1" dirty="0">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Changes in the retina: </a:t>
            </a:r>
            <a:r>
              <a:rPr lang="en-US" dirty="0"/>
              <a:t>The blood in retinal vessels appears fragmented or segmented (cattle trucking or shunting) within seconds to minutes after death and persists for about an hour (Kevorkian sign).</a:t>
            </a:r>
          </a:p>
        </p:txBody>
      </p:sp>
      <p:pic>
        <p:nvPicPr>
          <p:cNvPr id="5" name="Picture 4">
            <a:extLst>
              <a:ext uri="{FF2B5EF4-FFF2-40B4-BE49-F238E27FC236}">
                <a16:creationId xmlns:a16="http://schemas.microsoft.com/office/drawing/2014/main" id="{AF7D4F6A-9C64-065B-CEB8-341E9B11D51F}"/>
              </a:ext>
            </a:extLst>
          </p:cNvPr>
          <p:cNvPicPr>
            <a:picLocks noChangeAspect="1"/>
          </p:cNvPicPr>
          <p:nvPr/>
        </p:nvPicPr>
        <p:blipFill>
          <a:blip r:embed="rId2"/>
          <a:stretch>
            <a:fillRect/>
          </a:stretch>
        </p:blipFill>
        <p:spPr>
          <a:xfrm>
            <a:off x="6096000" y="3912153"/>
            <a:ext cx="3459480" cy="2815507"/>
          </a:xfrm>
          <a:prstGeom prst="rect">
            <a:avLst/>
          </a:prstGeom>
        </p:spPr>
      </p:pic>
    </p:spTree>
    <p:extLst>
      <p:ext uri="{BB962C8B-B14F-4D97-AF65-F5344CB8AC3E}">
        <p14:creationId xmlns:p14="http://schemas.microsoft.com/office/powerpoint/2010/main" val="1075782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1C2C5-F939-A015-1C1F-4B78197B7782}"/>
              </a:ext>
            </a:extLst>
          </p:cNvPr>
          <p:cNvSpPr>
            <a:spLocks noGrp="1"/>
          </p:cNvSpPr>
          <p:nvPr>
            <p:ph type="title"/>
          </p:nvPr>
        </p:nvSpPr>
        <p:spPr/>
        <p:txBody>
          <a:bodyPr>
            <a:normAutofit/>
          </a:bodyPr>
          <a:lstStyle/>
          <a:p>
            <a:r>
              <a:rPr lang="en-US" sz="4000" dirty="0">
                <a:latin typeface="ADLaM Display" panose="02010000000000000000" pitchFamily="2" charset="0"/>
                <a:ea typeface="ADLaM Display" panose="02010000000000000000" pitchFamily="2" charset="0"/>
                <a:cs typeface="ADLaM Display" panose="02010000000000000000" pitchFamily="2" charset="0"/>
              </a:rPr>
              <a:t>Cooling of the Dead Body (Algor Mortis)</a:t>
            </a:r>
          </a:p>
        </p:txBody>
      </p:sp>
      <p:sp>
        <p:nvSpPr>
          <p:cNvPr id="3" name="Content Placeholder 2">
            <a:extLst>
              <a:ext uri="{FF2B5EF4-FFF2-40B4-BE49-F238E27FC236}">
                <a16:creationId xmlns:a16="http://schemas.microsoft.com/office/drawing/2014/main" id="{023F985B-E8C4-BE25-E85D-EE66D2F6DDDD}"/>
              </a:ext>
            </a:extLst>
          </p:cNvPr>
          <p:cNvSpPr>
            <a:spLocks noGrp="1"/>
          </p:cNvSpPr>
          <p:nvPr>
            <p:ph idx="1"/>
          </p:nvPr>
        </p:nvSpPr>
        <p:spPr/>
        <p:txBody>
          <a:bodyPr>
            <a:normAutofit lnSpcReduction="10000"/>
          </a:bodyPr>
          <a:lstStyle/>
          <a:p>
            <a:r>
              <a:rPr lang="en-US" dirty="0"/>
              <a:t>is the cooling of the body that normally takes place after death, where the body temperature equilibrates with its environmental temperature.</a:t>
            </a:r>
          </a:p>
          <a:p>
            <a:r>
              <a:rPr lang="en-US" dirty="0"/>
              <a:t>The fall of temperature of the cadaver occurs due to cessation of energy production and inactivity of the heat regulating center after somatic death. </a:t>
            </a:r>
          </a:p>
          <a:p>
            <a:r>
              <a:rPr lang="en-US" dirty="0"/>
              <a:t> For estimation of time passed after death, the measurement of the inner core temperature is important and is more reliable than the outer surface temperature .</a:t>
            </a:r>
          </a:p>
          <a:p>
            <a:r>
              <a:rPr lang="en-US" dirty="0"/>
              <a:t> The average rate of fall of the body temperature is 1°C/h, and the body attains environmental temperature in 16–20 h after death.</a:t>
            </a:r>
          </a:p>
        </p:txBody>
      </p:sp>
    </p:spTree>
    <p:extLst>
      <p:ext uri="{BB962C8B-B14F-4D97-AF65-F5344CB8AC3E}">
        <p14:creationId xmlns:p14="http://schemas.microsoft.com/office/powerpoint/2010/main" val="3052654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5E03167-857F-ED36-C4EC-82AD3BDE60DF}"/>
              </a:ext>
            </a:extLst>
          </p:cNvPr>
          <p:cNvSpPr>
            <a:spLocks noGrp="1"/>
          </p:cNvSpPr>
          <p:nvPr>
            <p:ph idx="1"/>
          </p:nvPr>
        </p:nvSpPr>
        <p:spPr>
          <a:xfrm>
            <a:off x="838200" y="585216"/>
            <a:ext cx="10515600" cy="5591747"/>
          </a:xfrm>
        </p:spPr>
        <p:txBody>
          <a:bodyPr/>
          <a:lstStyle/>
          <a:p>
            <a:r>
              <a:rPr lang="en-US" b="1"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Medico-legal Importance of Algor Mortis:</a:t>
            </a:r>
          </a:p>
          <a:p>
            <a:pPr marL="0" indent="0">
              <a:buNone/>
            </a:pPr>
            <a:endParaRPr lang="en-US" b="1" dirty="0">
              <a:solidFill>
                <a:srgbClr val="FF0000"/>
              </a:solidFill>
              <a:latin typeface="ADLaM Display" panose="02010000000000000000" pitchFamily="2" charset="0"/>
              <a:ea typeface="ADLaM Display" panose="02010000000000000000" pitchFamily="2" charset="0"/>
              <a:cs typeface="ADLaM Display" panose="02010000000000000000" pitchFamily="2" charset="0"/>
            </a:endParaRPr>
          </a:p>
          <a:p>
            <a:pPr marL="514350" indent="-514350">
              <a:buFont typeface="+mj-lt"/>
              <a:buAutoNum type="arabicPeriod"/>
            </a:pPr>
            <a:r>
              <a:rPr lang="en-US" dirty="0"/>
              <a:t>It is a sign of death. </a:t>
            </a:r>
          </a:p>
          <a:p>
            <a:pPr marL="514350" indent="-514350">
              <a:buFont typeface="+mj-lt"/>
              <a:buAutoNum type="arabicPeriod"/>
            </a:pPr>
            <a:r>
              <a:rPr lang="en-US" dirty="0"/>
              <a:t>It helps in the estimation of the time of death.</a:t>
            </a:r>
          </a:p>
          <a:p>
            <a:pPr marL="514350" indent="-514350">
              <a:buFont typeface="+mj-lt"/>
              <a:buAutoNum type="arabicPeriod"/>
            </a:pPr>
            <a:r>
              <a:rPr lang="en-US" dirty="0"/>
              <a:t>Rapid cooling of a dead body delays the processes of rigor mortis and decomposition. If the heat is preserved for a longer period, then both the processes start early.</a:t>
            </a:r>
          </a:p>
        </p:txBody>
      </p:sp>
    </p:spTree>
    <p:extLst>
      <p:ext uri="{BB962C8B-B14F-4D97-AF65-F5344CB8AC3E}">
        <p14:creationId xmlns:p14="http://schemas.microsoft.com/office/powerpoint/2010/main" val="3619829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DB7C7-6B72-FC3E-EBAD-6C90A11AD571}"/>
              </a:ext>
            </a:extLst>
          </p:cNvPr>
          <p:cNvSpPr>
            <a:spLocks noGrp="1"/>
          </p:cNvSpPr>
          <p:nvPr>
            <p:ph type="title"/>
          </p:nvPr>
        </p:nvSpPr>
        <p:spPr/>
        <p:txBody>
          <a:bodyPr>
            <a:normAutofit/>
          </a:bodyPr>
          <a:lstStyle/>
          <a:p>
            <a:r>
              <a:rPr lang="en-US" sz="4000" b="1" dirty="0">
                <a:latin typeface="ADLaM Display" panose="02010000000000000000" pitchFamily="2" charset="0"/>
                <a:ea typeface="ADLaM Display" panose="02010000000000000000" pitchFamily="2" charset="0"/>
                <a:cs typeface="ADLaM Display" panose="02010000000000000000" pitchFamily="2" charset="0"/>
              </a:rPr>
              <a:t>Postmortem Staining (Livor Mortis)</a:t>
            </a:r>
          </a:p>
        </p:txBody>
      </p:sp>
      <p:sp>
        <p:nvSpPr>
          <p:cNvPr id="3" name="Content Placeholder 2">
            <a:extLst>
              <a:ext uri="{FF2B5EF4-FFF2-40B4-BE49-F238E27FC236}">
                <a16:creationId xmlns:a16="http://schemas.microsoft.com/office/drawing/2014/main" id="{42478FA0-4D4A-B19E-8AD8-BEB58D2B5B07}"/>
              </a:ext>
            </a:extLst>
          </p:cNvPr>
          <p:cNvSpPr>
            <a:spLocks noGrp="1"/>
          </p:cNvSpPr>
          <p:nvPr>
            <p:ph idx="1"/>
          </p:nvPr>
        </p:nvSpPr>
        <p:spPr/>
        <p:txBody>
          <a:bodyPr>
            <a:normAutofit/>
          </a:bodyPr>
          <a:lstStyle/>
          <a:p>
            <a:r>
              <a:rPr lang="en-US" dirty="0"/>
              <a:t>Postmortem staining or PM staining is bluish or purplish-red discoloration resulting from gravitational settling of blood in the toneless capillaries and venules of the </a:t>
            </a:r>
            <a:r>
              <a:rPr lang="en-US" dirty="0" err="1"/>
              <a:t>dependant</a:t>
            </a:r>
            <a:r>
              <a:rPr lang="en-US" dirty="0"/>
              <a:t> parts of the dead body. </a:t>
            </a:r>
          </a:p>
          <a:p>
            <a:r>
              <a:rPr lang="en-US" b="1" u="sng" dirty="0"/>
              <a:t>Site: </a:t>
            </a:r>
            <a:r>
              <a:rPr lang="en-US" dirty="0"/>
              <a:t>It is present at the undersurface of skin in the superficial layers of the dermis. </a:t>
            </a:r>
          </a:p>
          <a:p>
            <a:r>
              <a:rPr lang="en-US" b="1" u="sng" dirty="0"/>
              <a:t>Cause: </a:t>
            </a:r>
            <a:r>
              <a:rPr lang="en-US" dirty="0"/>
              <a:t>After the stoppage of circulation, there is stagnation of blood in the vessels, and it tends to sink by force of gravity in the capillaries and venules of the dependent parts of the body. </a:t>
            </a:r>
          </a:p>
        </p:txBody>
      </p:sp>
    </p:spTree>
    <p:extLst>
      <p:ext uri="{BB962C8B-B14F-4D97-AF65-F5344CB8AC3E}">
        <p14:creationId xmlns:p14="http://schemas.microsoft.com/office/powerpoint/2010/main" val="1058835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75A6A-D97C-4EBE-2CE3-C7725377E151}"/>
              </a:ext>
            </a:extLst>
          </p:cNvPr>
          <p:cNvSpPr>
            <a:spLocks noGrp="1"/>
          </p:cNvSpPr>
          <p:nvPr>
            <p:ph type="title"/>
          </p:nvPr>
        </p:nvSpPr>
        <p:spPr/>
        <p:txBody>
          <a:bodyPr/>
          <a:lstStyle/>
          <a:p>
            <a:endParaRPr lang="en-JO"/>
          </a:p>
        </p:txBody>
      </p:sp>
      <p:pic>
        <p:nvPicPr>
          <p:cNvPr id="4" name="Content Placeholder 3">
            <a:extLst>
              <a:ext uri="{FF2B5EF4-FFF2-40B4-BE49-F238E27FC236}">
                <a16:creationId xmlns:a16="http://schemas.microsoft.com/office/drawing/2014/main" id="{CC8B9EC0-A6E4-EB0F-2037-8252727E3A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8658" y="365125"/>
            <a:ext cx="4908609" cy="3272406"/>
          </a:xfrm>
          <a:prstGeom prst="rect">
            <a:avLst/>
          </a:prstGeom>
        </p:spPr>
      </p:pic>
      <p:pic>
        <p:nvPicPr>
          <p:cNvPr id="6" name="Picture 5">
            <a:extLst>
              <a:ext uri="{FF2B5EF4-FFF2-40B4-BE49-F238E27FC236}">
                <a16:creationId xmlns:a16="http://schemas.microsoft.com/office/drawing/2014/main" id="{0EF6B132-02D1-B1FF-851D-C01D8A8401F1}"/>
              </a:ext>
            </a:extLst>
          </p:cNvPr>
          <p:cNvPicPr>
            <a:picLocks noChangeAspect="1"/>
          </p:cNvPicPr>
          <p:nvPr/>
        </p:nvPicPr>
        <p:blipFill>
          <a:blip r:embed="rId3"/>
          <a:stretch>
            <a:fillRect/>
          </a:stretch>
        </p:blipFill>
        <p:spPr>
          <a:xfrm>
            <a:off x="6786511" y="2662422"/>
            <a:ext cx="4867634" cy="3830453"/>
          </a:xfrm>
          <a:prstGeom prst="rect">
            <a:avLst/>
          </a:prstGeom>
        </p:spPr>
      </p:pic>
    </p:spTree>
    <p:extLst>
      <p:ext uri="{BB962C8B-B14F-4D97-AF65-F5344CB8AC3E}">
        <p14:creationId xmlns:p14="http://schemas.microsoft.com/office/powerpoint/2010/main" val="40670268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F8135D-8A7F-92CA-D604-BE0AC78701FA}"/>
              </a:ext>
            </a:extLst>
          </p:cNvPr>
          <p:cNvSpPr>
            <a:spLocks noGrp="1"/>
          </p:cNvSpPr>
          <p:nvPr>
            <p:ph idx="1"/>
          </p:nvPr>
        </p:nvSpPr>
        <p:spPr>
          <a:xfrm>
            <a:off x="838200" y="406400"/>
            <a:ext cx="10515600" cy="5933440"/>
          </a:xfrm>
        </p:spPr>
        <p:txBody>
          <a:bodyPr>
            <a:normAutofit fontScale="92500" lnSpcReduction="20000"/>
          </a:bodyPr>
          <a:lstStyle/>
          <a:p>
            <a:r>
              <a:rPr lang="en-US" b="1" u="sng" dirty="0">
                <a:solidFill>
                  <a:srgbClr val="FF0000"/>
                </a:solidFill>
              </a:rPr>
              <a:t>Development of PM Staining </a:t>
            </a:r>
          </a:p>
          <a:p>
            <a:pPr marL="0" indent="0">
              <a:buNone/>
            </a:pPr>
            <a:endParaRPr lang="en-US" b="1" u="sng" dirty="0">
              <a:solidFill>
                <a:srgbClr val="FF0000"/>
              </a:solidFill>
            </a:endParaRPr>
          </a:p>
          <a:p>
            <a:r>
              <a:rPr lang="en-US" dirty="0"/>
              <a:t>In early stages (30 min to 1 h), it consists of discolored patches of 1–2 cm in diameter on the dependent parts of the body, having the same color as blood which can be mistaken for bruises. Gradually, in 3–4 h, the small patches increase in size and coalesce with each other to form uniformly stained large areas. It is usually well-developed within 4 h, complete in 5–6 h</a:t>
            </a:r>
          </a:p>
          <a:p>
            <a:r>
              <a:rPr lang="en-US" dirty="0"/>
              <a:t> After complete formation of the postmortem staining, if the body is undisturbed, the staining gets ‘fixed’ in 8–12 h and persists until putrefaction Development of PM Staining In early stages (30 min to 1 h), it consists of discolored patches of 1–2 cm in diameter on the dependent parts of the body, having the same color as blood which can be mistaken for bruises. Gradually, in 3–4 h, the small patches increase in size and coalesce with each other to form uniformly stained large areas. It is usually well-developed within 4 h, complete in 5–6 h  After complete formation of the postmortem staining, if the body is undisturbed, the staining gets ‘fixed’ in 8–12 h and persists until putrefaction </a:t>
            </a:r>
          </a:p>
        </p:txBody>
      </p:sp>
    </p:spTree>
    <p:extLst>
      <p:ext uri="{BB962C8B-B14F-4D97-AF65-F5344CB8AC3E}">
        <p14:creationId xmlns:p14="http://schemas.microsoft.com/office/powerpoint/2010/main" val="3205749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B560CC-B889-262E-6BAB-71F8336E90FB}"/>
              </a:ext>
            </a:extLst>
          </p:cNvPr>
          <p:cNvSpPr>
            <a:spLocks noGrp="1"/>
          </p:cNvSpPr>
          <p:nvPr>
            <p:ph idx="1"/>
          </p:nvPr>
        </p:nvSpPr>
        <p:spPr>
          <a:xfrm>
            <a:off x="838200" y="426720"/>
            <a:ext cx="10515600" cy="5750243"/>
          </a:xfrm>
        </p:spPr>
        <p:txBody>
          <a:bodyPr/>
          <a:lstStyle/>
          <a:p>
            <a:r>
              <a:rPr lang="en-US" b="1" u="sng" dirty="0">
                <a:solidFill>
                  <a:srgbClr val="FF0000"/>
                </a:solidFill>
              </a:rPr>
              <a:t>Distribution of PM Staining:</a:t>
            </a:r>
          </a:p>
          <a:p>
            <a:pPr marL="0" indent="0">
              <a:buNone/>
            </a:pPr>
            <a:endParaRPr lang="en-US" b="1" u="sng" dirty="0">
              <a:solidFill>
                <a:srgbClr val="FF0000"/>
              </a:solidFill>
            </a:endParaRPr>
          </a:p>
          <a:p>
            <a:r>
              <a:rPr lang="en-US" dirty="0"/>
              <a:t>It depends on the position of the body.</a:t>
            </a:r>
          </a:p>
          <a:p>
            <a:r>
              <a:rPr lang="en-US" dirty="0"/>
              <a:t>  In a body lying supine, it appears in the neck and then spreads over the entire back except for the areas directly pressed on the ground or the bed, i.e., occipital area, shoulder blades, buttocks, posterior aspects of thighs, calves and heels, which do not show any staining and appear rather pale .This phenomenon is known as contact pallor</a:t>
            </a:r>
          </a:p>
        </p:txBody>
      </p:sp>
    </p:spTree>
    <p:extLst>
      <p:ext uri="{BB962C8B-B14F-4D97-AF65-F5344CB8AC3E}">
        <p14:creationId xmlns:p14="http://schemas.microsoft.com/office/powerpoint/2010/main" val="428618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215B6-C3D2-8435-20F5-6A5A4006A2E6}"/>
              </a:ext>
            </a:extLst>
          </p:cNvPr>
          <p:cNvSpPr>
            <a:spLocks noGrp="1"/>
          </p:cNvSpPr>
          <p:nvPr>
            <p:ph type="title"/>
          </p:nvPr>
        </p:nvSpPr>
        <p:spPr/>
        <p:txBody>
          <a:bodyPr/>
          <a:lstStyle/>
          <a:p>
            <a:endParaRPr lang="en-JO"/>
          </a:p>
        </p:txBody>
      </p:sp>
      <p:pic>
        <p:nvPicPr>
          <p:cNvPr id="4" name="Content Placeholder 3">
            <a:extLst>
              <a:ext uri="{FF2B5EF4-FFF2-40B4-BE49-F238E27FC236}">
                <a16:creationId xmlns:a16="http://schemas.microsoft.com/office/drawing/2014/main" id="{1A13A2E5-B0EC-E314-9C2C-C8D8DF5290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9876" y="502646"/>
            <a:ext cx="7823827" cy="5852708"/>
          </a:xfrm>
          <a:prstGeom prst="rect">
            <a:avLst/>
          </a:prstGeom>
        </p:spPr>
      </p:pic>
    </p:spTree>
    <p:extLst>
      <p:ext uri="{BB962C8B-B14F-4D97-AF65-F5344CB8AC3E}">
        <p14:creationId xmlns:p14="http://schemas.microsoft.com/office/powerpoint/2010/main" val="629766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8041-3E62-16B5-D405-E06A5C132AB8}"/>
              </a:ext>
            </a:extLst>
          </p:cNvPr>
          <p:cNvSpPr>
            <a:spLocks noGrp="1"/>
          </p:cNvSpPr>
          <p:nvPr>
            <p:ph type="title"/>
          </p:nvPr>
        </p:nvSpPr>
        <p:spPr/>
        <p:txBody>
          <a:bodyPr/>
          <a:lstStyle/>
          <a:p>
            <a:endParaRPr lang="en-JO"/>
          </a:p>
        </p:txBody>
      </p:sp>
      <p:pic>
        <p:nvPicPr>
          <p:cNvPr id="4" name="Content Placeholder 3">
            <a:extLst>
              <a:ext uri="{FF2B5EF4-FFF2-40B4-BE49-F238E27FC236}">
                <a16:creationId xmlns:a16="http://schemas.microsoft.com/office/drawing/2014/main" id="{C0FF0721-49A4-AF80-AECA-615EBCE7D1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1234" y="192656"/>
            <a:ext cx="10162195" cy="6127749"/>
          </a:xfrm>
          <a:prstGeom prst="rect">
            <a:avLst/>
          </a:prstGeom>
        </p:spPr>
      </p:pic>
    </p:spTree>
    <p:extLst>
      <p:ext uri="{BB962C8B-B14F-4D97-AF65-F5344CB8AC3E}">
        <p14:creationId xmlns:p14="http://schemas.microsoft.com/office/powerpoint/2010/main" val="1797151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934C4-2D3D-4BCD-1BCC-ED05AA5978C1}"/>
              </a:ext>
            </a:extLst>
          </p:cNvPr>
          <p:cNvSpPr>
            <a:spLocks noGrp="1"/>
          </p:cNvSpPr>
          <p:nvPr>
            <p:ph type="title"/>
          </p:nvPr>
        </p:nvSpPr>
        <p:spPr/>
        <p:txBody>
          <a:bodyPr/>
          <a:lstStyle/>
          <a:p>
            <a:endParaRPr lang="en-JO"/>
          </a:p>
        </p:txBody>
      </p:sp>
      <p:pic>
        <p:nvPicPr>
          <p:cNvPr id="4" name="Content Placeholder 3">
            <a:extLst>
              <a:ext uri="{FF2B5EF4-FFF2-40B4-BE49-F238E27FC236}">
                <a16:creationId xmlns:a16="http://schemas.microsoft.com/office/drawing/2014/main" id="{18F95299-99D9-ED5F-8F95-5360E49F91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8803" y="642840"/>
            <a:ext cx="10074393" cy="5707160"/>
          </a:xfrm>
          <a:prstGeom prst="rect">
            <a:avLst/>
          </a:prstGeom>
        </p:spPr>
      </p:pic>
    </p:spTree>
    <p:extLst>
      <p:ext uri="{BB962C8B-B14F-4D97-AF65-F5344CB8AC3E}">
        <p14:creationId xmlns:p14="http://schemas.microsoft.com/office/powerpoint/2010/main" val="3733774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1664</Words>
  <Application>Microsoft Office PowerPoint</Application>
  <PresentationFormat>Widescreen</PresentationFormat>
  <Paragraphs>84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Death</vt:lpstr>
      <vt:lpstr>Thanatology (Greek thanatos: death)</vt:lpstr>
      <vt:lpstr>Stages Of Death</vt:lpstr>
      <vt:lpstr>Somatic Death</vt:lpstr>
      <vt:lpstr>Molecular Death</vt:lpstr>
      <vt:lpstr>PowerPoint Presentation</vt:lpstr>
      <vt:lpstr>PowerPoint Presentation</vt:lpstr>
      <vt:lpstr>Cause Of Death</vt:lpstr>
      <vt:lpstr>Mechanism Of Death</vt:lpstr>
      <vt:lpstr>Manner Of Death</vt:lpstr>
      <vt:lpstr>PowerPoint Presentation</vt:lpstr>
      <vt:lpstr>Scenario to practice</vt:lpstr>
      <vt:lpstr>PowerPoint Presentation</vt:lpstr>
      <vt:lpstr>Signs Of Death</vt:lpstr>
      <vt:lpstr>Suspended Animation (Apparent Death)</vt:lpstr>
      <vt:lpstr>Types:</vt:lpstr>
      <vt:lpstr>PowerPoint Presentation</vt:lpstr>
      <vt:lpstr>PowerPoint Presentation</vt:lpstr>
      <vt:lpstr>PowerPoint Presentation</vt:lpstr>
      <vt:lpstr>Early Changes (Molecular Death)</vt:lpstr>
      <vt:lpstr>PowerPoint Presentation</vt:lpstr>
      <vt:lpstr>PowerPoint Presentation</vt:lpstr>
      <vt:lpstr>PowerPoint Presentation</vt:lpstr>
      <vt:lpstr>Cooling of the Dead Body (Algor Mortis)</vt:lpstr>
      <vt:lpstr>PowerPoint Presentation</vt:lpstr>
      <vt:lpstr>Postmortem Staining (Livor Mortis)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Death</dc:title>
  <dc:creator>salam omoosh</dc:creator>
  <cp:lastModifiedBy>ZAHAR IHAB AHMAD ALHAMAYDEH</cp:lastModifiedBy>
  <cp:revision>9</cp:revision>
  <dcterms:created xsi:type="dcterms:W3CDTF">2026-04-12T23:12:32Z</dcterms:created>
  <dcterms:modified xsi:type="dcterms:W3CDTF">2026-04-13T12:37:57Z</dcterms:modified>
</cp:coreProperties>
</file>