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16" r:id="rId2"/>
    <p:sldId id="275" r:id="rId3"/>
    <p:sldId id="258" r:id="rId4"/>
    <p:sldId id="259" r:id="rId5"/>
    <p:sldId id="293" r:id="rId6"/>
    <p:sldId id="322" r:id="rId7"/>
    <p:sldId id="265" r:id="rId8"/>
    <p:sldId id="282" r:id="rId9"/>
    <p:sldId id="283" r:id="rId10"/>
    <p:sldId id="295" r:id="rId11"/>
    <p:sldId id="323" r:id="rId12"/>
    <p:sldId id="260" r:id="rId13"/>
    <p:sldId id="261" r:id="rId14"/>
    <p:sldId id="298" r:id="rId15"/>
    <p:sldId id="299" r:id="rId16"/>
    <p:sldId id="325" r:id="rId17"/>
    <p:sldId id="279" r:id="rId18"/>
    <p:sldId id="263" r:id="rId19"/>
    <p:sldId id="264" r:id="rId20"/>
    <p:sldId id="326" r:id="rId21"/>
    <p:sldId id="327" r:id="rId22"/>
    <p:sldId id="328" r:id="rId23"/>
    <p:sldId id="329" r:id="rId24"/>
    <p:sldId id="330" r:id="rId25"/>
    <p:sldId id="331" r:id="rId26"/>
    <p:sldId id="333" r:id="rId27"/>
    <p:sldId id="332" r:id="rId28"/>
    <p:sldId id="33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6C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85" autoAdjust="0"/>
    <p:restoredTop sz="94660"/>
  </p:normalViewPr>
  <p:slideViewPr>
    <p:cSldViewPr snapToGrid="0">
      <p:cViewPr varScale="1">
        <p:scale>
          <a:sx n="106" d="100"/>
          <a:sy n="106" d="100"/>
        </p:scale>
        <p:origin x="894" y="96"/>
      </p:cViewPr>
      <p:guideLst/>
    </p:cSldViewPr>
  </p:slideViewPr>
  <p:notesTextViewPr>
    <p:cViewPr>
      <p:scale>
        <a:sx n="1" d="1"/>
        <a:sy n="1" d="1"/>
      </p:scale>
      <p:origin x="0" y="0"/>
    </p:cViewPr>
  </p:notesTextViewPr>
  <p:sorterViewPr>
    <p:cViewPr>
      <p:scale>
        <a:sx n="100" d="100"/>
        <a:sy n="100" d="100"/>
      </p:scale>
      <p:origin x="0" y="-107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ED52E-3E5E-45F6-B235-394C1C81ABC1}" type="datetimeFigureOut">
              <a:rPr lang="en-US" smtClean="0"/>
              <a:t>7/5/2026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328B24-41C7-47E3-9D2C-7D73BC48E947}" type="slidenum">
              <a:rPr lang="en-US" smtClean="0"/>
              <a:t>‹#›</a:t>
            </a:fld>
            <a:endParaRPr lang="en-US"/>
          </a:p>
        </p:txBody>
      </p:sp>
    </p:spTree>
    <p:extLst>
      <p:ext uri="{BB962C8B-B14F-4D97-AF65-F5344CB8AC3E}">
        <p14:creationId xmlns:p14="http://schemas.microsoft.com/office/powerpoint/2010/main" val="2330711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Collimated_light" TargetMode="External"/><Relationship Id="rId7" Type="http://schemas.openxmlformats.org/officeDocument/2006/relationships/hyperlink" Target="https://en.wikipedia.org/wiki/Dioptr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n.wikipedia.org/wiki/Optical_power" TargetMode="External"/><Relationship Id="rId5" Type="http://schemas.openxmlformats.org/officeDocument/2006/relationships/hyperlink" Target="https://en.wikipedia.org/wiki/Multiplicative_inverse" TargetMode="External"/><Relationship Id="rId4" Type="http://schemas.openxmlformats.org/officeDocument/2006/relationships/hyperlink" Target="https://en.wikipedia.org/wiki/Focal_length"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56D9E18E-21A4-68E5-E29C-624F20E91A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05294B58-5644-A98C-71D1-54480B048F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220" name="Slide Number Placeholder 3">
            <a:extLst>
              <a:ext uri="{FF2B5EF4-FFF2-40B4-BE49-F238E27FC236}">
                <a16:creationId xmlns:a16="http://schemas.microsoft.com/office/drawing/2014/main" id="{E9663E5C-B92B-A824-F0DB-601AB874FB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0D2816E-04BC-44FB-A095-DD305EA00CD8}" type="slidenum">
              <a:rPr lang="en-US" altLang="en-US" smtClean="0">
                <a:latin typeface="Times New Roman" panose="02020603050405020304" pitchFamily="18" charset="0"/>
              </a:rPr>
              <a:pPr>
                <a:spcBef>
                  <a:spcPct val="0"/>
                </a:spcBef>
              </a:pPr>
              <a:t>3</a:t>
            </a:fld>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47847032-88A9-B7D5-4D68-603C867F8F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631DCB65-ED7A-E75D-671B-7DDE70C910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If the lens is biconvex or plano-convex, a </a:t>
            </a:r>
            <a:r>
              <a:rPr lang="en-US" altLang="en-US" dirty="0">
                <a:hlinkClick r:id="rId3" tooltip="Collimated light"/>
              </a:rPr>
              <a:t>collimated</a:t>
            </a:r>
            <a:r>
              <a:rPr lang="en-US" altLang="en-US" dirty="0"/>
              <a:t> beam of light passing through the lens converges to a spot (a </a:t>
            </a:r>
            <a:r>
              <a:rPr lang="en-US" altLang="en-US" i="1" dirty="0"/>
              <a:t>focus</a:t>
            </a:r>
            <a:r>
              <a:rPr lang="en-US" altLang="en-US" dirty="0"/>
              <a:t>) behind the lens. In this case, the lens is called a </a:t>
            </a:r>
            <a:r>
              <a:rPr lang="en-US" altLang="en-US" i="1" dirty="0"/>
              <a:t>positive</a:t>
            </a:r>
            <a:r>
              <a:rPr lang="en-US" altLang="en-US" dirty="0"/>
              <a:t> or </a:t>
            </a:r>
            <a:r>
              <a:rPr lang="en-US" altLang="en-US" i="1" dirty="0"/>
              <a:t>converging</a:t>
            </a:r>
            <a:r>
              <a:rPr lang="en-US" altLang="en-US" dirty="0"/>
              <a:t> lens. The distance from the lens to the spot is the </a:t>
            </a:r>
            <a:r>
              <a:rPr lang="en-US" altLang="en-US" dirty="0">
                <a:hlinkClick r:id="rId4" tooltip="Focal length"/>
              </a:rPr>
              <a:t>focal length</a:t>
            </a:r>
            <a:r>
              <a:rPr lang="en-US" altLang="en-US" dirty="0"/>
              <a:t> of the lens, which is commonly abbreviated </a:t>
            </a:r>
            <a:r>
              <a:rPr lang="en-US" altLang="en-US" i="1" dirty="0"/>
              <a:t>f</a:t>
            </a:r>
            <a:r>
              <a:rPr lang="en-US" altLang="en-US" dirty="0"/>
              <a:t> in diagrams and equations.</a:t>
            </a:r>
          </a:p>
          <a:p>
            <a:r>
              <a:rPr lang="en-US" altLang="en-US" dirty="0"/>
              <a:t>The focal length </a:t>
            </a:r>
            <a:r>
              <a:rPr lang="en-US" altLang="en-US" i="1" dirty="0"/>
              <a:t>f</a:t>
            </a:r>
            <a:r>
              <a:rPr lang="en-US" altLang="en-US" dirty="0"/>
              <a:t> is positive for converging lenses, and negative for diverging lenses. The </a:t>
            </a:r>
            <a:r>
              <a:rPr lang="en-US" altLang="en-US" dirty="0">
                <a:hlinkClick r:id="rId5" tooltip="Multiplicative inverse"/>
              </a:rPr>
              <a:t>reciprocal</a:t>
            </a:r>
            <a:r>
              <a:rPr lang="en-US" altLang="en-US" dirty="0"/>
              <a:t> of the focal length, 1/</a:t>
            </a:r>
            <a:r>
              <a:rPr lang="en-US" altLang="en-US" i="1" dirty="0"/>
              <a:t>f</a:t>
            </a:r>
            <a:r>
              <a:rPr lang="en-US" altLang="en-US" dirty="0"/>
              <a:t>, is the </a:t>
            </a:r>
            <a:r>
              <a:rPr lang="en-US" altLang="en-US" dirty="0">
                <a:hlinkClick r:id="rId6" tooltip="Optical power"/>
              </a:rPr>
              <a:t>optical power</a:t>
            </a:r>
            <a:r>
              <a:rPr lang="en-US" altLang="en-US" dirty="0"/>
              <a:t> of the lens. If the focal length is in </a:t>
            </a:r>
            <a:r>
              <a:rPr lang="en-US" altLang="en-US" dirty="0" err="1"/>
              <a:t>metres</a:t>
            </a:r>
            <a:r>
              <a:rPr lang="en-US" altLang="en-US" dirty="0"/>
              <a:t>, this gives the optical power in </a:t>
            </a:r>
            <a:r>
              <a:rPr lang="en-US" altLang="en-US" dirty="0" err="1">
                <a:hlinkClick r:id="rId7" tooltip="Dioptre"/>
              </a:rPr>
              <a:t>dioptres</a:t>
            </a:r>
            <a:r>
              <a:rPr lang="en-US" altLang="en-US" dirty="0"/>
              <a:t> (inverse </a:t>
            </a:r>
            <a:r>
              <a:rPr lang="en-US" altLang="en-US" dirty="0" err="1"/>
              <a:t>metres</a:t>
            </a:r>
            <a:r>
              <a:rPr lang="en-US" altLang="en-US" dirty="0"/>
              <a:t>).</a:t>
            </a:r>
          </a:p>
          <a:p>
            <a:br>
              <a:rPr lang="en-US" altLang="en-US" dirty="0"/>
            </a:br>
            <a:endParaRPr lang="en-US" altLang="en-US" dirty="0"/>
          </a:p>
        </p:txBody>
      </p:sp>
      <p:sp>
        <p:nvSpPr>
          <p:cNvPr id="11268" name="Slide Number Placeholder 3">
            <a:extLst>
              <a:ext uri="{FF2B5EF4-FFF2-40B4-BE49-F238E27FC236}">
                <a16:creationId xmlns:a16="http://schemas.microsoft.com/office/drawing/2014/main" id="{8BDF7B4E-1914-E288-F565-C99DC35566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87B435-696E-4367-BCF6-4B93BA9BB3F7}" type="slidenum">
              <a:rPr lang="en-US" altLang="en-US" smtClean="0">
                <a:latin typeface="Times New Roman" panose="02020603050405020304" pitchFamily="18" charset="0"/>
              </a:rPr>
              <a:pPr>
                <a:spcBef>
                  <a:spcPct val="0"/>
                </a:spcBef>
              </a:pPr>
              <a:t>4</a:t>
            </a:fld>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4C4654A-5BD2-D107-B814-A38958E2BB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2986A174-782D-3C4E-04BE-CEF92C31C2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Presbyopia begins after age 40, and is due to decrease in the elsticity of the lens</a:t>
            </a:r>
          </a:p>
        </p:txBody>
      </p:sp>
      <p:sp>
        <p:nvSpPr>
          <p:cNvPr id="17412" name="Slide Number Placeholder 3">
            <a:extLst>
              <a:ext uri="{FF2B5EF4-FFF2-40B4-BE49-F238E27FC236}">
                <a16:creationId xmlns:a16="http://schemas.microsoft.com/office/drawing/2014/main" id="{4E74B673-F460-2AAE-0EB3-328C28BB62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9A9E075-E797-4C38-A664-E167DDF8873E}" type="slidenum">
              <a:rPr lang="en-US" altLang="en-US" smtClean="0">
                <a:latin typeface="Times New Roman" panose="02020603050405020304" pitchFamily="18" charset="0"/>
              </a:rPr>
              <a:pPr>
                <a:spcBef>
                  <a:spcPct val="0"/>
                </a:spcBef>
              </a:pPr>
              <a:t>10</a:t>
            </a:fld>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9AD8066-B35F-FDEE-3625-1F11C2BAA9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672B63D3-0039-AE5A-4649-F7377623C7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9460" name="Slide Number Placeholder 3">
            <a:extLst>
              <a:ext uri="{FF2B5EF4-FFF2-40B4-BE49-F238E27FC236}">
                <a16:creationId xmlns:a16="http://schemas.microsoft.com/office/drawing/2014/main" id="{3F6F922D-BCD6-DF4D-5F36-3A1CCB3990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1FA5450-781C-4680-9439-4D965B1ED588}" type="slidenum">
              <a:rPr lang="en-US" altLang="en-US" smtClean="0">
                <a:latin typeface="Times New Roman" panose="02020603050405020304" pitchFamily="18" charset="0"/>
              </a:rPr>
              <a:pPr>
                <a:spcBef>
                  <a:spcPct val="0"/>
                </a:spcBef>
              </a:pPr>
              <a:t>12</a:t>
            </a:fld>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40773CC4-FE35-4A87-B388-4C26AC72E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1845FF62-9867-C36C-CC5B-2F90DD5376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Aphakia is a highly hypermetropic eye that occurs after cataract extraction (removal of an opaque lens).</a:t>
            </a:r>
          </a:p>
        </p:txBody>
      </p:sp>
      <p:sp>
        <p:nvSpPr>
          <p:cNvPr id="23556" name="Slide Number Placeholder 3">
            <a:extLst>
              <a:ext uri="{FF2B5EF4-FFF2-40B4-BE49-F238E27FC236}">
                <a16:creationId xmlns:a16="http://schemas.microsoft.com/office/drawing/2014/main" id="{07611420-5BFC-19E4-214B-E582192809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2B8E962-CD5D-496D-8AC3-3667CFE38D3B}" type="slidenum">
              <a:rPr lang="en-US" altLang="en-US" smtClean="0">
                <a:latin typeface="Times New Roman" panose="02020603050405020304" pitchFamily="18" charset="0"/>
              </a:rPr>
              <a:pPr>
                <a:spcBef>
                  <a:spcPct val="0"/>
                </a:spcBef>
              </a:pPr>
              <a:t>13</a:t>
            </a:fld>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2FD17EF-3F8F-C6C7-1845-5BAEDDDB40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7DB05C25-4DF0-03D1-2A57-7DD81880BC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Cataract p.118</a:t>
            </a:r>
          </a:p>
        </p:txBody>
      </p:sp>
      <p:sp>
        <p:nvSpPr>
          <p:cNvPr id="25604" name="Slide Number Placeholder 3">
            <a:extLst>
              <a:ext uri="{FF2B5EF4-FFF2-40B4-BE49-F238E27FC236}">
                <a16:creationId xmlns:a16="http://schemas.microsoft.com/office/drawing/2014/main" id="{A84626DA-4719-46CF-96A7-13180261C6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5B26A83-C1FC-467F-BF5A-5FC707530F5B}" type="slidenum">
              <a:rPr lang="en-US" altLang="en-US" smtClean="0">
                <a:latin typeface="Times New Roman" panose="02020603050405020304" pitchFamily="18" charset="0"/>
              </a:rPr>
              <a:pPr>
                <a:spcBef>
                  <a:spcPct val="0"/>
                </a:spcBef>
              </a:pPr>
              <a:t>14</a:t>
            </a:fld>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3B718149-E62C-080A-BDA1-ED4868A60A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67C116DE-A625-E062-2472-8686004A25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7652" name="Slide Number Placeholder 3">
            <a:extLst>
              <a:ext uri="{FF2B5EF4-FFF2-40B4-BE49-F238E27FC236}">
                <a16:creationId xmlns:a16="http://schemas.microsoft.com/office/drawing/2014/main" id="{9C08F411-FF2A-F571-5880-F0F98B902D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5841778-DEC7-468F-A6D1-7871AD90667A}" type="slidenum">
              <a:rPr lang="en-US" altLang="en-US" smtClean="0">
                <a:latin typeface="Times New Roman" panose="02020603050405020304" pitchFamily="18" charset="0"/>
              </a:rPr>
              <a:pPr>
                <a:spcBef>
                  <a:spcPct val="0"/>
                </a:spcBef>
              </a:pPr>
              <a:t>15</a:t>
            </a:fld>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146626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190715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72092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0D2572-C5E9-4148-A15A-D0F65E62AC58}" type="datetimeFigureOut">
              <a:rPr lang="en-US" smtClean="0"/>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2916677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0D2572-C5E9-4148-A15A-D0F65E62AC58}" type="datetimeFigureOut">
              <a:rPr lang="en-US" smtClean="0"/>
              <a:t>7/5/2026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124953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0D2572-C5E9-4148-A15A-D0F65E62AC58}" type="datetimeFigureOut">
              <a:rPr lang="en-US" smtClean="0"/>
              <a:t>7/5/2026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253149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D2572-C5E9-4148-A15A-D0F65E62AC58}" type="datetimeFigureOut">
              <a:rPr lang="en-US" smtClean="0"/>
              <a:t>7/5/2026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086204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D2572-C5E9-4148-A15A-D0F65E62AC58}" type="datetimeFigureOut">
              <a:rPr lang="en-US" smtClean="0"/>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2578354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0D2572-C5E9-4148-A15A-D0F65E62AC58}" type="datetimeFigureOut">
              <a:rPr lang="en-US" smtClean="0"/>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50342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324839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38724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02878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2307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2854743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1077434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D2572-C5E9-4148-A15A-D0F65E62AC58}" type="datetimeFigureOut">
              <a:rPr lang="en-US" smtClean="0"/>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5ED1D-1BA5-464F-BF10-89E9FEDD6CCC}" type="slidenum">
              <a:rPr lang="en-US" smtClean="0"/>
              <a:t>‹#›</a:t>
            </a:fld>
            <a:endParaRPr lang="en-US"/>
          </a:p>
        </p:txBody>
      </p:sp>
    </p:spTree>
    <p:extLst>
      <p:ext uri="{BB962C8B-B14F-4D97-AF65-F5344CB8AC3E}">
        <p14:creationId xmlns:p14="http://schemas.microsoft.com/office/powerpoint/2010/main" val="359160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0D2572-C5E9-4148-A15A-D0F65E62AC58}" type="datetimeFigureOut">
              <a:rPr lang="en-US" smtClean="0"/>
              <a:t>7/5/2026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A95ED1D-1BA5-464F-BF10-89E9FEDD6CCC}" type="slidenum">
              <a:rPr lang="en-US" smtClean="0"/>
              <a:t>‹#›</a:t>
            </a:fld>
            <a:endParaRPr lang="en-US"/>
          </a:p>
        </p:txBody>
      </p:sp>
    </p:spTree>
    <p:extLst>
      <p:ext uri="{BB962C8B-B14F-4D97-AF65-F5344CB8AC3E}">
        <p14:creationId xmlns:p14="http://schemas.microsoft.com/office/powerpoint/2010/main" val="365258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502B463B-07C0-59F7-3457-FDC20944F273}"/>
              </a:ext>
            </a:extLst>
          </p:cNvPr>
          <p:cNvSpPr>
            <a:spLocks noGrp="1" noChangeArrowheads="1"/>
          </p:cNvSpPr>
          <p:nvPr>
            <p:ph type="ctrTitle"/>
          </p:nvPr>
        </p:nvSpPr>
        <p:spPr>
          <a:xfrm>
            <a:off x="1364192" y="1273440"/>
            <a:ext cx="7766936" cy="1646302"/>
          </a:xfrm>
        </p:spPr>
        <p:txBody>
          <a:bodyPr>
            <a:normAutofit/>
          </a:bodyPr>
          <a:lstStyle/>
          <a:p>
            <a:pPr algn="ctr"/>
            <a:r>
              <a:rPr lang="en-US" altLang="en-US" sz="2800" u="sng" dirty="0"/>
              <a:t>Optics and Refraction for 5</a:t>
            </a:r>
            <a:r>
              <a:rPr lang="en-US" altLang="en-US" sz="2800" u="sng" baseline="30000" dirty="0"/>
              <a:t>th</a:t>
            </a:r>
            <a:r>
              <a:rPr lang="en-US" altLang="en-US" sz="2800" u="sng" dirty="0"/>
              <a:t> year students</a:t>
            </a:r>
            <a:br>
              <a:rPr lang="en-US" altLang="en-US" sz="2800" u="sng" dirty="0"/>
            </a:br>
            <a:br>
              <a:rPr lang="en-US" altLang="en-US" sz="2800" u="sng" dirty="0"/>
            </a:br>
            <a:r>
              <a:rPr lang="en-US" altLang="en-US" sz="2800" u="sng" dirty="0"/>
              <a:t>Mutaz </a:t>
            </a:r>
            <a:r>
              <a:rPr lang="en-US" altLang="en-US" sz="2800" u="sng" dirty="0" err="1"/>
              <a:t>Gharaibeh,MD</a:t>
            </a:r>
            <a:endParaRPr lang="en-US" altLang="en-US" sz="3200" u="sng" dirty="0"/>
          </a:p>
        </p:txBody>
      </p:sp>
      <p:sp>
        <p:nvSpPr>
          <p:cNvPr id="4" name="Subtitle 3">
            <a:extLst>
              <a:ext uri="{FF2B5EF4-FFF2-40B4-BE49-F238E27FC236}">
                <a16:creationId xmlns:a16="http://schemas.microsoft.com/office/drawing/2014/main" id="{3C32B5F8-482E-F914-E57E-91CA76F0622B}"/>
              </a:ext>
            </a:extLst>
          </p:cNvPr>
          <p:cNvSpPr>
            <a:spLocks noGrp="1"/>
          </p:cNvSpPr>
          <p:nvPr>
            <p:ph type="subTitle" idx="1"/>
          </p:nvPr>
        </p:nvSpPr>
        <p:spPr/>
        <p:txBody>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720" y="3197839"/>
            <a:ext cx="4378378" cy="32886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8">
            <a:extLst>
              <a:ext uri="{FF2B5EF4-FFF2-40B4-BE49-F238E27FC236}">
                <a16:creationId xmlns:a16="http://schemas.microsoft.com/office/drawing/2014/main" id="{9235B8EA-254D-1905-61DA-7889334966EC}"/>
              </a:ext>
            </a:extLst>
          </p:cNvPr>
          <p:cNvSpPr>
            <a:spLocks noChangeArrowheads="1"/>
          </p:cNvSpPr>
          <p:nvPr/>
        </p:nvSpPr>
        <p:spPr bwMode="auto">
          <a:xfrm>
            <a:off x="2063750" y="1916114"/>
            <a:ext cx="76327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2400"/>
              <a:t>Light travels in a straight line. But when it reaches another medium it will bend. This is called refraction.</a:t>
            </a:r>
          </a:p>
          <a:p>
            <a:pPr eaLnBrk="1" hangingPunct="1">
              <a:spcBef>
                <a:spcPct val="0"/>
              </a:spcBef>
              <a:buClrTx/>
              <a:buSzTx/>
              <a:buFontTx/>
              <a:buNone/>
            </a:pPr>
            <a:endParaRPr lang="en-US" altLang="en-US" sz="2400"/>
          </a:p>
          <a:p>
            <a:pPr eaLnBrk="1" hangingPunct="1">
              <a:spcBef>
                <a:spcPct val="0"/>
              </a:spcBef>
              <a:buClrTx/>
              <a:buSzTx/>
              <a:buFontTx/>
              <a:buNone/>
            </a:pPr>
            <a:r>
              <a:rPr lang="en-US" altLang="en-US" sz="2400"/>
              <a:t>This is how lenses work, and also how we see.</a:t>
            </a:r>
          </a:p>
        </p:txBody>
      </p:sp>
      <p:pic>
        <p:nvPicPr>
          <p:cNvPr id="2" name="Picture 2">
            <a:extLst>
              <a:ext uri="{FF2B5EF4-FFF2-40B4-BE49-F238E27FC236}">
                <a16:creationId xmlns:a16="http://schemas.microsoft.com/office/drawing/2014/main" id="{261705B0-2836-7241-BC4E-C7E52027E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4262437"/>
            <a:ext cx="5179219" cy="23693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a:extLst>
              <a:ext uri="{FF2B5EF4-FFF2-40B4-BE49-F238E27FC236}">
                <a16:creationId xmlns:a16="http://schemas.microsoft.com/office/drawing/2014/main" id="{811E7E24-272F-89A3-7E08-55AD9BAFFC43}"/>
              </a:ext>
            </a:extLst>
          </p:cNvPr>
          <p:cNvSpPr txBox="1">
            <a:spLocks noChangeArrowheads="1"/>
          </p:cNvSpPr>
          <p:nvPr/>
        </p:nvSpPr>
        <p:spPr bwMode="auto">
          <a:xfrm>
            <a:off x="1847850" y="1989138"/>
            <a:ext cx="8351838"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1800">
                <a:latin typeface="Arial" panose="020B0604020202020204" pitchFamily="34" charset="0"/>
              </a:rPr>
              <a:t>The focus must be  adjustable to allow clear vision for both near &amp; distant objects (accommodation).</a:t>
            </a:r>
          </a:p>
          <a:p>
            <a:pPr eaLnBrk="1" hangingPunct="1">
              <a:spcBef>
                <a:spcPct val="0"/>
              </a:spcBef>
              <a:buClrTx/>
              <a:buSzTx/>
              <a:buFontTx/>
              <a:buNone/>
            </a:pPr>
            <a:endParaRPr lang="en-US" altLang="en-US" sz="1800">
              <a:latin typeface="Arial" panose="020B0604020202020204" pitchFamily="34" charset="0"/>
            </a:endParaRPr>
          </a:p>
          <a:p>
            <a:pPr eaLnBrk="1" hangingPunct="1">
              <a:spcBef>
                <a:spcPct val="0"/>
              </a:spcBef>
              <a:buClrTx/>
              <a:buSzTx/>
              <a:buFontTx/>
              <a:buNone/>
            </a:pPr>
            <a:r>
              <a:rPr lang="en-US" altLang="en-US" sz="1800">
                <a:latin typeface="Arial" panose="020B0604020202020204" pitchFamily="34" charset="0"/>
              </a:rPr>
              <a:t>Refractive components  of the eye or the focusing power is : </a:t>
            </a:r>
          </a:p>
          <a:p>
            <a:pPr eaLnBrk="1" hangingPunct="1">
              <a:spcBef>
                <a:spcPct val="0"/>
              </a:spcBef>
              <a:buClrTx/>
              <a:buSzTx/>
              <a:buFontTx/>
              <a:buNone/>
            </a:pPr>
            <a:endParaRPr lang="en-US" altLang="en-US" sz="1800">
              <a:latin typeface="Arial" panose="020B0604020202020204" pitchFamily="34" charset="0"/>
            </a:endParaRPr>
          </a:p>
          <a:p>
            <a:pPr eaLnBrk="1" hangingPunct="1">
              <a:spcBef>
                <a:spcPct val="0"/>
              </a:spcBef>
              <a:buClrTx/>
              <a:buSzTx/>
              <a:buFontTx/>
              <a:buNone/>
            </a:pPr>
            <a:r>
              <a:rPr lang="en-US" altLang="en-US" sz="1800">
                <a:latin typeface="Arial" panose="020B0604020202020204" pitchFamily="34" charset="0"/>
              </a:rPr>
              <a:t>            **   2/3 (cornea and “air/tear” interface), fixed power</a:t>
            </a:r>
          </a:p>
          <a:p>
            <a:pPr eaLnBrk="1" hangingPunct="1">
              <a:spcBef>
                <a:spcPct val="0"/>
              </a:spcBef>
              <a:buClrTx/>
              <a:buSzTx/>
              <a:buFontTx/>
              <a:buNone/>
            </a:pPr>
            <a:r>
              <a:rPr lang="en-US" altLang="en-US" sz="1800">
                <a:latin typeface="Arial" panose="020B0604020202020204" pitchFamily="34" charset="0"/>
              </a:rPr>
              <a:t>            **   1/3 lens, power increases with accommodation</a:t>
            </a:r>
          </a:p>
          <a:p>
            <a:pPr eaLnBrk="1" hangingPunct="1">
              <a:spcBef>
                <a:spcPct val="0"/>
              </a:spcBef>
              <a:buClrTx/>
              <a:buSzTx/>
              <a:buFontTx/>
              <a:buNone/>
            </a:pPr>
            <a:endParaRPr lang="en-US" altLang="en-US" sz="1800">
              <a:latin typeface="Arial" panose="020B0604020202020204" pitchFamily="34" charset="0"/>
            </a:endParaRPr>
          </a:p>
          <a:p>
            <a:pPr eaLnBrk="1" hangingPunct="1">
              <a:spcBef>
                <a:spcPct val="0"/>
              </a:spcBef>
              <a:buClrTx/>
              <a:buSzTx/>
              <a:buFontTx/>
              <a:buNone/>
            </a:pPr>
            <a:r>
              <a:rPr lang="en-US" altLang="en-US" sz="1800">
                <a:latin typeface="Arial" panose="020B0604020202020204" pitchFamily="34" charset="0"/>
              </a:rPr>
              <a:t>These two elements converge parallel rays because :-</a:t>
            </a:r>
          </a:p>
          <a:p>
            <a:pPr eaLnBrk="1" hangingPunct="1">
              <a:spcBef>
                <a:spcPct val="0"/>
              </a:spcBef>
              <a:buClrTx/>
              <a:buSzTx/>
              <a:buFontTx/>
              <a:buNone/>
            </a:pPr>
            <a:r>
              <a:rPr lang="en-US" altLang="en-US" sz="1800">
                <a:latin typeface="Arial" panose="020B0604020202020204" pitchFamily="34" charset="0"/>
              </a:rPr>
              <a:t> </a:t>
            </a:r>
          </a:p>
          <a:p>
            <a:pPr eaLnBrk="1" hangingPunct="1">
              <a:spcBef>
                <a:spcPct val="0"/>
              </a:spcBef>
              <a:buClrTx/>
              <a:buSzTx/>
              <a:buFontTx/>
              <a:buAutoNum type="arabicParenR"/>
            </a:pPr>
            <a:r>
              <a:rPr lang="en-US" altLang="en-US" sz="1800">
                <a:latin typeface="Arial" panose="020B0604020202020204" pitchFamily="34" charset="0"/>
              </a:rPr>
              <a:t>Cornea has higher refractive index than air.</a:t>
            </a:r>
          </a:p>
          <a:p>
            <a:pPr eaLnBrk="1" hangingPunct="1">
              <a:spcBef>
                <a:spcPct val="0"/>
              </a:spcBef>
              <a:buClrTx/>
              <a:buSzTx/>
              <a:buFontTx/>
              <a:buAutoNum type="arabicParenR"/>
            </a:pPr>
            <a:r>
              <a:rPr lang="en-US" altLang="en-US" sz="1800">
                <a:latin typeface="Arial" panose="020B0604020202020204" pitchFamily="34" charset="0"/>
              </a:rPr>
              <a:t>lens has higher refractive index than aqueous and vitreous humours.</a:t>
            </a:r>
          </a:p>
          <a:p>
            <a:pPr eaLnBrk="1" hangingPunct="1">
              <a:spcBef>
                <a:spcPct val="0"/>
              </a:spcBef>
              <a:buClrTx/>
              <a:buSzTx/>
              <a:buFontTx/>
              <a:buAutoNum type="arabicParenR"/>
            </a:pPr>
            <a:r>
              <a:rPr lang="en-US" altLang="en-US" sz="1800">
                <a:latin typeface="Arial" panose="020B0604020202020204" pitchFamily="34" charset="0"/>
              </a:rPr>
              <a:t>Cornea &amp; lens are spherically convex in shape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a:extLst>
              <a:ext uri="{FF2B5EF4-FFF2-40B4-BE49-F238E27FC236}">
                <a16:creationId xmlns:a16="http://schemas.microsoft.com/office/drawing/2014/main" id="{E3FD43E9-6852-A9EA-2CEB-ED8F0BE86364}"/>
              </a:ext>
            </a:extLst>
          </p:cNvPr>
          <p:cNvSpPr txBox="1">
            <a:spLocks noChangeArrowheads="1"/>
          </p:cNvSpPr>
          <p:nvPr/>
        </p:nvSpPr>
        <p:spPr bwMode="auto">
          <a:xfrm>
            <a:off x="1703388" y="836613"/>
            <a:ext cx="86407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1800">
                <a:solidFill>
                  <a:srgbClr val="0070C0"/>
                </a:solidFill>
                <a:latin typeface="Arial" panose="020B0604020202020204" pitchFamily="34" charset="0"/>
              </a:rPr>
              <a:t>Diopter (D) : </a:t>
            </a:r>
            <a:r>
              <a:rPr lang="en-US" altLang="en-US" sz="1800">
                <a:latin typeface="Arial" panose="020B0604020202020204" pitchFamily="34" charset="0"/>
              </a:rPr>
              <a:t>measurement of the refractive  power of a lens, equal to the reciprocal of the focal length in meters “ 1/meters” . Simply describes the power of the lens.</a:t>
            </a:r>
          </a:p>
        </p:txBody>
      </p:sp>
      <p:pic>
        <p:nvPicPr>
          <p:cNvPr id="2" name="Picture 2">
            <a:extLst>
              <a:ext uri="{FF2B5EF4-FFF2-40B4-BE49-F238E27FC236}">
                <a16:creationId xmlns:a16="http://schemas.microsoft.com/office/drawing/2014/main" id="{5F9E2061-4A90-B74F-9D47-C9B7C3F96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062" y="1625962"/>
            <a:ext cx="4842311" cy="29192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8967" y="2200275"/>
            <a:ext cx="4553615" cy="34108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44DE52-1E8C-FF2F-983D-4FE1C51D1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1219" y="2537861"/>
            <a:ext cx="7315200" cy="2687149"/>
          </a:xfrm>
          <a:prstGeom prst="rect">
            <a:avLst/>
          </a:prstGeom>
        </p:spPr>
      </p:pic>
      <p:sp>
        <p:nvSpPr>
          <p:cNvPr id="2" name="Rectangle 4">
            <a:extLst>
              <a:ext uri="{FF2B5EF4-FFF2-40B4-BE49-F238E27FC236}">
                <a16:creationId xmlns:a16="http://schemas.microsoft.com/office/drawing/2014/main" id="{3AAF083E-C906-4047-8BF3-EC62678A0F5B}"/>
              </a:ext>
            </a:extLst>
          </p:cNvPr>
          <p:cNvSpPr>
            <a:spLocks noChangeArrowheads="1"/>
          </p:cNvSpPr>
          <p:nvPr/>
        </p:nvSpPr>
        <p:spPr bwMode="auto">
          <a:xfrm>
            <a:off x="1414463" y="1100138"/>
            <a:ext cx="87487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1800"/>
              <a:t>****   A negative lens is a diverging  lens ,concave ,corrects for myopia</a:t>
            </a:r>
          </a:p>
          <a:p>
            <a:pPr eaLnBrk="1" hangingPunct="1">
              <a:spcBef>
                <a:spcPct val="0"/>
              </a:spcBef>
              <a:buClrTx/>
              <a:buSzTx/>
              <a:buFontTx/>
              <a:buNone/>
            </a:pPr>
            <a:r>
              <a:rPr lang="en-US" altLang="en-US" sz="1800"/>
              <a:t>****   A positive lens is a converging lens ,convex ,corrects for hypermetropia.</a:t>
            </a:r>
          </a:p>
          <a:p>
            <a:pPr eaLnBrk="1" hangingPunct="1">
              <a:spcBef>
                <a:spcPct val="0"/>
              </a:spcBef>
              <a:buClrTx/>
              <a:buSzTx/>
              <a:buFontTx/>
              <a:buNone/>
            </a:pPr>
            <a:endParaRPr lang="en-US" altLang="en-US" sz="1800"/>
          </a:p>
          <a:p>
            <a:pPr eaLnBrk="1" hangingPunct="1">
              <a:spcBef>
                <a:spcPct val="50000"/>
              </a:spcBef>
              <a:buClrTx/>
              <a:buSzTx/>
              <a:buFontTx/>
              <a:buNone/>
            </a:pPr>
            <a:endParaRPr lang="en-US" altLang="en-US" sz="18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17E85-6D40-6553-1180-9B8184F8B8CF}"/>
              </a:ext>
            </a:extLst>
          </p:cNvPr>
          <p:cNvSpPr>
            <a:spLocks noGrp="1"/>
          </p:cNvSpPr>
          <p:nvPr>
            <p:ph type="title"/>
          </p:nvPr>
        </p:nvSpPr>
        <p:spPr/>
        <p:txBody>
          <a:bodyPr/>
          <a:lstStyle/>
          <a:p>
            <a:r>
              <a:rPr lang="en-US" b="1" i="0" dirty="0">
                <a:solidFill>
                  <a:srgbClr val="6D1713"/>
                </a:solidFill>
                <a:effectLst/>
                <a:latin typeface="Aleo" panose="00000500000000000000" pitchFamily="2" charset="0"/>
              </a:rPr>
              <a:t>causes </a:t>
            </a:r>
            <a:endParaRPr lang="en-US" dirty="0"/>
          </a:p>
        </p:txBody>
      </p:sp>
      <p:sp>
        <p:nvSpPr>
          <p:cNvPr id="3" name="Content Placeholder 2">
            <a:extLst>
              <a:ext uri="{FF2B5EF4-FFF2-40B4-BE49-F238E27FC236}">
                <a16:creationId xmlns:a16="http://schemas.microsoft.com/office/drawing/2014/main" id="{EFC7AD7D-30E1-5182-CE50-E9F47B75AF07}"/>
              </a:ext>
            </a:extLst>
          </p:cNvPr>
          <p:cNvSpPr>
            <a:spLocks noGrp="1"/>
          </p:cNvSpPr>
          <p:nvPr>
            <p:ph idx="1"/>
          </p:nvPr>
        </p:nvSpPr>
        <p:spPr/>
        <p:txBody>
          <a:bodyPr/>
          <a:lstStyle/>
          <a:p>
            <a:pPr marL="0" indent="0" algn="l">
              <a:buNone/>
            </a:pPr>
            <a:r>
              <a:rPr lang="en-US" b="0" i="0" dirty="0">
                <a:solidFill>
                  <a:srgbClr val="222222"/>
                </a:solidFill>
                <a:effectLst/>
                <a:latin typeface="Lato" panose="020F0502020204030203" pitchFamily="34" charset="0"/>
              </a:rPr>
              <a:t>Refractive errors can be caused by:</a:t>
            </a:r>
          </a:p>
          <a:p>
            <a:pPr algn="l">
              <a:buFont typeface="Arial" panose="020B0604020202020204" pitchFamily="34" charset="0"/>
              <a:buChar char="•"/>
            </a:pPr>
            <a:r>
              <a:rPr lang="en-US" b="0" i="0" dirty="0">
                <a:solidFill>
                  <a:srgbClr val="222222"/>
                </a:solidFill>
                <a:effectLst/>
                <a:latin typeface="Lato" panose="020F0502020204030203" pitchFamily="34" charset="0"/>
              </a:rPr>
              <a:t>Eyeball length (when the eyeball grows too long or too short)</a:t>
            </a:r>
          </a:p>
          <a:p>
            <a:pPr algn="l">
              <a:buFont typeface="Arial" panose="020B0604020202020204" pitchFamily="34" charset="0"/>
              <a:buChar char="•"/>
            </a:pPr>
            <a:r>
              <a:rPr lang="en-US" b="0" i="0" dirty="0">
                <a:solidFill>
                  <a:srgbClr val="222222"/>
                </a:solidFill>
                <a:effectLst/>
                <a:latin typeface="Lato" panose="020F0502020204030203" pitchFamily="34" charset="0"/>
              </a:rPr>
              <a:t>Problems with the shape of the cornea (the clear outer layer of the eye)</a:t>
            </a:r>
          </a:p>
          <a:p>
            <a:pPr algn="l">
              <a:buFont typeface="Arial" panose="020B0604020202020204" pitchFamily="34" charset="0"/>
              <a:buChar char="•"/>
            </a:pPr>
            <a:r>
              <a:rPr lang="en-US" b="0" i="0" dirty="0">
                <a:solidFill>
                  <a:srgbClr val="222222"/>
                </a:solidFill>
                <a:effectLst/>
                <a:latin typeface="Lato" panose="020F0502020204030203" pitchFamily="34" charset="0"/>
              </a:rPr>
              <a:t>Aging of the lens (an inner part of the eye that is normally clear and helps the eye focus)</a:t>
            </a:r>
          </a:p>
          <a:p>
            <a:endParaRPr lang="en-US" dirty="0"/>
          </a:p>
        </p:txBody>
      </p:sp>
    </p:spTree>
    <p:extLst>
      <p:ext uri="{BB962C8B-B14F-4D97-AF65-F5344CB8AC3E}">
        <p14:creationId xmlns:p14="http://schemas.microsoft.com/office/powerpoint/2010/main" val="349635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8" name="Rectangle 4">
            <a:extLst>
              <a:ext uri="{FF2B5EF4-FFF2-40B4-BE49-F238E27FC236}">
                <a16:creationId xmlns:a16="http://schemas.microsoft.com/office/drawing/2014/main" id="{0A72C64D-C24F-6C97-8563-BC5C017825FE}"/>
              </a:ext>
            </a:extLst>
          </p:cNvPr>
          <p:cNvSpPr>
            <a:spLocks noGrp="1" noChangeArrowheads="1"/>
          </p:cNvSpPr>
          <p:nvPr>
            <p:ph type="title"/>
          </p:nvPr>
        </p:nvSpPr>
        <p:spPr>
          <a:xfrm>
            <a:off x="1992313" y="0"/>
            <a:ext cx="8229600" cy="1143000"/>
          </a:xfrm>
        </p:spPr>
        <p:txBody>
          <a:bodyPr/>
          <a:lstStyle/>
          <a:p>
            <a:pPr algn="ctr" eaLnBrk="1" hangingPunct="1">
              <a:defRPr/>
            </a:pPr>
            <a:r>
              <a:rPr lang="en-US" sz="4000" dirty="0">
                <a:solidFill>
                  <a:schemeClr val="accent5">
                    <a:lumMod val="50000"/>
                  </a:schemeClr>
                </a:solidFill>
              </a:rPr>
              <a:t>Accommodation</a:t>
            </a:r>
          </a:p>
        </p:txBody>
      </p:sp>
      <p:pic>
        <p:nvPicPr>
          <p:cNvPr id="37892" name="Picture 9" descr="Lens Accommodation">
            <a:extLst>
              <a:ext uri="{FF2B5EF4-FFF2-40B4-BE49-F238E27FC236}">
                <a16:creationId xmlns:a16="http://schemas.microsoft.com/office/drawing/2014/main" id="{4B438DAC-D13A-8F21-BA91-E1BE5D0FC6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82888" y="2852738"/>
            <a:ext cx="6049962" cy="3568700"/>
          </a:xfrm>
        </p:spPr>
      </p:pic>
      <p:sp>
        <p:nvSpPr>
          <p:cNvPr id="37891" name="Text Box 5">
            <a:extLst>
              <a:ext uri="{FF2B5EF4-FFF2-40B4-BE49-F238E27FC236}">
                <a16:creationId xmlns:a16="http://schemas.microsoft.com/office/drawing/2014/main" id="{066ED749-6560-8A35-5D18-AD237A42B87A}"/>
              </a:ext>
            </a:extLst>
          </p:cNvPr>
          <p:cNvSpPr txBox="1">
            <a:spLocks noChangeArrowheads="1"/>
          </p:cNvSpPr>
          <p:nvPr/>
        </p:nvSpPr>
        <p:spPr bwMode="auto">
          <a:xfrm>
            <a:off x="1954214" y="1341439"/>
            <a:ext cx="87137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SzTx/>
              <a:buFontTx/>
              <a:buNone/>
            </a:pPr>
            <a:r>
              <a:rPr lang="en-US" altLang="en-US" sz="1800">
                <a:latin typeface="Arial" panose="020B0604020202020204" pitchFamily="34" charset="0"/>
              </a:rPr>
              <a:t>Near focusing of the eye.</a:t>
            </a:r>
          </a:p>
          <a:p>
            <a:pPr eaLnBrk="1" hangingPunct="1">
              <a:spcBef>
                <a:spcPct val="50000"/>
              </a:spcBef>
              <a:buClrTx/>
              <a:buSzTx/>
              <a:buFontTx/>
              <a:buNone/>
            </a:pPr>
            <a:r>
              <a:rPr lang="en-US" altLang="en-US" sz="1800">
                <a:latin typeface="Arial" panose="020B0604020202020204" pitchFamily="34" charset="0"/>
              </a:rPr>
              <a:t>Ciliary muscle contraction……..zonules relax……..lens more spherical,thick and globular)</a:t>
            </a:r>
          </a:p>
          <a:p>
            <a:pPr eaLnBrk="1" hangingPunct="1">
              <a:spcBef>
                <a:spcPct val="50000"/>
              </a:spcBef>
              <a:buClrTx/>
              <a:buSzTx/>
              <a:buFontTx/>
              <a:buNone/>
            </a:pPr>
            <a:r>
              <a:rPr lang="en-US" altLang="en-US" sz="1800">
                <a:latin typeface="Arial" panose="020B0604020202020204" pitchFamily="34" charset="0"/>
              </a:rPr>
              <a:t>Eyes converge, pupils constrict.</a:t>
            </a:r>
          </a:p>
          <a:p>
            <a:pPr eaLnBrk="1" hangingPunct="1">
              <a:spcBef>
                <a:spcPct val="50000"/>
              </a:spcBef>
              <a:buClrTx/>
              <a:buSzTx/>
              <a:buFontTx/>
              <a:buNone/>
            </a:pPr>
            <a:endParaRPr lang="en-US" altLang="en-US" sz="1800">
              <a:latin typeface="Arial" panose="020B0604020202020204" pitchFamily="34" charset="0"/>
            </a:endParaRPr>
          </a:p>
          <a:p>
            <a:pPr eaLnBrk="1" hangingPunct="1">
              <a:spcBef>
                <a:spcPct val="50000"/>
              </a:spcBef>
              <a:buClrTx/>
              <a:buSzTx/>
              <a:buFontTx/>
              <a:buNone/>
            </a:pPr>
            <a:endParaRPr lang="en-US" altLang="en-US" sz="180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8914" name="Picture 6" descr="eye-accommodation">
            <a:extLst>
              <a:ext uri="{FF2B5EF4-FFF2-40B4-BE49-F238E27FC236}">
                <a16:creationId xmlns:a16="http://schemas.microsoft.com/office/drawing/2014/main" id="{7B70FBBB-C098-FD6C-1D72-6544C9657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38" y="2060575"/>
            <a:ext cx="5903912"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8">
            <a:extLst>
              <a:ext uri="{FF2B5EF4-FFF2-40B4-BE49-F238E27FC236}">
                <a16:creationId xmlns:a16="http://schemas.microsoft.com/office/drawing/2014/main" id="{2281C7FE-BF0B-A749-5D8A-34313BA0F7EA}"/>
              </a:ext>
            </a:extLst>
          </p:cNvPr>
          <p:cNvSpPr txBox="1">
            <a:spLocks noChangeArrowheads="1"/>
          </p:cNvSpPr>
          <p:nvPr/>
        </p:nvSpPr>
        <p:spPr bwMode="auto">
          <a:xfrm>
            <a:off x="3287714" y="981075"/>
            <a:ext cx="6911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SzTx/>
              <a:buFontTx/>
              <a:buNone/>
            </a:pPr>
            <a:r>
              <a:rPr lang="en-US" altLang="en-US" sz="2400"/>
              <a:t>Why do we need accommodation in near 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a:extLst>
              <a:ext uri="{FF2B5EF4-FFF2-40B4-BE49-F238E27FC236}">
                <a16:creationId xmlns:a16="http://schemas.microsoft.com/office/drawing/2014/main" id="{15D66D65-542A-F807-967E-C32F4BB38FC7}"/>
              </a:ext>
            </a:extLst>
          </p:cNvPr>
          <p:cNvSpPr>
            <a:spLocks noChangeArrowheads="1"/>
          </p:cNvSpPr>
          <p:nvPr/>
        </p:nvSpPr>
        <p:spPr bwMode="auto">
          <a:xfrm>
            <a:off x="0" y="2310901"/>
            <a:ext cx="6959601" cy="2954655"/>
          </a:xfrm>
          <a:prstGeom prst="rect">
            <a:avLst/>
          </a:prstGeom>
          <a:noFill/>
          <a:ln w="9525">
            <a:noFill/>
            <a:miter lim="800000"/>
            <a:headEnd/>
            <a:tailEnd/>
          </a:ln>
          <a:effectLst/>
        </p:spPr>
        <p:txBody>
          <a:bodyPr wrap="square">
            <a:spAutoFit/>
          </a:bodyPr>
          <a:lstStyle/>
          <a:p>
            <a:pPr marL="285750" indent="-285750" eaLnBrk="1" hangingPunct="1">
              <a:buFont typeface="Arial" panose="020B0604020202020204" pitchFamily="34" charset="0"/>
              <a:buChar char="•"/>
              <a:defRPr/>
            </a:pPr>
            <a:r>
              <a:rPr lang="en-US">
                <a:cs typeface="Arial" charset="0"/>
              </a:rPr>
              <a:t>A </a:t>
            </a:r>
            <a:r>
              <a:rPr lang="en-US" dirty="0">
                <a:cs typeface="Arial" charset="0"/>
              </a:rPr>
              <a:t>normal aging process, when near images can’t be focused on the retina due to reduced  accommodative ability.</a:t>
            </a:r>
          </a:p>
          <a:p>
            <a:pPr marL="285750" indent="-285750" eaLnBrk="1" hangingPunct="1">
              <a:buFont typeface="Arial" panose="020B0604020202020204" pitchFamily="34" charset="0"/>
              <a:buChar char="•"/>
              <a:defRPr/>
            </a:pPr>
            <a:r>
              <a:rPr lang="en-US">
                <a:cs typeface="Arial" charset="0"/>
              </a:rPr>
              <a:t>The </a:t>
            </a:r>
            <a:r>
              <a:rPr lang="en-US" dirty="0">
                <a:cs typeface="Arial" charset="0"/>
              </a:rPr>
              <a:t>focus is behind the retina as in </a:t>
            </a:r>
            <a:r>
              <a:rPr lang="en-US" dirty="0" err="1">
                <a:cs typeface="Arial" charset="0"/>
              </a:rPr>
              <a:t>hyperopia</a:t>
            </a:r>
            <a:r>
              <a:rPr lang="en-US" dirty="0">
                <a:cs typeface="Arial" charset="0"/>
              </a:rPr>
              <a:t>.</a:t>
            </a:r>
          </a:p>
          <a:p>
            <a:pPr marL="285750" indent="-285750" algn="l">
              <a:buFont typeface="Arial" panose="020B0604020202020204" pitchFamily="34" charset="0"/>
              <a:buChar char="•"/>
            </a:pPr>
            <a:r>
              <a:rPr lang="en-US" b="0" i="0">
                <a:solidFill>
                  <a:srgbClr val="222222"/>
                </a:solidFill>
                <a:effectLst/>
                <a:latin typeface="Lato" panose="020F0502020204030203" pitchFamily="34" charset="0"/>
              </a:rPr>
              <a:t>Makes </a:t>
            </a:r>
            <a:r>
              <a:rPr lang="en-US" b="0" i="0" dirty="0">
                <a:solidFill>
                  <a:srgbClr val="222222"/>
                </a:solidFill>
                <a:effectLst/>
                <a:latin typeface="Lato" panose="020F0502020204030203" pitchFamily="34" charset="0"/>
              </a:rPr>
              <a:t>it hard for middle-aged and older adults to see things up close. It happens because the lens (an inner part of the eye that helps the eye focus) stops focusing light correctly on the retina (a light-sensitive layer of tissue at the back of the eye).</a:t>
            </a:r>
          </a:p>
          <a:p>
            <a:pPr marL="285750" indent="-285750" algn="l">
              <a:buFont typeface="Arial" panose="020B0604020202020204" pitchFamily="34" charset="0"/>
              <a:buChar char="•"/>
            </a:pPr>
            <a:r>
              <a:rPr lang="en-US" b="0" i="0" dirty="0">
                <a:solidFill>
                  <a:srgbClr val="222222"/>
                </a:solidFill>
                <a:effectLst/>
                <a:latin typeface="Lato" panose="020F0502020204030203" pitchFamily="34" charset="0"/>
              </a:rPr>
              <a:t>Presbyopia is a normal part of aging. Everyone gets presbyopia as they get older — usually after age 45. Many people have another refractive error in addition to </a:t>
            </a:r>
            <a:r>
              <a:rPr lang="en-US" b="0" i="0">
                <a:solidFill>
                  <a:srgbClr val="222222"/>
                </a:solidFill>
                <a:effectLst/>
                <a:latin typeface="Lato" panose="020F0502020204030203" pitchFamily="34" charset="0"/>
              </a:rPr>
              <a:t>presbyopia.</a:t>
            </a:r>
            <a:endParaRPr lang="en-US" dirty="0">
              <a:cs typeface="Arial" charset="0"/>
            </a:endParaRPr>
          </a:p>
        </p:txBody>
      </p:sp>
      <p:pic>
        <p:nvPicPr>
          <p:cNvPr id="39939" name="Picture 8" descr="http://t3.gstatic.com/images?q=tbn:ANd9GcQbN3mLtrJZ1IpS0OG0S-yS_KhECigUbo4Qetrn27WLjLzIyR1j">
            <a:extLst>
              <a:ext uri="{FF2B5EF4-FFF2-40B4-BE49-F238E27FC236}">
                <a16:creationId xmlns:a16="http://schemas.microsoft.com/office/drawing/2014/main" id="{F845D680-ECAC-3C81-B92A-0DF8347AED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190" y="2125321"/>
            <a:ext cx="3055937"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A425E2D-6D67-604D-906B-4A7102CAF4AD}"/>
              </a:ext>
            </a:extLst>
          </p:cNvPr>
          <p:cNvSpPr>
            <a:spLocks noGrp="1"/>
          </p:cNvSpPr>
          <p:nvPr>
            <p:ph type="ctrTitle"/>
          </p:nvPr>
        </p:nvSpPr>
        <p:spPr>
          <a:xfrm>
            <a:off x="852223" y="250032"/>
            <a:ext cx="7766936" cy="896208"/>
          </a:xfrm>
        </p:spPr>
        <p:txBody>
          <a:bodyPr/>
          <a:lstStyle/>
          <a:p>
            <a:pPr algn="ctr"/>
            <a:r>
              <a:rPr lang="en-US"/>
              <a:t>Presbyopia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25E7146-72B8-D0DC-7770-5D73E8E04E02}"/>
              </a:ext>
            </a:extLst>
          </p:cNvPr>
          <p:cNvSpPr>
            <a:spLocks noGrp="1" noChangeArrowheads="1"/>
          </p:cNvSpPr>
          <p:nvPr>
            <p:ph type="title" idx="4294967295"/>
          </p:nvPr>
        </p:nvSpPr>
        <p:spPr>
          <a:xfrm>
            <a:off x="1146518" y="193798"/>
            <a:ext cx="8229600" cy="1143000"/>
          </a:xfrm>
          <a:ln>
            <a:noFill/>
            <a:miter lim="800000"/>
            <a:headEnd/>
            <a:tailEnd/>
          </a:ln>
        </p:spPr>
        <p:txBody>
          <a:bodyPr/>
          <a:lstStyle/>
          <a:p>
            <a:pPr algn="ctr" eaLnBrk="1" hangingPunct="1"/>
            <a:r>
              <a:rPr lang="en-US" altLang="en-US" dirty="0">
                <a:solidFill>
                  <a:srgbClr val="AB6C6D"/>
                </a:solidFill>
                <a:cs typeface="Tahoma" panose="020B0604030504040204" pitchFamily="34" charset="0"/>
              </a:rPr>
              <a:t>Definitions</a:t>
            </a:r>
          </a:p>
        </p:txBody>
      </p:sp>
      <p:sp>
        <p:nvSpPr>
          <p:cNvPr id="16387" name="Rectangle 3">
            <a:extLst>
              <a:ext uri="{FF2B5EF4-FFF2-40B4-BE49-F238E27FC236}">
                <a16:creationId xmlns:a16="http://schemas.microsoft.com/office/drawing/2014/main" id="{4B7179CD-3179-0DBD-3D1E-CBADC408ED5A}"/>
              </a:ext>
            </a:extLst>
          </p:cNvPr>
          <p:cNvSpPr>
            <a:spLocks noGrp="1" noChangeArrowheads="1"/>
          </p:cNvSpPr>
          <p:nvPr>
            <p:ph sz="quarter" idx="4294967295"/>
          </p:nvPr>
        </p:nvSpPr>
        <p:spPr>
          <a:xfrm>
            <a:off x="309490" y="1179512"/>
            <a:ext cx="9903656" cy="5052476"/>
          </a:xfrm>
        </p:spPr>
        <p:txBody>
          <a:bodyPr>
            <a:noAutofit/>
          </a:bodyPr>
          <a:lstStyle/>
          <a:p>
            <a:pPr marL="0" indent="0">
              <a:buNone/>
            </a:pPr>
            <a:r>
              <a:rPr lang="en-US" sz="2000" b="0" i="0" dirty="0">
                <a:solidFill>
                  <a:srgbClr val="222222"/>
                </a:solidFill>
                <a:effectLst/>
                <a:latin typeface="Lato" panose="020F0502020204030203" pitchFamily="34" charset="0"/>
              </a:rPr>
              <a:t>There are 4 common types of refractive errors:</a:t>
            </a:r>
          </a:p>
          <a:p>
            <a:r>
              <a:rPr lang="en-US" sz="2000" b="0" i="0" dirty="0">
                <a:solidFill>
                  <a:srgbClr val="0055BB"/>
                </a:solidFill>
                <a:effectLst/>
                <a:latin typeface="Lato" panose="020F0502020204030203" pitchFamily="34" charset="0"/>
              </a:rPr>
              <a:t>Nearsightedness (myopia)</a:t>
            </a:r>
            <a:r>
              <a:rPr lang="en-US" sz="2000" b="0" i="0" dirty="0">
                <a:solidFill>
                  <a:srgbClr val="222222"/>
                </a:solidFill>
                <a:effectLst/>
                <a:latin typeface="Lato" panose="020F0502020204030203" pitchFamily="34" charset="0"/>
              </a:rPr>
              <a:t> makes far-away objects look blurry</a:t>
            </a:r>
          </a:p>
          <a:p>
            <a:r>
              <a:rPr lang="en-US" sz="2000" b="0" i="0" dirty="0">
                <a:solidFill>
                  <a:srgbClr val="0055BB"/>
                </a:solidFill>
                <a:effectLst/>
                <a:latin typeface="Lato" panose="020F0502020204030203" pitchFamily="34" charset="0"/>
              </a:rPr>
              <a:t>Farsightedness (hyperopia)</a:t>
            </a:r>
            <a:r>
              <a:rPr lang="en-US" sz="2000" b="0" i="0" dirty="0">
                <a:solidFill>
                  <a:srgbClr val="222222"/>
                </a:solidFill>
                <a:effectLst/>
                <a:latin typeface="Lato" panose="020F0502020204030203" pitchFamily="34" charset="0"/>
              </a:rPr>
              <a:t> makes nearby objects look blurry</a:t>
            </a:r>
          </a:p>
          <a:p>
            <a:pPr>
              <a:lnSpc>
                <a:spcPct val="80000"/>
              </a:lnSpc>
            </a:pPr>
            <a:r>
              <a:rPr lang="en-US" altLang="en-US" sz="2000" dirty="0">
                <a:solidFill>
                  <a:srgbClr val="0070C0"/>
                </a:solidFill>
              </a:rPr>
              <a:t>Presbyopia</a:t>
            </a:r>
            <a:r>
              <a:rPr lang="en-US" altLang="en-US" sz="2000" dirty="0"/>
              <a:t>:  Loss of accommodative ability of </a:t>
            </a:r>
            <a:r>
              <a:rPr lang="en-US" altLang="en-US" sz="2000" dirty="0">
                <a:cs typeface="Tahoma" panose="020B0604030504040204" pitchFamily="34" charset="0"/>
              </a:rPr>
              <a:t>the</a:t>
            </a:r>
            <a:r>
              <a:rPr lang="en-US" altLang="en-US" sz="2000" dirty="0"/>
              <a:t> lens resulting in difficulties with near tasks. i.e. </a:t>
            </a:r>
            <a:r>
              <a:rPr lang="en-US" sz="2000" b="0" i="0" dirty="0">
                <a:solidFill>
                  <a:srgbClr val="222222"/>
                </a:solidFill>
                <a:effectLst/>
                <a:latin typeface="Lato" panose="020F0502020204030203" pitchFamily="34" charset="0"/>
              </a:rPr>
              <a:t>makes it hard for middle-aged and older adults to see things up close </a:t>
            </a:r>
            <a:endParaRPr lang="en-US" altLang="en-US" sz="2000" dirty="0"/>
          </a:p>
          <a:p>
            <a:pPr>
              <a:lnSpc>
                <a:spcPct val="80000"/>
              </a:lnSpc>
            </a:pPr>
            <a:r>
              <a:rPr lang="en-US" altLang="en-US" sz="2000" dirty="0">
                <a:solidFill>
                  <a:srgbClr val="0070C0"/>
                </a:solidFill>
              </a:rPr>
              <a:t>Astigmatism</a:t>
            </a:r>
            <a:r>
              <a:rPr lang="en-US" altLang="en-US" sz="2000" dirty="0"/>
              <a:t>: the curvature of the cornea and/or lens is Not spherical and therefore causes image blur on the retina.  Optical power on different planes is not equal. i.e. </a:t>
            </a:r>
            <a:r>
              <a:rPr lang="en-US" sz="2000" b="0" i="0" dirty="0">
                <a:solidFill>
                  <a:srgbClr val="222222"/>
                </a:solidFill>
                <a:effectLst/>
                <a:latin typeface="Lato" panose="020F0502020204030203" pitchFamily="34" charset="0"/>
              </a:rPr>
              <a:t>can make far-away and nearby objects look blurry or distorted</a:t>
            </a:r>
            <a:endParaRPr lang="en-US" altLang="en-US" sz="2000" dirty="0"/>
          </a:p>
          <a:p>
            <a:pPr eaLnBrk="1" hangingPunct="1">
              <a:lnSpc>
                <a:spcPct val="80000"/>
              </a:lnSpc>
              <a:buFont typeface="Arial" panose="020B0604020202020204" pitchFamily="34" charset="0"/>
              <a:buChar char="•"/>
            </a:pPr>
            <a:endParaRPr lang="en-US" altLang="en-US" sz="2000" dirty="0"/>
          </a:p>
          <a:p>
            <a:pPr eaLnBrk="1" hangingPunct="1">
              <a:lnSpc>
                <a:spcPct val="80000"/>
              </a:lnSpc>
              <a:buFont typeface="Arial" panose="020B0604020202020204" pitchFamily="34" charset="0"/>
              <a:buChar char="•"/>
            </a:pPr>
            <a:r>
              <a:rPr lang="en-US" altLang="en-US" sz="2000" dirty="0">
                <a:solidFill>
                  <a:srgbClr val="0070C0"/>
                </a:solidFill>
              </a:rPr>
              <a:t>Aniseikonia</a:t>
            </a:r>
            <a:r>
              <a:rPr lang="en-US" altLang="en-US" sz="2000" dirty="0"/>
              <a:t>: a difference of image size between the 2 eyes as perceived by the patient.</a:t>
            </a:r>
          </a:p>
          <a:p>
            <a:pPr eaLnBrk="1" hangingPunct="1">
              <a:lnSpc>
                <a:spcPct val="80000"/>
              </a:lnSpc>
              <a:buFont typeface="Arial" panose="020B0604020202020204" pitchFamily="34" charset="0"/>
              <a:buChar char="•"/>
            </a:pPr>
            <a:r>
              <a:rPr lang="en-US" altLang="en-US" sz="2000" dirty="0">
                <a:solidFill>
                  <a:srgbClr val="0070C0"/>
                </a:solidFill>
              </a:rPr>
              <a:t>Anisometropia</a:t>
            </a:r>
            <a:r>
              <a:rPr lang="en-US" altLang="en-US" sz="2000" dirty="0"/>
              <a:t>: a refractive power difference between the 2 eyes (usually &gt; 2D)</a:t>
            </a:r>
          </a:p>
          <a:p>
            <a:pPr eaLnBrk="1" hangingPunct="1">
              <a:lnSpc>
                <a:spcPct val="80000"/>
              </a:lnSpc>
              <a:buFont typeface="Arial" panose="020B0604020202020204" pitchFamily="34" charset="0"/>
              <a:buChar char="•"/>
            </a:pPr>
            <a:r>
              <a:rPr lang="en-US" altLang="en-US" sz="2000" dirty="0">
                <a:solidFill>
                  <a:srgbClr val="0070C0"/>
                </a:solidFill>
              </a:rPr>
              <a:t>Aphakia</a:t>
            </a:r>
            <a:r>
              <a:rPr lang="en-US" altLang="en-US" sz="2000" dirty="0"/>
              <a:t>: ( </a:t>
            </a:r>
            <a:r>
              <a:rPr lang="en-US" altLang="en-US" sz="2000" dirty="0" err="1"/>
              <a:t>Phakos</a:t>
            </a:r>
            <a:r>
              <a:rPr lang="en-US" altLang="en-US" sz="2000" dirty="0"/>
              <a:t>=lens), aphakia is no lens.</a:t>
            </a:r>
          </a:p>
          <a:p>
            <a:pPr eaLnBrk="1" hangingPunct="1">
              <a:lnSpc>
                <a:spcPct val="80000"/>
              </a:lnSpc>
              <a:buFont typeface="Arial" panose="020B0604020202020204" pitchFamily="34" charset="0"/>
              <a:buChar char="•"/>
            </a:pPr>
            <a:r>
              <a:rPr lang="en-US" altLang="en-US" sz="2000" dirty="0">
                <a:solidFill>
                  <a:srgbClr val="0070C0"/>
                </a:solidFill>
              </a:rPr>
              <a:t>Pseudophakia</a:t>
            </a:r>
            <a:r>
              <a:rPr lang="en-US" altLang="en-US" sz="2000" dirty="0"/>
              <a:t>: artificial lens in the eye.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77BA-7BE7-CCD3-6304-6DFBE79B8A1E}"/>
              </a:ext>
            </a:extLst>
          </p:cNvPr>
          <p:cNvSpPr>
            <a:spLocks noGrp="1"/>
          </p:cNvSpPr>
          <p:nvPr>
            <p:ph type="title"/>
          </p:nvPr>
        </p:nvSpPr>
        <p:spPr/>
        <p:txBody>
          <a:bodyPr/>
          <a:lstStyle/>
          <a:p>
            <a:r>
              <a:rPr lang="en-US" b="1" i="0" dirty="0">
                <a:solidFill>
                  <a:srgbClr val="6D1713"/>
                </a:solidFill>
                <a:effectLst/>
                <a:latin typeface="Aleo" panose="00000500000000000000" pitchFamily="2" charset="0"/>
              </a:rPr>
              <a:t>symptoms </a:t>
            </a:r>
            <a:br>
              <a:rPr lang="en-US" b="1" i="0" dirty="0">
                <a:solidFill>
                  <a:srgbClr val="6D1713"/>
                </a:solidFill>
                <a:effectLst/>
                <a:latin typeface="Aleo" panose="00000500000000000000" pitchFamily="2" charset="0"/>
              </a:rPr>
            </a:br>
            <a:endParaRPr lang="en-US" dirty="0"/>
          </a:p>
        </p:txBody>
      </p:sp>
      <p:sp>
        <p:nvSpPr>
          <p:cNvPr id="3" name="Content Placeholder 2">
            <a:extLst>
              <a:ext uri="{FF2B5EF4-FFF2-40B4-BE49-F238E27FC236}">
                <a16:creationId xmlns:a16="http://schemas.microsoft.com/office/drawing/2014/main" id="{68DFB8D9-8233-FD1B-807D-80D82CE9F84D}"/>
              </a:ext>
            </a:extLst>
          </p:cNvPr>
          <p:cNvSpPr>
            <a:spLocks noGrp="1"/>
          </p:cNvSpPr>
          <p:nvPr>
            <p:ph idx="1"/>
          </p:nvPr>
        </p:nvSpPr>
        <p:spPr/>
        <p:txBody>
          <a:bodyPr>
            <a:normAutofit/>
          </a:bodyPr>
          <a:lstStyle/>
          <a:p>
            <a:pPr marL="0" indent="0" algn="l">
              <a:buNone/>
            </a:pPr>
            <a:r>
              <a:rPr lang="en-US" dirty="0">
                <a:solidFill>
                  <a:srgbClr val="222222"/>
                </a:solidFill>
                <a:latin typeface="Lato" panose="020F0502020204030203" pitchFamily="34" charset="0"/>
              </a:rPr>
              <a:t>T</a:t>
            </a:r>
            <a:r>
              <a:rPr lang="en-US" b="0" i="0" dirty="0">
                <a:solidFill>
                  <a:srgbClr val="222222"/>
                </a:solidFill>
                <a:effectLst/>
                <a:latin typeface="Lato" panose="020F0502020204030203" pitchFamily="34" charset="0"/>
              </a:rPr>
              <a:t>he most common symptom is blurry vision. Other symptoms include:</a:t>
            </a:r>
          </a:p>
          <a:p>
            <a:pPr algn="l">
              <a:buFont typeface="Arial" panose="020B0604020202020204" pitchFamily="34" charset="0"/>
              <a:buChar char="•"/>
            </a:pPr>
            <a:r>
              <a:rPr lang="en-US" b="0" i="0" dirty="0">
                <a:solidFill>
                  <a:srgbClr val="222222"/>
                </a:solidFill>
                <a:effectLst/>
                <a:latin typeface="Lato" panose="020F0502020204030203" pitchFamily="34" charset="0"/>
              </a:rPr>
              <a:t>Double vision</a:t>
            </a:r>
          </a:p>
          <a:p>
            <a:pPr algn="l">
              <a:buFont typeface="Arial" panose="020B0604020202020204" pitchFamily="34" charset="0"/>
              <a:buChar char="•"/>
            </a:pPr>
            <a:r>
              <a:rPr lang="en-US" b="0" i="0" dirty="0">
                <a:solidFill>
                  <a:srgbClr val="222222"/>
                </a:solidFill>
                <a:effectLst/>
                <a:latin typeface="Lato" panose="020F0502020204030203" pitchFamily="34" charset="0"/>
              </a:rPr>
              <a:t>Hazy vision</a:t>
            </a:r>
          </a:p>
          <a:p>
            <a:pPr algn="l">
              <a:buFont typeface="Arial" panose="020B0604020202020204" pitchFamily="34" charset="0"/>
              <a:buChar char="•"/>
            </a:pPr>
            <a:r>
              <a:rPr lang="en-US" b="0" i="0" dirty="0">
                <a:solidFill>
                  <a:srgbClr val="222222"/>
                </a:solidFill>
                <a:effectLst/>
                <a:latin typeface="Lato" panose="020F0502020204030203" pitchFamily="34" charset="0"/>
              </a:rPr>
              <a:t>Seeing a glare or halo around bright lights</a:t>
            </a:r>
          </a:p>
          <a:p>
            <a:pPr algn="l">
              <a:buFont typeface="Arial" panose="020B0604020202020204" pitchFamily="34" charset="0"/>
              <a:buChar char="•"/>
            </a:pPr>
            <a:r>
              <a:rPr lang="en-US" b="0" i="0" dirty="0">
                <a:solidFill>
                  <a:srgbClr val="222222"/>
                </a:solidFill>
                <a:effectLst/>
                <a:latin typeface="Lato" panose="020F0502020204030203" pitchFamily="34" charset="0"/>
              </a:rPr>
              <a:t>Squinting</a:t>
            </a:r>
          </a:p>
          <a:p>
            <a:pPr algn="l">
              <a:buFont typeface="Arial" panose="020B0604020202020204" pitchFamily="34" charset="0"/>
              <a:buChar char="•"/>
            </a:pPr>
            <a:r>
              <a:rPr lang="en-US" b="0" i="0" dirty="0">
                <a:solidFill>
                  <a:srgbClr val="222222"/>
                </a:solidFill>
                <a:effectLst/>
                <a:latin typeface="Lato" panose="020F0502020204030203" pitchFamily="34" charset="0"/>
              </a:rPr>
              <a:t>Headaches</a:t>
            </a:r>
          </a:p>
          <a:p>
            <a:pPr algn="l">
              <a:buFont typeface="Arial" panose="020B0604020202020204" pitchFamily="34" charset="0"/>
              <a:buChar char="•"/>
            </a:pPr>
            <a:r>
              <a:rPr lang="en-US" b="0" i="0" dirty="0">
                <a:solidFill>
                  <a:srgbClr val="222222"/>
                </a:solidFill>
                <a:effectLst/>
                <a:latin typeface="Lato" panose="020F0502020204030203" pitchFamily="34" charset="0"/>
              </a:rPr>
              <a:t>Eye strain (when your eyes feel tired or sore)</a:t>
            </a:r>
          </a:p>
          <a:p>
            <a:pPr algn="l">
              <a:buFont typeface="Arial" panose="020B0604020202020204" pitchFamily="34" charset="0"/>
              <a:buChar char="•"/>
            </a:pPr>
            <a:r>
              <a:rPr lang="en-US" b="0" i="0" dirty="0">
                <a:solidFill>
                  <a:srgbClr val="222222"/>
                </a:solidFill>
                <a:effectLst/>
                <a:latin typeface="Lato" panose="020F0502020204030203" pitchFamily="34" charset="0"/>
              </a:rPr>
              <a:t>Trouble focusing when reading or looking at a computer</a:t>
            </a:r>
          </a:p>
          <a:p>
            <a:endParaRPr lang="en-US" dirty="0"/>
          </a:p>
        </p:txBody>
      </p:sp>
    </p:spTree>
    <p:extLst>
      <p:ext uri="{BB962C8B-B14F-4D97-AF65-F5344CB8AC3E}">
        <p14:creationId xmlns:p14="http://schemas.microsoft.com/office/powerpoint/2010/main" val="3596638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a:extLst>
              <a:ext uri="{FF2B5EF4-FFF2-40B4-BE49-F238E27FC236}">
                <a16:creationId xmlns:a16="http://schemas.microsoft.com/office/drawing/2014/main" id="{74C4AAE4-7D40-AC58-6620-9A381204EC5A}"/>
              </a:ext>
            </a:extLst>
          </p:cNvPr>
          <p:cNvSpPr>
            <a:spLocks noGrp="1" noChangeArrowheads="1"/>
          </p:cNvSpPr>
          <p:nvPr>
            <p:ph type="title"/>
          </p:nvPr>
        </p:nvSpPr>
        <p:spPr/>
        <p:txBody>
          <a:bodyPr/>
          <a:lstStyle/>
          <a:p>
            <a:pPr algn="ctr" eaLnBrk="1" hangingPunct="1"/>
            <a:r>
              <a:rPr lang="en-US" altLang="en-US" sz="4000"/>
              <a:t>Refractive errors</a:t>
            </a:r>
          </a:p>
        </p:txBody>
      </p:sp>
      <p:sp>
        <p:nvSpPr>
          <p:cNvPr id="18435" name="Text Box 6">
            <a:extLst>
              <a:ext uri="{FF2B5EF4-FFF2-40B4-BE49-F238E27FC236}">
                <a16:creationId xmlns:a16="http://schemas.microsoft.com/office/drawing/2014/main" id="{CB3B4A3F-A597-581B-8F75-85FBBDA6DFA4}"/>
              </a:ext>
            </a:extLst>
          </p:cNvPr>
          <p:cNvSpPr txBox="1">
            <a:spLocks noChangeArrowheads="1"/>
          </p:cNvSpPr>
          <p:nvPr/>
        </p:nvSpPr>
        <p:spPr bwMode="auto">
          <a:xfrm>
            <a:off x="1606014" y="1609725"/>
            <a:ext cx="84248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1800" dirty="0">
                <a:solidFill>
                  <a:srgbClr val="0070C0"/>
                </a:solidFill>
                <a:latin typeface="Arial" panose="020B0604020202020204" pitchFamily="34" charset="0"/>
              </a:rPr>
              <a:t>Emmetropia </a:t>
            </a:r>
            <a:r>
              <a:rPr lang="en-US" altLang="en-US" sz="1800" dirty="0">
                <a:latin typeface="Arial" panose="020B0604020202020204" pitchFamily="34" charset="0"/>
              </a:rPr>
              <a:t>:- when parallel rays of light from a distant object are brought to focus on the retina with the eye at rest “not accommodating “.</a:t>
            </a:r>
          </a:p>
        </p:txBody>
      </p:sp>
      <p:pic>
        <p:nvPicPr>
          <p:cNvPr id="2" name="Picture 2">
            <a:extLst>
              <a:ext uri="{FF2B5EF4-FFF2-40B4-BE49-F238E27FC236}">
                <a16:creationId xmlns:a16="http://schemas.microsoft.com/office/drawing/2014/main" id="{10545F0E-87AF-684B-B6BD-3B9D81009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105" y="2801606"/>
            <a:ext cx="6710363" cy="288545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a:extLst>
              <a:ext uri="{FF2B5EF4-FFF2-40B4-BE49-F238E27FC236}">
                <a16:creationId xmlns:a16="http://schemas.microsoft.com/office/drawing/2014/main" id="{5721F3ED-9853-AA62-35D6-65684315D928}"/>
              </a:ext>
            </a:extLst>
          </p:cNvPr>
          <p:cNvSpPr>
            <a:spLocks noGrp="1" noChangeArrowheads="1"/>
          </p:cNvSpPr>
          <p:nvPr>
            <p:ph type="title"/>
          </p:nvPr>
        </p:nvSpPr>
        <p:spPr>
          <a:xfrm>
            <a:off x="1992313" y="260350"/>
            <a:ext cx="8229600" cy="1143000"/>
          </a:xfrm>
        </p:spPr>
        <p:txBody>
          <a:bodyPr/>
          <a:lstStyle/>
          <a:p>
            <a:pPr algn="ctr" eaLnBrk="1" hangingPunct="1">
              <a:defRPr/>
            </a:pPr>
            <a:r>
              <a:rPr lang="en-US" sz="4000" dirty="0">
                <a:solidFill>
                  <a:schemeClr val="accent5">
                    <a:lumMod val="50000"/>
                  </a:schemeClr>
                </a:solidFill>
              </a:rPr>
              <a:t>Hypermetropia</a:t>
            </a:r>
          </a:p>
        </p:txBody>
      </p:sp>
      <p:sp>
        <p:nvSpPr>
          <p:cNvPr id="22531" name="Text Box 5">
            <a:extLst>
              <a:ext uri="{FF2B5EF4-FFF2-40B4-BE49-F238E27FC236}">
                <a16:creationId xmlns:a16="http://schemas.microsoft.com/office/drawing/2014/main" id="{92B2A6CE-88AA-E3CB-DE76-3CDCAA6D848E}"/>
              </a:ext>
            </a:extLst>
          </p:cNvPr>
          <p:cNvSpPr txBox="1">
            <a:spLocks noChangeArrowheads="1"/>
          </p:cNvSpPr>
          <p:nvPr/>
        </p:nvSpPr>
        <p:spPr bwMode="auto">
          <a:xfrm>
            <a:off x="821698" y="1724819"/>
            <a:ext cx="9405771" cy="43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a:spcBef>
                <a:spcPct val="50000"/>
              </a:spcBef>
              <a:buClrTx/>
              <a:buSzTx/>
              <a:buNone/>
            </a:pPr>
            <a:r>
              <a:rPr lang="en-US" altLang="en-US" sz="1600" dirty="0">
                <a:latin typeface="Arial" panose="020B0604020202020204" pitchFamily="34" charset="0"/>
              </a:rPr>
              <a:t>Aka </a:t>
            </a:r>
            <a:r>
              <a:rPr lang="en-US" sz="1600" b="1" i="0" dirty="0">
                <a:effectLst/>
                <a:latin typeface="Aleo" panose="020B0604020202020204" pitchFamily="2" charset="0"/>
              </a:rPr>
              <a:t>Farsightedness (Hyperopia)</a:t>
            </a:r>
          </a:p>
          <a:p>
            <a:pPr>
              <a:spcBef>
                <a:spcPct val="50000"/>
              </a:spcBef>
              <a:buClrTx/>
              <a:buSzTx/>
              <a:buNone/>
            </a:pPr>
            <a:r>
              <a:rPr lang="en-US" sz="1600" b="0" i="0" dirty="0">
                <a:solidFill>
                  <a:srgbClr val="222222"/>
                </a:solidFill>
                <a:effectLst/>
                <a:latin typeface="Lato" panose="020B0604020202020204" pitchFamily="34" charset="0"/>
              </a:rPr>
              <a:t> a refractive error that makes nearby objects look blurry. It happens when the shape of the eye makes light focus behind the retina (a light sensitive layer of tissue at the back of your eye), instead of on </a:t>
            </a:r>
            <a:r>
              <a:rPr lang="en-US" sz="1600" b="0" i="0">
                <a:solidFill>
                  <a:srgbClr val="222222"/>
                </a:solidFill>
                <a:effectLst/>
                <a:latin typeface="Lato" panose="020B0604020202020204" pitchFamily="34" charset="0"/>
              </a:rPr>
              <a:t>it.</a:t>
            </a:r>
            <a:endParaRPr lang="en-US" altLang="en-US" sz="1600" dirty="0">
              <a:latin typeface="Arial" panose="020B0604020202020204" pitchFamily="34" charset="0"/>
            </a:endParaRPr>
          </a:p>
          <a:p>
            <a:pPr eaLnBrk="1" hangingPunct="1">
              <a:spcBef>
                <a:spcPct val="50000"/>
              </a:spcBef>
              <a:buClrTx/>
              <a:buSzTx/>
              <a:buFontTx/>
              <a:buNone/>
            </a:pPr>
            <a:r>
              <a:rPr lang="en-US" altLang="en-US" sz="1600" dirty="0">
                <a:latin typeface="Arial" panose="020B0604020202020204" pitchFamily="34" charset="0"/>
              </a:rPr>
              <a:t>A lot of children are farsighted ,this makes sense as they have small weak eyes. So it’s a stage in normal development of the eye (physiologic) , or due to any cause that shortens the globe (pathological Hyperopia).</a:t>
            </a:r>
          </a:p>
          <a:p>
            <a:pPr>
              <a:spcBef>
                <a:spcPct val="50000"/>
              </a:spcBef>
              <a:buClrTx/>
              <a:buSzTx/>
              <a:buNone/>
            </a:pPr>
            <a:r>
              <a:rPr lang="en-US" altLang="en-US" sz="1600" dirty="0">
                <a:latin typeface="Arial" panose="020B0604020202020204" pitchFamily="34" charset="0"/>
              </a:rPr>
              <a:t>     Special forms: Ectopia </a:t>
            </a:r>
            <a:r>
              <a:rPr lang="en-US" altLang="en-US" sz="1600" dirty="0" err="1">
                <a:latin typeface="Arial" panose="020B0604020202020204" pitchFamily="34" charset="0"/>
              </a:rPr>
              <a:t>lentis</a:t>
            </a:r>
            <a:r>
              <a:rPr lang="en-US" altLang="en-US" sz="1600" dirty="0">
                <a:latin typeface="Arial" panose="020B0604020202020204" pitchFamily="34" charset="0"/>
              </a:rPr>
              <a:t>(displacement of lens from its normal position. </a:t>
            </a:r>
            <a:br>
              <a:rPr lang="en-US" altLang="en-US" sz="1600" dirty="0">
                <a:latin typeface="Arial" panose="020B0604020202020204" pitchFamily="34" charset="0"/>
              </a:rPr>
            </a:br>
            <a:r>
              <a:rPr lang="en-US" altLang="en-US" sz="1600" dirty="0">
                <a:latin typeface="Arial" panose="020B0604020202020204" pitchFamily="34" charset="0"/>
              </a:rPr>
              <a:t>	</a:t>
            </a:r>
            <a:r>
              <a:rPr lang="en-US" altLang="en-US" sz="1600">
                <a:latin typeface="Arial" panose="020B0604020202020204" pitchFamily="34" charset="0"/>
              </a:rPr>
              <a:t>	             Post </a:t>
            </a:r>
            <a:r>
              <a:rPr lang="en-US" altLang="en-US" sz="1600" dirty="0">
                <a:latin typeface="Arial" panose="020B0604020202020204" pitchFamily="34" charset="0"/>
              </a:rPr>
              <a:t>operative aphakia.</a:t>
            </a:r>
          </a:p>
          <a:p>
            <a:pPr eaLnBrk="1" hangingPunct="1">
              <a:spcBef>
                <a:spcPct val="50000"/>
              </a:spcBef>
              <a:buClrTx/>
              <a:buSzTx/>
              <a:buFontTx/>
              <a:buNone/>
            </a:pPr>
            <a:endParaRPr lang="en-US" altLang="en-US" sz="1600" dirty="0">
              <a:latin typeface="Arial" panose="020B0604020202020204" pitchFamily="34" charset="0"/>
            </a:endParaRPr>
          </a:p>
          <a:p>
            <a:pPr eaLnBrk="1" hangingPunct="1">
              <a:buClr>
                <a:schemeClr val="folHlink"/>
              </a:buClr>
              <a:buSzPct val="60000"/>
              <a:buFont typeface="Wingdings" panose="05000000000000000000" pitchFamily="2" charset="2"/>
              <a:buNone/>
            </a:pPr>
            <a:r>
              <a:rPr lang="en-US" altLang="en-US" sz="1600" dirty="0">
                <a:latin typeface="Arial" panose="020B0604020202020204" pitchFamily="34" charset="0"/>
              </a:rPr>
              <a:t>Rays of light converge behind the retina, which causes blurring of vision for near objects ± distant objects.</a:t>
            </a:r>
          </a:p>
          <a:p>
            <a:pPr eaLnBrk="1" hangingPunct="1">
              <a:buClr>
                <a:schemeClr val="folHlink"/>
              </a:buClr>
              <a:buSzPct val="60000"/>
              <a:buFont typeface="Wingdings" panose="05000000000000000000" pitchFamily="2" charset="2"/>
              <a:buNone/>
            </a:pPr>
            <a:endParaRPr lang="en-US" altLang="en-US" sz="1600" dirty="0">
              <a:latin typeface="Arial" panose="020B0604020202020204" pitchFamily="34" charset="0"/>
            </a:endParaRPr>
          </a:p>
          <a:p>
            <a:pPr eaLnBrk="1" hangingPunct="1">
              <a:buClr>
                <a:schemeClr val="folHlink"/>
              </a:buClr>
              <a:buSzPct val="60000"/>
              <a:buFont typeface="Wingdings" panose="05000000000000000000" pitchFamily="2" charset="2"/>
              <a:buNone/>
            </a:pPr>
            <a:r>
              <a:rPr lang="en-US" altLang="en-US" sz="1600" dirty="0" err="1">
                <a:latin typeface="Arial" panose="020B0604020202020204" pitchFamily="34" charset="0"/>
              </a:rPr>
              <a:t>Hypermetropes</a:t>
            </a:r>
            <a:r>
              <a:rPr lang="en-US" altLang="en-US" sz="1600" dirty="0">
                <a:latin typeface="Arial" panose="020B0604020202020204" pitchFamily="34" charset="0"/>
              </a:rPr>
              <a:t> must accommodate with distant gaze to bring image into retina</a:t>
            </a:r>
            <a:r>
              <a:rPr lang="en-US" altLang="en-US" sz="1800" dirty="0">
                <a:latin typeface="Arial" panose="020B0604020202020204" pitchFamily="34" charset="0"/>
              </a:rPr>
              <a:t>.</a:t>
            </a:r>
          </a:p>
          <a:p>
            <a:pPr eaLnBrk="1" hangingPunct="1">
              <a:buClr>
                <a:schemeClr val="folHlink"/>
              </a:buClr>
              <a:buSzPct val="60000"/>
              <a:buFont typeface="Wingdings" panose="05000000000000000000" pitchFamily="2" charset="2"/>
              <a:buNone/>
            </a:pPr>
            <a:endParaRPr lang="en-US" altLang="en-US" sz="1800" dirty="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3ABC2FF-5E55-8D19-0175-FFDC983B9AED}"/>
              </a:ext>
            </a:extLst>
          </p:cNvPr>
          <p:cNvSpPr>
            <a:spLocks noGrp="1" noChangeArrowheads="1"/>
          </p:cNvSpPr>
          <p:nvPr>
            <p:ph type="title" idx="4294967295"/>
          </p:nvPr>
        </p:nvSpPr>
        <p:spPr>
          <a:xfrm>
            <a:off x="1981200" y="391319"/>
            <a:ext cx="8229600" cy="1143000"/>
          </a:xfrm>
        </p:spPr>
        <p:txBody>
          <a:bodyPr/>
          <a:lstStyle/>
          <a:p>
            <a:pPr algn="ctr" eaLnBrk="1" hangingPunct="1">
              <a:defRPr/>
            </a:pPr>
            <a:r>
              <a:rPr lang="en-US" dirty="0">
                <a:solidFill>
                  <a:schemeClr val="accent5">
                    <a:lumMod val="50000"/>
                  </a:schemeClr>
                </a:solidFill>
              </a:rPr>
              <a:t>Hypermetropia- why?</a:t>
            </a:r>
          </a:p>
        </p:txBody>
      </p:sp>
      <p:sp>
        <p:nvSpPr>
          <p:cNvPr id="23555" name="Rectangle 3">
            <a:extLst>
              <a:ext uri="{FF2B5EF4-FFF2-40B4-BE49-F238E27FC236}">
                <a16:creationId xmlns:a16="http://schemas.microsoft.com/office/drawing/2014/main" id="{2FC9952C-87B8-BDCF-25F7-1398A0115C12}"/>
              </a:ext>
            </a:extLst>
          </p:cNvPr>
          <p:cNvSpPr>
            <a:spLocks noGrp="1" noChangeArrowheads="1"/>
          </p:cNvSpPr>
          <p:nvPr>
            <p:ph sz="quarter" idx="4294967295"/>
          </p:nvPr>
        </p:nvSpPr>
        <p:spPr>
          <a:xfrm>
            <a:off x="815975" y="1916113"/>
            <a:ext cx="11376025" cy="4681537"/>
          </a:xfrm>
        </p:spPr>
        <p:txBody>
          <a:bodyPr>
            <a:normAutofit/>
          </a:bodyPr>
          <a:lstStyle/>
          <a:p>
            <a:pPr algn="l"/>
            <a:r>
              <a:rPr lang="en-US" b="0" i="0" dirty="0">
                <a:solidFill>
                  <a:srgbClr val="222222"/>
                </a:solidFill>
                <a:effectLst/>
                <a:latin typeface="Lato" panose="020F0502020204030203" pitchFamily="34" charset="0"/>
              </a:rPr>
              <a:t>Farsightedness happens when your eyeball grows too short from front to back, or when there are problems with the shape of your cornea (clear front layer of the eye) or lens (an inner part of the eye that helps the eye focus).</a:t>
            </a:r>
          </a:p>
          <a:p>
            <a:pPr algn="l"/>
            <a:r>
              <a:rPr lang="en-US" b="0" i="0" dirty="0">
                <a:solidFill>
                  <a:srgbClr val="222222"/>
                </a:solidFill>
                <a:effectLst/>
                <a:latin typeface="Lato" panose="020F0502020204030203" pitchFamily="34" charset="0"/>
              </a:rPr>
              <a:t>These problems make light focus behind the retina, instead of on it — and that makes nearby objects look blurry.</a:t>
            </a:r>
          </a:p>
          <a:p>
            <a:pPr algn="l"/>
            <a:r>
              <a:rPr lang="en-US" b="0" i="0" dirty="0">
                <a:solidFill>
                  <a:srgbClr val="222222"/>
                </a:solidFill>
                <a:effectLst/>
                <a:latin typeface="Lato" panose="020F0502020204030203" pitchFamily="34" charset="0"/>
              </a:rPr>
              <a:t>Most people who are farsighted are born with it, but it may not cause vision problems until you get older. You’re more likely to be farsighted if other members of your family are farsighted too.</a:t>
            </a:r>
            <a:endParaRPr lang="en-US" altLang="en-US" dirty="0"/>
          </a:p>
          <a:p>
            <a:pPr eaLnBrk="1" hangingPunct="1">
              <a:lnSpc>
                <a:spcPct val="90000"/>
              </a:lnSpc>
              <a:buFont typeface="Arial" panose="020B0604020202020204" pitchFamily="34" charset="0"/>
              <a:buChar char="•"/>
              <a:defRPr/>
            </a:pPr>
            <a:r>
              <a:rPr lang="en-US" altLang="en-US" dirty="0"/>
              <a:t>The length of the eyeball is shorter than it should be.</a:t>
            </a:r>
          </a:p>
          <a:p>
            <a:pPr eaLnBrk="1" hangingPunct="1">
              <a:lnSpc>
                <a:spcPct val="90000"/>
              </a:lnSpc>
              <a:buFont typeface="Arial" panose="020B0604020202020204" pitchFamily="34" charset="0"/>
              <a:buChar char="•"/>
              <a:defRPr/>
            </a:pPr>
            <a:endParaRPr lang="en-US" altLang="en-US" dirty="0"/>
          </a:p>
          <a:p>
            <a:pPr eaLnBrk="1" hangingPunct="1">
              <a:lnSpc>
                <a:spcPct val="90000"/>
              </a:lnSpc>
              <a:buFont typeface="Arial" panose="020B0604020202020204" pitchFamily="34" charset="0"/>
              <a:buChar char="•"/>
              <a:defRPr/>
            </a:pPr>
            <a:r>
              <a:rPr lang="en-US" altLang="en-US" dirty="0"/>
              <a:t>stage in normal development of the eyes—at birth eyes are </a:t>
            </a:r>
            <a:r>
              <a:rPr lang="en-US" altLang="en-US" err="1"/>
              <a:t>hypermetropic</a:t>
            </a:r>
            <a:r>
              <a:rPr lang="en-US" altLang="en-US"/>
              <a:t> </a:t>
            </a:r>
            <a:endParaRPr lang="en-US" altLang="en-US" dirty="0"/>
          </a:p>
          <a:p>
            <a:pPr eaLnBrk="1" hangingPunct="1">
              <a:lnSpc>
                <a:spcPct val="90000"/>
              </a:lnSpc>
              <a:buFont typeface="Arial" panose="020B0604020202020204" pitchFamily="34" charset="0"/>
              <a:buChar char="•"/>
              <a:defRPr/>
            </a:pPr>
            <a:endParaRPr lang="en-US" altLang="en-US" dirty="0"/>
          </a:p>
          <a:p>
            <a:pPr eaLnBrk="1" hangingPunct="1">
              <a:lnSpc>
                <a:spcPct val="90000"/>
              </a:lnSpc>
              <a:buFont typeface="Arial" panose="020B0604020202020204" pitchFamily="34" charset="0"/>
              <a:buChar char="•"/>
              <a:defRPr/>
            </a:pPr>
            <a:r>
              <a:rPr lang="en-US" altLang="en-US" dirty="0"/>
              <a:t>When persists in adulthood it represents an imperfectly developed eye.</a:t>
            </a:r>
          </a:p>
          <a:p>
            <a:pPr marL="0" indent="0">
              <a:buNone/>
              <a:defRPr/>
            </a:pPr>
            <a:endParaRPr lang="en-US" altLang="en-US" dirty="0"/>
          </a:p>
          <a:p>
            <a:pPr eaLnBrk="1" hangingPunct="1">
              <a:lnSpc>
                <a:spcPct val="90000"/>
              </a:lnSpc>
              <a:buFont typeface="Arial" panose="020B0604020202020204" pitchFamily="34" charset="0"/>
              <a:buChar char="•"/>
              <a:defRPr/>
            </a:pPr>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3EB9C21-C621-FBAB-1C0D-E87279565F8C}"/>
              </a:ext>
            </a:extLst>
          </p:cNvPr>
          <p:cNvSpPr>
            <a:spLocks noGrp="1" noChangeArrowheads="1"/>
          </p:cNvSpPr>
          <p:nvPr>
            <p:ph type="title" idx="4294967295"/>
          </p:nvPr>
        </p:nvSpPr>
        <p:spPr>
          <a:xfrm>
            <a:off x="2486025" y="345281"/>
            <a:ext cx="8229600" cy="1143000"/>
          </a:xfrm>
        </p:spPr>
        <p:txBody>
          <a:bodyPr/>
          <a:lstStyle/>
          <a:p>
            <a:pPr eaLnBrk="1" hangingPunct="1">
              <a:defRPr/>
            </a:pPr>
            <a:r>
              <a:rPr lang="en-US" dirty="0">
                <a:solidFill>
                  <a:schemeClr val="accent5">
                    <a:lumMod val="50000"/>
                  </a:schemeClr>
                </a:solidFill>
              </a:rPr>
              <a:t>Hypermetropia -symptoms</a:t>
            </a:r>
          </a:p>
        </p:txBody>
      </p:sp>
      <p:sp>
        <p:nvSpPr>
          <p:cNvPr id="26627" name="Rectangle 3">
            <a:extLst>
              <a:ext uri="{FF2B5EF4-FFF2-40B4-BE49-F238E27FC236}">
                <a16:creationId xmlns:a16="http://schemas.microsoft.com/office/drawing/2014/main" id="{CC467ED9-F0B5-EC09-3071-BCC3BF01DA3E}"/>
              </a:ext>
            </a:extLst>
          </p:cNvPr>
          <p:cNvSpPr>
            <a:spLocks noGrp="1" noChangeArrowheads="1"/>
          </p:cNvSpPr>
          <p:nvPr>
            <p:ph sz="quarter" idx="4294967295"/>
          </p:nvPr>
        </p:nvSpPr>
        <p:spPr>
          <a:xfrm>
            <a:off x="1" y="1603375"/>
            <a:ext cx="9525000" cy="5254625"/>
          </a:xfrm>
        </p:spPr>
        <p:txBody>
          <a:bodyPr>
            <a:normAutofit/>
          </a:bodyPr>
          <a:lstStyle/>
          <a:p>
            <a:pPr algn="l"/>
            <a:r>
              <a:rPr lang="en-US" b="0" i="0" dirty="0">
                <a:solidFill>
                  <a:srgbClr val="222222"/>
                </a:solidFill>
                <a:effectLst/>
                <a:latin typeface="Lato" panose="020F0502020204030203" pitchFamily="34" charset="0"/>
              </a:rPr>
              <a:t>The most common symptoms of farsightedness are:</a:t>
            </a:r>
          </a:p>
          <a:p>
            <a:pPr algn="l">
              <a:buFont typeface="Arial" panose="020B0604020202020204" pitchFamily="34" charset="0"/>
              <a:buChar char="•"/>
            </a:pPr>
            <a:r>
              <a:rPr lang="en-US" b="0" i="0" dirty="0">
                <a:solidFill>
                  <a:srgbClr val="222222"/>
                </a:solidFill>
                <a:effectLst/>
                <a:latin typeface="Lato" panose="020F0502020204030203" pitchFamily="34" charset="0"/>
              </a:rPr>
              <a:t>Trouble seeing things up close </a:t>
            </a:r>
          </a:p>
          <a:p>
            <a:pPr algn="l">
              <a:buFont typeface="Arial" panose="020B0604020202020204" pitchFamily="34" charset="0"/>
              <a:buChar char="•"/>
            </a:pPr>
            <a:r>
              <a:rPr lang="en-US" b="0" i="0" dirty="0">
                <a:solidFill>
                  <a:srgbClr val="222222"/>
                </a:solidFill>
                <a:effectLst/>
                <a:latin typeface="Lato" panose="020F0502020204030203" pitchFamily="34" charset="0"/>
              </a:rPr>
              <a:t>Eye </a:t>
            </a:r>
            <a:r>
              <a:rPr lang="en-US" b="0" i="0">
                <a:solidFill>
                  <a:srgbClr val="222222"/>
                </a:solidFill>
                <a:effectLst/>
                <a:latin typeface="Lato" panose="020F0502020204030203" pitchFamily="34" charset="0"/>
              </a:rPr>
              <a:t>strain ; </a:t>
            </a:r>
            <a:r>
              <a:rPr lang="en-US" altLang="en-US"/>
              <a:t>ciliary muscle is straining to maintain accommodation </a:t>
            </a:r>
            <a:r>
              <a:rPr lang="en-US" b="0" i="0">
                <a:solidFill>
                  <a:srgbClr val="222222"/>
                </a:solidFill>
                <a:effectLst/>
                <a:latin typeface="Lato" panose="020F0502020204030203" pitchFamily="34" charset="0"/>
              </a:rPr>
              <a:t>(</a:t>
            </a:r>
            <a:r>
              <a:rPr lang="en-US" b="0" i="0" dirty="0">
                <a:solidFill>
                  <a:srgbClr val="222222"/>
                </a:solidFill>
                <a:effectLst/>
                <a:latin typeface="Lato" panose="020F0502020204030203" pitchFamily="34" charset="0"/>
              </a:rPr>
              <a:t>when your eyes feel tired or sore)</a:t>
            </a:r>
          </a:p>
          <a:p>
            <a:pPr algn="l">
              <a:buFont typeface="Arial" panose="020B0604020202020204" pitchFamily="34" charset="0"/>
              <a:buChar char="•"/>
            </a:pPr>
            <a:r>
              <a:rPr lang="en-US" b="0" i="0" dirty="0">
                <a:solidFill>
                  <a:srgbClr val="222222"/>
                </a:solidFill>
                <a:effectLst/>
                <a:latin typeface="Lato" panose="020F0502020204030203" pitchFamily="34" charset="0"/>
              </a:rPr>
              <a:t>Headaches — especially when reading</a:t>
            </a:r>
          </a:p>
          <a:p>
            <a:pPr algn="l"/>
            <a:r>
              <a:rPr lang="en-US" b="0" i="0" dirty="0">
                <a:solidFill>
                  <a:srgbClr val="222222"/>
                </a:solidFill>
                <a:effectLst/>
                <a:latin typeface="Lato" panose="020F0502020204030203" pitchFamily="34" charset="0"/>
              </a:rPr>
              <a:t>If you have mild farsightedness, you may not notice any symptoms. That’s why it’s important to get regular eye </a:t>
            </a:r>
            <a:r>
              <a:rPr lang="en-US" b="0" i="0">
                <a:solidFill>
                  <a:srgbClr val="222222"/>
                </a:solidFill>
                <a:effectLst/>
                <a:latin typeface="Lato" panose="020F0502020204030203" pitchFamily="34" charset="0"/>
              </a:rPr>
              <a:t>exams </a:t>
            </a:r>
            <a:endParaRPr lang="en-US" b="0" i="0" dirty="0">
              <a:solidFill>
                <a:srgbClr val="222222"/>
              </a:solidFill>
              <a:effectLst/>
              <a:latin typeface="Lato" panose="020F0502020204030203" pitchFamily="34" charset="0"/>
            </a:endParaRPr>
          </a:p>
          <a:p>
            <a:pPr algn="l"/>
            <a:r>
              <a:rPr lang="en-US" b="0" i="0" dirty="0">
                <a:solidFill>
                  <a:srgbClr val="222222"/>
                </a:solidFill>
                <a:effectLst/>
                <a:latin typeface="Lato" panose="020F0502020204030203" pitchFamily="34" charset="0"/>
              </a:rPr>
              <a:t>Children with severe farsightedness may also be at higher risk for other eye problems, </a:t>
            </a:r>
            <a:r>
              <a:rPr lang="en-US" b="0" i="0">
                <a:solidFill>
                  <a:srgbClr val="222222"/>
                </a:solidFill>
                <a:effectLst/>
                <a:latin typeface="Lato" panose="020F0502020204030203" pitchFamily="34" charset="0"/>
              </a:rPr>
              <a:t>like </a:t>
            </a:r>
            <a:r>
              <a:rPr lang="en-US" b="0" i="0">
                <a:solidFill>
                  <a:schemeClr val="tx2">
                    <a:lumMod val="60000"/>
                    <a:lumOff val="40000"/>
                  </a:schemeClr>
                </a:solidFill>
                <a:effectLst/>
                <a:latin typeface="Lato" panose="020F0502020204030203" pitchFamily="34" charset="0"/>
              </a:rPr>
              <a:t>strabismus (crossed eyes) </a:t>
            </a:r>
            <a:r>
              <a:rPr lang="en-US" b="0" i="0" dirty="0">
                <a:solidFill>
                  <a:srgbClr val="222222"/>
                </a:solidFill>
                <a:effectLst/>
                <a:latin typeface="Lato" panose="020F0502020204030203" pitchFamily="34" charset="0"/>
              </a:rPr>
              <a:t>or </a:t>
            </a:r>
            <a:r>
              <a:rPr lang="en-US" b="0" i="0" dirty="0">
                <a:solidFill>
                  <a:srgbClr val="0055BB"/>
                </a:solidFill>
                <a:effectLst/>
                <a:latin typeface="Lato" panose="020F0502020204030203" pitchFamily="34" charset="0"/>
              </a:rPr>
              <a:t>amblyopia (lazy </a:t>
            </a:r>
            <a:r>
              <a:rPr lang="en-US" b="0" i="0">
                <a:solidFill>
                  <a:srgbClr val="0055BB"/>
                </a:solidFill>
                <a:effectLst/>
                <a:latin typeface="Lato" panose="020F0502020204030203" pitchFamily="34" charset="0"/>
              </a:rPr>
              <a:t>eye)</a:t>
            </a:r>
            <a:r>
              <a:rPr lang="en-US" b="0" i="0">
                <a:solidFill>
                  <a:srgbClr val="222222"/>
                </a:solidFill>
                <a:effectLst/>
                <a:latin typeface="Lato" panose="020F0502020204030203" pitchFamily="34" charset="0"/>
              </a:rPr>
              <a:t>.</a:t>
            </a:r>
            <a:endParaRPr lang="en-US" altLang="en-US" dirty="0"/>
          </a:p>
          <a:p>
            <a:pPr eaLnBrk="1" hangingPunct="1">
              <a:lnSpc>
                <a:spcPct val="90000"/>
              </a:lnSpc>
              <a:buFont typeface="Arial" panose="020B0604020202020204" pitchFamily="34" charset="0"/>
              <a:buChar char="•"/>
            </a:pPr>
            <a:r>
              <a:rPr lang="en-US" altLang="en-US" dirty="0"/>
              <a:t>In a child with an equal degree of long sight in both eyes, a convergent squint may develop because of increased </a:t>
            </a:r>
            <a:r>
              <a:rPr lang="en-US" altLang="en-US" dirty="0" err="1"/>
              <a:t>accomodative</a:t>
            </a:r>
            <a:r>
              <a:rPr lang="en-US" altLang="en-US" dirty="0"/>
              <a:t> effort to focus distant, and particularly nearby </a:t>
            </a:r>
            <a:r>
              <a:rPr lang="en-US" altLang="en-US"/>
              <a:t>objects.</a:t>
            </a: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charllaas.com/wp-content/uploads/2014/06/EyeAccommod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018" y="575608"/>
            <a:ext cx="6306127" cy="5423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479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6" name="Rectangle 4">
            <a:extLst>
              <a:ext uri="{FF2B5EF4-FFF2-40B4-BE49-F238E27FC236}">
                <a16:creationId xmlns:a16="http://schemas.microsoft.com/office/drawing/2014/main" id="{153DA8D7-3822-7A7D-C2FB-E7DED3A798FC}"/>
              </a:ext>
            </a:extLst>
          </p:cNvPr>
          <p:cNvSpPr>
            <a:spLocks noChangeArrowheads="1"/>
          </p:cNvSpPr>
          <p:nvPr/>
        </p:nvSpPr>
        <p:spPr bwMode="auto">
          <a:xfrm>
            <a:off x="1774826" y="1052513"/>
            <a:ext cx="8640763" cy="2216150"/>
          </a:xfrm>
          <a:prstGeom prst="rect">
            <a:avLst/>
          </a:prstGeom>
          <a:noFill/>
          <a:ln w="9525">
            <a:noFill/>
            <a:miter lim="800000"/>
            <a:headEnd/>
            <a:tailEnd/>
          </a:ln>
          <a:effectLst/>
        </p:spPr>
        <p:txBody>
          <a:bodyPr>
            <a:spAutoFit/>
          </a:bodyPr>
          <a:lstStyle/>
          <a:p>
            <a:pPr eaLnBrk="1" hangingPunct="1">
              <a:defRPr/>
            </a:pPr>
            <a:r>
              <a:rPr lang="en-US" sz="2400" dirty="0">
                <a:solidFill>
                  <a:schemeClr val="accent5">
                    <a:lumMod val="50000"/>
                  </a:schemeClr>
                </a:solidFill>
                <a:cs typeface="Arial" charset="0"/>
              </a:rPr>
              <a:t>Clinical features:</a:t>
            </a:r>
          </a:p>
          <a:p>
            <a:pPr eaLnBrk="1" hangingPunct="1">
              <a:defRPr/>
            </a:pPr>
            <a:endParaRPr lang="en-US" sz="2400" dirty="0">
              <a:cs typeface="Arial" charset="0"/>
            </a:endParaRPr>
          </a:p>
          <a:p>
            <a:pPr eaLnBrk="1" hangingPunct="1">
              <a:buFontTx/>
              <a:buChar char="-"/>
              <a:defRPr/>
            </a:pPr>
            <a:r>
              <a:rPr lang="en-US">
                <a:cs typeface="Arial" charset="0"/>
              </a:rPr>
              <a:t>Youth</a:t>
            </a:r>
            <a:r>
              <a:rPr lang="en-US" dirty="0">
                <a:cs typeface="Arial" charset="0"/>
              </a:rPr>
              <a:t>: usually don’t require glasses, they have sufficient accommodative ability to focus the image on the retina, but may develop </a:t>
            </a:r>
            <a:r>
              <a:rPr lang="en-US">
                <a:cs typeface="Arial" charset="0"/>
              </a:rPr>
              <a:t>accommodative EsoTropia(convergent squint).</a:t>
            </a:r>
            <a:endParaRPr lang="en-US" dirty="0">
              <a:cs typeface="Arial" charset="0"/>
            </a:endParaRPr>
          </a:p>
          <a:p>
            <a:pPr eaLnBrk="1" hangingPunct="1">
              <a:defRPr/>
            </a:pPr>
            <a:endParaRPr lang="en-US" dirty="0">
              <a:cs typeface="Arial" charset="0"/>
            </a:endParaRPr>
          </a:p>
          <a:p>
            <a:pPr eaLnBrk="1" hangingPunct="1">
              <a:defRPr/>
            </a:pPr>
            <a:r>
              <a:rPr lang="en-US" dirty="0">
                <a:cs typeface="Arial" charset="0"/>
              </a:rPr>
              <a:t>  -  &gt;50s: blurring of distance  vision due to severely decreased accommodation. corrected by adding a powerful lens, a converging (convex) lens.</a:t>
            </a:r>
          </a:p>
        </p:txBody>
      </p:sp>
      <p:pic>
        <p:nvPicPr>
          <p:cNvPr id="28675" name="Picture 5" descr="vision-hyperopie">
            <a:extLst>
              <a:ext uri="{FF2B5EF4-FFF2-40B4-BE49-F238E27FC236}">
                <a16:creationId xmlns:a16="http://schemas.microsoft.com/office/drawing/2014/main" id="{5C9E3FDF-66AA-21CF-076C-C934B8CA64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8" y="4797425"/>
            <a:ext cx="38100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6">
            <a:extLst>
              <a:ext uri="{FF2B5EF4-FFF2-40B4-BE49-F238E27FC236}">
                <a16:creationId xmlns:a16="http://schemas.microsoft.com/office/drawing/2014/main" id="{A9474D69-27D9-C20B-77F2-F534750AABB6}"/>
              </a:ext>
            </a:extLst>
          </p:cNvPr>
          <p:cNvSpPr txBox="1">
            <a:spLocks noChangeArrowheads="1"/>
          </p:cNvSpPr>
          <p:nvPr/>
        </p:nvSpPr>
        <p:spPr bwMode="auto">
          <a:xfrm>
            <a:off x="1774826" y="4292601"/>
            <a:ext cx="842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altLang="en-US" sz="1800">
                <a:latin typeface="Arial" panose="020B0604020202020204" pitchFamily="34" charset="0"/>
              </a:rPr>
              <a:t>Complications: Angle-closure glaucoma, particularly later in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a:extLst>
              <a:ext uri="{FF2B5EF4-FFF2-40B4-BE49-F238E27FC236}">
                <a16:creationId xmlns:a16="http://schemas.microsoft.com/office/drawing/2014/main" id="{66F82E7E-80F8-AE1E-6654-3ED72652C369}"/>
              </a:ext>
            </a:extLst>
          </p:cNvPr>
          <p:cNvSpPr>
            <a:spLocks noGrp="1" noChangeArrowheads="1"/>
          </p:cNvSpPr>
          <p:nvPr>
            <p:ph type="title"/>
          </p:nvPr>
        </p:nvSpPr>
        <p:spPr>
          <a:xfrm>
            <a:off x="1992313" y="476250"/>
            <a:ext cx="8229600" cy="1143000"/>
          </a:xfrm>
        </p:spPr>
        <p:txBody>
          <a:bodyPr/>
          <a:lstStyle/>
          <a:p>
            <a:pPr algn="ctr" eaLnBrk="1" hangingPunct="1">
              <a:defRPr/>
            </a:pPr>
            <a:r>
              <a:rPr lang="en-US" sz="4000" dirty="0">
                <a:solidFill>
                  <a:schemeClr val="accent5">
                    <a:lumMod val="50000"/>
                  </a:schemeClr>
                </a:solidFill>
              </a:rPr>
              <a:t>Myopia</a:t>
            </a:r>
          </a:p>
        </p:txBody>
      </p:sp>
      <p:sp>
        <p:nvSpPr>
          <p:cNvPr id="30723" name="Text Box 5">
            <a:extLst>
              <a:ext uri="{FF2B5EF4-FFF2-40B4-BE49-F238E27FC236}">
                <a16:creationId xmlns:a16="http://schemas.microsoft.com/office/drawing/2014/main" id="{ADB6D60B-93C3-455F-FB6F-805C205329AD}"/>
              </a:ext>
            </a:extLst>
          </p:cNvPr>
          <p:cNvSpPr txBox="1">
            <a:spLocks noChangeArrowheads="1"/>
          </p:cNvSpPr>
          <p:nvPr/>
        </p:nvSpPr>
        <p:spPr bwMode="auto">
          <a:xfrm>
            <a:off x="0" y="1989138"/>
            <a:ext cx="10013156"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SzTx/>
              <a:buFontTx/>
              <a:buNone/>
            </a:pPr>
            <a:r>
              <a:rPr lang="en-US" sz="1600" b="0" i="0" dirty="0">
                <a:solidFill>
                  <a:srgbClr val="222222"/>
                </a:solidFill>
                <a:effectLst/>
                <a:latin typeface="Lato" panose="020F0502020204030203" pitchFamily="34" charset="0"/>
              </a:rPr>
              <a:t>Nearsightedness</a:t>
            </a:r>
            <a:endParaRPr lang="en-US" altLang="en-US" sz="1600" dirty="0">
              <a:latin typeface="Arial" panose="020B0604020202020204" pitchFamily="34" charset="0"/>
            </a:endParaRPr>
          </a:p>
          <a:p>
            <a:pPr marL="285750" indent="-285750">
              <a:spcBef>
                <a:spcPct val="0"/>
              </a:spcBef>
              <a:buClrTx/>
              <a:buSzTx/>
            </a:pPr>
            <a:r>
              <a:rPr lang="en-US" sz="1600" b="0" i="0" dirty="0">
                <a:solidFill>
                  <a:srgbClr val="222222"/>
                </a:solidFill>
                <a:effectLst/>
                <a:latin typeface="Lato" panose="020F0502020204030203" pitchFamily="34" charset="0"/>
              </a:rPr>
              <a:t>a refractive error that makes far-away objects look blurry. It happens when the shape of the eye makes light focus in front of the retina (a light sensitive layer of tissue in the back of your eye), instead of on </a:t>
            </a:r>
            <a:r>
              <a:rPr lang="en-US" sz="1600" b="0" i="0">
                <a:solidFill>
                  <a:srgbClr val="222222"/>
                </a:solidFill>
                <a:effectLst/>
                <a:latin typeface="Lato" panose="020F0502020204030203" pitchFamily="34" charset="0"/>
              </a:rPr>
              <a:t>it.</a:t>
            </a:r>
            <a:endParaRPr lang="en-US" altLang="en-US" sz="1600" dirty="0">
              <a:latin typeface="Arial" panose="020B0604020202020204" pitchFamily="34" charset="0"/>
            </a:endParaRPr>
          </a:p>
          <a:p>
            <a:pPr marL="285750" indent="-285750">
              <a:spcBef>
                <a:spcPct val="0"/>
              </a:spcBef>
              <a:buClrTx/>
              <a:buSzTx/>
            </a:pPr>
            <a:r>
              <a:rPr lang="en-US" sz="1600" b="0" i="0" dirty="0">
                <a:solidFill>
                  <a:srgbClr val="222222"/>
                </a:solidFill>
                <a:effectLst/>
                <a:latin typeface="Lato" panose="020F0502020204030203" pitchFamily="34" charset="0"/>
              </a:rPr>
              <a:t>usually starts between ages 6 and 14 and gets worse until your early twenties</a:t>
            </a:r>
            <a:endParaRPr lang="en-US" altLang="en-US" sz="1600" dirty="0">
              <a:latin typeface="Arial" panose="020B0604020202020204" pitchFamily="34" charset="0"/>
            </a:endParaRPr>
          </a:p>
          <a:p>
            <a:pPr marL="285750" indent="-285750">
              <a:spcBef>
                <a:spcPct val="0"/>
              </a:spcBef>
              <a:buClrTx/>
              <a:buSzTx/>
            </a:pPr>
            <a:r>
              <a:rPr lang="en-US" altLang="en-US" sz="1600">
                <a:latin typeface="Arial" panose="020B0604020202020204" pitchFamily="34" charset="0"/>
              </a:rPr>
              <a:t>Usually </a:t>
            </a:r>
            <a:r>
              <a:rPr lang="en-US" altLang="en-US" sz="1600" dirty="0">
                <a:latin typeface="Arial" panose="020B0604020202020204" pitchFamily="34" charset="0"/>
              </a:rPr>
              <a:t>presents in 1</a:t>
            </a:r>
            <a:r>
              <a:rPr lang="en-US" altLang="en-US" sz="1600" baseline="30000" dirty="0">
                <a:latin typeface="Arial" panose="020B0604020202020204" pitchFamily="34" charset="0"/>
              </a:rPr>
              <a:t>st</a:t>
            </a:r>
            <a:r>
              <a:rPr lang="en-US" altLang="en-US" sz="1600" dirty="0">
                <a:latin typeface="Arial" panose="020B0604020202020204" pitchFamily="34" charset="0"/>
              </a:rPr>
              <a:t> or 2</a:t>
            </a:r>
            <a:r>
              <a:rPr lang="en-US" altLang="en-US" sz="1600" baseline="30000" dirty="0">
                <a:latin typeface="Arial" panose="020B0604020202020204" pitchFamily="34" charset="0"/>
              </a:rPr>
              <a:t>nd</a:t>
            </a:r>
            <a:r>
              <a:rPr lang="en-US" altLang="en-US" sz="1600" dirty="0">
                <a:latin typeface="Arial" panose="020B0604020202020204" pitchFamily="34" charset="0"/>
              </a:rPr>
              <a:t> decades ,rarely begins after the age of 25,except in pts with D.M or cataract.</a:t>
            </a:r>
          </a:p>
          <a:p>
            <a:pPr marL="285750" indent="-285750">
              <a:spcBef>
                <a:spcPct val="0"/>
              </a:spcBef>
              <a:buClrTx/>
              <a:buSzTx/>
            </a:pPr>
            <a:endParaRPr lang="en-US" altLang="en-US" sz="1600" dirty="0">
              <a:latin typeface="Arial" panose="020B0604020202020204" pitchFamily="34" charset="0"/>
            </a:endParaRPr>
          </a:p>
          <a:p>
            <a:pPr marL="285750" indent="-285750">
              <a:spcBef>
                <a:spcPct val="0"/>
              </a:spcBef>
              <a:buClrTx/>
              <a:buSzTx/>
            </a:pPr>
            <a:r>
              <a:rPr lang="en-US" altLang="en-US" sz="1600" dirty="0">
                <a:latin typeface="Arial" panose="020B0604020202020204" pitchFamily="34" charset="0"/>
              </a:rPr>
              <a:t>Keratoconus(conical cornea) is a pathological cause of myopia, (comes also with irregular stigmatism). </a:t>
            </a:r>
          </a:p>
          <a:p>
            <a:pPr marL="285750" indent="-285750">
              <a:spcBef>
                <a:spcPct val="0"/>
              </a:spcBef>
              <a:buClrTx/>
              <a:buSzTx/>
            </a:pPr>
            <a:endParaRPr lang="en-US" altLang="en-US" sz="1600" dirty="0">
              <a:latin typeface="Arial" panose="020B0604020202020204" pitchFamily="34" charset="0"/>
            </a:endParaRPr>
          </a:p>
          <a:p>
            <a:pPr marL="285750" indent="-285750">
              <a:spcBef>
                <a:spcPct val="0"/>
              </a:spcBef>
              <a:buClrTx/>
              <a:buSzTx/>
            </a:pPr>
            <a:r>
              <a:rPr lang="en-US" altLang="en-US" sz="1600" dirty="0">
                <a:latin typeface="Arial" panose="020B0604020202020204" pitchFamily="34" charset="0"/>
              </a:rPr>
              <a:t>Blurring of distance vision, the near isn’t affected .</a:t>
            </a:r>
          </a:p>
          <a:p>
            <a:pPr marL="285750" indent="-285750">
              <a:spcBef>
                <a:spcPct val="0"/>
              </a:spcBef>
              <a:buClrTx/>
              <a:buSzTx/>
            </a:pPr>
            <a:endParaRPr lang="en-US" altLang="en-US" sz="1600" dirty="0">
              <a:latin typeface="Arial" panose="020B0604020202020204" pitchFamily="34" charset="0"/>
            </a:endParaRPr>
          </a:p>
          <a:p>
            <a:pPr marL="285750" indent="-285750">
              <a:spcBef>
                <a:spcPct val="0"/>
              </a:spcBef>
              <a:buClrTx/>
              <a:buSzTx/>
            </a:pPr>
            <a:r>
              <a:rPr lang="en-US" altLang="en-US" sz="1600" dirty="0">
                <a:latin typeface="Arial" panose="020B0604020202020204" pitchFamily="34" charset="0"/>
              </a:rPr>
              <a:t>Complications ( though rare) : retinal tear or detachment, macular hole, and open angle glaucoma.</a:t>
            </a:r>
          </a:p>
          <a:p>
            <a:pPr marL="285750" indent="-285750">
              <a:spcBef>
                <a:spcPct val="0"/>
              </a:spcBef>
              <a:buClrTx/>
              <a:buSzTx/>
            </a:pPr>
            <a:endParaRPr lang="en-US" altLang="en-US" sz="1600" dirty="0">
              <a:latin typeface="Arial" panose="020B0604020202020204" pitchFamily="34" charset="0"/>
            </a:endParaRPr>
          </a:p>
          <a:p>
            <a:pPr marL="285750" indent="-285750">
              <a:spcBef>
                <a:spcPct val="0"/>
              </a:spcBef>
              <a:buClrTx/>
              <a:buSzTx/>
            </a:pPr>
            <a:r>
              <a:rPr lang="en-US" altLang="en-US" sz="1600" dirty="0">
                <a:latin typeface="Arial" panose="020B0604020202020204" pitchFamily="34" charset="0"/>
              </a:rPr>
              <a:t>Not prevented with refractive correction.</a:t>
            </a:r>
          </a:p>
          <a:p>
            <a:pPr marL="285750" indent="-285750">
              <a:spcBef>
                <a:spcPct val="0"/>
              </a:spcBef>
              <a:buClrTx/>
              <a:buSzTx/>
            </a:pPr>
            <a:endParaRPr lang="en-US" altLang="en-US" sz="1600" dirty="0">
              <a:latin typeface="Arial" panose="020B0604020202020204" pitchFamily="34" charset="0"/>
            </a:endParaRPr>
          </a:p>
          <a:p>
            <a:pPr marL="285750" indent="-285750">
              <a:spcBef>
                <a:spcPct val="0"/>
              </a:spcBef>
              <a:buClrTx/>
              <a:buSzTx/>
            </a:pPr>
            <a:r>
              <a:rPr lang="en-US" altLang="en-US" sz="1600" dirty="0">
                <a:latin typeface="Arial" panose="020B0604020202020204" pitchFamily="34" charset="0"/>
              </a:rPr>
              <a:t>Management: corrected by a diverging lens “concave”, or refractive eye surgery.</a:t>
            </a:r>
          </a:p>
          <a:p>
            <a:pPr eaLnBrk="1" hangingPunct="1">
              <a:spcBef>
                <a:spcPct val="0"/>
              </a:spcBef>
              <a:buClrTx/>
              <a:buSzTx/>
              <a:buFontTx/>
              <a:buNone/>
            </a:pPr>
            <a:r>
              <a:rPr lang="en-US" sz="1600" b="0" i="0" dirty="0">
                <a:solidFill>
                  <a:srgbClr val="222222"/>
                </a:solidFill>
                <a:effectLst/>
                <a:latin typeface="Lato" panose="020F0502020204030203" pitchFamily="34" charset="0"/>
              </a:rPr>
              <a:t>People who have severe nearsightedness (also called high myopia) may also be at higher risk for other eye conditions, like </a:t>
            </a:r>
            <a:r>
              <a:rPr lang="en-US" sz="1600" b="0" i="0" dirty="0">
                <a:solidFill>
                  <a:srgbClr val="0055BB"/>
                </a:solidFill>
                <a:effectLst/>
                <a:latin typeface="Lato" panose="020F0502020204030203" pitchFamily="34" charset="0"/>
              </a:rPr>
              <a:t>retinal detachment</a:t>
            </a:r>
            <a:r>
              <a:rPr lang="en-US" sz="1600" b="0" i="0" dirty="0">
                <a:solidFill>
                  <a:srgbClr val="222222"/>
                </a:solidFill>
                <a:effectLst/>
                <a:latin typeface="Lato" panose="020F0502020204030203" pitchFamily="34" charset="0"/>
              </a:rPr>
              <a:t> (when the retina is pulled away from its normal position</a:t>
            </a:r>
            <a:r>
              <a:rPr lang="en-US" sz="1100" b="0" i="0" dirty="0">
                <a:solidFill>
                  <a:srgbClr val="222222"/>
                </a:solidFill>
                <a:effectLst/>
                <a:latin typeface="Lato" panose="020F0502020204030203" pitchFamily="34" charset="0"/>
              </a:rPr>
              <a:t>).</a:t>
            </a:r>
            <a:endParaRPr lang="en-US" altLang="en-US" sz="1800" dirty="0">
              <a:latin typeface="Arial" panose="020B0604020202020204" pitchFamily="34" charset="0"/>
            </a:endParaRPr>
          </a:p>
          <a:p>
            <a:pPr eaLnBrk="1" hangingPunct="1">
              <a:spcBef>
                <a:spcPct val="0"/>
              </a:spcBef>
              <a:buClrTx/>
              <a:buSzTx/>
              <a:buFontTx/>
              <a:buNone/>
            </a:pPr>
            <a:endParaRPr lang="en-US" altLang="en-US" sz="1800" dirty="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id="{210F3937-222A-8420-0611-FA690BA87BF5}"/>
              </a:ext>
            </a:extLst>
          </p:cNvPr>
          <p:cNvSpPr>
            <a:spLocks noGrp="1" noChangeArrowheads="1"/>
          </p:cNvSpPr>
          <p:nvPr>
            <p:ph type="title"/>
          </p:nvPr>
        </p:nvSpPr>
        <p:spPr>
          <a:xfrm>
            <a:off x="1992313" y="844551"/>
            <a:ext cx="8158162" cy="639763"/>
          </a:xfrm>
        </p:spPr>
        <p:txBody>
          <a:bodyPr>
            <a:normAutofit fontScale="90000"/>
          </a:bodyPr>
          <a:lstStyle/>
          <a:p>
            <a:pPr algn="ctr" eaLnBrk="1" hangingPunct="1"/>
            <a:r>
              <a:rPr lang="en-US" altLang="en-US" sz="4000"/>
              <a:t>Astigmatism  </a:t>
            </a:r>
          </a:p>
        </p:txBody>
      </p:sp>
      <p:pic>
        <p:nvPicPr>
          <p:cNvPr id="34820" name="Picture 8" descr="astigmatismo-1">
            <a:extLst>
              <a:ext uri="{FF2B5EF4-FFF2-40B4-BE49-F238E27FC236}">
                <a16:creationId xmlns:a16="http://schemas.microsoft.com/office/drawing/2014/main" id="{3A10EC0D-C8DB-154C-1010-54BB25069A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79877" y="5088228"/>
            <a:ext cx="3235324" cy="1725323"/>
          </a:xfrm>
          <a:noFill/>
        </p:spPr>
      </p:pic>
      <p:sp>
        <p:nvSpPr>
          <p:cNvPr id="34819" name="Text Box 5">
            <a:extLst>
              <a:ext uri="{FF2B5EF4-FFF2-40B4-BE49-F238E27FC236}">
                <a16:creationId xmlns:a16="http://schemas.microsoft.com/office/drawing/2014/main" id="{5969E3EC-36B9-666E-295B-3B9B4C208568}"/>
              </a:ext>
            </a:extLst>
          </p:cNvPr>
          <p:cNvSpPr txBox="1">
            <a:spLocks noChangeArrowheads="1"/>
          </p:cNvSpPr>
          <p:nvPr/>
        </p:nvSpPr>
        <p:spPr bwMode="auto">
          <a:xfrm>
            <a:off x="295422" y="1879601"/>
            <a:ext cx="10048729"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SzTx/>
              <a:buFontTx/>
              <a:buNone/>
            </a:pPr>
            <a:r>
              <a:rPr lang="en-US" altLang="en-US" sz="1800" dirty="0">
                <a:latin typeface="Arial" panose="020B0604020202020204" pitchFamily="34" charset="0"/>
              </a:rPr>
              <a:t>Light rays aren’t refracted uniformly in all meridians due to non spherical shape of cornea or lens, parallel rays passing through theses different planes are brought to different points of focus.</a:t>
            </a:r>
          </a:p>
          <a:p>
            <a:pPr eaLnBrk="1" hangingPunct="1">
              <a:spcBef>
                <a:spcPct val="50000"/>
              </a:spcBef>
              <a:buClrTx/>
              <a:buSzTx/>
              <a:buFontTx/>
              <a:buNone/>
            </a:pPr>
            <a:endParaRPr lang="en-US" altLang="en-US" sz="1800" dirty="0">
              <a:latin typeface="Arial" panose="020B0604020202020204" pitchFamily="34" charset="0"/>
            </a:endParaRPr>
          </a:p>
          <a:p>
            <a:pPr eaLnBrk="1" hangingPunct="1">
              <a:spcBef>
                <a:spcPct val="0"/>
              </a:spcBef>
              <a:buClrTx/>
              <a:buSzTx/>
              <a:buFontTx/>
              <a:buNone/>
            </a:pPr>
            <a:r>
              <a:rPr lang="en-US" altLang="en-US" sz="1800" dirty="0">
                <a:latin typeface="Arial" panose="020B0604020202020204" pitchFamily="34" charset="0"/>
              </a:rPr>
              <a:t>The cause of astigmatism is unknown. It is usually present from birth, and often occurs together with nearsightedness or farsightedness.</a:t>
            </a:r>
          </a:p>
          <a:p>
            <a:pPr eaLnBrk="1" hangingPunct="1">
              <a:spcBef>
                <a:spcPct val="0"/>
              </a:spcBef>
              <a:buClrTx/>
              <a:buSzTx/>
              <a:buFontTx/>
              <a:buNone/>
            </a:pPr>
            <a:endParaRPr lang="en-US" altLang="en-US" sz="1800" dirty="0">
              <a:latin typeface="Arial" panose="020B0604020202020204" pitchFamily="34" charset="0"/>
            </a:endParaRPr>
          </a:p>
          <a:p>
            <a:pPr eaLnBrk="1" hangingPunct="1">
              <a:spcBef>
                <a:spcPct val="0"/>
              </a:spcBef>
              <a:buClrTx/>
              <a:buSzTx/>
              <a:buFontTx/>
              <a:buNone/>
            </a:pPr>
            <a:r>
              <a:rPr lang="en-US" altLang="en-US" sz="1800" dirty="0">
                <a:latin typeface="Arial" panose="020B0604020202020204" pitchFamily="34" charset="0"/>
              </a:rPr>
              <a:t>Astigmatism makes it difficult to see fine details, either close up or from a distance.</a:t>
            </a:r>
          </a:p>
          <a:p>
            <a:pPr eaLnBrk="1" hangingPunct="1">
              <a:spcBef>
                <a:spcPct val="0"/>
              </a:spcBef>
              <a:buClrTx/>
              <a:buSzTx/>
              <a:buFontTx/>
              <a:buNone/>
            </a:pPr>
            <a:r>
              <a:rPr lang="en-US" altLang="en-US" sz="1800" dirty="0">
                <a:latin typeface="Arial" panose="020B0604020202020204" pitchFamily="34" charset="0"/>
              </a:rPr>
              <a:t>Corrected with a cylindrical lens(planoconvex or planoconcave) or refractive eye surgery. </a:t>
            </a:r>
          </a:p>
          <a:p>
            <a:pPr eaLnBrk="1" hangingPunct="1">
              <a:spcBef>
                <a:spcPct val="0"/>
              </a:spcBef>
              <a:buClrTx/>
              <a:buSzTx/>
              <a:buFontTx/>
              <a:buNone/>
            </a:pPr>
            <a:r>
              <a:rPr lang="en-US" sz="1800" b="0" i="0" dirty="0">
                <a:solidFill>
                  <a:srgbClr val="222222"/>
                </a:solidFill>
                <a:effectLst/>
                <a:latin typeface="Lato" panose="020F0502020204030203" pitchFamily="34" charset="0"/>
              </a:rPr>
              <a:t>Astigmatism is a common eye problem that can make your vision blurry or distorted. It happens when your cornea (the clear front layer of your eye) or lens (an inner part of your eye that helps the eye focus) has a different shape than normal.</a:t>
            </a:r>
            <a:endParaRPr lang="en-US" altLang="en-US" sz="1800" dirty="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064941" y="2160588"/>
            <a:ext cx="5822155"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699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astigmatism eye def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382" y="390352"/>
            <a:ext cx="6694920" cy="6224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31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6149" y="2259951"/>
            <a:ext cx="3307834" cy="220121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5605" y="2495983"/>
            <a:ext cx="4180177" cy="3091089"/>
          </a:xfrm>
          <a:prstGeom prst="rect">
            <a:avLst/>
          </a:prstGeom>
        </p:spPr>
      </p:pic>
    </p:spTree>
    <p:extLst>
      <p:ext uri="{BB962C8B-B14F-4D97-AF65-F5344CB8AC3E}">
        <p14:creationId xmlns:p14="http://schemas.microsoft.com/office/powerpoint/2010/main" val="3706168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alternatives for glasses </a:t>
            </a:r>
          </a:p>
        </p:txBody>
      </p:sp>
      <p:sp>
        <p:nvSpPr>
          <p:cNvPr id="3" name="Content Placeholder 2"/>
          <p:cNvSpPr>
            <a:spLocks noGrp="1"/>
          </p:cNvSpPr>
          <p:nvPr>
            <p:ph idx="1"/>
          </p:nvPr>
        </p:nvSpPr>
        <p:spPr/>
        <p:txBody>
          <a:bodyPr/>
          <a:lstStyle/>
          <a:p>
            <a:r>
              <a:rPr lang="en-US" dirty="0"/>
              <a:t>Contact lenses</a:t>
            </a:r>
          </a:p>
          <a:p>
            <a:r>
              <a:rPr lang="en-US" dirty="0"/>
              <a:t>Corneal refractive surgery : Laser / LASIK</a:t>
            </a:r>
          </a:p>
          <a:p>
            <a:r>
              <a:rPr lang="en-US" dirty="0"/>
              <a:t>Lens refractive surgery </a:t>
            </a:r>
          </a:p>
        </p:txBody>
      </p:sp>
    </p:spTree>
    <p:extLst>
      <p:ext uri="{BB962C8B-B14F-4D97-AF65-F5344CB8AC3E}">
        <p14:creationId xmlns:p14="http://schemas.microsoft.com/office/powerpoint/2010/main" val="1288775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lens </a:t>
            </a:r>
          </a:p>
        </p:txBody>
      </p:sp>
      <p:sp>
        <p:nvSpPr>
          <p:cNvPr id="3" name="Content Placeholder 2"/>
          <p:cNvSpPr>
            <a:spLocks noGrp="1"/>
          </p:cNvSpPr>
          <p:nvPr>
            <p:ph idx="1"/>
          </p:nvPr>
        </p:nvSpPr>
        <p:spPr/>
        <p:txBody>
          <a:bodyPr/>
          <a:lstStyle/>
          <a:p>
            <a:r>
              <a:rPr lang="en-US" dirty="0"/>
              <a:t>Soft </a:t>
            </a:r>
          </a:p>
          <a:p>
            <a:r>
              <a:rPr lang="en-US" dirty="0"/>
              <a:t>Rigid</a:t>
            </a:r>
          </a:p>
          <a:p>
            <a:r>
              <a:rPr lang="en-US" dirty="0"/>
              <a:t>Complications:</a:t>
            </a:r>
          </a:p>
          <a:p>
            <a:pPr marL="0" indent="0">
              <a:buNone/>
            </a:pPr>
            <a:r>
              <a:rPr lang="en-US" dirty="0"/>
              <a:t>	- giant papillary conjunctivitis</a:t>
            </a:r>
          </a:p>
          <a:p>
            <a:pPr marL="0" indent="0">
              <a:buNone/>
            </a:pPr>
            <a:r>
              <a:rPr lang="en-US" dirty="0"/>
              <a:t>	- corneal hypoxia</a:t>
            </a:r>
          </a:p>
          <a:p>
            <a:pPr marL="0" indent="0">
              <a:buNone/>
            </a:pPr>
            <a:r>
              <a:rPr lang="en-US" dirty="0"/>
              <a:t>	- neovascularization</a:t>
            </a:r>
          </a:p>
          <a:p>
            <a:pPr marL="0" indent="0">
              <a:buNone/>
            </a:pPr>
            <a:r>
              <a:rPr lang="en-US" dirty="0"/>
              <a:t>	- Corneal abrasion</a:t>
            </a:r>
          </a:p>
          <a:p>
            <a:pPr marL="0" indent="0">
              <a:buNone/>
            </a:pPr>
            <a:r>
              <a:rPr lang="en-US" dirty="0"/>
              <a:t>	- corneal ulcer </a:t>
            </a:r>
          </a:p>
          <a:p>
            <a:pPr marL="0" indent="0">
              <a:buNone/>
            </a:pPr>
            <a:r>
              <a:rPr lang="en-US" dirty="0"/>
              <a:t>	- keratitis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853" y="1491095"/>
            <a:ext cx="3660949" cy="3261013"/>
          </a:xfrm>
          <a:prstGeom prst="rect">
            <a:avLst/>
          </a:prstGeom>
        </p:spPr>
      </p:pic>
    </p:spTree>
    <p:extLst>
      <p:ext uri="{BB962C8B-B14F-4D97-AF65-F5344CB8AC3E}">
        <p14:creationId xmlns:p14="http://schemas.microsoft.com/office/powerpoint/2010/main" val="778444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PRK/LASIK</a:t>
            </a:r>
          </a:p>
        </p:txBody>
      </p:sp>
      <p:sp>
        <p:nvSpPr>
          <p:cNvPr id="3" name="Content Placeholder 2"/>
          <p:cNvSpPr>
            <a:spLocks noGrp="1"/>
          </p:cNvSpPr>
          <p:nvPr>
            <p:ph idx="1"/>
          </p:nvPr>
        </p:nvSpPr>
        <p:spPr/>
        <p:txBody>
          <a:bodyPr/>
          <a:lstStyle/>
          <a:p>
            <a:endParaRPr lang="en-US"/>
          </a:p>
        </p:txBody>
      </p:sp>
      <p:pic>
        <p:nvPicPr>
          <p:cNvPr id="6146" name="Picture 2" descr="LASIK Eye Surg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5248" y="1149927"/>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431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for corneal refractive surgery </a:t>
            </a:r>
          </a:p>
        </p:txBody>
      </p:sp>
      <p:sp>
        <p:nvSpPr>
          <p:cNvPr id="3" name="Content Placeholder 2"/>
          <p:cNvSpPr>
            <a:spLocks noGrp="1"/>
          </p:cNvSpPr>
          <p:nvPr>
            <p:ph idx="1"/>
          </p:nvPr>
        </p:nvSpPr>
        <p:spPr/>
        <p:txBody>
          <a:bodyPr>
            <a:normAutofit lnSpcReduction="10000"/>
          </a:bodyPr>
          <a:lstStyle/>
          <a:p>
            <a:r>
              <a:rPr lang="en-US" dirty="0"/>
              <a:t>Age</a:t>
            </a:r>
          </a:p>
          <a:p>
            <a:r>
              <a:rPr lang="en-US" dirty="0"/>
              <a:t>Stability</a:t>
            </a:r>
          </a:p>
          <a:p>
            <a:r>
              <a:rPr lang="en-US" dirty="0"/>
              <a:t>Contraindications : </a:t>
            </a:r>
          </a:p>
          <a:p>
            <a:pPr marL="0" indent="0">
              <a:buNone/>
            </a:pPr>
            <a:r>
              <a:rPr lang="en-US" dirty="0"/>
              <a:t>Collagen tissue disease </a:t>
            </a:r>
          </a:p>
          <a:p>
            <a:pPr marL="0" indent="0">
              <a:buNone/>
            </a:pPr>
            <a:r>
              <a:rPr lang="en-US" dirty="0"/>
              <a:t>Pregnancy</a:t>
            </a:r>
          </a:p>
          <a:p>
            <a:pPr marL="0" indent="0">
              <a:buNone/>
            </a:pPr>
            <a:r>
              <a:rPr lang="en-US" dirty="0"/>
              <a:t>Lactation</a:t>
            </a:r>
          </a:p>
          <a:p>
            <a:pPr marL="0" indent="0">
              <a:buNone/>
            </a:pPr>
            <a:r>
              <a:rPr lang="en-US" dirty="0"/>
              <a:t>Keratoconus</a:t>
            </a:r>
          </a:p>
          <a:p>
            <a:pPr marL="0" indent="0">
              <a:buNone/>
            </a:pPr>
            <a:r>
              <a:rPr lang="en-US" dirty="0"/>
              <a:t>Active corneal disease</a:t>
            </a:r>
          </a:p>
          <a:p>
            <a:pPr marL="0" indent="0">
              <a:buNone/>
            </a:pPr>
            <a:r>
              <a:rPr lang="en-US" dirty="0"/>
              <a:t>Dryness</a:t>
            </a:r>
          </a:p>
          <a:p>
            <a:pPr marL="0" indent="0">
              <a:buNone/>
            </a:pPr>
            <a:r>
              <a:rPr lang="en-US" dirty="0" err="1"/>
              <a:t>Etc</a:t>
            </a:r>
            <a:r>
              <a:rPr lang="en-US"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220" y="1930400"/>
            <a:ext cx="4907107" cy="3729401"/>
          </a:xfrm>
          <a:prstGeom prst="rect">
            <a:avLst/>
          </a:prstGeom>
        </p:spPr>
      </p:pic>
    </p:spTree>
    <p:extLst>
      <p:ext uri="{BB962C8B-B14F-4D97-AF65-F5344CB8AC3E}">
        <p14:creationId xmlns:p14="http://schemas.microsoft.com/office/powerpoint/2010/main" val="3329648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
        <p:nvSpPr>
          <p:cNvPr id="3" name="Content Placeholder 2"/>
          <p:cNvSpPr>
            <a:spLocks noGrp="1"/>
          </p:cNvSpPr>
          <p:nvPr>
            <p:ph idx="1"/>
          </p:nvPr>
        </p:nvSpPr>
        <p:spPr/>
        <p:txBody>
          <a:bodyPr/>
          <a:lstStyle/>
          <a:p>
            <a:r>
              <a:rPr lang="en-US" dirty="0"/>
              <a:t>Incomplete flap</a:t>
            </a:r>
          </a:p>
          <a:p>
            <a:r>
              <a:rPr lang="en-US" dirty="0"/>
              <a:t>Free flap</a:t>
            </a:r>
          </a:p>
          <a:p>
            <a:r>
              <a:rPr lang="en-US" dirty="0"/>
              <a:t>Flap subluxation</a:t>
            </a:r>
          </a:p>
          <a:p>
            <a:r>
              <a:rPr lang="en-US" dirty="0"/>
              <a:t>Corneal opacification</a:t>
            </a:r>
          </a:p>
          <a:p>
            <a:r>
              <a:rPr lang="en-US" dirty="0"/>
              <a:t>Corneal perforation</a:t>
            </a:r>
          </a:p>
          <a:p>
            <a:r>
              <a:rPr lang="en-US" dirty="0"/>
              <a:t>Under/overcorrection</a:t>
            </a:r>
          </a:p>
          <a:p>
            <a:r>
              <a:rPr lang="en-US" dirty="0"/>
              <a:t>Recurrence</a:t>
            </a:r>
          </a:p>
          <a:p>
            <a:r>
              <a:rPr lang="en-US" dirty="0"/>
              <a:t>Corneal ectasia</a:t>
            </a:r>
          </a:p>
          <a:p>
            <a:r>
              <a:rPr lang="en-US" dirty="0" err="1"/>
              <a:t>etc</a:t>
            </a:r>
            <a:endParaRPr lang="en-US" dirty="0"/>
          </a:p>
          <a:p>
            <a:endParaRPr lang="en-US" dirty="0"/>
          </a:p>
        </p:txBody>
      </p:sp>
      <p:pic>
        <p:nvPicPr>
          <p:cNvPr id="7174" name="Picture 6" descr="Corneal Ectasia. This is a profile view of an eye that… | by Miami Eye  Center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0338" y="402791"/>
            <a:ext cx="3654425" cy="244643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s://www.reviewofophthalmology.com/CMSImagesContent/2020/10/RP/012_rp1020_rcr.jp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836083" y="3241964"/>
            <a:ext cx="343791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490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endParaRPr lang="en-US" sz="7200" dirty="0"/>
          </a:p>
          <a:p>
            <a:pPr marL="0" indent="0">
              <a:buNone/>
            </a:pPr>
            <a:r>
              <a:rPr lang="en-US" sz="7200" dirty="0"/>
              <a:t>THANK You </a:t>
            </a:r>
            <a:r>
              <a:rPr lang="en-US" sz="7200" dirty="0">
                <a:sym typeface="Wingdings" panose="05000000000000000000" pitchFamily="2" charset="2"/>
              </a:rPr>
              <a:t></a:t>
            </a:r>
            <a:endParaRPr lang="en-US" sz="7200" dirty="0"/>
          </a:p>
        </p:txBody>
      </p:sp>
    </p:spTree>
    <p:extLst>
      <p:ext uri="{BB962C8B-B14F-4D97-AF65-F5344CB8AC3E}">
        <p14:creationId xmlns:p14="http://schemas.microsoft.com/office/powerpoint/2010/main" val="791468907"/>
      </p:ext>
    </p:extLst>
  </p:cSld>
  <p:clrMapOvr>
    <a:masterClrMapping/>
  </p:clrMapOvr>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279</TotalTime>
  <Words>1729</Words>
  <Application>Microsoft Office PowerPoint</Application>
  <PresentationFormat>Widescreen</PresentationFormat>
  <Paragraphs>163</Paragraphs>
  <Slides>28</Slides>
  <Notes>7</Notes>
  <HiddenSlides>3</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Aleo</vt:lpstr>
      <vt:lpstr>Arial</vt:lpstr>
      <vt:lpstr>Calibri</vt:lpstr>
      <vt:lpstr>Lato</vt:lpstr>
      <vt:lpstr>Tahoma</vt:lpstr>
      <vt:lpstr>Times New Roman</vt:lpstr>
      <vt:lpstr>Trebuchet MS</vt:lpstr>
      <vt:lpstr>Wingdings</vt:lpstr>
      <vt:lpstr>Wingdings 3</vt:lpstr>
      <vt:lpstr>Facet</vt:lpstr>
      <vt:lpstr>Optics and Refraction for 5th year students  Mutaz Gharaibeh,MD</vt:lpstr>
      <vt:lpstr>PowerPoint Presentation</vt:lpstr>
      <vt:lpstr>PowerPoint Presentation</vt:lpstr>
      <vt:lpstr>PowerPoint Presentation</vt:lpstr>
      <vt:lpstr>PowerPoint Presentation</vt:lpstr>
      <vt:lpstr>causes </vt:lpstr>
      <vt:lpstr>Accommodation</vt:lpstr>
      <vt:lpstr>PowerPoint Presentation</vt:lpstr>
      <vt:lpstr>Presbyopia</vt:lpstr>
      <vt:lpstr>Definitions</vt:lpstr>
      <vt:lpstr>symptoms  </vt:lpstr>
      <vt:lpstr>Refractive errors</vt:lpstr>
      <vt:lpstr>Hypermetropia</vt:lpstr>
      <vt:lpstr>Hypermetropia- why?</vt:lpstr>
      <vt:lpstr>Hypermetropia -symptoms</vt:lpstr>
      <vt:lpstr>PowerPoint Presentation</vt:lpstr>
      <vt:lpstr>PowerPoint Presentation</vt:lpstr>
      <vt:lpstr>Myopia</vt:lpstr>
      <vt:lpstr>Astigmatism  </vt:lpstr>
      <vt:lpstr>PowerPoint Presentation</vt:lpstr>
      <vt:lpstr>PowerPoint Presentation</vt:lpstr>
      <vt:lpstr>PowerPoint Presentation</vt:lpstr>
      <vt:lpstr>Any alternatives for glasses </vt:lpstr>
      <vt:lpstr>Contact lens </vt:lpstr>
      <vt:lpstr>PRK/LASIK</vt:lpstr>
      <vt:lpstr>Prerequisites for corneal refractive surgery </vt:lpstr>
      <vt:lpstr>complications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Optics and Refraction</dc:title>
  <dc:creator>Deya Aldeen</dc:creator>
  <cp:lastModifiedBy>mutaz</cp:lastModifiedBy>
  <cp:revision>16</cp:revision>
  <dcterms:created xsi:type="dcterms:W3CDTF">2022-08-21T15:35:29Z</dcterms:created>
  <dcterms:modified xsi:type="dcterms:W3CDTF">2026-07-05T08:53:31Z</dcterms:modified>
</cp:coreProperties>
</file>