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media/image11.jpg" ContentType="image/jpg"/>
  <Override PartName="/ppt/media/image17.jpg" ContentType="image/jpg"/>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0" r:id="rId1"/>
  </p:sldMasterIdLst>
  <p:sldIdLst>
    <p:sldId id="256" r:id="rId2"/>
    <p:sldId id="257" r:id="rId3"/>
    <p:sldId id="258" r:id="rId4"/>
    <p:sldId id="307" r:id="rId5"/>
    <p:sldId id="308" r:id="rId6"/>
    <p:sldId id="261" r:id="rId7"/>
    <p:sldId id="280" r:id="rId8"/>
    <p:sldId id="264" r:id="rId9"/>
    <p:sldId id="272" r:id="rId10"/>
    <p:sldId id="273" r:id="rId11"/>
    <p:sldId id="278" r:id="rId12"/>
    <p:sldId id="284" r:id="rId13"/>
    <p:sldId id="283" r:id="rId14"/>
    <p:sldId id="314" r:id="rId15"/>
    <p:sldId id="292" r:id="rId16"/>
    <p:sldId id="291" r:id="rId17"/>
    <p:sldId id="313" r:id="rId18"/>
    <p:sldId id="290" r:id="rId19"/>
    <p:sldId id="294" r:id="rId20"/>
    <p:sldId id="298" r:id="rId21"/>
    <p:sldId id="299" r:id="rId22"/>
    <p:sldId id="301" r:id="rId23"/>
    <p:sldId id="302" r:id="rId24"/>
    <p:sldId id="303"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43" autoAdjust="0"/>
    <p:restoredTop sz="94660"/>
  </p:normalViewPr>
  <p:slideViewPr>
    <p:cSldViewPr snapToGrid="0">
      <p:cViewPr varScale="1">
        <p:scale>
          <a:sx n="98" d="100"/>
          <a:sy n="98" d="100"/>
        </p:scale>
        <p:origin x="101"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SP Jordan" userId="2d7450f001ea2037" providerId="LiveId" clId="{1BEE7216-F38E-4B91-8BFC-4359DBFECC62}"/>
    <pc:docChg chg="custSel delSld modSld sldOrd">
      <pc:chgData name="MESP Jordan" userId="2d7450f001ea2037" providerId="LiveId" clId="{1BEE7216-F38E-4B91-8BFC-4359DBFECC62}" dt="2025-12-30T06:29:41.105" v="325" actId="20577"/>
      <pc:docMkLst>
        <pc:docMk/>
      </pc:docMkLst>
      <pc:sldChg chg="modSp mod">
        <pc:chgData name="MESP Jordan" userId="2d7450f001ea2037" providerId="LiveId" clId="{1BEE7216-F38E-4B91-8BFC-4359DBFECC62}" dt="2025-12-30T06:05:40.227" v="2" actId="20577"/>
        <pc:sldMkLst>
          <pc:docMk/>
          <pc:sldMk cId="0" sldId="261"/>
        </pc:sldMkLst>
        <pc:spChg chg="mod">
          <ac:chgData name="MESP Jordan" userId="2d7450f001ea2037" providerId="LiveId" clId="{1BEE7216-F38E-4B91-8BFC-4359DBFECC62}" dt="2025-12-30T06:05:40.227" v="2" actId="20577"/>
          <ac:spMkLst>
            <pc:docMk/>
            <pc:sldMk cId="0" sldId="261"/>
            <ac:spMk id="2" creationId="{00000000-0000-0000-0000-000000000000}"/>
          </ac:spMkLst>
        </pc:spChg>
      </pc:sldChg>
      <pc:sldChg chg="modSp mod">
        <pc:chgData name="MESP Jordan" userId="2d7450f001ea2037" providerId="LiveId" clId="{1BEE7216-F38E-4B91-8BFC-4359DBFECC62}" dt="2025-12-30T06:06:55.815" v="11" actId="2711"/>
        <pc:sldMkLst>
          <pc:docMk/>
          <pc:sldMk cId="0" sldId="280"/>
        </pc:sldMkLst>
        <pc:spChg chg="mod">
          <ac:chgData name="MESP Jordan" userId="2d7450f001ea2037" providerId="LiveId" clId="{1BEE7216-F38E-4B91-8BFC-4359DBFECC62}" dt="2025-12-30T06:06:55.815" v="11" actId="2711"/>
          <ac:spMkLst>
            <pc:docMk/>
            <pc:sldMk cId="0" sldId="280"/>
            <ac:spMk id="3" creationId="{00000000-0000-0000-0000-000000000000}"/>
          </ac:spMkLst>
        </pc:spChg>
      </pc:sldChg>
      <pc:sldChg chg="modSp mod">
        <pc:chgData name="MESP Jordan" userId="2d7450f001ea2037" providerId="LiveId" clId="{1BEE7216-F38E-4B91-8BFC-4359DBFECC62}" dt="2025-12-30T06:21:20.752" v="256" actId="20577"/>
        <pc:sldMkLst>
          <pc:docMk/>
          <pc:sldMk cId="0" sldId="283"/>
        </pc:sldMkLst>
        <pc:spChg chg="mod">
          <ac:chgData name="MESP Jordan" userId="2d7450f001ea2037" providerId="LiveId" clId="{1BEE7216-F38E-4B91-8BFC-4359DBFECC62}" dt="2025-12-30T06:21:20.752" v="256" actId="20577"/>
          <ac:spMkLst>
            <pc:docMk/>
            <pc:sldMk cId="0" sldId="283"/>
            <ac:spMk id="8" creationId="{99D33FFF-7EAA-7B3E-5FC3-0C9598F82771}"/>
          </ac:spMkLst>
        </pc:spChg>
      </pc:sldChg>
      <pc:sldChg chg="modSp mod">
        <pc:chgData name="MESP Jordan" userId="2d7450f001ea2037" providerId="LiveId" clId="{1BEE7216-F38E-4B91-8BFC-4359DBFECC62}" dt="2025-12-30T06:14:42.516" v="231" actId="20577"/>
        <pc:sldMkLst>
          <pc:docMk/>
          <pc:sldMk cId="0" sldId="284"/>
        </pc:sldMkLst>
        <pc:spChg chg="mod">
          <ac:chgData name="MESP Jordan" userId="2d7450f001ea2037" providerId="LiveId" clId="{1BEE7216-F38E-4B91-8BFC-4359DBFECC62}" dt="2025-12-30T06:12:11.357" v="15" actId="20577"/>
          <ac:spMkLst>
            <pc:docMk/>
            <pc:sldMk cId="0" sldId="284"/>
            <ac:spMk id="3" creationId="{00000000-0000-0000-0000-000000000000}"/>
          </ac:spMkLst>
        </pc:spChg>
        <pc:spChg chg="mod">
          <ac:chgData name="MESP Jordan" userId="2d7450f001ea2037" providerId="LiveId" clId="{1BEE7216-F38E-4B91-8BFC-4359DBFECC62}" dt="2025-12-30T06:14:42.516" v="231" actId="20577"/>
          <ac:spMkLst>
            <pc:docMk/>
            <pc:sldMk cId="0" sldId="284"/>
            <ac:spMk id="6" creationId="{77BAD4C6-7709-983E-C2E1-B4E792462217}"/>
          </ac:spMkLst>
        </pc:spChg>
        <pc:picChg chg="mod">
          <ac:chgData name="MESP Jordan" userId="2d7450f001ea2037" providerId="LiveId" clId="{1BEE7216-F38E-4B91-8BFC-4359DBFECC62}" dt="2025-12-30T06:13:47.656" v="98" actId="1076"/>
          <ac:picMkLst>
            <pc:docMk/>
            <pc:sldMk cId="0" sldId="284"/>
            <ac:picMk id="5" creationId="{FE59D26D-2A3E-B7A4-13A7-02D0FD2C647E}"/>
          </ac:picMkLst>
        </pc:picChg>
      </pc:sldChg>
      <pc:sldChg chg="modSp mod">
        <pc:chgData name="MESP Jordan" userId="2d7450f001ea2037" providerId="LiveId" clId="{1BEE7216-F38E-4B91-8BFC-4359DBFECC62}" dt="2025-12-30T06:29:41.105" v="325" actId="20577"/>
        <pc:sldMkLst>
          <pc:docMk/>
          <pc:sldMk cId="0" sldId="291"/>
        </pc:sldMkLst>
        <pc:spChg chg="mod">
          <ac:chgData name="MESP Jordan" userId="2d7450f001ea2037" providerId="LiveId" clId="{1BEE7216-F38E-4B91-8BFC-4359DBFECC62}" dt="2025-12-30T06:29:41.105" v="325" actId="20577"/>
          <ac:spMkLst>
            <pc:docMk/>
            <pc:sldMk cId="0" sldId="291"/>
            <ac:spMk id="10" creationId="{1C904B64-994B-CE1A-53F5-1354DCB344D9}"/>
          </ac:spMkLst>
        </pc:spChg>
      </pc:sldChg>
      <pc:sldChg chg="modSp mod ord">
        <pc:chgData name="MESP Jordan" userId="2d7450f001ea2037" providerId="LiveId" clId="{1BEE7216-F38E-4B91-8BFC-4359DBFECC62}" dt="2025-12-30T06:28:34.804" v="304" actId="20577"/>
        <pc:sldMkLst>
          <pc:docMk/>
          <pc:sldMk cId="0" sldId="292"/>
        </pc:sldMkLst>
        <pc:spChg chg="mod">
          <ac:chgData name="MESP Jordan" userId="2d7450f001ea2037" providerId="LiveId" clId="{1BEE7216-F38E-4B91-8BFC-4359DBFECC62}" dt="2025-12-30T06:28:34.804" v="304" actId="20577"/>
          <ac:spMkLst>
            <pc:docMk/>
            <pc:sldMk cId="0" sldId="292"/>
            <ac:spMk id="3" creationId="{00000000-0000-0000-0000-000000000000}"/>
          </ac:spMkLst>
        </pc:spChg>
      </pc:sldChg>
      <pc:sldChg chg="del">
        <pc:chgData name="MESP Jordan" userId="2d7450f001ea2037" providerId="LiveId" clId="{1BEE7216-F38E-4B91-8BFC-4359DBFECC62}" dt="2025-12-30T06:05:34.881" v="0" actId="47"/>
        <pc:sldMkLst>
          <pc:docMk/>
          <pc:sldMk cId="564181758" sldId="312"/>
        </pc:sldMkLst>
      </pc:sldChg>
      <pc:sldChg chg="modSp mod">
        <pc:chgData name="MESP Jordan" userId="2d7450f001ea2037" providerId="LiveId" clId="{1BEE7216-F38E-4B91-8BFC-4359DBFECC62}" dt="2025-12-30T06:23:50.285" v="281" actId="20577"/>
        <pc:sldMkLst>
          <pc:docMk/>
          <pc:sldMk cId="1481977599" sldId="314"/>
        </pc:sldMkLst>
        <pc:spChg chg="mod">
          <ac:chgData name="MESP Jordan" userId="2d7450f001ea2037" providerId="LiveId" clId="{1BEE7216-F38E-4B91-8BFC-4359DBFECC62}" dt="2025-12-30T06:23:50.285" v="281" actId="20577"/>
          <ac:spMkLst>
            <pc:docMk/>
            <pc:sldMk cId="1481977599" sldId="314"/>
            <ac:spMk id="7" creationId="{48C8B740-7754-51AC-FBD2-45912CD0170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3690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7653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67779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41275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1907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0897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0692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0579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38232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2320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2746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53797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7598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0541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46568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0753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620085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782060" y="2380614"/>
            <a:ext cx="4616027" cy="635000"/>
          </a:xfrm>
          <a:prstGeom prst="rect">
            <a:avLst/>
          </a:prstGeom>
        </p:spPr>
        <p:txBody>
          <a:bodyPr wrap="square" lIns="0" tIns="0" rIns="0" bIns="0">
            <a:spAutoFit/>
          </a:bodyPr>
          <a:lstStyle>
            <a:lvl1pPr>
              <a:defRPr sz="4000" b="1" i="0">
                <a:solidFill>
                  <a:srgbClr val="89D0D5"/>
                </a:solidFill>
                <a:latin typeface="Myanmar Text"/>
                <a:cs typeface="Myanmar Text"/>
              </a:defRPr>
            </a:lvl1pPr>
          </a:lstStyle>
          <a:p>
            <a:endParaRPr/>
          </a:p>
        </p:txBody>
      </p:sp>
      <p:sp>
        <p:nvSpPr>
          <p:cNvPr id="3" name="Holder 3"/>
          <p:cNvSpPr>
            <a:spLocks noGrp="1"/>
          </p:cNvSpPr>
          <p:nvPr>
            <p:ph type="subTitle" idx="4"/>
          </p:nvPr>
        </p:nvSpPr>
        <p:spPr>
          <a:xfrm>
            <a:off x="1828800" y="455923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12/30/2025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434670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B61BEF0D-F0BB-DE4B-95CE-6DB70DBA9567}" type="datetimeFigureOut">
              <a:rPr lang="en-US" smtClean="0"/>
              <a:pPr/>
              <a:t>12/30/2025</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1988405"/>
      </p:ext>
    </p:extLst>
  </p:cSld>
  <p:clrMap bg1="dk1" tx1="lt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www.world-medicinehistory.com/2006/12/paracetamol.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3C5FE-1BF8-4082-B7FA-F9CF35C73346}"/>
              </a:ext>
            </a:extLst>
          </p:cNvPr>
          <p:cNvSpPr>
            <a:spLocks noGrp="1"/>
          </p:cNvSpPr>
          <p:nvPr>
            <p:ph type="ctrTitle"/>
          </p:nvPr>
        </p:nvSpPr>
        <p:spPr/>
        <p:txBody>
          <a:bodyPr/>
          <a:lstStyle/>
          <a:p>
            <a:r>
              <a:rPr lang="en-IN" dirty="0"/>
              <a:t>paracetamol poisoning</a:t>
            </a:r>
          </a:p>
        </p:txBody>
      </p:sp>
    </p:spTree>
    <p:extLst>
      <p:ext uri="{BB962C8B-B14F-4D97-AF65-F5344CB8AC3E}">
        <p14:creationId xmlns:p14="http://schemas.microsoft.com/office/powerpoint/2010/main" val="3611554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4BFF1-833A-4AA5-BC56-34145EEFFB00}"/>
              </a:ext>
            </a:extLst>
          </p:cNvPr>
          <p:cNvSpPr>
            <a:spLocks noGrp="1"/>
          </p:cNvSpPr>
          <p:nvPr>
            <p:ph type="title"/>
          </p:nvPr>
        </p:nvSpPr>
        <p:spPr>
          <a:xfrm>
            <a:off x="685801" y="609600"/>
            <a:ext cx="10131425" cy="581025"/>
          </a:xfrm>
        </p:spPr>
        <p:txBody>
          <a:bodyPr>
            <a:normAutofit fontScale="90000"/>
          </a:bodyPr>
          <a:lstStyle/>
          <a:p>
            <a:r>
              <a:rPr lang="en-IN" u="sng" dirty="0">
                <a:hlinkClick r:id="rId2"/>
              </a:rPr>
              <a:t>History of Paracetamol</a:t>
            </a:r>
            <a:r>
              <a:rPr lang="en-IN" dirty="0"/>
              <a:t> </a:t>
            </a:r>
            <a:br>
              <a:rPr lang="en-IN" dirty="0"/>
            </a:br>
            <a:endParaRPr lang="en-IN" dirty="0"/>
          </a:p>
        </p:txBody>
      </p:sp>
      <p:sp>
        <p:nvSpPr>
          <p:cNvPr id="3" name="Content Placeholder 2">
            <a:extLst>
              <a:ext uri="{FF2B5EF4-FFF2-40B4-BE49-F238E27FC236}">
                <a16:creationId xmlns:a16="http://schemas.microsoft.com/office/drawing/2014/main" id="{C3453562-5822-418A-8DFC-8B7EF5DC2960}"/>
              </a:ext>
            </a:extLst>
          </p:cNvPr>
          <p:cNvSpPr>
            <a:spLocks noGrp="1"/>
          </p:cNvSpPr>
          <p:nvPr>
            <p:ph idx="1"/>
          </p:nvPr>
        </p:nvSpPr>
        <p:spPr>
          <a:xfrm>
            <a:off x="342901" y="1276350"/>
            <a:ext cx="10131425" cy="2724150"/>
          </a:xfrm>
        </p:spPr>
        <p:txBody>
          <a:bodyPr/>
          <a:lstStyle/>
          <a:p>
            <a:pPr marL="0" indent="0">
              <a:buNone/>
            </a:pPr>
            <a:endParaRPr lang="en-IN" sz="2800" dirty="0"/>
          </a:p>
          <a:p>
            <a:pPr marL="0" indent="0">
              <a:buNone/>
            </a:pPr>
            <a:r>
              <a:rPr lang="en-IN" sz="2800" dirty="0"/>
              <a:t>1880s University of Strasburg, Professor Adolf Kussmaul and his two young assistants, Arnold Cahn and Paul Hepp, experimented with  phenacetin.</a:t>
            </a:r>
            <a:endParaRPr lang="en-IN" dirty="0"/>
          </a:p>
        </p:txBody>
      </p:sp>
      <p:pic>
        <p:nvPicPr>
          <p:cNvPr id="5" name="Picture 4">
            <a:extLst>
              <a:ext uri="{FF2B5EF4-FFF2-40B4-BE49-F238E27FC236}">
                <a16:creationId xmlns:a16="http://schemas.microsoft.com/office/drawing/2014/main" id="{B3ED66E1-7CB5-488A-80FE-A2276A834A99}"/>
              </a:ext>
            </a:extLst>
          </p:cNvPr>
          <p:cNvPicPr>
            <a:picLocks noChangeAspect="1"/>
          </p:cNvPicPr>
          <p:nvPr/>
        </p:nvPicPr>
        <p:blipFill>
          <a:blip r:embed="rId3"/>
          <a:stretch>
            <a:fillRect/>
          </a:stretch>
        </p:blipFill>
        <p:spPr>
          <a:xfrm>
            <a:off x="8972550" y="3638550"/>
            <a:ext cx="3219450" cy="3219450"/>
          </a:xfrm>
          <a:prstGeom prst="rect">
            <a:avLst/>
          </a:prstGeom>
        </p:spPr>
      </p:pic>
      <p:sp>
        <p:nvSpPr>
          <p:cNvPr id="7" name="TextBox 6">
            <a:extLst>
              <a:ext uri="{FF2B5EF4-FFF2-40B4-BE49-F238E27FC236}">
                <a16:creationId xmlns:a16="http://schemas.microsoft.com/office/drawing/2014/main" id="{BFBB6F11-4E3E-4562-BEEF-DF7EF83EE255}"/>
              </a:ext>
            </a:extLst>
          </p:cNvPr>
          <p:cNvSpPr txBox="1"/>
          <p:nvPr/>
        </p:nvSpPr>
        <p:spPr>
          <a:xfrm>
            <a:off x="342901" y="3807849"/>
            <a:ext cx="7830862" cy="1815882"/>
          </a:xfrm>
          <a:prstGeom prst="rect">
            <a:avLst/>
          </a:prstGeom>
          <a:noFill/>
        </p:spPr>
        <p:txBody>
          <a:bodyPr wrap="none" rtlCol="0">
            <a:spAutoFit/>
          </a:bodyPr>
          <a:lstStyle/>
          <a:p>
            <a:r>
              <a:rPr lang="en-IN" sz="2800" dirty="0"/>
              <a:t>Phenacetin was widely used for about 90 years until </a:t>
            </a:r>
          </a:p>
          <a:p>
            <a:r>
              <a:rPr lang="en-IN" sz="2800" dirty="0"/>
              <a:t>mounting concerns over </a:t>
            </a:r>
            <a:r>
              <a:rPr lang="en-IN" sz="2800" dirty="0" err="1"/>
              <a:t>carcinogecity</a:t>
            </a:r>
            <a:r>
              <a:rPr lang="en-IN" sz="2800" dirty="0"/>
              <a:t> and </a:t>
            </a:r>
          </a:p>
          <a:p>
            <a:r>
              <a:rPr lang="en-IN" sz="2800" dirty="0"/>
              <a:t>kidney damaging properties.</a:t>
            </a:r>
            <a:br>
              <a:rPr lang="en-IN" sz="2800" dirty="0"/>
            </a:br>
            <a:endParaRPr lang="en-IN" sz="2800" dirty="0"/>
          </a:p>
        </p:txBody>
      </p:sp>
    </p:spTree>
    <p:extLst>
      <p:ext uri="{BB962C8B-B14F-4D97-AF65-F5344CB8AC3E}">
        <p14:creationId xmlns:p14="http://schemas.microsoft.com/office/powerpoint/2010/main" val="3130234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2B0454-EAFC-4695-A657-A4F2412BC1C5}"/>
              </a:ext>
            </a:extLst>
          </p:cNvPr>
          <p:cNvSpPr>
            <a:spLocks noGrp="1"/>
          </p:cNvSpPr>
          <p:nvPr>
            <p:ph idx="1"/>
          </p:nvPr>
        </p:nvSpPr>
        <p:spPr>
          <a:xfrm>
            <a:off x="771527" y="894293"/>
            <a:ext cx="7077074" cy="5563658"/>
          </a:xfrm>
        </p:spPr>
        <p:txBody>
          <a:bodyPr>
            <a:normAutofit fontScale="92500" lnSpcReduction="10000"/>
          </a:bodyPr>
          <a:lstStyle/>
          <a:p>
            <a:r>
              <a:rPr lang="en-IN" sz="2800" dirty="0"/>
              <a:t>In 1887, the Bayer company introduced the 4-ethoxy derivative, phenacetin, as a less toxic analogue of </a:t>
            </a:r>
            <a:r>
              <a:rPr lang="en-IN" sz="2800" dirty="0">
                <a:solidFill>
                  <a:srgbClr val="FFFF00"/>
                </a:solidFill>
              </a:rPr>
              <a:t>Acetanilide</a:t>
            </a:r>
            <a:r>
              <a:rPr lang="en-IN" sz="2800" dirty="0"/>
              <a:t>.</a:t>
            </a:r>
          </a:p>
          <a:p>
            <a:endParaRPr lang="en-IN" sz="2800" dirty="0"/>
          </a:p>
          <a:p>
            <a:r>
              <a:rPr lang="en-IN" sz="2800" dirty="0"/>
              <a:t>In 1889 it was demonstrated that paracetamol was a urinary metabolite of acetanilide. These discoveries, however, failed to attract much attention and were largely ignored at the time.</a:t>
            </a:r>
          </a:p>
          <a:p>
            <a:endParaRPr lang="en-IN" sz="2800" dirty="0"/>
          </a:p>
          <a:p>
            <a:r>
              <a:rPr lang="en-IN" sz="2800" dirty="0"/>
              <a:t>It 1948-1949, Brodie and Axelrod discovered that paracetamol was the main metabolite of both acetanilide and phenacetin, </a:t>
            </a:r>
            <a:br>
              <a:rPr lang="en-IN" sz="2800" dirty="0"/>
            </a:br>
            <a:endParaRPr lang="en-IN" sz="2800" dirty="0"/>
          </a:p>
        </p:txBody>
      </p:sp>
      <p:pic>
        <p:nvPicPr>
          <p:cNvPr id="5" name="Picture 4">
            <a:extLst>
              <a:ext uri="{FF2B5EF4-FFF2-40B4-BE49-F238E27FC236}">
                <a16:creationId xmlns:a16="http://schemas.microsoft.com/office/drawing/2014/main" id="{6AE395E0-30F3-4A0E-A9D6-7C834EF04294}"/>
              </a:ext>
            </a:extLst>
          </p:cNvPr>
          <p:cNvPicPr>
            <a:picLocks noChangeAspect="1"/>
          </p:cNvPicPr>
          <p:nvPr/>
        </p:nvPicPr>
        <p:blipFill>
          <a:blip r:embed="rId2"/>
          <a:stretch>
            <a:fillRect/>
          </a:stretch>
        </p:blipFill>
        <p:spPr>
          <a:xfrm>
            <a:off x="7848601" y="1133197"/>
            <a:ext cx="4141849" cy="4263668"/>
          </a:xfrm>
          <a:prstGeom prst="rect">
            <a:avLst/>
          </a:prstGeom>
        </p:spPr>
      </p:pic>
    </p:spTree>
    <p:extLst>
      <p:ext uri="{BB962C8B-B14F-4D97-AF65-F5344CB8AC3E}">
        <p14:creationId xmlns:p14="http://schemas.microsoft.com/office/powerpoint/2010/main" val="2602430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FCFC73-713A-4BF5-B2CE-9F727233056A}"/>
              </a:ext>
            </a:extLst>
          </p:cNvPr>
          <p:cNvPicPr>
            <a:picLocks noChangeAspect="1"/>
          </p:cNvPicPr>
          <p:nvPr/>
        </p:nvPicPr>
        <p:blipFill>
          <a:blip r:embed="rId2"/>
          <a:stretch>
            <a:fillRect/>
          </a:stretch>
        </p:blipFill>
        <p:spPr>
          <a:xfrm>
            <a:off x="0" y="1713"/>
            <a:ext cx="12192000" cy="6854573"/>
          </a:xfrm>
          <a:prstGeom prst="rect">
            <a:avLst/>
          </a:prstGeom>
        </p:spPr>
      </p:pic>
    </p:spTree>
    <p:extLst>
      <p:ext uri="{BB962C8B-B14F-4D97-AF65-F5344CB8AC3E}">
        <p14:creationId xmlns:p14="http://schemas.microsoft.com/office/powerpoint/2010/main" val="407447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C1DDD1-6F18-426D-8660-384BD2EB7269}"/>
              </a:ext>
            </a:extLst>
          </p:cNvPr>
          <p:cNvPicPr>
            <a:picLocks noChangeAspect="1"/>
          </p:cNvPicPr>
          <p:nvPr/>
        </p:nvPicPr>
        <p:blipFill>
          <a:blip r:embed="rId2"/>
          <a:stretch>
            <a:fillRect/>
          </a:stretch>
        </p:blipFill>
        <p:spPr>
          <a:xfrm>
            <a:off x="0" y="1713"/>
            <a:ext cx="12192000" cy="6854573"/>
          </a:xfrm>
          <a:prstGeom prst="rect">
            <a:avLst/>
          </a:prstGeom>
        </p:spPr>
      </p:pic>
    </p:spTree>
    <p:extLst>
      <p:ext uri="{BB962C8B-B14F-4D97-AF65-F5344CB8AC3E}">
        <p14:creationId xmlns:p14="http://schemas.microsoft.com/office/powerpoint/2010/main" val="3523845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2676" y="315531"/>
            <a:ext cx="5331460" cy="628377"/>
          </a:xfrm>
          <a:prstGeom prst="rect">
            <a:avLst/>
          </a:prstGeom>
        </p:spPr>
        <p:txBody>
          <a:bodyPr vert="horz" wrap="square" lIns="0" tIns="12700" rIns="0" bIns="0" rtlCol="0" anchor="ctr">
            <a:spAutoFit/>
          </a:bodyPr>
          <a:lstStyle/>
          <a:p>
            <a:pPr marL="12700">
              <a:spcBef>
                <a:spcPts val="100"/>
              </a:spcBef>
              <a:tabLst>
                <a:tab pos="3063875" algn="l"/>
              </a:tabLst>
            </a:pPr>
            <a:r>
              <a:rPr spc="-5" dirty="0"/>
              <a:t>Paracetamo</a:t>
            </a:r>
            <a:r>
              <a:rPr dirty="0"/>
              <a:t>l</a:t>
            </a:r>
            <a:r>
              <a:rPr lang="en-US" dirty="0"/>
              <a:t> </a:t>
            </a:r>
            <a:r>
              <a:rPr dirty="0"/>
              <a:t>Overdose</a:t>
            </a:r>
          </a:p>
        </p:txBody>
      </p:sp>
      <p:sp>
        <p:nvSpPr>
          <p:cNvPr id="3" name="object 3"/>
          <p:cNvSpPr txBox="1"/>
          <p:nvPr/>
        </p:nvSpPr>
        <p:spPr>
          <a:xfrm>
            <a:off x="0" y="1356638"/>
            <a:ext cx="10077450" cy="4144724"/>
          </a:xfrm>
          <a:prstGeom prst="rect">
            <a:avLst/>
          </a:prstGeom>
        </p:spPr>
        <p:txBody>
          <a:bodyPr vert="horz" wrap="square" lIns="0" tIns="139700" rIns="0" bIns="0" rtlCol="0">
            <a:spAutoFit/>
          </a:bodyPr>
          <a:lstStyle/>
          <a:p>
            <a:pPr marL="355600" indent="-342900">
              <a:spcBef>
                <a:spcPts val="1100"/>
              </a:spcBef>
              <a:buClr>
                <a:srgbClr val="89D0D5"/>
              </a:buClr>
              <a:buSzPct val="79166"/>
              <a:buChar char="-"/>
              <a:tabLst>
                <a:tab pos="354965" algn="l"/>
                <a:tab pos="355600" algn="l"/>
              </a:tabLst>
            </a:pPr>
            <a:r>
              <a:rPr sz="2400" dirty="0">
                <a:solidFill>
                  <a:srgbClr val="FFFFFF"/>
                </a:solidFill>
                <a:latin typeface="Myanmar Text"/>
                <a:cs typeface="Myanmar Text"/>
              </a:rPr>
              <a:t>Most </a:t>
            </a:r>
            <a:r>
              <a:rPr sz="2400" spc="-5" dirty="0">
                <a:solidFill>
                  <a:srgbClr val="FFFFFF"/>
                </a:solidFill>
                <a:latin typeface="Myanmar Text"/>
                <a:cs typeface="Myanmar Text"/>
              </a:rPr>
              <a:t>common </a:t>
            </a:r>
            <a:r>
              <a:rPr sz="2400" dirty="0">
                <a:solidFill>
                  <a:srgbClr val="FFFFFF"/>
                </a:solidFill>
                <a:latin typeface="Myanmar Text"/>
                <a:cs typeface="Myanmar Text"/>
              </a:rPr>
              <a:t>drug taken </a:t>
            </a:r>
            <a:r>
              <a:rPr sz="2400" spc="-5" dirty="0">
                <a:solidFill>
                  <a:srgbClr val="FFFFFF"/>
                </a:solidFill>
                <a:latin typeface="Myanmar Text"/>
                <a:cs typeface="Myanmar Text"/>
              </a:rPr>
              <a:t>in</a:t>
            </a:r>
            <a:r>
              <a:rPr sz="2400" spc="-25" dirty="0">
                <a:solidFill>
                  <a:srgbClr val="FFFFFF"/>
                </a:solidFill>
                <a:latin typeface="Myanmar Text"/>
                <a:cs typeface="Myanmar Text"/>
              </a:rPr>
              <a:t> </a:t>
            </a:r>
            <a:r>
              <a:rPr sz="2400" dirty="0">
                <a:solidFill>
                  <a:srgbClr val="FFFFFF"/>
                </a:solidFill>
                <a:latin typeface="Myanmar Text"/>
                <a:cs typeface="Myanmar Text"/>
              </a:rPr>
              <a:t>overdose</a:t>
            </a:r>
            <a:endParaRPr lang="en-US" sz="2400" dirty="0">
              <a:solidFill>
                <a:srgbClr val="FFFFFF"/>
              </a:solidFill>
              <a:latin typeface="Myanmar Text"/>
              <a:cs typeface="Myanmar Text"/>
            </a:endParaRPr>
          </a:p>
          <a:p>
            <a:pPr marL="355600" indent="-342900">
              <a:spcBef>
                <a:spcPts val="1100"/>
              </a:spcBef>
              <a:buClr>
                <a:srgbClr val="89D0D5"/>
              </a:buClr>
              <a:buSzPct val="79166"/>
              <a:buChar char="-"/>
              <a:tabLst>
                <a:tab pos="354965" algn="l"/>
                <a:tab pos="355600" algn="l"/>
              </a:tabLst>
            </a:pPr>
            <a:r>
              <a:rPr lang="en-US" sz="2400" dirty="0">
                <a:solidFill>
                  <a:srgbClr val="FFFFFF"/>
                </a:solidFill>
                <a:latin typeface="Myanmar Text"/>
                <a:cs typeface="Myanmar Text"/>
              </a:rPr>
              <a:t>Responsible for 50% of acute liver failure cases in the US</a:t>
            </a:r>
          </a:p>
          <a:p>
            <a:pPr marL="355600" indent="-342900">
              <a:spcBef>
                <a:spcPts val="1100"/>
              </a:spcBef>
              <a:buClr>
                <a:srgbClr val="89D0D5"/>
              </a:buClr>
              <a:buSzPct val="79166"/>
              <a:buChar char="-"/>
              <a:tabLst>
                <a:tab pos="354965" algn="l"/>
                <a:tab pos="355600" algn="l"/>
              </a:tabLst>
            </a:pPr>
            <a:r>
              <a:rPr lang="en-US" sz="2400" dirty="0">
                <a:solidFill>
                  <a:srgbClr val="FFFFFF"/>
                </a:solidFill>
                <a:latin typeface="Myanmar Text"/>
                <a:cs typeface="Myanmar Text"/>
              </a:rPr>
              <a:t>30% of patients with acute paracetamol toxicity develop ALF, third of them eventually need liver transplantation</a:t>
            </a:r>
          </a:p>
          <a:p>
            <a:pPr marL="355600" indent="-342900">
              <a:spcBef>
                <a:spcPts val="1100"/>
              </a:spcBef>
              <a:buClr>
                <a:srgbClr val="89D0D5"/>
              </a:buClr>
              <a:buSzPct val="79166"/>
              <a:buChar char="-"/>
              <a:tabLst>
                <a:tab pos="354965" algn="l"/>
                <a:tab pos="355600" algn="l"/>
              </a:tabLst>
            </a:pPr>
            <a:r>
              <a:rPr lang="en-US" sz="2400" dirty="0">
                <a:solidFill>
                  <a:srgbClr val="FFFFFF"/>
                </a:solidFill>
                <a:latin typeface="Myanmar Text"/>
                <a:cs typeface="Myanmar Text"/>
              </a:rPr>
              <a:t>Since the FDA limitation on acetaminophen doses in combined opioid formulations in 2010 there was a substantial decreases in the incidence of accidental nonintentional toxicity</a:t>
            </a:r>
            <a:endParaRPr sz="2400" dirty="0">
              <a:latin typeface="Myanmar Text"/>
              <a:cs typeface="Myanmar Text"/>
            </a:endParaRPr>
          </a:p>
          <a:p>
            <a:pPr marL="355600" indent="-342900">
              <a:spcBef>
                <a:spcPts val="1000"/>
              </a:spcBef>
              <a:buClr>
                <a:srgbClr val="89D0D5"/>
              </a:buClr>
              <a:buSzPct val="79166"/>
              <a:buChar char="-"/>
              <a:tabLst>
                <a:tab pos="354965" algn="l"/>
                <a:tab pos="355600" algn="l"/>
              </a:tabLst>
            </a:pPr>
            <a:r>
              <a:rPr sz="2400" dirty="0">
                <a:solidFill>
                  <a:srgbClr val="FFFFFF"/>
                </a:solidFill>
                <a:latin typeface="Myanmar Text"/>
                <a:cs typeface="Myanmar Text"/>
              </a:rPr>
              <a:t>Few </a:t>
            </a:r>
            <a:r>
              <a:rPr sz="2400" spc="-5" dirty="0">
                <a:solidFill>
                  <a:srgbClr val="FFFFFF"/>
                </a:solidFill>
                <a:latin typeface="Myanmar Text"/>
                <a:cs typeface="Myanmar Text"/>
              </a:rPr>
              <a:t>symptoms </a:t>
            </a:r>
            <a:r>
              <a:rPr sz="2400" dirty="0">
                <a:solidFill>
                  <a:srgbClr val="FFFFFF"/>
                </a:solidFill>
                <a:latin typeface="Myanmar Text"/>
                <a:cs typeface="Myanmar Text"/>
              </a:rPr>
              <a:t>or early</a:t>
            </a:r>
            <a:r>
              <a:rPr sz="2400" spc="-20" dirty="0">
                <a:solidFill>
                  <a:srgbClr val="FFFFFF"/>
                </a:solidFill>
                <a:latin typeface="Myanmar Text"/>
                <a:cs typeface="Myanmar Text"/>
              </a:rPr>
              <a:t> </a:t>
            </a:r>
            <a:r>
              <a:rPr sz="2400" spc="-5" dirty="0">
                <a:solidFill>
                  <a:srgbClr val="FFFFFF"/>
                </a:solidFill>
                <a:latin typeface="Myanmar Text"/>
                <a:cs typeface="Myanmar Text"/>
              </a:rPr>
              <a:t>signs</a:t>
            </a:r>
            <a:endParaRPr sz="2400" dirty="0">
              <a:latin typeface="Myanmar Text"/>
              <a:cs typeface="Myanmar Text"/>
            </a:endParaRPr>
          </a:p>
          <a:p>
            <a:pPr marL="355600" indent="-342900">
              <a:spcBef>
                <a:spcPts val="994"/>
              </a:spcBef>
              <a:buClr>
                <a:srgbClr val="89D0D5"/>
              </a:buClr>
              <a:buSzPct val="79166"/>
              <a:buChar char="-"/>
              <a:tabLst>
                <a:tab pos="354965" algn="l"/>
                <a:tab pos="355600" algn="l"/>
              </a:tabLst>
            </a:pPr>
            <a:r>
              <a:rPr sz="2400" spc="-5" dirty="0">
                <a:solidFill>
                  <a:srgbClr val="FFFFFF"/>
                </a:solidFill>
                <a:latin typeface="Myanmar Text"/>
                <a:cs typeface="Myanmar Text"/>
              </a:rPr>
              <a:t>As little </a:t>
            </a:r>
            <a:r>
              <a:rPr sz="2400" dirty="0">
                <a:solidFill>
                  <a:srgbClr val="FFFFFF"/>
                </a:solidFill>
                <a:latin typeface="Myanmar Text"/>
                <a:cs typeface="Myanmar Text"/>
              </a:rPr>
              <a:t>as 12g can be</a:t>
            </a:r>
            <a:r>
              <a:rPr sz="2400" spc="20" dirty="0">
                <a:solidFill>
                  <a:srgbClr val="FFFFFF"/>
                </a:solidFill>
                <a:latin typeface="Myanmar Text"/>
                <a:cs typeface="Myanmar Text"/>
              </a:rPr>
              <a:t> </a:t>
            </a:r>
            <a:r>
              <a:rPr sz="2400" dirty="0">
                <a:solidFill>
                  <a:srgbClr val="FFFFFF"/>
                </a:solidFill>
                <a:latin typeface="Myanmar Text"/>
                <a:cs typeface="Myanmar Text"/>
              </a:rPr>
              <a:t>fatal</a:t>
            </a:r>
            <a:endParaRPr sz="2400" dirty="0">
              <a:latin typeface="Myanmar Text"/>
              <a:cs typeface="Myanmar Tex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6701" y="303305"/>
            <a:ext cx="8322742" cy="689932"/>
          </a:xfrm>
          <a:prstGeom prst="rect">
            <a:avLst/>
          </a:prstGeom>
        </p:spPr>
        <p:txBody>
          <a:bodyPr vert="horz" wrap="square" lIns="0" tIns="12700" rIns="0" bIns="0" rtlCol="0" anchor="ctr">
            <a:spAutoFit/>
          </a:bodyPr>
          <a:lstStyle/>
          <a:p>
            <a:pPr marL="12700">
              <a:spcBef>
                <a:spcPts val="100"/>
              </a:spcBef>
            </a:pPr>
            <a:r>
              <a:rPr sz="4400" dirty="0"/>
              <a:t>Toxic dose of</a:t>
            </a:r>
            <a:r>
              <a:rPr sz="4400" spc="-120" dirty="0"/>
              <a:t> </a:t>
            </a:r>
            <a:r>
              <a:rPr sz="4400" dirty="0"/>
              <a:t>paracetamol</a:t>
            </a:r>
          </a:p>
        </p:txBody>
      </p:sp>
      <p:sp>
        <p:nvSpPr>
          <p:cNvPr id="3" name="object 3"/>
          <p:cNvSpPr txBox="1"/>
          <p:nvPr/>
        </p:nvSpPr>
        <p:spPr>
          <a:xfrm>
            <a:off x="200025" y="1514475"/>
            <a:ext cx="11820525" cy="5150128"/>
          </a:xfrm>
          <a:prstGeom prst="rect">
            <a:avLst/>
          </a:prstGeom>
        </p:spPr>
        <p:txBody>
          <a:bodyPr vert="horz" wrap="square" lIns="0" tIns="12700" rIns="0" bIns="0" rtlCol="0">
            <a:spAutoFit/>
          </a:bodyPr>
          <a:lstStyle/>
          <a:p>
            <a:pPr marL="355600" marR="784860" indent="-342900">
              <a:spcBef>
                <a:spcPts val="100"/>
              </a:spcBef>
            </a:pPr>
            <a:r>
              <a:rPr sz="2400" dirty="0">
                <a:solidFill>
                  <a:srgbClr val="89D0D5"/>
                </a:solidFill>
                <a:latin typeface="Wingdings 3"/>
                <a:cs typeface="Wingdings 3"/>
              </a:rPr>
              <a:t></a:t>
            </a:r>
            <a:r>
              <a:rPr lang="en-US" sz="2400" dirty="0">
                <a:solidFill>
                  <a:srgbClr val="89D0D5"/>
                </a:solidFill>
                <a:latin typeface="+mj-lt"/>
                <a:cs typeface="Wingdings 3"/>
              </a:rPr>
              <a:t>  </a:t>
            </a:r>
            <a:r>
              <a:rPr lang="en-US" sz="2400" dirty="0">
                <a:cs typeface="Wingdings 3"/>
              </a:rPr>
              <a:t>Toxicity</a:t>
            </a:r>
            <a:r>
              <a:rPr lang="en-US" sz="3200" dirty="0"/>
              <a:t> is unlikely to result from a single dose of less than 150 mg/kg in a child or 7.5 to 10 g for an adult</a:t>
            </a:r>
            <a:endParaRPr lang="en-IN" sz="3000" spc="-135" dirty="0">
              <a:solidFill>
                <a:srgbClr val="FFFFFF"/>
              </a:solidFill>
              <a:latin typeface="Arial" panose="020B0604020202020204" pitchFamily="34" charset="0"/>
              <a:cs typeface="Arial" panose="020B0604020202020204" pitchFamily="34" charset="0"/>
            </a:endParaRPr>
          </a:p>
          <a:p>
            <a:pPr marL="355600" marR="784860" indent="-342900">
              <a:spcBef>
                <a:spcPts val="100"/>
              </a:spcBef>
            </a:pPr>
            <a:endParaRPr sz="3000" dirty="0">
              <a:latin typeface="Arial" panose="020B0604020202020204" pitchFamily="34" charset="0"/>
              <a:cs typeface="Arial" panose="020B0604020202020204" pitchFamily="34" charset="0"/>
            </a:endParaRPr>
          </a:p>
          <a:p>
            <a:pPr marL="355600" marR="5080" indent="-342900">
              <a:spcBef>
                <a:spcPts val="994"/>
              </a:spcBef>
            </a:pPr>
            <a:r>
              <a:rPr sz="3600" dirty="0">
                <a:solidFill>
                  <a:srgbClr val="89D0D5"/>
                </a:solidFill>
                <a:latin typeface="Wingdings 3"/>
                <a:cs typeface="Wingdings 3"/>
              </a:rPr>
              <a:t></a:t>
            </a:r>
            <a:r>
              <a:rPr sz="3600" dirty="0">
                <a:solidFill>
                  <a:srgbClr val="89D0D5"/>
                </a:solidFill>
                <a:latin typeface="Times New Roman"/>
                <a:cs typeface="Times New Roman"/>
              </a:rPr>
              <a:t> </a:t>
            </a:r>
            <a:r>
              <a:rPr lang="en-US" sz="2800" dirty="0"/>
              <a:t>Toxicity is likely to occur with single ingestions greater than 250 mg/kg or those greater than 12 g over a 24-hour period</a:t>
            </a:r>
            <a:endParaRPr lang="en-IN" sz="4000" spc="-95" dirty="0">
              <a:solidFill>
                <a:srgbClr val="FFFFFF"/>
              </a:solidFill>
              <a:latin typeface="Arial" panose="020B0604020202020204" pitchFamily="34" charset="0"/>
              <a:cs typeface="Arial" panose="020B0604020202020204" pitchFamily="34" charset="0"/>
            </a:endParaRPr>
          </a:p>
          <a:p>
            <a:pPr marL="355600" marR="5080" indent="-342900">
              <a:spcBef>
                <a:spcPts val="994"/>
              </a:spcBef>
            </a:pPr>
            <a:endParaRPr sz="3000" dirty="0">
              <a:latin typeface="Arial" panose="020B0604020202020204" pitchFamily="34" charset="0"/>
              <a:cs typeface="Arial" panose="020B0604020202020204" pitchFamily="34" charset="0"/>
            </a:endParaRPr>
          </a:p>
          <a:p>
            <a:pPr marL="355600" marR="179070" indent="-342900">
              <a:spcBef>
                <a:spcPts val="1010"/>
              </a:spcBef>
            </a:pPr>
            <a:r>
              <a:rPr sz="2400" dirty="0">
                <a:solidFill>
                  <a:srgbClr val="89D0D5"/>
                </a:solidFill>
                <a:latin typeface="Wingdings 3"/>
                <a:cs typeface="Wingdings 3"/>
              </a:rPr>
              <a:t></a:t>
            </a:r>
            <a:r>
              <a:rPr sz="2400" dirty="0">
                <a:solidFill>
                  <a:srgbClr val="89D0D5"/>
                </a:solidFill>
                <a:latin typeface="Times New Roman"/>
                <a:cs typeface="Times New Roman"/>
              </a:rPr>
              <a:t> </a:t>
            </a:r>
            <a:r>
              <a:rPr lang="en-US" sz="3000" spc="-140" dirty="0">
                <a:solidFill>
                  <a:srgbClr val="FFFFFF"/>
                </a:solidFill>
                <a:latin typeface="Arial" panose="020B0604020202020204" pitchFamily="34" charset="0"/>
                <a:cs typeface="Arial" panose="020B0604020202020204" pitchFamily="34" charset="0"/>
              </a:rPr>
              <a:t>Virtually all patients who ingest doses in excess of 350 mg/kg develop severe liver toxicity (defined as peak aspartate aminotransferase [AST] or alanine aminotransferase [ALT] concentrations greater than 1000 IU/L) unless appropriately treated </a:t>
            </a:r>
            <a:endParaRPr sz="3000" dirty="0">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diagram of a blood vessel&#10;&#10;AI-generated content may be incorrect.">
            <a:extLst>
              <a:ext uri="{FF2B5EF4-FFF2-40B4-BE49-F238E27FC236}">
                <a16:creationId xmlns:a16="http://schemas.microsoft.com/office/drawing/2014/main" id="{6AB5F7E3-1020-45C0-D0F7-4461C7777A8C}"/>
              </a:ext>
            </a:extLst>
          </p:cNvPr>
          <p:cNvPicPr>
            <a:picLocks noChangeAspect="1"/>
          </p:cNvPicPr>
          <p:nvPr/>
        </p:nvPicPr>
        <p:blipFill>
          <a:blip r:embed="rId2"/>
          <a:stretch>
            <a:fillRect/>
          </a:stretch>
        </p:blipFill>
        <p:spPr>
          <a:xfrm>
            <a:off x="254668" y="0"/>
            <a:ext cx="11682663" cy="68199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162800" y="3898391"/>
            <a:ext cx="3276600" cy="262128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458900" y="1005463"/>
            <a:ext cx="10723449" cy="444352"/>
          </a:xfrm>
          <a:prstGeom prst="rect">
            <a:avLst/>
          </a:prstGeom>
        </p:spPr>
        <p:txBody>
          <a:bodyPr vert="horz" wrap="square" lIns="0" tIns="13335" rIns="0" bIns="0" rtlCol="0" anchor="ctr">
            <a:spAutoFit/>
          </a:bodyPr>
          <a:lstStyle/>
          <a:p>
            <a:pPr marL="12700">
              <a:spcBef>
                <a:spcPts val="105"/>
              </a:spcBef>
              <a:tabLst>
                <a:tab pos="354965" algn="l"/>
              </a:tabLst>
            </a:pPr>
            <a:r>
              <a:rPr sz="2800" spc="-5" dirty="0">
                <a:solidFill>
                  <a:srgbClr val="89D0D5"/>
                </a:solidFill>
                <a:latin typeface="Arial" panose="020B0604020202020204" pitchFamily="34" charset="0"/>
                <a:cs typeface="Arial" panose="020B0604020202020204" pitchFamily="34" charset="0"/>
              </a:rPr>
              <a:t>	</a:t>
            </a:r>
            <a:r>
              <a:rPr sz="2800" b="1" spc="-85" dirty="0">
                <a:solidFill>
                  <a:srgbClr val="FFFFFF"/>
                </a:solidFill>
                <a:latin typeface="Arial" panose="020B0604020202020204" pitchFamily="34" charset="0"/>
                <a:cs typeface="Arial" panose="020B0604020202020204" pitchFamily="34" charset="0"/>
              </a:rPr>
              <a:t>The </a:t>
            </a:r>
            <a:r>
              <a:rPr sz="2800" b="1" spc="-80" dirty="0">
                <a:solidFill>
                  <a:srgbClr val="FFFFFF"/>
                </a:solidFill>
                <a:latin typeface="Arial" panose="020B0604020202020204" pitchFamily="34" charset="0"/>
                <a:cs typeface="Arial" panose="020B0604020202020204" pitchFamily="34" charset="0"/>
              </a:rPr>
              <a:t>clinical </a:t>
            </a:r>
            <a:r>
              <a:rPr sz="2800" b="1" spc="-65" dirty="0">
                <a:solidFill>
                  <a:srgbClr val="FFFFFF"/>
                </a:solidFill>
                <a:latin typeface="Arial" panose="020B0604020202020204" pitchFamily="34" charset="0"/>
                <a:cs typeface="Arial" panose="020B0604020202020204" pitchFamily="34" charset="0"/>
              </a:rPr>
              <a:t>course </a:t>
            </a:r>
            <a:r>
              <a:rPr sz="2800" b="1" spc="-100" dirty="0">
                <a:solidFill>
                  <a:srgbClr val="FFFFFF"/>
                </a:solidFill>
                <a:latin typeface="Arial" panose="020B0604020202020204" pitchFamily="34" charset="0"/>
                <a:cs typeface="Arial" panose="020B0604020202020204" pitchFamily="34" charset="0"/>
              </a:rPr>
              <a:t>of </a:t>
            </a:r>
            <a:r>
              <a:rPr sz="2800" b="1" spc="-85" dirty="0">
                <a:solidFill>
                  <a:srgbClr val="FFFFFF"/>
                </a:solidFill>
                <a:latin typeface="Arial" panose="020B0604020202020204" pitchFamily="34" charset="0"/>
                <a:cs typeface="Arial" panose="020B0604020202020204" pitchFamily="34" charset="0"/>
              </a:rPr>
              <a:t>acetaminophen </a:t>
            </a:r>
            <a:r>
              <a:rPr sz="2800" b="1" spc="-105" dirty="0">
                <a:solidFill>
                  <a:srgbClr val="FFFFFF"/>
                </a:solidFill>
                <a:latin typeface="Arial" panose="020B0604020202020204" pitchFamily="34" charset="0"/>
                <a:cs typeface="Arial" panose="020B0604020202020204" pitchFamily="34" charset="0"/>
              </a:rPr>
              <a:t>toxicity</a:t>
            </a:r>
            <a:endParaRPr sz="2800" dirty="0">
              <a:latin typeface="Arial" panose="020B0604020202020204" pitchFamily="34" charset="0"/>
              <a:cs typeface="Arial" panose="020B0604020202020204" pitchFamily="34" charset="0"/>
            </a:endParaRPr>
          </a:p>
        </p:txBody>
      </p:sp>
      <p:sp>
        <p:nvSpPr>
          <p:cNvPr id="4" name="object 4"/>
          <p:cNvSpPr txBox="1"/>
          <p:nvPr/>
        </p:nvSpPr>
        <p:spPr>
          <a:xfrm>
            <a:off x="352425" y="1967977"/>
            <a:ext cx="8484031" cy="1975541"/>
          </a:xfrm>
          <a:prstGeom prst="rect">
            <a:avLst/>
          </a:prstGeom>
        </p:spPr>
        <p:txBody>
          <a:bodyPr vert="horz" wrap="square" lIns="0" tIns="13335" rIns="0" bIns="0" rtlCol="0">
            <a:spAutoFit/>
          </a:bodyPr>
          <a:lstStyle/>
          <a:p>
            <a:pPr marL="355600">
              <a:spcBef>
                <a:spcPts val="105"/>
              </a:spcBef>
            </a:pPr>
            <a:r>
              <a:rPr lang="en-IN" sz="2000" b="1" spc="-90" dirty="0">
                <a:solidFill>
                  <a:srgbClr val="FFFFFF"/>
                </a:solidFill>
                <a:latin typeface="Myanmar Text"/>
                <a:cs typeface="Myanmar Text"/>
              </a:rPr>
              <a:t>D</a:t>
            </a:r>
            <a:r>
              <a:rPr sz="2000" b="1" spc="-90" dirty="0" err="1">
                <a:solidFill>
                  <a:srgbClr val="FFFFFF"/>
                </a:solidFill>
                <a:latin typeface="Myanmar Text"/>
                <a:cs typeface="Myanmar Text"/>
              </a:rPr>
              <a:t>ivided</a:t>
            </a:r>
            <a:r>
              <a:rPr sz="2000" b="1" spc="-90" dirty="0">
                <a:solidFill>
                  <a:srgbClr val="FFFFFF"/>
                </a:solidFill>
                <a:latin typeface="Myanmar Text"/>
                <a:cs typeface="Myanmar Text"/>
              </a:rPr>
              <a:t> </a:t>
            </a:r>
            <a:r>
              <a:rPr sz="2000" b="1" spc="-85" dirty="0">
                <a:solidFill>
                  <a:srgbClr val="FFFFFF"/>
                </a:solidFill>
                <a:latin typeface="Myanmar Text"/>
                <a:cs typeface="Myanmar Text"/>
              </a:rPr>
              <a:t>into </a:t>
            </a:r>
            <a:r>
              <a:rPr sz="2000" b="1" spc="-75" dirty="0">
                <a:solidFill>
                  <a:srgbClr val="FFFFFF"/>
                </a:solidFill>
                <a:latin typeface="Myanmar Text"/>
                <a:cs typeface="Myanmar Text"/>
              </a:rPr>
              <a:t>4</a:t>
            </a:r>
            <a:r>
              <a:rPr sz="2000" b="1" spc="-10" dirty="0">
                <a:solidFill>
                  <a:srgbClr val="FFFFFF"/>
                </a:solidFill>
                <a:latin typeface="Myanmar Text"/>
                <a:cs typeface="Myanmar Text"/>
              </a:rPr>
              <a:t> </a:t>
            </a:r>
            <a:r>
              <a:rPr sz="2000" b="1" spc="-70" dirty="0">
                <a:solidFill>
                  <a:srgbClr val="FFFFFF"/>
                </a:solidFill>
                <a:latin typeface="Myanmar Text"/>
                <a:cs typeface="Myanmar Text"/>
              </a:rPr>
              <a:t>phases.</a:t>
            </a:r>
            <a:endParaRPr sz="2000" dirty="0">
              <a:latin typeface="Myanmar Text"/>
              <a:cs typeface="Myanmar Text"/>
            </a:endParaRPr>
          </a:p>
          <a:p>
            <a:pPr>
              <a:spcBef>
                <a:spcPts val="35"/>
              </a:spcBef>
            </a:pPr>
            <a:endParaRPr sz="3800" dirty="0">
              <a:latin typeface="Arial" panose="020B0604020202020204" pitchFamily="34" charset="0"/>
              <a:cs typeface="Arial" panose="020B0604020202020204" pitchFamily="34" charset="0"/>
            </a:endParaRPr>
          </a:p>
          <a:p>
            <a:pPr marL="355600" marR="5080" indent="-342900">
              <a:tabLst>
                <a:tab pos="354965" algn="l"/>
              </a:tabLst>
            </a:pPr>
            <a:r>
              <a:rPr sz="1600" spc="-5" dirty="0">
                <a:solidFill>
                  <a:srgbClr val="89D0D5"/>
                </a:solidFill>
                <a:latin typeface="Arial" panose="020B0604020202020204" pitchFamily="34" charset="0"/>
                <a:cs typeface="Arial" panose="020B0604020202020204" pitchFamily="34" charset="0"/>
              </a:rPr>
              <a:t>	</a:t>
            </a:r>
            <a:r>
              <a:rPr sz="2000" b="1" spc="-85" dirty="0">
                <a:solidFill>
                  <a:srgbClr val="FFFFFF"/>
                </a:solidFill>
                <a:latin typeface="Arial" panose="020B0604020202020204" pitchFamily="34" charset="0"/>
                <a:cs typeface="Arial" panose="020B0604020202020204" pitchFamily="34" charset="0"/>
              </a:rPr>
              <a:t>Physical </a:t>
            </a:r>
            <a:r>
              <a:rPr sz="2000" b="1" spc="-90" dirty="0">
                <a:solidFill>
                  <a:srgbClr val="FFFFFF"/>
                </a:solidFill>
                <a:latin typeface="Arial" panose="020B0604020202020204" pitchFamily="34" charset="0"/>
                <a:cs typeface="Arial" panose="020B0604020202020204" pitchFamily="34" charset="0"/>
              </a:rPr>
              <a:t>findings </a:t>
            </a:r>
            <a:r>
              <a:rPr sz="2000" b="1" spc="-110" dirty="0">
                <a:solidFill>
                  <a:srgbClr val="FFFFFF"/>
                </a:solidFill>
                <a:latin typeface="Arial" panose="020B0604020202020204" pitchFamily="34" charset="0"/>
                <a:cs typeface="Arial" panose="020B0604020202020204" pitchFamily="34" charset="0"/>
              </a:rPr>
              <a:t>vary, </a:t>
            </a:r>
            <a:r>
              <a:rPr sz="2000" b="1" spc="-80" dirty="0">
                <a:solidFill>
                  <a:srgbClr val="FFFFFF"/>
                </a:solidFill>
                <a:latin typeface="Arial" panose="020B0604020202020204" pitchFamily="34" charset="0"/>
                <a:cs typeface="Arial" panose="020B0604020202020204" pitchFamily="34" charset="0"/>
              </a:rPr>
              <a:t>depending </a:t>
            </a:r>
            <a:r>
              <a:rPr sz="2000" b="1" spc="-100" dirty="0">
                <a:solidFill>
                  <a:srgbClr val="FFFFFF"/>
                </a:solidFill>
                <a:latin typeface="Arial" panose="020B0604020202020204" pitchFamily="34" charset="0"/>
                <a:cs typeface="Arial" panose="020B0604020202020204" pitchFamily="34" charset="0"/>
              </a:rPr>
              <a:t>primarily </a:t>
            </a:r>
            <a:r>
              <a:rPr sz="2000" b="1" spc="-70" dirty="0">
                <a:solidFill>
                  <a:srgbClr val="FFFFFF"/>
                </a:solidFill>
                <a:latin typeface="Arial" panose="020B0604020202020204" pitchFamily="34" charset="0"/>
                <a:cs typeface="Arial" panose="020B0604020202020204" pitchFamily="34" charset="0"/>
              </a:rPr>
              <a:t>on </a:t>
            </a:r>
            <a:r>
              <a:rPr sz="2000" b="1" spc="-75" dirty="0">
                <a:solidFill>
                  <a:srgbClr val="FFFFFF"/>
                </a:solidFill>
                <a:latin typeface="Arial" panose="020B0604020202020204" pitchFamily="34" charset="0"/>
                <a:cs typeface="Arial" panose="020B0604020202020204" pitchFamily="34" charset="0"/>
              </a:rPr>
              <a:t>the </a:t>
            </a:r>
            <a:r>
              <a:rPr sz="2000" b="1" spc="-85" dirty="0">
                <a:solidFill>
                  <a:srgbClr val="FFFFFF"/>
                </a:solidFill>
                <a:latin typeface="Arial" panose="020B0604020202020204" pitchFamily="34" charset="0"/>
                <a:cs typeface="Arial" panose="020B0604020202020204" pitchFamily="34" charset="0"/>
              </a:rPr>
              <a:t>level  </a:t>
            </a:r>
            <a:r>
              <a:rPr sz="2000" b="1" spc="-100" dirty="0">
                <a:solidFill>
                  <a:srgbClr val="FFFFFF"/>
                </a:solidFill>
                <a:latin typeface="Arial" panose="020B0604020202020204" pitchFamily="34" charset="0"/>
                <a:cs typeface="Arial" panose="020B0604020202020204" pitchFamily="34" charset="0"/>
              </a:rPr>
              <a:t>of</a:t>
            </a:r>
            <a:r>
              <a:rPr sz="2000" b="1" spc="-45" dirty="0">
                <a:solidFill>
                  <a:srgbClr val="FFFFFF"/>
                </a:solidFill>
                <a:latin typeface="Arial" panose="020B0604020202020204" pitchFamily="34" charset="0"/>
                <a:cs typeface="Arial" panose="020B0604020202020204" pitchFamily="34" charset="0"/>
              </a:rPr>
              <a:t> </a:t>
            </a:r>
            <a:r>
              <a:rPr sz="2000" b="1" spc="-100" dirty="0">
                <a:solidFill>
                  <a:srgbClr val="FFFFFF"/>
                </a:solidFill>
                <a:latin typeface="Arial" panose="020B0604020202020204" pitchFamily="34" charset="0"/>
                <a:cs typeface="Arial" panose="020B0604020202020204" pitchFamily="34" charset="0"/>
              </a:rPr>
              <a:t>hepatotoxicity.</a:t>
            </a:r>
            <a:endParaRPr sz="2000" dirty="0">
              <a:latin typeface="Arial" panose="020B0604020202020204" pitchFamily="34" charset="0"/>
              <a:cs typeface="Arial" panose="020B0604020202020204" pitchFamily="34" charset="0"/>
            </a:endParaRPr>
          </a:p>
          <a:p>
            <a:pPr>
              <a:lnSpc>
                <a:spcPct val="100000"/>
              </a:lnSpc>
            </a:pPr>
            <a:endParaRPr sz="2950" dirty="0">
              <a:latin typeface="Arial" panose="020B0604020202020204" pitchFamily="34" charset="0"/>
              <a:cs typeface="Arial" panose="020B0604020202020204" pitchFamily="34" charset="0"/>
            </a:endParaRPr>
          </a:p>
          <a:p>
            <a:pPr marL="12700">
              <a:spcBef>
                <a:spcPts val="5"/>
              </a:spcBef>
              <a:tabLst>
                <a:tab pos="354965" algn="l"/>
              </a:tabLst>
            </a:pPr>
            <a:r>
              <a:rPr sz="1600" spc="-5" dirty="0">
                <a:solidFill>
                  <a:srgbClr val="89D0D5"/>
                </a:solidFill>
                <a:latin typeface="Arial" panose="020B0604020202020204" pitchFamily="34" charset="0"/>
                <a:cs typeface="Arial" panose="020B0604020202020204" pitchFamily="34" charset="0"/>
              </a:rPr>
              <a:t>	</a:t>
            </a:r>
            <a:r>
              <a:rPr sz="2000" b="1" spc="-110" dirty="0">
                <a:solidFill>
                  <a:srgbClr val="FFFFFF"/>
                </a:solidFill>
                <a:latin typeface="Arial" panose="020B0604020202020204" pitchFamily="34" charset="0"/>
                <a:cs typeface="Arial" panose="020B0604020202020204" pitchFamily="34" charset="0"/>
              </a:rPr>
              <a:t>May </a:t>
            </a:r>
            <a:r>
              <a:rPr sz="2000" b="1" spc="-80" dirty="0">
                <a:solidFill>
                  <a:srgbClr val="FFFFFF"/>
                </a:solidFill>
                <a:latin typeface="Arial" panose="020B0604020202020204" pitchFamily="34" charset="0"/>
                <a:cs typeface="Arial" panose="020B0604020202020204" pitchFamily="34" charset="0"/>
              </a:rPr>
              <a:t>not </a:t>
            </a:r>
            <a:r>
              <a:rPr sz="2000" b="1" spc="-95" dirty="0">
                <a:solidFill>
                  <a:srgbClr val="FFFFFF"/>
                </a:solidFill>
                <a:latin typeface="Arial" panose="020B0604020202020204" pitchFamily="34" charset="0"/>
                <a:cs typeface="Arial" panose="020B0604020202020204" pitchFamily="34" charset="0"/>
              </a:rPr>
              <a:t>exist </a:t>
            </a:r>
            <a:r>
              <a:rPr sz="2000" b="1" spc="-100" dirty="0">
                <a:solidFill>
                  <a:srgbClr val="FFFFFF"/>
                </a:solidFill>
                <a:latin typeface="Arial" panose="020B0604020202020204" pitchFamily="34" charset="0"/>
                <a:cs typeface="Arial" panose="020B0604020202020204" pitchFamily="34" charset="0"/>
              </a:rPr>
              <a:t>for </a:t>
            </a:r>
            <a:r>
              <a:rPr sz="2000" b="1" spc="-90" dirty="0">
                <a:solidFill>
                  <a:srgbClr val="FFFFFF"/>
                </a:solidFill>
                <a:latin typeface="Arial" panose="020B0604020202020204" pitchFamily="34" charset="0"/>
                <a:cs typeface="Arial" panose="020B0604020202020204" pitchFamily="34" charset="0"/>
              </a:rPr>
              <a:t>mild</a:t>
            </a:r>
            <a:r>
              <a:rPr sz="2000" b="1" spc="70" dirty="0">
                <a:solidFill>
                  <a:srgbClr val="FFFFFF"/>
                </a:solidFill>
                <a:latin typeface="Arial" panose="020B0604020202020204" pitchFamily="34" charset="0"/>
                <a:cs typeface="Arial" panose="020B0604020202020204" pitchFamily="34" charset="0"/>
              </a:rPr>
              <a:t> </a:t>
            </a:r>
            <a:r>
              <a:rPr sz="2000" b="1" spc="-80" dirty="0">
                <a:solidFill>
                  <a:srgbClr val="FFFFFF"/>
                </a:solidFill>
                <a:latin typeface="Arial" panose="020B0604020202020204" pitchFamily="34" charset="0"/>
                <a:cs typeface="Arial" panose="020B0604020202020204" pitchFamily="34" charset="0"/>
              </a:rPr>
              <a:t>poisoning</a:t>
            </a:r>
            <a:endParaRPr sz="2000" dirty="0">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shot of a computer&#10;&#10;AI-generated content may be incorrect.">
            <a:extLst>
              <a:ext uri="{FF2B5EF4-FFF2-40B4-BE49-F238E27FC236}">
                <a16:creationId xmlns:a16="http://schemas.microsoft.com/office/drawing/2014/main" id="{A268E9DC-D58A-79F9-A3E7-0261E31E84AD}"/>
              </a:ext>
            </a:extLst>
          </p:cNvPr>
          <p:cNvPicPr>
            <a:picLocks noChangeAspect="1"/>
          </p:cNvPicPr>
          <p:nvPr/>
        </p:nvPicPr>
        <p:blipFill>
          <a:blip r:embed="rId2"/>
          <a:stretch>
            <a:fillRect/>
          </a:stretch>
        </p:blipFill>
        <p:spPr>
          <a:xfrm>
            <a:off x="1130969" y="0"/>
            <a:ext cx="9204158" cy="682990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3626" y="310821"/>
            <a:ext cx="5543550" cy="566822"/>
          </a:xfrm>
          <a:prstGeom prst="rect">
            <a:avLst/>
          </a:prstGeom>
        </p:spPr>
        <p:txBody>
          <a:bodyPr vert="horz" wrap="square" lIns="0" tIns="12700" rIns="0" bIns="0" rtlCol="0" anchor="ctr">
            <a:spAutoFit/>
          </a:bodyPr>
          <a:lstStyle/>
          <a:p>
            <a:pPr marL="12700">
              <a:spcBef>
                <a:spcPts val="100"/>
              </a:spcBef>
            </a:pPr>
            <a:r>
              <a:rPr dirty="0"/>
              <a:t>Other </a:t>
            </a:r>
            <a:r>
              <a:rPr spc="-5" dirty="0"/>
              <a:t>Consequences</a:t>
            </a:r>
            <a:r>
              <a:rPr spc="-95" dirty="0"/>
              <a:t> </a:t>
            </a:r>
            <a:r>
              <a:rPr dirty="0"/>
              <a:t>of</a:t>
            </a:r>
          </a:p>
        </p:txBody>
      </p:sp>
      <p:sp>
        <p:nvSpPr>
          <p:cNvPr id="3" name="object 3"/>
          <p:cNvSpPr txBox="1"/>
          <p:nvPr/>
        </p:nvSpPr>
        <p:spPr>
          <a:xfrm>
            <a:off x="544627" y="1478959"/>
            <a:ext cx="7227773" cy="3613810"/>
          </a:xfrm>
          <a:prstGeom prst="rect">
            <a:avLst/>
          </a:prstGeom>
        </p:spPr>
        <p:txBody>
          <a:bodyPr vert="horz" wrap="square" lIns="0" tIns="12700" rIns="0" bIns="0" rtlCol="0">
            <a:spAutoFit/>
          </a:bodyPr>
          <a:lstStyle/>
          <a:p>
            <a:pPr marL="12700">
              <a:spcBef>
                <a:spcPts val="100"/>
              </a:spcBef>
            </a:pPr>
            <a:r>
              <a:rPr sz="4200" spc="-5" dirty="0">
                <a:solidFill>
                  <a:srgbClr val="EBEBEB"/>
                </a:solidFill>
                <a:latin typeface="Myanmar Text"/>
                <a:cs typeface="Myanmar Text"/>
              </a:rPr>
              <a:t>Severe</a:t>
            </a:r>
            <a:r>
              <a:rPr sz="4200" spc="-15" dirty="0">
                <a:solidFill>
                  <a:srgbClr val="EBEBEB"/>
                </a:solidFill>
                <a:latin typeface="Myanmar Text"/>
                <a:cs typeface="Myanmar Text"/>
              </a:rPr>
              <a:t> </a:t>
            </a:r>
            <a:r>
              <a:rPr sz="4200" dirty="0">
                <a:solidFill>
                  <a:srgbClr val="EBEBEB"/>
                </a:solidFill>
                <a:latin typeface="Myanmar Text"/>
                <a:cs typeface="Myanmar Text"/>
              </a:rPr>
              <a:t>Toxicity</a:t>
            </a:r>
            <a:endParaRPr lang="en-IN" sz="4200" dirty="0">
              <a:latin typeface="Myanmar Text"/>
              <a:cs typeface="Myanmar Text"/>
            </a:endParaRPr>
          </a:p>
          <a:p>
            <a:pPr marL="12700">
              <a:spcBef>
                <a:spcPts val="100"/>
              </a:spcBef>
            </a:pPr>
            <a:endParaRPr lang="en-IN" sz="4200" spc="5" dirty="0">
              <a:solidFill>
                <a:srgbClr val="89D0D5"/>
              </a:solidFill>
              <a:latin typeface="Myanmar Text"/>
              <a:cs typeface="Myanmar Text"/>
            </a:endParaRPr>
          </a:p>
          <a:p>
            <a:pPr marL="12700">
              <a:spcBef>
                <a:spcPts val="100"/>
              </a:spcBef>
            </a:pPr>
            <a:endParaRPr lang="en-IN" sz="4200" spc="5" dirty="0">
              <a:solidFill>
                <a:srgbClr val="89D0D5"/>
              </a:solidFill>
              <a:latin typeface="Myanmar Text"/>
              <a:cs typeface="Myanmar Text"/>
            </a:endParaRPr>
          </a:p>
          <a:p>
            <a:pPr marL="12700">
              <a:spcBef>
                <a:spcPts val="100"/>
              </a:spcBef>
            </a:pPr>
            <a:r>
              <a:rPr sz="2550" spc="5" dirty="0">
                <a:solidFill>
                  <a:srgbClr val="89D0D5"/>
                </a:solidFill>
                <a:latin typeface="Wingdings 3"/>
                <a:cs typeface="Wingdings 3"/>
              </a:rPr>
              <a:t></a:t>
            </a:r>
            <a:r>
              <a:rPr sz="2550" spc="5" dirty="0">
                <a:solidFill>
                  <a:srgbClr val="89D0D5"/>
                </a:solidFill>
                <a:latin typeface="Times New Roman"/>
                <a:cs typeface="Times New Roman"/>
              </a:rPr>
              <a:t> </a:t>
            </a:r>
            <a:r>
              <a:rPr sz="3200" dirty="0">
                <a:solidFill>
                  <a:srgbClr val="FFFFFF"/>
                </a:solidFill>
                <a:latin typeface="Myanmar Text"/>
                <a:cs typeface="Myanmar Text"/>
              </a:rPr>
              <a:t>Hepatic</a:t>
            </a:r>
            <a:r>
              <a:rPr sz="3200" spc="-275" dirty="0">
                <a:solidFill>
                  <a:srgbClr val="FFFFFF"/>
                </a:solidFill>
                <a:latin typeface="Myanmar Text"/>
                <a:cs typeface="Myanmar Text"/>
              </a:rPr>
              <a:t> </a:t>
            </a:r>
            <a:r>
              <a:rPr sz="3200" dirty="0">
                <a:solidFill>
                  <a:srgbClr val="FFFFFF"/>
                </a:solidFill>
                <a:latin typeface="Myanmar Text"/>
                <a:cs typeface="Myanmar Text"/>
              </a:rPr>
              <a:t>Encephalopathy</a:t>
            </a:r>
            <a:endParaRPr sz="3200" dirty="0">
              <a:latin typeface="Myanmar Text"/>
              <a:cs typeface="Myanmar Text"/>
            </a:endParaRPr>
          </a:p>
          <a:p>
            <a:pPr marL="812165">
              <a:spcBef>
                <a:spcPts val="1135"/>
              </a:spcBef>
            </a:pPr>
            <a:r>
              <a:rPr sz="2250" spc="-10" dirty="0">
                <a:solidFill>
                  <a:srgbClr val="89D0D5"/>
                </a:solidFill>
                <a:latin typeface="Wingdings 3"/>
                <a:cs typeface="Wingdings 3"/>
              </a:rPr>
              <a:t></a:t>
            </a:r>
            <a:r>
              <a:rPr sz="2250" spc="-10" dirty="0">
                <a:solidFill>
                  <a:srgbClr val="89D0D5"/>
                </a:solidFill>
                <a:latin typeface="Times New Roman"/>
                <a:cs typeface="Times New Roman"/>
              </a:rPr>
              <a:t> </a:t>
            </a:r>
            <a:r>
              <a:rPr sz="2800" spc="-10" dirty="0">
                <a:solidFill>
                  <a:srgbClr val="FFFFFF"/>
                </a:solidFill>
                <a:latin typeface="Myanmar Text"/>
                <a:cs typeface="Myanmar Text"/>
              </a:rPr>
              <a:t>Grade </a:t>
            </a:r>
            <a:r>
              <a:rPr sz="2800" spc="-5" dirty="0">
                <a:solidFill>
                  <a:srgbClr val="FFFFFF"/>
                </a:solidFill>
                <a:latin typeface="Myanmar Text"/>
                <a:cs typeface="Myanmar Text"/>
              </a:rPr>
              <a:t>III –</a:t>
            </a:r>
            <a:r>
              <a:rPr sz="2800" spc="-245" dirty="0">
                <a:solidFill>
                  <a:srgbClr val="FFFFFF"/>
                </a:solidFill>
                <a:latin typeface="Myanmar Text"/>
                <a:cs typeface="Myanmar Text"/>
              </a:rPr>
              <a:t> </a:t>
            </a:r>
            <a:r>
              <a:rPr sz="2800" spc="-10" dirty="0">
                <a:solidFill>
                  <a:srgbClr val="FFFFFF"/>
                </a:solidFill>
                <a:latin typeface="Myanmar Text"/>
                <a:cs typeface="Myanmar Text"/>
              </a:rPr>
              <a:t>Confusion</a:t>
            </a:r>
            <a:endParaRPr sz="2800" dirty="0">
              <a:latin typeface="Myanmar Text"/>
              <a:cs typeface="Myanmar Text"/>
            </a:endParaRPr>
          </a:p>
          <a:p>
            <a:pPr marL="812165">
              <a:spcBef>
                <a:spcPts val="1010"/>
              </a:spcBef>
            </a:pPr>
            <a:r>
              <a:rPr sz="2250" spc="-10" dirty="0">
                <a:solidFill>
                  <a:srgbClr val="89D0D5"/>
                </a:solidFill>
                <a:latin typeface="Wingdings 3"/>
                <a:cs typeface="Wingdings 3"/>
              </a:rPr>
              <a:t></a:t>
            </a:r>
            <a:r>
              <a:rPr sz="2250" spc="-10" dirty="0">
                <a:solidFill>
                  <a:srgbClr val="89D0D5"/>
                </a:solidFill>
                <a:latin typeface="Times New Roman"/>
                <a:cs typeface="Times New Roman"/>
              </a:rPr>
              <a:t> </a:t>
            </a:r>
            <a:r>
              <a:rPr sz="2800" spc="-10" dirty="0">
                <a:solidFill>
                  <a:srgbClr val="FFFFFF"/>
                </a:solidFill>
                <a:latin typeface="Myanmar Text"/>
                <a:cs typeface="Myanmar Text"/>
              </a:rPr>
              <a:t>Grade </a:t>
            </a:r>
            <a:r>
              <a:rPr sz="2800" spc="-5" dirty="0">
                <a:solidFill>
                  <a:srgbClr val="FFFFFF"/>
                </a:solidFill>
                <a:latin typeface="Myanmar Text"/>
                <a:cs typeface="Myanmar Text"/>
              </a:rPr>
              <a:t>IV –</a:t>
            </a:r>
            <a:r>
              <a:rPr sz="2800" spc="-265" dirty="0">
                <a:solidFill>
                  <a:srgbClr val="FFFFFF"/>
                </a:solidFill>
                <a:latin typeface="Myanmar Text"/>
                <a:cs typeface="Myanmar Text"/>
              </a:rPr>
              <a:t> </a:t>
            </a:r>
            <a:r>
              <a:rPr sz="2800" spc="-10" dirty="0">
                <a:solidFill>
                  <a:srgbClr val="FFFFFF"/>
                </a:solidFill>
                <a:latin typeface="Myanmar Text"/>
                <a:cs typeface="Myanmar Text"/>
              </a:rPr>
              <a:t>Coma</a:t>
            </a:r>
            <a:endParaRPr sz="2800" dirty="0">
              <a:latin typeface="Myanmar Text"/>
              <a:cs typeface="Myanmar Text"/>
            </a:endParaRPr>
          </a:p>
        </p:txBody>
      </p:sp>
      <p:sp>
        <p:nvSpPr>
          <p:cNvPr id="4" name="object 4"/>
          <p:cNvSpPr/>
          <p:nvPr/>
        </p:nvSpPr>
        <p:spPr>
          <a:xfrm>
            <a:off x="9660255" y="1552066"/>
            <a:ext cx="137160" cy="749300"/>
          </a:xfrm>
          <a:custGeom>
            <a:avLst/>
            <a:gdLst/>
            <a:ahLst/>
            <a:cxnLst/>
            <a:rect l="l" t="t" r="r" b="b"/>
            <a:pathLst>
              <a:path w="137159" h="749300">
                <a:moveTo>
                  <a:pt x="131191" y="62357"/>
                </a:moveTo>
                <a:lnTo>
                  <a:pt x="33020" y="62357"/>
                </a:lnTo>
                <a:lnTo>
                  <a:pt x="33020" y="73787"/>
                </a:lnTo>
                <a:lnTo>
                  <a:pt x="131191" y="73787"/>
                </a:lnTo>
                <a:lnTo>
                  <a:pt x="131191" y="62357"/>
                </a:lnTo>
                <a:close/>
              </a:path>
              <a:path w="137159" h="749300">
                <a:moveTo>
                  <a:pt x="88138" y="11557"/>
                </a:moveTo>
                <a:lnTo>
                  <a:pt x="77850" y="11557"/>
                </a:lnTo>
                <a:lnTo>
                  <a:pt x="77850" y="62357"/>
                </a:lnTo>
                <a:lnTo>
                  <a:pt x="88138" y="62357"/>
                </a:lnTo>
                <a:lnTo>
                  <a:pt x="88138" y="11557"/>
                </a:lnTo>
                <a:close/>
              </a:path>
              <a:path w="137159" h="749300">
                <a:moveTo>
                  <a:pt x="131191" y="0"/>
                </a:moveTo>
                <a:lnTo>
                  <a:pt x="33020" y="0"/>
                </a:lnTo>
                <a:lnTo>
                  <a:pt x="33020" y="11557"/>
                </a:lnTo>
                <a:lnTo>
                  <a:pt x="131191" y="11557"/>
                </a:lnTo>
                <a:lnTo>
                  <a:pt x="131191" y="0"/>
                </a:lnTo>
                <a:close/>
              </a:path>
              <a:path w="137159" h="749300">
                <a:moveTo>
                  <a:pt x="81025" y="92710"/>
                </a:moveTo>
                <a:lnTo>
                  <a:pt x="39137" y="112073"/>
                </a:lnTo>
                <a:lnTo>
                  <a:pt x="31369" y="138684"/>
                </a:lnTo>
                <a:lnTo>
                  <a:pt x="32248" y="148824"/>
                </a:lnTo>
                <a:lnTo>
                  <a:pt x="61849" y="182324"/>
                </a:lnTo>
                <a:lnTo>
                  <a:pt x="83312" y="185547"/>
                </a:lnTo>
                <a:lnTo>
                  <a:pt x="93837" y="184763"/>
                </a:lnTo>
                <a:lnTo>
                  <a:pt x="103314" y="182419"/>
                </a:lnTo>
                <a:lnTo>
                  <a:pt x="111744" y="178528"/>
                </a:lnTo>
                <a:lnTo>
                  <a:pt x="118607" y="173482"/>
                </a:lnTo>
                <a:lnTo>
                  <a:pt x="81788" y="173482"/>
                </a:lnTo>
                <a:lnTo>
                  <a:pt x="72808" y="172888"/>
                </a:lnTo>
                <a:lnTo>
                  <a:pt x="42429" y="146349"/>
                </a:lnTo>
                <a:lnTo>
                  <a:pt x="41783" y="138684"/>
                </a:lnTo>
                <a:lnTo>
                  <a:pt x="42473" y="131496"/>
                </a:lnTo>
                <a:lnTo>
                  <a:pt x="73370" y="105350"/>
                </a:lnTo>
                <a:lnTo>
                  <a:pt x="82042" y="104775"/>
                </a:lnTo>
                <a:lnTo>
                  <a:pt x="117713" y="104775"/>
                </a:lnTo>
                <a:lnTo>
                  <a:pt x="111101" y="99889"/>
                </a:lnTo>
                <a:lnTo>
                  <a:pt x="102266" y="95885"/>
                </a:lnTo>
                <a:lnTo>
                  <a:pt x="92185" y="93495"/>
                </a:lnTo>
                <a:lnTo>
                  <a:pt x="81025" y="92710"/>
                </a:lnTo>
                <a:close/>
              </a:path>
              <a:path w="137159" h="749300">
                <a:moveTo>
                  <a:pt x="117713" y="104775"/>
                </a:moveTo>
                <a:lnTo>
                  <a:pt x="82042" y="104775"/>
                </a:lnTo>
                <a:lnTo>
                  <a:pt x="90660" y="105372"/>
                </a:lnTo>
                <a:lnTo>
                  <a:pt x="98409" y="107172"/>
                </a:lnTo>
                <a:lnTo>
                  <a:pt x="122356" y="138684"/>
                </a:lnTo>
                <a:lnTo>
                  <a:pt x="122349" y="140335"/>
                </a:lnTo>
                <a:lnTo>
                  <a:pt x="99028" y="171211"/>
                </a:lnTo>
                <a:lnTo>
                  <a:pt x="81788" y="173482"/>
                </a:lnTo>
                <a:lnTo>
                  <a:pt x="118607" y="173482"/>
                </a:lnTo>
                <a:lnTo>
                  <a:pt x="132842" y="140335"/>
                </a:lnTo>
                <a:lnTo>
                  <a:pt x="131960" y="129879"/>
                </a:lnTo>
                <a:lnTo>
                  <a:pt x="129317" y="120602"/>
                </a:lnTo>
                <a:lnTo>
                  <a:pt x="124912" y="112492"/>
                </a:lnTo>
                <a:lnTo>
                  <a:pt x="118745" y="105537"/>
                </a:lnTo>
                <a:lnTo>
                  <a:pt x="117713" y="104775"/>
                </a:lnTo>
                <a:close/>
              </a:path>
              <a:path w="137159" h="749300">
                <a:moveTo>
                  <a:pt x="120269" y="242950"/>
                </a:moveTo>
                <a:lnTo>
                  <a:pt x="52070" y="242950"/>
                </a:lnTo>
                <a:lnTo>
                  <a:pt x="43068" y="244095"/>
                </a:lnTo>
                <a:lnTo>
                  <a:pt x="36639" y="247538"/>
                </a:lnTo>
                <a:lnTo>
                  <a:pt x="32781" y="253291"/>
                </a:lnTo>
                <a:lnTo>
                  <a:pt x="31576" y="260858"/>
                </a:lnTo>
                <a:lnTo>
                  <a:pt x="31496" y="265684"/>
                </a:lnTo>
                <a:lnTo>
                  <a:pt x="32258" y="269240"/>
                </a:lnTo>
                <a:lnTo>
                  <a:pt x="33781" y="271907"/>
                </a:lnTo>
                <a:lnTo>
                  <a:pt x="43306" y="271907"/>
                </a:lnTo>
                <a:lnTo>
                  <a:pt x="41783" y="269748"/>
                </a:lnTo>
                <a:lnTo>
                  <a:pt x="41021" y="267335"/>
                </a:lnTo>
                <a:lnTo>
                  <a:pt x="41021" y="260858"/>
                </a:lnTo>
                <a:lnTo>
                  <a:pt x="42037" y="258191"/>
                </a:lnTo>
                <a:lnTo>
                  <a:pt x="43942" y="256540"/>
                </a:lnTo>
                <a:lnTo>
                  <a:pt x="45974" y="255016"/>
                </a:lnTo>
                <a:lnTo>
                  <a:pt x="49402" y="254127"/>
                </a:lnTo>
                <a:lnTo>
                  <a:pt x="123951" y="254127"/>
                </a:lnTo>
                <a:lnTo>
                  <a:pt x="120269" y="242950"/>
                </a:lnTo>
                <a:close/>
              </a:path>
              <a:path w="137159" h="749300">
                <a:moveTo>
                  <a:pt x="103124" y="254127"/>
                </a:moveTo>
                <a:lnTo>
                  <a:pt x="93599" y="254127"/>
                </a:lnTo>
                <a:lnTo>
                  <a:pt x="93599" y="271907"/>
                </a:lnTo>
                <a:lnTo>
                  <a:pt x="103124" y="271907"/>
                </a:lnTo>
                <a:lnTo>
                  <a:pt x="103124" y="254127"/>
                </a:lnTo>
                <a:close/>
              </a:path>
              <a:path w="137159" h="749300">
                <a:moveTo>
                  <a:pt x="103124" y="230886"/>
                </a:moveTo>
                <a:lnTo>
                  <a:pt x="93599" y="230886"/>
                </a:lnTo>
                <a:lnTo>
                  <a:pt x="93599" y="242950"/>
                </a:lnTo>
                <a:lnTo>
                  <a:pt x="103124" y="242950"/>
                </a:lnTo>
                <a:lnTo>
                  <a:pt x="103124" y="230886"/>
                </a:lnTo>
                <a:close/>
              </a:path>
              <a:path w="137159" h="749300">
                <a:moveTo>
                  <a:pt x="97007" y="293370"/>
                </a:moveTo>
                <a:lnTo>
                  <a:pt x="65277" y="293370"/>
                </a:lnTo>
                <a:lnTo>
                  <a:pt x="65277" y="342900"/>
                </a:lnTo>
                <a:lnTo>
                  <a:pt x="71120" y="342900"/>
                </a:lnTo>
                <a:lnTo>
                  <a:pt x="78597" y="342425"/>
                </a:lnTo>
                <a:lnTo>
                  <a:pt x="85217" y="341010"/>
                </a:lnTo>
                <a:lnTo>
                  <a:pt x="90979" y="338667"/>
                </a:lnTo>
                <a:lnTo>
                  <a:pt x="95885" y="335407"/>
                </a:lnTo>
                <a:lnTo>
                  <a:pt x="100510" y="331470"/>
                </a:lnTo>
                <a:lnTo>
                  <a:pt x="74802" y="331470"/>
                </a:lnTo>
                <a:lnTo>
                  <a:pt x="74802" y="293497"/>
                </a:lnTo>
                <a:lnTo>
                  <a:pt x="97147" y="293497"/>
                </a:lnTo>
                <a:lnTo>
                  <a:pt x="97007" y="293370"/>
                </a:lnTo>
                <a:close/>
              </a:path>
              <a:path w="137159" h="749300">
                <a:moveTo>
                  <a:pt x="67818" y="281813"/>
                </a:moveTo>
                <a:lnTo>
                  <a:pt x="31369" y="303657"/>
                </a:lnTo>
                <a:lnTo>
                  <a:pt x="31369" y="313563"/>
                </a:lnTo>
                <a:lnTo>
                  <a:pt x="31795" y="320803"/>
                </a:lnTo>
                <a:lnTo>
                  <a:pt x="33067" y="327294"/>
                </a:lnTo>
                <a:lnTo>
                  <a:pt x="35173" y="333047"/>
                </a:lnTo>
                <a:lnTo>
                  <a:pt x="38100" y="338074"/>
                </a:lnTo>
                <a:lnTo>
                  <a:pt x="48641" y="338074"/>
                </a:lnTo>
                <a:lnTo>
                  <a:pt x="43434" y="331470"/>
                </a:lnTo>
                <a:lnTo>
                  <a:pt x="40894" y="324231"/>
                </a:lnTo>
                <a:lnTo>
                  <a:pt x="40894" y="309245"/>
                </a:lnTo>
                <a:lnTo>
                  <a:pt x="42925" y="303784"/>
                </a:lnTo>
                <a:lnTo>
                  <a:pt x="47244" y="299720"/>
                </a:lnTo>
                <a:lnTo>
                  <a:pt x="51435" y="295656"/>
                </a:lnTo>
                <a:lnTo>
                  <a:pt x="57530" y="293624"/>
                </a:lnTo>
                <a:lnTo>
                  <a:pt x="65277" y="293370"/>
                </a:lnTo>
                <a:lnTo>
                  <a:pt x="97007" y="293370"/>
                </a:lnTo>
                <a:lnTo>
                  <a:pt x="94488" y="291084"/>
                </a:lnTo>
                <a:lnTo>
                  <a:pt x="88963" y="287010"/>
                </a:lnTo>
                <a:lnTo>
                  <a:pt x="82676" y="284114"/>
                </a:lnTo>
                <a:lnTo>
                  <a:pt x="75628" y="282386"/>
                </a:lnTo>
                <a:lnTo>
                  <a:pt x="67818" y="281813"/>
                </a:lnTo>
                <a:close/>
              </a:path>
              <a:path w="137159" h="749300">
                <a:moveTo>
                  <a:pt x="97147" y="293497"/>
                </a:moveTo>
                <a:lnTo>
                  <a:pt x="74802" y="293497"/>
                </a:lnTo>
                <a:lnTo>
                  <a:pt x="80899" y="294386"/>
                </a:lnTo>
                <a:lnTo>
                  <a:pt x="85851" y="296672"/>
                </a:lnTo>
                <a:lnTo>
                  <a:pt x="89662" y="300355"/>
                </a:lnTo>
                <a:lnTo>
                  <a:pt x="93472" y="304165"/>
                </a:lnTo>
                <a:lnTo>
                  <a:pt x="95376" y="308610"/>
                </a:lnTo>
                <a:lnTo>
                  <a:pt x="95376" y="319405"/>
                </a:lnTo>
                <a:lnTo>
                  <a:pt x="93599" y="323596"/>
                </a:lnTo>
                <a:lnTo>
                  <a:pt x="86360" y="329819"/>
                </a:lnTo>
                <a:lnTo>
                  <a:pt x="81279" y="331343"/>
                </a:lnTo>
                <a:lnTo>
                  <a:pt x="74802" y="331470"/>
                </a:lnTo>
                <a:lnTo>
                  <a:pt x="100510" y="331470"/>
                </a:lnTo>
                <a:lnTo>
                  <a:pt x="101853" y="330327"/>
                </a:lnTo>
                <a:lnTo>
                  <a:pt x="104775" y="323215"/>
                </a:lnTo>
                <a:lnTo>
                  <a:pt x="104775" y="304927"/>
                </a:lnTo>
                <a:lnTo>
                  <a:pt x="101346" y="297307"/>
                </a:lnTo>
                <a:lnTo>
                  <a:pt x="97147" y="293497"/>
                </a:lnTo>
                <a:close/>
              </a:path>
              <a:path w="137159" h="749300">
                <a:moveTo>
                  <a:pt x="98171" y="361315"/>
                </a:moveTo>
                <a:lnTo>
                  <a:pt x="86741" y="361315"/>
                </a:lnTo>
                <a:lnTo>
                  <a:pt x="92455" y="368173"/>
                </a:lnTo>
                <a:lnTo>
                  <a:pt x="95376" y="375793"/>
                </a:lnTo>
                <a:lnTo>
                  <a:pt x="95376" y="393827"/>
                </a:lnTo>
                <a:lnTo>
                  <a:pt x="89408" y="398653"/>
                </a:lnTo>
                <a:lnTo>
                  <a:pt x="33020" y="398653"/>
                </a:lnTo>
                <a:lnTo>
                  <a:pt x="33020" y="409956"/>
                </a:lnTo>
                <a:lnTo>
                  <a:pt x="78613" y="409956"/>
                </a:lnTo>
                <a:lnTo>
                  <a:pt x="90041" y="408408"/>
                </a:lnTo>
                <a:lnTo>
                  <a:pt x="98218" y="403764"/>
                </a:lnTo>
                <a:lnTo>
                  <a:pt x="103133" y="396025"/>
                </a:lnTo>
                <a:lnTo>
                  <a:pt x="104775" y="385191"/>
                </a:lnTo>
                <a:lnTo>
                  <a:pt x="104670" y="375793"/>
                </a:lnTo>
                <a:lnTo>
                  <a:pt x="102616" y="368300"/>
                </a:lnTo>
                <a:lnTo>
                  <a:pt x="98171" y="361315"/>
                </a:lnTo>
                <a:close/>
              </a:path>
              <a:path w="137159" h="749300">
                <a:moveTo>
                  <a:pt x="51689" y="354584"/>
                </a:moveTo>
                <a:lnTo>
                  <a:pt x="45593" y="354584"/>
                </a:lnTo>
                <a:lnTo>
                  <a:pt x="40640" y="356488"/>
                </a:lnTo>
                <a:lnTo>
                  <a:pt x="33274" y="364363"/>
                </a:lnTo>
                <a:lnTo>
                  <a:pt x="31369" y="369824"/>
                </a:lnTo>
                <a:lnTo>
                  <a:pt x="31369" y="386334"/>
                </a:lnTo>
                <a:lnTo>
                  <a:pt x="35560" y="393573"/>
                </a:lnTo>
                <a:lnTo>
                  <a:pt x="43942" y="398399"/>
                </a:lnTo>
                <a:lnTo>
                  <a:pt x="43942" y="398653"/>
                </a:lnTo>
                <a:lnTo>
                  <a:pt x="55499" y="398653"/>
                </a:lnTo>
                <a:lnTo>
                  <a:pt x="50546" y="396875"/>
                </a:lnTo>
                <a:lnTo>
                  <a:pt x="46736" y="393192"/>
                </a:lnTo>
                <a:lnTo>
                  <a:pt x="42799" y="389636"/>
                </a:lnTo>
                <a:lnTo>
                  <a:pt x="40946" y="385191"/>
                </a:lnTo>
                <a:lnTo>
                  <a:pt x="40894" y="375412"/>
                </a:lnTo>
                <a:lnTo>
                  <a:pt x="41910" y="372110"/>
                </a:lnTo>
                <a:lnTo>
                  <a:pt x="46227" y="367284"/>
                </a:lnTo>
                <a:lnTo>
                  <a:pt x="49022" y="366013"/>
                </a:lnTo>
                <a:lnTo>
                  <a:pt x="70907" y="366013"/>
                </a:lnTo>
                <a:lnTo>
                  <a:pt x="67214" y="360330"/>
                </a:lnTo>
                <a:lnTo>
                  <a:pt x="60475" y="356016"/>
                </a:lnTo>
                <a:lnTo>
                  <a:pt x="51689" y="354584"/>
                </a:lnTo>
                <a:close/>
              </a:path>
              <a:path w="137159" h="749300">
                <a:moveTo>
                  <a:pt x="70907" y="366013"/>
                </a:moveTo>
                <a:lnTo>
                  <a:pt x="57150" y="366013"/>
                </a:lnTo>
                <a:lnTo>
                  <a:pt x="60451" y="367411"/>
                </a:lnTo>
                <a:lnTo>
                  <a:pt x="62356" y="369950"/>
                </a:lnTo>
                <a:lnTo>
                  <a:pt x="64135" y="372618"/>
                </a:lnTo>
                <a:lnTo>
                  <a:pt x="65404" y="376555"/>
                </a:lnTo>
                <a:lnTo>
                  <a:pt x="66167" y="381762"/>
                </a:lnTo>
                <a:lnTo>
                  <a:pt x="68452" y="398653"/>
                </a:lnTo>
                <a:lnTo>
                  <a:pt x="77470" y="398653"/>
                </a:lnTo>
                <a:lnTo>
                  <a:pt x="74549" y="377698"/>
                </a:lnTo>
                <a:lnTo>
                  <a:pt x="71905" y="367549"/>
                </a:lnTo>
                <a:lnTo>
                  <a:pt x="70907" y="366013"/>
                </a:lnTo>
                <a:close/>
              </a:path>
              <a:path w="137159" h="749300">
                <a:moveTo>
                  <a:pt x="95550" y="438023"/>
                </a:moveTo>
                <a:lnTo>
                  <a:pt x="75819" y="438023"/>
                </a:lnTo>
                <a:lnTo>
                  <a:pt x="82550" y="440309"/>
                </a:lnTo>
                <a:lnTo>
                  <a:pt x="87629" y="445008"/>
                </a:lnTo>
                <a:lnTo>
                  <a:pt x="92837" y="449580"/>
                </a:lnTo>
                <a:lnTo>
                  <a:pt x="95263" y="455162"/>
                </a:lnTo>
                <a:lnTo>
                  <a:pt x="95376" y="468503"/>
                </a:lnTo>
                <a:lnTo>
                  <a:pt x="93472" y="474091"/>
                </a:lnTo>
                <a:lnTo>
                  <a:pt x="89916" y="479298"/>
                </a:lnTo>
                <a:lnTo>
                  <a:pt x="101346" y="479298"/>
                </a:lnTo>
                <a:lnTo>
                  <a:pt x="103631" y="474599"/>
                </a:lnTo>
                <a:lnTo>
                  <a:pt x="104775" y="469138"/>
                </a:lnTo>
                <a:lnTo>
                  <a:pt x="104775" y="463042"/>
                </a:lnTo>
                <a:lnTo>
                  <a:pt x="104128" y="455162"/>
                </a:lnTo>
                <a:lnTo>
                  <a:pt x="102171" y="448103"/>
                </a:lnTo>
                <a:lnTo>
                  <a:pt x="98881" y="441878"/>
                </a:lnTo>
                <a:lnTo>
                  <a:pt x="95550" y="438023"/>
                </a:lnTo>
                <a:close/>
              </a:path>
              <a:path w="137159" h="749300">
                <a:moveTo>
                  <a:pt x="66421" y="426593"/>
                </a:moveTo>
                <a:lnTo>
                  <a:pt x="33829" y="446436"/>
                </a:lnTo>
                <a:lnTo>
                  <a:pt x="31369" y="459994"/>
                </a:lnTo>
                <a:lnTo>
                  <a:pt x="31369" y="467360"/>
                </a:lnTo>
                <a:lnTo>
                  <a:pt x="33020" y="473710"/>
                </a:lnTo>
                <a:lnTo>
                  <a:pt x="36322" y="479171"/>
                </a:lnTo>
                <a:lnTo>
                  <a:pt x="46990" y="479171"/>
                </a:lnTo>
                <a:lnTo>
                  <a:pt x="42925" y="473710"/>
                </a:lnTo>
                <a:lnTo>
                  <a:pt x="40894" y="467995"/>
                </a:lnTo>
                <a:lnTo>
                  <a:pt x="40894" y="454660"/>
                </a:lnTo>
                <a:lnTo>
                  <a:pt x="43179" y="448818"/>
                </a:lnTo>
                <a:lnTo>
                  <a:pt x="48005" y="444500"/>
                </a:lnTo>
                <a:lnTo>
                  <a:pt x="52704" y="440182"/>
                </a:lnTo>
                <a:lnTo>
                  <a:pt x="59181" y="438023"/>
                </a:lnTo>
                <a:lnTo>
                  <a:pt x="95550" y="438023"/>
                </a:lnTo>
                <a:lnTo>
                  <a:pt x="94234" y="436499"/>
                </a:lnTo>
                <a:lnTo>
                  <a:pt x="88566" y="432165"/>
                </a:lnTo>
                <a:lnTo>
                  <a:pt x="82041" y="429069"/>
                </a:lnTo>
                <a:lnTo>
                  <a:pt x="74660" y="427212"/>
                </a:lnTo>
                <a:lnTo>
                  <a:pt x="66421" y="426593"/>
                </a:lnTo>
                <a:close/>
              </a:path>
              <a:path w="137159" h="749300">
                <a:moveTo>
                  <a:pt x="91567" y="508127"/>
                </a:moveTo>
                <a:lnTo>
                  <a:pt x="79375" y="508127"/>
                </a:lnTo>
                <a:lnTo>
                  <a:pt x="84836" y="510032"/>
                </a:lnTo>
                <a:lnTo>
                  <a:pt x="89026" y="513715"/>
                </a:lnTo>
                <a:lnTo>
                  <a:pt x="93218" y="517525"/>
                </a:lnTo>
                <a:lnTo>
                  <a:pt x="95376" y="522097"/>
                </a:lnTo>
                <a:lnTo>
                  <a:pt x="95376" y="527558"/>
                </a:lnTo>
                <a:lnTo>
                  <a:pt x="93997" y="534705"/>
                </a:lnTo>
                <a:lnTo>
                  <a:pt x="89868" y="539781"/>
                </a:lnTo>
                <a:lnTo>
                  <a:pt x="83000" y="542809"/>
                </a:lnTo>
                <a:lnTo>
                  <a:pt x="73405" y="543813"/>
                </a:lnTo>
                <a:lnTo>
                  <a:pt x="33020" y="543813"/>
                </a:lnTo>
                <a:lnTo>
                  <a:pt x="33020" y="555117"/>
                </a:lnTo>
                <a:lnTo>
                  <a:pt x="76200" y="555117"/>
                </a:lnTo>
                <a:lnTo>
                  <a:pt x="88701" y="553638"/>
                </a:lnTo>
                <a:lnTo>
                  <a:pt x="97631" y="549195"/>
                </a:lnTo>
                <a:lnTo>
                  <a:pt x="102989" y="541776"/>
                </a:lnTo>
                <a:lnTo>
                  <a:pt x="104775" y="531368"/>
                </a:lnTo>
                <a:lnTo>
                  <a:pt x="103943" y="524347"/>
                </a:lnTo>
                <a:lnTo>
                  <a:pt x="101457" y="518160"/>
                </a:lnTo>
                <a:lnTo>
                  <a:pt x="97327" y="512829"/>
                </a:lnTo>
                <a:lnTo>
                  <a:pt x="91567" y="508381"/>
                </a:lnTo>
                <a:lnTo>
                  <a:pt x="91567" y="508127"/>
                </a:lnTo>
                <a:close/>
              </a:path>
              <a:path w="137159" h="749300">
                <a:moveTo>
                  <a:pt x="136778" y="496950"/>
                </a:moveTo>
                <a:lnTo>
                  <a:pt x="33020" y="496950"/>
                </a:lnTo>
                <a:lnTo>
                  <a:pt x="33020" y="508127"/>
                </a:lnTo>
                <a:lnTo>
                  <a:pt x="136778" y="508127"/>
                </a:lnTo>
                <a:lnTo>
                  <a:pt x="136778" y="496950"/>
                </a:lnTo>
                <a:close/>
              </a:path>
              <a:path w="137159" h="749300">
                <a:moveTo>
                  <a:pt x="130301" y="574675"/>
                </a:moveTo>
                <a:lnTo>
                  <a:pt x="126111" y="574675"/>
                </a:lnTo>
                <a:lnTo>
                  <a:pt x="124333" y="575310"/>
                </a:lnTo>
                <a:lnTo>
                  <a:pt x="121666" y="578231"/>
                </a:lnTo>
                <a:lnTo>
                  <a:pt x="120903" y="579882"/>
                </a:lnTo>
                <a:lnTo>
                  <a:pt x="120903" y="583946"/>
                </a:lnTo>
                <a:lnTo>
                  <a:pt x="121666" y="585724"/>
                </a:lnTo>
                <a:lnTo>
                  <a:pt x="124460" y="588518"/>
                </a:lnTo>
                <a:lnTo>
                  <a:pt x="126238" y="589280"/>
                </a:lnTo>
                <a:lnTo>
                  <a:pt x="130301" y="589280"/>
                </a:lnTo>
                <a:lnTo>
                  <a:pt x="132079" y="588518"/>
                </a:lnTo>
                <a:lnTo>
                  <a:pt x="134874" y="585724"/>
                </a:lnTo>
                <a:lnTo>
                  <a:pt x="135509" y="583946"/>
                </a:lnTo>
                <a:lnTo>
                  <a:pt x="135509" y="579882"/>
                </a:lnTo>
                <a:lnTo>
                  <a:pt x="134874" y="578231"/>
                </a:lnTo>
                <a:lnTo>
                  <a:pt x="133476" y="576707"/>
                </a:lnTo>
                <a:lnTo>
                  <a:pt x="132079" y="575310"/>
                </a:lnTo>
                <a:lnTo>
                  <a:pt x="130301" y="574675"/>
                </a:lnTo>
                <a:close/>
              </a:path>
              <a:path w="137159" h="749300">
                <a:moveTo>
                  <a:pt x="103124" y="576199"/>
                </a:moveTo>
                <a:lnTo>
                  <a:pt x="33020" y="576199"/>
                </a:lnTo>
                <a:lnTo>
                  <a:pt x="33020" y="587375"/>
                </a:lnTo>
                <a:lnTo>
                  <a:pt x="103124" y="587375"/>
                </a:lnTo>
                <a:lnTo>
                  <a:pt x="103124" y="576199"/>
                </a:lnTo>
                <a:close/>
              </a:path>
              <a:path w="137159" h="749300">
                <a:moveTo>
                  <a:pt x="91567" y="620903"/>
                </a:moveTo>
                <a:lnTo>
                  <a:pt x="79501" y="620903"/>
                </a:lnTo>
                <a:lnTo>
                  <a:pt x="84836" y="622681"/>
                </a:lnTo>
                <a:lnTo>
                  <a:pt x="93218" y="630047"/>
                </a:lnTo>
                <a:lnTo>
                  <a:pt x="95376" y="634746"/>
                </a:lnTo>
                <a:lnTo>
                  <a:pt x="95376" y="640334"/>
                </a:lnTo>
                <a:lnTo>
                  <a:pt x="93974" y="647481"/>
                </a:lnTo>
                <a:lnTo>
                  <a:pt x="89773" y="652557"/>
                </a:lnTo>
                <a:lnTo>
                  <a:pt x="82786" y="655585"/>
                </a:lnTo>
                <a:lnTo>
                  <a:pt x="73025" y="656590"/>
                </a:lnTo>
                <a:lnTo>
                  <a:pt x="33020" y="656590"/>
                </a:lnTo>
                <a:lnTo>
                  <a:pt x="33020" y="667893"/>
                </a:lnTo>
                <a:lnTo>
                  <a:pt x="85217" y="667893"/>
                </a:lnTo>
                <a:lnTo>
                  <a:pt x="92455" y="665861"/>
                </a:lnTo>
                <a:lnTo>
                  <a:pt x="102362" y="657733"/>
                </a:lnTo>
                <a:lnTo>
                  <a:pt x="104775" y="651891"/>
                </a:lnTo>
                <a:lnTo>
                  <a:pt x="104775" y="644144"/>
                </a:lnTo>
                <a:lnTo>
                  <a:pt x="103943" y="637069"/>
                </a:lnTo>
                <a:lnTo>
                  <a:pt x="101457" y="630888"/>
                </a:lnTo>
                <a:lnTo>
                  <a:pt x="97327" y="625588"/>
                </a:lnTo>
                <a:lnTo>
                  <a:pt x="91567" y="621157"/>
                </a:lnTo>
                <a:lnTo>
                  <a:pt x="91567" y="620903"/>
                </a:lnTo>
                <a:close/>
              </a:path>
              <a:path w="137159" h="749300">
                <a:moveTo>
                  <a:pt x="103124" y="609727"/>
                </a:moveTo>
                <a:lnTo>
                  <a:pt x="33020" y="609727"/>
                </a:lnTo>
                <a:lnTo>
                  <a:pt x="33020" y="620903"/>
                </a:lnTo>
                <a:lnTo>
                  <a:pt x="103124" y="620903"/>
                </a:lnTo>
                <a:lnTo>
                  <a:pt x="103124" y="609727"/>
                </a:lnTo>
                <a:close/>
              </a:path>
              <a:path w="137159" h="749300">
                <a:moveTo>
                  <a:pt x="16255" y="689102"/>
                </a:moveTo>
                <a:lnTo>
                  <a:pt x="4952" y="689102"/>
                </a:lnTo>
                <a:lnTo>
                  <a:pt x="1650" y="695579"/>
                </a:lnTo>
                <a:lnTo>
                  <a:pt x="38" y="702897"/>
                </a:lnTo>
                <a:lnTo>
                  <a:pt x="0" y="711835"/>
                </a:lnTo>
                <a:lnTo>
                  <a:pt x="2380" y="727710"/>
                </a:lnTo>
                <a:lnTo>
                  <a:pt x="2479" y="728091"/>
                </a:lnTo>
                <a:lnTo>
                  <a:pt x="9683" y="739552"/>
                </a:lnTo>
                <a:lnTo>
                  <a:pt x="21752" y="746482"/>
                </a:lnTo>
                <a:lnTo>
                  <a:pt x="38608" y="748792"/>
                </a:lnTo>
                <a:lnTo>
                  <a:pt x="103124" y="748792"/>
                </a:lnTo>
                <a:lnTo>
                  <a:pt x="103124" y="737488"/>
                </a:lnTo>
                <a:lnTo>
                  <a:pt x="37211" y="737488"/>
                </a:lnTo>
                <a:lnTo>
                  <a:pt x="25136" y="735869"/>
                </a:lnTo>
                <a:lnTo>
                  <a:pt x="16525" y="731012"/>
                </a:lnTo>
                <a:lnTo>
                  <a:pt x="11368" y="722915"/>
                </a:lnTo>
                <a:lnTo>
                  <a:pt x="9690" y="711835"/>
                </a:lnTo>
                <a:lnTo>
                  <a:pt x="9651" y="704469"/>
                </a:lnTo>
                <a:lnTo>
                  <a:pt x="11811" y="696976"/>
                </a:lnTo>
                <a:lnTo>
                  <a:pt x="16255" y="689102"/>
                </a:lnTo>
                <a:close/>
              </a:path>
              <a:path w="137159" h="749300">
                <a:moveTo>
                  <a:pt x="65786" y="684149"/>
                </a:moveTo>
                <a:lnTo>
                  <a:pt x="31369" y="704469"/>
                </a:lnTo>
                <a:lnTo>
                  <a:pt x="31369" y="713105"/>
                </a:lnTo>
                <a:lnTo>
                  <a:pt x="32204" y="720679"/>
                </a:lnTo>
                <a:lnTo>
                  <a:pt x="34718" y="727217"/>
                </a:lnTo>
                <a:lnTo>
                  <a:pt x="38923" y="732732"/>
                </a:lnTo>
                <a:lnTo>
                  <a:pt x="44830" y="737235"/>
                </a:lnTo>
                <a:lnTo>
                  <a:pt x="44830" y="737488"/>
                </a:lnTo>
                <a:lnTo>
                  <a:pt x="57785" y="737488"/>
                </a:lnTo>
                <a:lnTo>
                  <a:pt x="52070" y="735584"/>
                </a:lnTo>
                <a:lnTo>
                  <a:pt x="47498" y="731647"/>
                </a:lnTo>
                <a:lnTo>
                  <a:pt x="43052" y="727710"/>
                </a:lnTo>
                <a:lnTo>
                  <a:pt x="40894" y="722503"/>
                </a:lnTo>
                <a:lnTo>
                  <a:pt x="40894" y="710057"/>
                </a:lnTo>
                <a:lnTo>
                  <a:pt x="43179" y="704977"/>
                </a:lnTo>
                <a:lnTo>
                  <a:pt x="47878" y="701294"/>
                </a:lnTo>
                <a:lnTo>
                  <a:pt x="52577" y="697484"/>
                </a:lnTo>
                <a:lnTo>
                  <a:pt x="58800" y="695579"/>
                </a:lnTo>
                <a:lnTo>
                  <a:pt x="97062" y="695579"/>
                </a:lnTo>
                <a:lnTo>
                  <a:pt x="94234" y="692658"/>
                </a:lnTo>
                <a:lnTo>
                  <a:pt x="88520" y="688917"/>
                </a:lnTo>
                <a:lnTo>
                  <a:pt x="81867" y="686260"/>
                </a:lnTo>
                <a:lnTo>
                  <a:pt x="74285" y="684674"/>
                </a:lnTo>
                <a:lnTo>
                  <a:pt x="65786" y="684149"/>
                </a:lnTo>
                <a:close/>
              </a:path>
              <a:path w="137159" h="749300">
                <a:moveTo>
                  <a:pt x="97062" y="695579"/>
                </a:moveTo>
                <a:lnTo>
                  <a:pt x="75692" y="695579"/>
                </a:lnTo>
                <a:lnTo>
                  <a:pt x="82676" y="697611"/>
                </a:lnTo>
                <a:lnTo>
                  <a:pt x="92837" y="705485"/>
                </a:lnTo>
                <a:lnTo>
                  <a:pt x="95376" y="710819"/>
                </a:lnTo>
                <a:lnTo>
                  <a:pt x="95376" y="723392"/>
                </a:lnTo>
                <a:lnTo>
                  <a:pt x="93345" y="728091"/>
                </a:lnTo>
                <a:lnTo>
                  <a:pt x="89408" y="731901"/>
                </a:lnTo>
                <a:lnTo>
                  <a:pt x="85471" y="735584"/>
                </a:lnTo>
                <a:lnTo>
                  <a:pt x="80645" y="737488"/>
                </a:lnTo>
                <a:lnTo>
                  <a:pt x="93472" y="737488"/>
                </a:lnTo>
                <a:lnTo>
                  <a:pt x="93472" y="737235"/>
                </a:lnTo>
                <a:lnTo>
                  <a:pt x="100965" y="732663"/>
                </a:lnTo>
                <a:lnTo>
                  <a:pt x="104775" y="725678"/>
                </a:lnTo>
                <a:lnTo>
                  <a:pt x="104775" y="716280"/>
                </a:lnTo>
                <a:lnTo>
                  <a:pt x="104110" y="709177"/>
                </a:lnTo>
                <a:lnTo>
                  <a:pt x="102123" y="702897"/>
                </a:lnTo>
                <a:lnTo>
                  <a:pt x="98827" y="697402"/>
                </a:lnTo>
                <a:lnTo>
                  <a:pt x="97062" y="695579"/>
                </a:lnTo>
                <a:close/>
              </a:path>
            </a:pathLst>
          </a:custGeom>
          <a:solidFill>
            <a:srgbClr val="FFFFFF">
              <a:alpha val="59999"/>
            </a:srgbClr>
          </a:solidFill>
        </p:spPr>
        <p:txBody>
          <a:bodyPr wrap="square" lIns="0" tIns="0" rIns="0" bIns="0" rtlCol="0"/>
          <a:lstStyle/>
          <a:p>
            <a:endParaRPr/>
          </a:p>
        </p:txBody>
      </p:sp>
      <p:pic>
        <p:nvPicPr>
          <p:cNvPr id="6" name="Picture 5">
            <a:extLst>
              <a:ext uri="{FF2B5EF4-FFF2-40B4-BE49-F238E27FC236}">
                <a16:creationId xmlns:a16="http://schemas.microsoft.com/office/drawing/2014/main" id="{3EAFF33C-26B2-4D6F-9BC6-61C99EB60A86}"/>
              </a:ext>
            </a:extLst>
          </p:cNvPr>
          <p:cNvPicPr>
            <a:picLocks noChangeAspect="1"/>
          </p:cNvPicPr>
          <p:nvPr/>
        </p:nvPicPr>
        <p:blipFill>
          <a:blip r:embed="rId2"/>
          <a:stretch>
            <a:fillRect/>
          </a:stretch>
        </p:blipFill>
        <p:spPr>
          <a:xfrm>
            <a:off x="5907024" y="877643"/>
            <a:ext cx="5903976" cy="442798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0866" y="156021"/>
            <a:ext cx="11163299" cy="1858842"/>
          </a:xfrm>
          <a:prstGeom prst="rect">
            <a:avLst/>
          </a:prstGeom>
        </p:spPr>
        <p:txBody>
          <a:bodyPr vert="horz" wrap="square" lIns="0" tIns="12065" rIns="0" bIns="0" rtlCol="0" anchor="ctr">
            <a:spAutoFit/>
          </a:bodyPr>
          <a:lstStyle/>
          <a:p>
            <a:pPr marL="12700">
              <a:spcBef>
                <a:spcPts val="95"/>
              </a:spcBef>
            </a:pPr>
            <a:r>
              <a:rPr sz="4000" b="1" spc="-180" dirty="0">
                <a:latin typeface="Myanmar Text"/>
                <a:cs typeface="Myanmar Text"/>
              </a:rPr>
              <a:t>Most </a:t>
            </a:r>
            <a:r>
              <a:rPr sz="4000" b="1" spc="-200" dirty="0">
                <a:latin typeface="Myanmar Text"/>
                <a:cs typeface="Myanmar Text"/>
              </a:rPr>
              <a:t>important</a:t>
            </a:r>
            <a:r>
              <a:rPr sz="4000" b="1" spc="-75" dirty="0">
                <a:latin typeface="Myanmar Text"/>
                <a:cs typeface="Myanmar Text"/>
              </a:rPr>
              <a:t> </a:t>
            </a:r>
            <a:r>
              <a:rPr sz="4000" b="1" spc="-190" dirty="0">
                <a:latin typeface="Myanmar Text"/>
                <a:cs typeface="Myanmar Text"/>
              </a:rPr>
              <a:t>factor</a:t>
            </a:r>
            <a:r>
              <a:rPr lang="en-IN" sz="4000" b="1" spc="-190" dirty="0">
                <a:latin typeface="Myanmar Text"/>
                <a:cs typeface="Myanmar Text"/>
              </a:rPr>
              <a:t> </a:t>
            </a:r>
            <a:r>
              <a:rPr lang="en-IN" sz="4000" b="1" spc="-195" dirty="0">
                <a:solidFill>
                  <a:srgbClr val="EBEBEB"/>
                </a:solidFill>
                <a:latin typeface="Myanmar Text"/>
                <a:cs typeface="Myanmar Text"/>
              </a:rPr>
              <a:t>affecting</a:t>
            </a:r>
            <a:r>
              <a:rPr lang="en-IN" sz="4000" b="1" spc="-105" dirty="0">
                <a:solidFill>
                  <a:srgbClr val="EBEBEB"/>
                </a:solidFill>
                <a:latin typeface="Myanmar Text"/>
                <a:cs typeface="Myanmar Text"/>
              </a:rPr>
              <a:t> </a:t>
            </a:r>
            <a:r>
              <a:rPr lang="en-IN" sz="4000" b="1" spc="-210" dirty="0">
                <a:solidFill>
                  <a:srgbClr val="EBEBEB"/>
                </a:solidFill>
                <a:latin typeface="Myanmar Text"/>
                <a:cs typeface="Myanmar Text"/>
              </a:rPr>
              <a:t>mortality</a:t>
            </a:r>
            <a:br>
              <a:rPr lang="en-IN" sz="4000" dirty="0">
                <a:latin typeface="Myanmar Text"/>
                <a:cs typeface="Myanmar Text"/>
              </a:rPr>
            </a:br>
            <a:endParaRPr sz="4000" dirty="0">
              <a:latin typeface="Myanmar Text"/>
              <a:cs typeface="Myanmar Text"/>
            </a:endParaRPr>
          </a:p>
        </p:txBody>
      </p:sp>
      <p:sp>
        <p:nvSpPr>
          <p:cNvPr id="3" name="object 3"/>
          <p:cNvSpPr txBox="1"/>
          <p:nvPr/>
        </p:nvSpPr>
        <p:spPr>
          <a:xfrm>
            <a:off x="-207849" y="1265370"/>
            <a:ext cx="11009198" cy="873957"/>
          </a:xfrm>
          <a:prstGeom prst="rect">
            <a:avLst/>
          </a:prstGeom>
        </p:spPr>
        <p:txBody>
          <a:bodyPr vert="horz" wrap="square" lIns="0" tIns="12065" rIns="0" bIns="0" rtlCol="0">
            <a:spAutoFit/>
          </a:bodyPr>
          <a:lstStyle/>
          <a:p>
            <a:pPr marL="698500" marR="5080" indent="-342900">
              <a:spcBef>
                <a:spcPts val="3005"/>
              </a:spcBef>
            </a:pPr>
            <a:r>
              <a:rPr sz="2000" spc="-165" dirty="0">
                <a:solidFill>
                  <a:srgbClr val="89D0D5"/>
                </a:solidFill>
                <a:latin typeface="Wingdings 3"/>
                <a:cs typeface="Wingdings 3"/>
              </a:rPr>
              <a:t></a:t>
            </a:r>
            <a:r>
              <a:rPr sz="2800" b="1" spc="-165" dirty="0">
                <a:solidFill>
                  <a:srgbClr val="FFFFFF"/>
                </a:solidFill>
                <a:latin typeface="Myanmar Text"/>
                <a:cs typeface="Myanmar Text"/>
              </a:rPr>
              <a:t>Time </a:t>
            </a:r>
            <a:r>
              <a:rPr sz="2800" b="1" spc="-210" dirty="0">
                <a:solidFill>
                  <a:srgbClr val="FFFFFF"/>
                </a:solidFill>
                <a:latin typeface="Myanmar Text"/>
                <a:cs typeface="Myanmar Text"/>
              </a:rPr>
              <a:t>of </a:t>
            </a:r>
            <a:r>
              <a:rPr sz="2800" b="1" spc="-170" dirty="0">
                <a:solidFill>
                  <a:srgbClr val="FFFFFF"/>
                </a:solidFill>
                <a:latin typeface="Myanmar Text"/>
                <a:cs typeface="Myanmar Text"/>
              </a:rPr>
              <a:t>presentation </a:t>
            </a:r>
            <a:r>
              <a:rPr sz="2800" b="1" spc="-5" dirty="0">
                <a:solidFill>
                  <a:srgbClr val="FFFFFF"/>
                </a:solidFill>
                <a:latin typeface="Myanmar Text"/>
                <a:cs typeface="Myanmar Text"/>
              </a:rPr>
              <a:t>–  </a:t>
            </a:r>
            <a:r>
              <a:rPr sz="2800" b="1" spc="-155" dirty="0">
                <a:solidFill>
                  <a:srgbClr val="FFFFFF"/>
                </a:solidFill>
                <a:latin typeface="Myanmar Text"/>
                <a:cs typeface="Myanmar Text"/>
              </a:rPr>
              <a:t>cysteine </a:t>
            </a:r>
            <a:r>
              <a:rPr sz="2800" b="1" spc="-215" dirty="0">
                <a:solidFill>
                  <a:srgbClr val="FFFFFF"/>
                </a:solidFill>
                <a:latin typeface="Myanmar Text"/>
                <a:cs typeface="Myanmar Text"/>
              </a:rPr>
              <a:t>within </a:t>
            </a:r>
            <a:r>
              <a:rPr lang="en-US" sz="2800" b="1" spc="-215" dirty="0">
                <a:solidFill>
                  <a:srgbClr val="FFFFFF"/>
                </a:solidFill>
                <a:latin typeface="Myanmar Text"/>
                <a:cs typeface="Myanmar Text"/>
              </a:rPr>
              <a:t> </a:t>
            </a:r>
            <a:r>
              <a:rPr lang="en-US" sz="2800" b="1" spc="-165" dirty="0">
                <a:solidFill>
                  <a:srgbClr val="FFFFFF"/>
                </a:solidFill>
                <a:latin typeface="Myanmar Text"/>
                <a:cs typeface="Myanmar Text"/>
              </a:rPr>
              <a:t>8</a:t>
            </a:r>
            <a:r>
              <a:rPr sz="2800" b="1" spc="-165" dirty="0">
                <a:solidFill>
                  <a:srgbClr val="FFFFFF"/>
                </a:solidFill>
                <a:latin typeface="Myanmar Text"/>
                <a:cs typeface="Myanmar Text"/>
              </a:rPr>
              <a:t> </a:t>
            </a:r>
            <a:r>
              <a:rPr sz="2800" b="1" spc="-160" dirty="0">
                <a:solidFill>
                  <a:srgbClr val="FFFFFF"/>
                </a:solidFill>
                <a:latin typeface="Myanmar Text"/>
                <a:cs typeface="Myanmar Text"/>
              </a:rPr>
              <a:t>hours  </a:t>
            </a:r>
            <a:r>
              <a:rPr sz="2800" b="1" spc="-145" dirty="0">
                <a:solidFill>
                  <a:srgbClr val="FFFFFF"/>
                </a:solidFill>
                <a:latin typeface="Myanmar Text"/>
                <a:cs typeface="Myanmar Text"/>
              </a:rPr>
              <a:t>abolishes </a:t>
            </a:r>
            <a:r>
              <a:rPr sz="2800" b="1" spc="-180" dirty="0">
                <a:solidFill>
                  <a:srgbClr val="FFFFFF"/>
                </a:solidFill>
                <a:latin typeface="Myanmar Text"/>
                <a:cs typeface="Myanmar Text"/>
              </a:rPr>
              <a:t>significant </a:t>
            </a:r>
            <a:r>
              <a:rPr sz="2800" b="1" spc="-195" dirty="0">
                <a:solidFill>
                  <a:srgbClr val="FFFFFF"/>
                </a:solidFill>
                <a:latin typeface="Myanmar Text"/>
                <a:cs typeface="Myanmar Text"/>
              </a:rPr>
              <a:t>liver  </a:t>
            </a:r>
            <a:r>
              <a:rPr sz="2800" b="1" spc="-200" dirty="0">
                <a:solidFill>
                  <a:srgbClr val="FFFFFF"/>
                </a:solidFill>
                <a:latin typeface="Myanmar Text"/>
                <a:cs typeface="Myanmar Text"/>
              </a:rPr>
              <a:t>injury</a:t>
            </a:r>
            <a:endParaRPr sz="2800" dirty="0">
              <a:latin typeface="Myanmar Text"/>
              <a:cs typeface="Myanmar Text"/>
            </a:endParaRPr>
          </a:p>
        </p:txBody>
      </p:sp>
      <p:pic>
        <p:nvPicPr>
          <p:cNvPr id="5" name="Picture 4" descr="A black screen with white text&#10;&#10;AI-generated content may be incorrect.">
            <a:extLst>
              <a:ext uri="{FF2B5EF4-FFF2-40B4-BE49-F238E27FC236}">
                <a16:creationId xmlns:a16="http://schemas.microsoft.com/office/drawing/2014/main" id="{FE59D26D-2A3E-B7A4-13A7-02D0FD2C647E}"/>
              </a:ext>
            </a:extLst>
          </p:cNvPr>
          <p:cNvPicPr>
            <a:picLocks noChangeAspect="1"/>
          </p:cNvPicPr>
          <p:nvPr/>
        </p:nvPicPr>
        <p:blipFill>
          <a:blip r:embed="rId2"/>
          <a:stretch>
            <a:fillRect/>
          </a:stretch>
        </p:blipFill>
        <p:spPr>
          <a:xfrm>
            <a:off x="39441" y="2701321"/>
            <a:ext cx="5979696" cy="2415442"/>
          </a:xfrm>
          <a:prstGeom prst="rect">
            <a:avLst/>
          </a:prstGeom>
        </p:spPr>
      </p:pic>
      <p:sp>
        <p:nvSpPr>
          <p:cNvPr id="6" name="TextBox 5">
            <a:extLst>
              <a:ext uri="{FF2B5EF4-FFF2-40B4-BE49-F238E27FC236}">
                <a16:creationId xmlns:a16="http://schemas.microsoft.com/office/drawing/2014/main" id="{77BAD4C6-7709-983E-C2E1-B4E792462217}"/>
              </a:ext>
            </a:extLst>
          </p:cNvPr>
          <p:cNvSpPr txBox="1"/>
          <p:nvPr/>
        </p:nvSpPr>
        <p:spPr>
          <a:xfrm>
            <a:off x="6019137" y="2139327"/>
            <a:ext cx="6264408" cy="4524315"/>
          </a:xfrm>
          <a:prstGeom prst="rect">
            <a:avLst/>
          </a:prstGeom>
          <a:noFill/>
        </p:spPr>
        <p:txBody>
          <a:bodyPr wrap="square" rtlCol="0">
            <a:spAutoFit/>
          </a:bodyPr>
          <a:lstStyle/>
          <a:p>
            <a:pPr marL="457200" indent="-457200">
              <a:buFont typeface="Arial" panose="020B0604020202020204" pitchFamily="34" charset="0"/>
              <a:buChar char="•"/>
            </a:pPr>
            <a:r>
              <a:rPr lang="en-US" sz="3200" dirty="0"/>
              <a:t>Alcohol (mixed effect)</a:t>
            </a:r>
          </a:p>
          <a:p>
            <a:pPr marL="457200" indent="-457200">
              <a:buFont typeface="Arial" panose="020B0604020202020204" pitchFamily="34" charset="0"/>
              <a:buChar char="•"/>
            </a:pPr>
            <a:r>
              <a:rPr lang="en-US" sz="3200" dirty="0"/>
              <a:t>Tobacco (worse prognosis)</a:t>
            </a:r>
          </a:p>
          <a:p>
            <a:pPr marL="457200" indent="-457200">
              <a:buFont typeface="Arial" panose="020B0604020202020204" pitchFamily="34" charset="0"/>
              <a:buChar char="•"/>
            </a:pPr>
            <a:r>
              <a:rPr lang="en-US" sz="3200" dirty="0"/>
              <a:t>Chronic liver disease (no effect)</a:t>
            </a:r>
          </a:p>
          <a:p>
            <a:pPr marL="457200" indent="-457200">
              <a:buFont typeface="Arial" panose="020B0604020202020204" pitchFamily="34" charset="0"/>
              <a:buChar char="•"/>
            </a:pPr>
            <a:r>
              <a:rPr lang="en-US" sz="3200" dirty="0"/>
              <a:t>Nutritional status (depleted Glut)</a:t>
            </a:r>
          </a:p>
          <a:p>
            <a:pPr marL="457200" indent="-457200">
              <a:buFont typeface="Arial" panose="020B0604020202020204" pitchFamily="34" charset="0"/>
              <a:buChar char="•"/>
            </a:pPr>
            <a:r>
              <a:rPr lang="en-US" sz="3200" dirty="0"/>
              <a:t>Age</a:t>
            </a:r>
          </a:p>
          <a:p>
            <a:pPr marL="457200" indent="-457200">
              <a:buFont typeface="Arial" panose="020B0604020202020204" pitchFamily="34" charset="0"/>
              <a:buChar char="•"/>
            </a:pPr>
            <a:r>
              <a:rPr lang="en-US" sz="3200" dirty="0"/>
              <a:t>Genetics (Gilbert, Crigler Najjar?)</a:t>
            </a:r>
          </a:p>
          <a:p>
            <a:pPr marL="457200" indent="-457200">
              <a:buFont typeface="Arial" panose="020B0604020202020204" pitchFamily="34" charset="0"/>
              <a:buChar char="•"/>
            </a:pPr>
            <a:r>
              <a:rPr lang="en-US" sz="3200" dirty="0"/>
              <a:t>Concomitant drugs (CYP2E1 inducers, inhibitors, competition on Phase 1 reactions)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46198" y="197260"/>
            <a:ext cx="8342198" cy="689932"/>
          </a:xfrm>
          <a:prstGeom prst="rect">
            <a:avLst/>
          </a:prstGeom>
        </p:spPr>
        <p:txBody>
          <a:bodyPr vert="horz" wrap="square" lIns="0" tIns="12700" rIns="0" bIns="0" rtlCol="0" anchor="ctr">
            <a:spAutoFit/>
          </a:bodyPr>
          <a:lstStyle/>
          <a:p>
            <a:pPr marL="12700">
              <a:spcBef>
                <a:spcPts val="100"/>
              </a:spcBef>
            </a:pPr>
            <a:r>
              <a:rPr sz="4400" b="1" spc="-235" dirty="0">
                <a:latin typeface="Myanmar Text"/>
                <a:cs typeface="Myanmar Text"/>
              </a:rPr>
              <a:t>investigations</a:t>
            </a:r>
            <a:r>
              <a:rPr sz="4400" b="1" spc="-35" dirty="0">
                <a:latin typeface="Myanmar Text"/>
                <a:cs typeface="Myanmar Text"/>
              </a:rPr>
              <a:t> </a:t>
            </a:r>
            <a:r>
              <a:rPr sz="4400" b="1" spc="-295" dirty="0">
                <a:latin typeface="Myanmar Text"/>
                <a:cs typeface="Myanmar Text"/>
              </a:rPr>
              <a:t>:</a:t>
            </a:r>
            <a:endParaRPr sz="4400" dirty="0">
              <a:latin typeface="Myanmar Text"/>
              <a:cs typeface="Myanmar Text"/>
            </a:endParaRPr>
          </a:p>
        </p:txBody>
      </p:sp>
      <p:sp>
        <p:nvSpPr>
          <p:cNvPr id="8" name="TextBox 7">
            <a:extLst>
              <a:ext uri="{FF2B5EF4-FFF2-40B4-BE49-F238E27FC236}">
                <a16:creationId xmlns:a16="http://schemas.microsoft.com/office/drawing/2014/main" id="{99D33FFF-7EAA-7B3E-5FC3-0C9598F82771}"/>
              </a:ext>
            </a:extLst>
          </p:cNvPr>
          <p:cNvSpPr txBox="1"/>
          <p:nvPr/>
        </p:nvSpPr>
        <p:spPr>
          <a:xfrm>
            <a:off x="55659" y="887192"/>
            <a:ext cx="11923295" cy="5632311"/>
          </a:xfrm>
          <a:prstGeom prst="rect">
            <a:avLst/>
          </a:prstGeom>
          <a:noFill/>
        </p:spPr>
        <p:txBody>
          <a:bodyPr wrap="square">
            <a:spAutoFit/>
          </a:bodyPr>
          <a:lstStyle/>
          <a:p>
            <a:r>
              <a:rPr lang="en-US" dirty="0"/>
              <a:t>Whenever possible, evaluation should include identification of the agents involved, assessment of severity, and prediction of toxicity. In all patients with suspected acetaminophen overdose, a history should be obtained to elicit the dose, intent of use (</a:t>
            </a:r>
            <a:r>
              <a:rPr lang="en-US" dirty="0" err="1"/>
              <a:t>ie</a:t>
            </a:r>
            <a:r>
              <a:rPr lang="en-US" dirty="0"/>
              <a:t>, suicidal or not), pattern of use (</a:t>
            </a:r>
            <a:r>
              <a:rPr lang="en-US" dirty="0" err="1"/>
              <a:t>eg</a:t>
            </a:r>
            <a:r>
              <a:rPr lang="en-US" dirty="0"/>
              <a:t>, acute or repeated doses), time of the ingestion, presence of </a:t>
            </a:r>
            <a:r>
              <a:rPr lang="en-US" dirty="0" err="1"/>
              <a:t>coingestants</a:t>
            </a:r>
            <a:r>
              <a:rPr lang="en-US" dirty="0"/>
              <a:t>, and existence of comorbid conditions that may predispose to the development of hepatic injury (</a:t>
            </a:r>
            <a:r>
              <a:rPr lang="en-US" dirty="0" err="1"/>
              <a:t>eg</a:t>
            </a:r>
            <a:r>
              <a:rPr lang="en-US" dirty="0"/>
              <a:t>, alcohol use, Gilbert disease, antiseizure medication use, recent fasting).</a:t>
            </a:r>
          </a:p>
          <a:p>
            <a:endParaRPr lang="en-US" dirty="0"/>
          </a:p>
          <a:p>
            <a:r>
              <a:rPr lang="en-US" dirty="0"/>
              <a:t>In all patients with suspected acetaminophen poisoning, obtain the following: </a:t>
            </a:r>
          </a:p>
          <a:p>
            <a:endParaRPr lang="en-US" dirty="0"/>
          </a:p>
          <a:p>
            <a:r>
              <a:rPr lang="en-US" dirty="0">
                <a:solidFill>
                  <a:srgbClr val="FF0000"/>
                </a:solidFill>
              </a:rPr>
              <a:t>serum acetaminophen concentration at least 4 hours after ingestion (if unknown or after 4 hours since ingestion order immediately), </a:t>
            </a:r>
            <a:r>
              <a:rPr lang="en-US" dirty="0"/>
              <a:t>aminotransferases (AST, ALT), PT/INR, and basic chemistry panel (electrolytes, BUN, creatinine), amylase and ABGs.</a:t>
            </a:r>
          </a:p>
          <a:p>
            <a:endParaRPr lang="en-US" dirty="0"/>
          </a:p>
          <a:p>
            <a:r>
              <a:rPr lang="en-US" dirty="0"/>
              <a:t>In all patients with a suspected intentional overdose, obtain serum salicylate concentration, fingerstick glucose, ECG, and qualitative pregnancy test in females of childbearing age.</a:t>
            </a:r>
          </a:p>
          <a:p>
            <a:endParaRPr lang="en-US" dirty="0"/>
          </a:p>
          <a:p>
            <a:r>
              <a:rPr lang="en-US" dirty="0"/>
              <a:t>If the timing of ingestion is </a:t>
            </a:r>
            <a:r>
              <a:rPr lang="en-US" dirty="0">
                <a:solidFill>
                  <a:srgbClr val="FF0000"/>
                </a:solidFill>
              </a:rPr>
              <a:t>unknown or unclear</a:t>
            </a:r>
            <a:r>
              <a:rPr lang="en-US" dirty="0"/>
              <a:t>, then we immediately obtain a serum acetaminophen concentration. If the initial concentration is undetectable (≤10 mcg/mL), the patient does not have clinical signs or symptoms of liver injury, and the AST and ALT are normal (or the patient’s baseline values), acetylcysteine therapy is not needed. Otherwise, or if there is any doubt (</a:t>
            </a:r>
            <a:r>
              <a:rPr lang="en-US" dirty="0" err="1"/>
              <a:t>eg</a:t>
            </a:r>
            <a:r>
              <a:rPr lang="en-US" dirty="0"/>
              <a:t>, patient has symptoms, signs, or laboratory values inconsistent with the history), acetylcysteine therapy should be started.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with a red line&#10;&#10;AI-generated content may be incorrect.">
            <a:extLst>
              <a:ext uri="{FF2B5EF4-FFF2-40B4-BE49-F238E27FC236}">
                <a16:creationId xmlns:a16="http://schemas.microsoft.com/office/drawing/2014/main" id="{C4C5E672-9FF4-0F9A-C100-083463C075C4}"/>
              </a:ext>
            </a:extLst>
          </p:cNvPr>
          <p:cNvPicPr>
            <a:picLocks noChangeAspect="1"/>
          </p:cNvPicPr>
          <p:nvPr/>
        </p:nvPicPr>
        <p:blipFill>
          <a:blip r:embed="rId2"/>
          <a:stretch>
            <a:fillRect/>
          </a:stretch>
        </p:blipFill>
        <p:spPr>
          <a:xfrm>
            <a:off x="0" y="437661"/>
            <a:ext cx="5462954" cy="5589815"/>
          </a:xfrm>
          <a:prstGeom prst="rect">
            <a:avLst/>
          </a:prstGeom>
        </p:spPr>
      </p:pic>
      <p:sp>
        <p:nvSpPr>
          <p:cNvPr id="7" name="TextBox 6">
            <a:extLst>
              <a:ext uri="{FF2B5EF4-FFF2-40B4-BE49-F238E27FC236}">
                <a16:creationId xmlns:a16="http://schemas.microsoft.com/office/drawing/2014/main" id="{48C8B740-7754-51AC-FBD2-45912CD01701}"/>
              </a:ext>
            </a:extLst>
          </p:cNvPr>
          <p:cNvSpPr txBox="1"/>
          <p:nvPr/>
        </p:nvSpPr>
        <p:spPr>
          <a:xfrm>
            <a:off x="5462954" y="593969"/>
            <a:ext cx="6096000" cy="5016758"/>
          </a:xfrm>
          <a:prstGeom prst="rect">
            <a:avLst/>
          </a:prstGeom>
          <a:noFill/>
        </p:spPr>
        <p:txBody>
          <a:bodyPr wrap="square">
            <a:spAutoFit/>
          </a:bodyPr>
          <a:lstStyle/>
          <a:p>
            <a:r>
              <a:rPr lang="en-US" sz="1600" b="0" i="0" dirty="0">
                <a:solidFill>
                  <a:srgbClr val="FFFFFF"/>
                </a:solidFill>
                <a:effectLst/>
                <a:latin typeface="Noto Sans" panose="020B0502040504020204" pitchFamily="34" charset="0"/>
              </a:rPr>
              <a:t>This nomogram </a:t>
            </a:r>
            <a:r>
              <a:rPr lang="en-US" sz="1600" b="0" i="0" dirty="0">
                <a:solidFill>
                  <a:srgbClr val="FF0000"/>
                </a:solidFill>
                <a:effectLst/>
                <a:latin typeface="Noto Sans" panose="020B0502040504020204" pitchFamily="34" charset="0"/>
              </a:rPr>
              <a:t>should only be used after an acute acetaminophen ingestion</a:t>
            </a:r>
            <a:r>
              <a:rPr lang="en-US" sz="1600" b="0" i="0" dirty="0">
                <a:solidFill>
                  <a:srgbClr val="FFFFFF"/>
                </a:solidFill>
                <a:effectLst/>
                <a:latin typeface="Noto Sans" panose="020B0502040504020204" pitchFamily="34" charset="0"/>
              </a:rPr>
              <a:t>. A serum acetaminophen concentration should be obtained </a:t>
            </a:r>
            <a:r>
              <a:rPr lang="en-US" sz="1600" b="0" i="0" dirty="0">
                <a:solidFill>
                  <a:srgbClr val="FF0000"/>
                </a:solidFill>
                <a:effectLst/>
                <a:latin typeface="Noto Sans" panose="020B0502040504020204" pitchFamily="34" charset="0"/>
              </a:rPr>
              <a:t>4 to 24 hours after an ingestion to ensure that a peak has occurred</a:t>
            </a:r>
            <a:r>
              <a:rPr lang="en-US" sz="1600" b="0" i="0" dirty="0">
                <a:solidFill>
                  <a:srgbClr val="FFFFFF"/>
                </a:solidFill>
                <a:effectLst/>
                <a:latin typeface="Noto Sans" panose="020B0502040504020204" pitchFamily="34" charset="0"/>
              </a:rPr>
              <a:t>. The concentration should be plotted in relationship to the time of ingestion to determine the likelihood of toxicity and the need for treatment. Points on or above the treatment line indicate that acetylcysteine therapy is indicated since hepatoxicity is possible. </a:t>
            </a:r>
            <a:r>
              <a:rPr lang="en-US" sz="1600" b="0" i="0" dirty="0">
                <a:solidFill>
                  <a:srgbClr val="FF0000"/>
                </a:solidFill>
                <a:effectLst/>
                <a:latin typeface="Noto Sans" panose="020B0502040504020204" pitchFamily="34" charset="0"/>
              </a:rPr>
              <a:t>Many experts would provide an increased dose of acetylcysteine for points on or above the high-risk line. This nomogram cannot be used if history of ingestion is unreliable or unknown or for ingestions that occurred greater than 24 hours prior to presentation, repeated supratherapeutic oral ingestions, or iatrogenic intravenous overdose. </a:t>
            </a:r>
            <a:endParaRPr lang="en-US" sz="1600" dirty="0">
              <a:solidFill>
                <a:srgbClr val="FF0000"/>
              </a:solidFill>
              <a:latin typeface="Noto Sans" panose="020B0502040504020204" pitchFamily="34" charset="0"/>
            </a:endParaRPr>
          </a:p>
          <a:p>
            <a:endParaRPr lang="en-US" sz="1600" dirty="0">
              <a:solidFill>
                <a:srgbClr val="FFFFFF"/>
              </a:solidFill>
              <a:latin typeface="Noto Sans" panose="020B0502040504020204" pitchFamily="34" charset="0"/>
            </a:endParaRPr>
          </a:p>
          <a:p>
            <a:r>
              <a:rPr lang="en-US" sz="1600" dirty="0"/>
              <a:t>Untreated patients with serum acetaminophen concentrations above the line joining 300 mcg/mL (1980 </a:t>
            </a:r>
            <a:r>
              <a:rPr lang="en-US" sz="1600" dirty="0" err="1"/>
              <a:t>micromol</a:t>
            </a:r>
            <a:r>
              <a:rPr lang="en-US" sz="1600" dirty="0"/>
              <a:t>/L) at 4 hours and 37.5 mcg/mL (250 </a:t>
            </a:r>
            <a:r>
              <a:rPr lang="en-US" sz="1600" dirty="0" err="1"/>
              <a:t>micromol</a:t>
            </a:r>
            <a:r>
              <a:rPr lang="en-US" sz="1600" dirty="0"/>
              <a:t>/L) at 16 hours ("high hepatic toxicity" or "high-risk ingestion") have a 90 percent incidence of severe hepatotoxicity and a mortality rate of up to 24 percent</a:t>
            </a:r>
          </a:p>
        </p:txBody>
      </p:sp>
    </p:spTree>
    <p:extLst>
      <p:ext uri="{BB962C8B-B14F-4D97-AF65-F5344CB8AC3E}">
        <p14:creationId xmlns:p14="http://schemas.microsoft.com/office/powerpoint/2010/main" val="1481977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903" y="-325883"/>
            <a:ext cx="10131425" cy="1120820"/>
          </a:xfrm>
          <a:prstGeom prst="rect">
            <a:avLst/>
          </a:prstGeom>
        </p:spPr>
        <p:txBody>
          <a:bodyPr vert="horz" wrap="square" lIns="0" tIns="12700" rIns="0" bIns="0" rtlCol="0" anchor="ctr">
            <a:spAutoFit/>
          </a:bodyPr>
          <a:lstStyle/>
          <a:p>
            <a:pPr marL="12700">
              <a:spcBef>
                <a:spcPts val="100"/>
              </a:spcBef>
            </a:pPr>
            <a:br>
              <a:rPr lang="en-IN" dirty="0">
                <a:latin typeface="Myanmar Text"/>
                <a:cs typeface="Myanmar Text"/>
              </a:rPr>
            </a:br>
            <a:r>
              <a:rPr spc="-5" dirty="0">
                <a:latin typeface="Arial Black" panose="020B0A04020102020204" pitchFamily="34" charset="0"/>
              </a:rPr>
              <a:t>If Unknown </a:t>
            </a:r>
            <a:r>
              <a:rPr dirty="0">
                <a:latin typeface="Arial Black" panose="020B0A04020102020204" pitchFamily="34" charset="0"/>
              </a:rPr>
              <a:t>Time</a:t>
            </a:r>
            <a:r>
              <a:rPr spc="-85" dirty="0">
                <a:latin typeface="Arial Black" panose="020B0A04020102020204" pitchFamily="34" charset="0"/>
              </a:rPr>
              <a:t> </a:t>
            </a:r>
            <a:r>
              <a:rPr dirty="0">
                <a:latin typeface="Arial Black" panose="020B0A04020102020204" pitchFamily="34" charset="0"/>
              </a:rPr>
              <a:t>of</a:t>
            </a:r>
            <a:r>
              <a:rPr lang="en-IN" dirty="0">
                <a:latin typeface="Arial Black" panose="020B0A04020102020204" pitchFamily="34" charset="0"/>
              </a:rPr>
              <a:t> </a:t>
            </a:r>
            <a:r>
              <a:rPr lang="en-IN" dirty="0">
                <a:solidFill>
                  <a:srgbClr val="EBEBEB"/>
                </a:solidFill>
                <a:latin typeface="Arial Black" panose="020B0A04020102020204" pitchFamily="34" charset="0"/>
                <a:cs typeface="Myanmar Text"/>
              </a:rPr>
              <a:t>overdose</a:t>
            </a:r>
            <a:endParaRPr dirty="0">
              <a:latin typeface="Arial Black" panose="020B0A04020102020204" pitchFamily="34" charset="0"/>
            </a:endParaRPr>
          </a:p>
        </p:txBody>
      </p:sp>
      <p:sp>
        <p:nvSpPr>
          <p:cNvPr id="3" name="object 3"/>
          <p:cNvSpPr txBox="1"/>
          <p:nvPr/>
        </p:nvSpPr>
        <p:spPr>
          <a:xfrm>
            <a:off x="-264502" y="1258520"/>
            <a:ext cx="11744325" cy="3347070"/>
          </a:xfrm>
          <a:prstGeom prst="rect">
            <a:avLst/>
          </a:prstGeom>
        </p:spPr>
        <p:txBody>
          <a:bodyPr vert="horz" wrap="square" lIns="0" tIns="12700" rIns="0" bIns="0" rtlCol="0">
            <a:spAutoFit/>
          </a:bodyPr>
          <a:lstStyle/>
          <a:p>
            <a:pPr marL="698500" indent="-342900">
              <a:spcBef>
                <a:spcPts val="6160"/>
              </a:spcBef>
              <a:buClr>
                <a:srgbClr val="89D0D5"/>
              </a:buClr>
              <a:buSzPct val="79166"/>
              <a:buFont typeface="Arial"/>
              <a:buChar char="•"/>
              <a:tabLst>
                <a:tab pos="697865" algn="l"/>
                <a:tab pos="698500" algn="l"/>
              </a:tabLst>
            </a:pPr>
            <a:r>
              <a:rPr sz="3600" b="1" spc="-105" dirty="0">
                <a:solidFill>
                  <a:srgbClr val="FFFFFF"/>
                </a:solidFill>
                <a:latin typeface="Arial" panose="020B0604020202020204" pitchFamily="34" charset="0"/>
                <a:cs typeface="Arial" panose="020B0604020202020204" pitchFamily="34" charset="0"/>
              </a:rPr>
              <a:t>Determine </a:t>
            </a:r>
            <a:r>
              <a:rPr sz="3600" b="1" spc="-100" dirty="0">
                <a:solidFill>
                  <a:srgbClr val="FFFFFF"/>
                </a:solidFill>
                <a:latin typeface="Arial" panose="020B0604020202020204" pitchFamily="34" charset="0"/>
                <a:cs typeface="Arial" panose="020B0604020202020204" pitchFamily="34" charset="0"/>
              </a:rPr>
              <a:t>serum acetaminophen</a:t>
            </a:r>
            <a:r>
              <a:rPr sz="3600" b="1" spc="-35" dirty="0">
                <a:solidFill>
                  <a:srgbClr val="FFFFFF"/>
                </a:solidFill>
                <a:latin typeface="Arial" panose="020B0604020202020204" pitchFamily="34" charset="0"/>
                <a:cs typeface="Arial" panose="020B0604020202020204" pitchFamily="34" charset="0"/>
              </a:rPr>
              <a:t> </a:t>
            </a:r>
            <a:r>
              <a:rPr sz="3600" b="1" spc="-90" dirty="0">
                <a:solidFill>
                  <a:srgbClr val="FFFFFF"/>
                </a:solidFill>
                <a:latin typeface="Arial" panose="020B0604020202020204" pitchFamily="34" charset="0"/>
                <a:cs typeface="Arial" panose="020B0604020202020204" pitchFamily="34" charset="0"/>
              </a:rPr>
              <a:t>levels</a:t>
            </a:r>
            <a:r>
              <a:rPr lang="en-IN" sz="3600" b="1" spc="-90" dirty="0">
                <a:solidFill>
                  <a:srgbClr val="FFFFFF"/>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t>
            </a:r>
            <a:r>
              <a:rPr lang="fr-FR" sz="2000" dirty="0">
                <a:latin typeface="Arial" panose="020B0604020202020204" pitchFamily="34" charset="0"/>
                <a:cs typeface="Arial" panose="020B0604020202020204" pitchFamily="34" charset="0"/>
              </a:rPr>
              <a:t>acetaminophen concentration &gt;10 mcg/mL (66 μmol/L).</a:t>
            </a:r>
            <a:endParaRPr lang="en-US" sz="2000" dirty="0">
              <a:latin typeface="Arial" panose="020B0604020202020204" pitchFamily="34" charset="0"/>
              <a:cs typeface="Arial" panose="020B0604020202020204" pitchFamily="34" charset="0"/>
            </a:endParaRPr>
          </a:p>
          <a:p>
            <a:pPr marL="698500" indent="-342900">
              <a:spcBef>
                <a:spcPts val="994"/>
              </a:spcBef>
              <a:buClr>
                <a:srgbClr val="89D0D5"/>
              </a:buClr>
              <a:buSzPct val="79166"/>
              <a:buFont typeface="Arial"/>
              <a:buChar char="•"/>
              <a:tabLst>
                <a:tab pos="697865" algn="l"/>
                <a:tab pos="698500" algn="l"/>
              </a:tabLst>
            </a:pPr>
            <a:r>
              <a:rPr sz="3600" b="1" spc="-105" dirty="0">
                <a:solidFill>
                  <a:srgbClr val="FFFFFF"/>
                </a:solidFill>
                <a:latin typeface="Arial" panose="020B0604020202020204" pitchFamily="34" charset="0"/>
                <a:cs typeface="Arial" panose="020B0604020202020204" pitchFamily="34" charset="0"/>
              </a:rPr>
              <a:t>Determine </a:t>
            </a:r>
            <a:r>
              <a:rPr sz="3600" b="1" spc="-130" dirty="0">
                <a:solidFill>
                  <a:srgbClr val="FFFFFF"/>
                </a:solidFill>
                <a:latin typeface="Arial" panose="020B0604020202020204" pitchFamily="34" charset="0"/>
                <a:cs typeface="Arial" panose="020B0604020202020204" pitchFamily="34" charset="0"/>
              </a:rPr>
              <a:t>INR </a:t>
            </a:r>
            <a:r>
              <a:rPr sz="3600" b="1" spc="-100" dirty="0">
                <a:solidFill>
                  <a:srgbClr val="FFFFFF"/>
                </a:solidFill>
                <a:latin typeface="Arial" panose="020B0604020202020204" pitchFamily="34" charset="0"/>
                <a:cs typeface="Arial" panose="020B0604020202020204" pitchFamily="34" charset="0"/>
              </a:rPr>
              <a:t>levels, </a:t>
            </a:r>
            <a:r>
              <a:rPr sz="3600" b="1" spc="-140" dirty="0">
                <a:solidFill>
                  <a:srgbClr val="FFFFFF"/>
                </a:solidFill>
                <a:latin typeface="Arial" panose="020B0604020202020204" pitchFamily="34" charset="0"/>
                <a:cs typeface="Arial" panose="020B0604020202020204" pitchFamily="34" charset="0"/>
              </a:rPr>
              <a:t>R</a:t>
            </a:r>
            <a:r>
              <a:rPr lang="en-IN" sz="3600" b="1" spc="-140" dirty="0">
                <a:solidFill>
                  <a:srgbClr val="FFFFFF"/>
                </a:solidFill>
                <a:latin typeface="Arial" panose="020B0604020202020204" pitchFamily="34" charset="0"/>
                <a:cs typeface="Arial" panose="020B0604020202020204" pitchFamily="34" charset="0"/>
              </a:rPr>
              <a:t>FT</a:t>
            </a:r>
            <a:r>
              <a:rPr sz="3600" b="1" spc="-140" dirty="0">
                <a:solidFill>
                  <a:srgbClr val="FFFFFF"/>
                </a:solidFill>
                <a:latin typeface="Arial" panose="020B0604020202020204" pitchFamily="34" charset="0"/>
                <a:cs typeface="Arial" panose="020B0604020202020204" pitchFamily="34" charset="0"/>
              </a:rPr>
              <a:t>,</a:t>
            </a:r>
            <a:r>
              <a:rPr sz="3600" b="1" spc="90" dirty="0">
                <a:solidFill>
                  <a:srgbClr val="FFFFFF"/>
                </a:solidFill>
                <a:latin typeface="Arial" panose="020B0604020202020204" pitchFamily="34" charset="0"/>
                <a:cs typeface="Arial" panose="020B0604020202020204" pitchFamily="34" charset="0"/>
              </a:rPr>
              <a:t> </a:t>
            </a:r>
            <a:r>
              <a:rPr sz="3600" b="1" spc="-114" dirty="0">
                <a:solidFill>
                  <a:srgbClr val="FFFFFF"/>
                </a:solidFill>
                <a:latin typeface="Arial" panose="020B0604020202020204" pitchFamily="34" charset="0"/>
                <a:cs typeface="Arial" panose="020B0604020202020204" pitchFamily="34" charset="0"/>
              </a:rPr>
              <a:t>LFT</a:t>
            </a:r>
            <a:endParaRPr sz="3600" dirty="0">
              <a:latin typeface="Arial" panose="020B0604020202020204" pitchFamily="34" charset="0"/>
              <a:cs typeface="Arial" panose="020B0604020202020204" pitchFamily="34" charset="0"/>
            </a:endParaRPr>
          </a:p>
          <a:p>
            <a:pPr marL="698500" marR="5080" indent="-342900">
              <a:spcBef>
                <a:spcPts val="994"/>
              </a:spcBef>
              <a:buClr>
                <a:srgbClr val="89D0D5"/>
              </a:buClr>
              <a:buSzPct val="79166"/>
              <a:buFont typeface="Arial"/>
              <a:buChar char="•"/>
              <a:tabLst>
                <a:tab pos="697865" algn="l"/>
                <a:tab pos="698500" algn="l"/>
              </a:tabLst>
            </a:pPr>
            <a:r>
              <a:rPr sz="3600" b="1" spc="-110" dirty="0">
                <a:solidFill>
                  <a:srgbClr val="FFFFFF"/>
                </a:solidFill>
                <a:latin typeface="Arial" panose="020B0604020202020204" pitchFamily="34" charset="0"/>
                <a:cs typeface="Arial" panose="020B0604020202020204" pitchFamily="34" charset="0"/>
              </a:rPr>
              <a:t>Treat </a:t>
            </a:r>
            <a:r>
              <a:rPr sz="3600" b="1" spc="-130" dirty="0">
                <a:solidFill>
                  <a:srgbClr val="FFFFFF"/>
                </a:solidFill>
                <a:latin typeface="Arial" panose="020B0604020202020204" pitchFamily="34" charset="0"/>
                <a:cs typeface="Arial" panose="020B0604020202020204" pitchFamily="34" charset="0"/>
              </a:rPr>
              <a:t>with </a:t>
            </a:r>
            <a:r>
              <a:rPr sz="3600" b="1" spc="-105" dirty="0">
                <a:solidFill>
                  <a:srgbClr val="FFFFFF"/>
                </a:solidFill>
                <a:latin typeface="Arial" panose="020B0604020202020204" pitchFamily="34" charset="0"/>
                <a:cs typeface="Arial" panose="020B0604020202020204" pitchFamily="34" charset="0"/>
              </a:rPr>
              <a:t>Acetylcysteine </a:t>
            </a:r>
            <a:r>
              <a:rPr sz="3600" b="1" spc="-140" dirty="0">
                <a:solidFill>
                  <a:srgbClr val="FFFFFF"/>
                </a:solidFill>
                <a:latin typeface="Arial" panose="020B0604020202020204" pitchFamily="34" charset="0"/>
                <a:cs typeface="Arial" panose="020B0604020202020204" pitchFamily="34" charset="0"/>
              </a:rPr>
              <a:t>if </a:t>
            </a:r>
            <a:r>
              <a:rPr sz="3600" b="1" spc="-100" dirty="0">
                <a:solidFill>
                  <a:srgbClr val="FFFFFF"/>
                </a:solidFill>
                <a:latin typeface="Arial" panose="020B0604020202020204" pitchFamily="34" charset="0"/>
                <a:cs typeface="Arial" panose="020B0604020202020204" pitchFamily="34" charset="0"/>
              </a:rPr>
              <a:t>serum</a:t>
            </a:r>
            <a:r>
              <a:rPr lang="en-IN" sz="3600" b="1" spc="-100" dirty="0">
                <a:solidFill>
                  <a:srgbClr val="FFFFFF"/>
                </a:solidFill>
                <a:latin typeface="Arial" panose="020B0604020202020204" pitchFamily="34" charset="0"/>
                <a:cs typeface="Arial" panose="020B0604020202020204" pitchFamily="34" charset="0"/>
              </a:rPr>
              <a:t> </a:t>
            </a:r>
            <a:r>
              <a:rPr sz="3600" b="1" spc="-105" dirty="0">
                <a:solidFill>
                  <a:srgbClr val="FFFFFF"/>
                </a:solidFill>
                <a:latin typeface="Arial" panose="020B0604020202020204" pitchFamily="34" charset="0"/>
                <a:cs typeface="Arial" panose="020B0604020202020204" pitchFamily="34" charset="0"/>
              </a:rPr>
              <a:t>Acetaminophen </a:t>
            </a:r>
            <a:r>
              <a:rPr sz="3600" b="1" spc="-100" dirty="0">
                <a:solidFill>
                  <a:srgbClr val="FFFFFF"/>
                </a:solidFill>
                <a:latin typeface="Arial" panose="020B0604020202020204" pitchFamily="34" charset="0"/>
                <a:cs typeface="Arial" panose="020B0604020202020204" pitchFamily="34" charset="0"/>
              </a:rPr>
              <a:t>or transaminases </a:t>
            </a:r>
            <a:r>
              <a:rPr sz="3600" b="1" spc="-145" dirty="0">
                <a:solidFill>
                  <a:srgbClr val="FFFFFF"/>
                </a:solidFill>
                <a:latin typeface="Arial" panose="020B0604020202020204" pitchFamily="34" charset="0"/>
                <a:cs typeface="Arial" panose="020B0604020202020204" pitchFamily="34" charset="0"/>
              </a:rPr>
              <a:t>(ALT, AST)  </a:t>
            </a:r>
            <a:r>
              <a:rPr sz="3600" b="1" spc="-85" dirty="0">
                <a:solidFill>
                  <a:srgbClr val="FFFFFF"/>
                </a:solidFill>
                <a:latin typeface="Arial" panose="020B0604020202020204" pitchFamily="34" charset="0"/>
                <a:cs typeface="Arial" panose="020B0604020202020204" pitchFamily="34" charset="0"/>
              </a:rPr>
              <a:t>are</a:t>
            </a:r>
            <a:r>
              <a:rPr sz="3600" b="1" spc="-60" dirty="0">
                <a:solidFill>
                  <a:srgbClr val="FFFFFF"/>
                </a:solidFill>
                <a:latin typeface="Arial" panose="020B0604020202020204" pitchFamily="34" charset="0"/>
                <a:cs typeface="Arial" panose="020B0604020202020204" pitchFamily="34" charset="0"/>
              </a:rPr>
              <a:t> </a:t>
            </a:r>
            <a:r>
              <a:rPr lang="en-IN" sz="3600" b="1" spc="-85" dirty="0">
                <a:solidFill>
                  <a:srgbClr val="FFFFFF"/>
                </a:solidFill>
                <a:latin typeface="Arial" panose="020B0604020202020204" pitchFamily="34" charset="0"/>
                <a:cs typeface="Arial" panose="020B0604020202020204" pitchFamily="34" charset="0"/>
              </a:rPr>
              <a:t>elevated above baseline.</a:t>
            </a:r>
            <a:endParaRPr sz="3600" dirty="0">
              <a:latin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2794" y="93785"/>
            <a:ext cx="6684009" cy="843821"/>
          </a:xfrm>
          <a:prstGeom prst="rect">
            <a:avLst/>
          </a:prstGeom>
        </p:spPr>
        <p:txBody>
          <a:bodyPr vert="horz" wrap="square" lIns="0" tIns="12700" rIns="0" bIns="0" rtlCol="0" anchor="ctr">
            <a:spAutoFit/>
          </a:bodyPr>
          <a:lstStyle/>
          <a:p>
            <a:pPr marL="12700">
              <a:spcBef>
                <a:spcPts val="100"/>
              </a:spcBef>
            </a:pPr>
            <a:r>
              <a:rPr sz="5400" b="1" spc="-400" dirty="0">
                <a:latin typeface="Myanmar Text"/>
                <a:cs typeface="Myanmar Text"/>
              </a:rPr>
              <a:t>M</a:t>
            </a:r>
            <a:r>
              <a:rPr sz="5400" b="1" spc="-200" dirty="0">
                <a:latin typeface="Myanmar Text"/>
                <a:cs typeface="Myanmar Text"/>
              </a:rPr>
              <a:t>a</a:t>
            </a:r>
            <a:r>
              <a:rPr sz="5400" b="1" spc="-254" dirty="0">
                <a:latin typeface="Myanmar Text"/>
                <a:cs typeface="Myanmar Text"/>
              </a:rPr>
              <a:t>n</a:t>
            </a:r>
            <a:r>
              <a:rPr sz="5400" b="1" spc="-210" dirty="0">
                <a:latin typeface="Myanmar Text"/>
                <a:cs typeface="Myanmar Text"/>
              </a:rPr>
              <a:t>a</a:t>
            </a:r>
            <a:r>
              <a:rPr sz="5400" b="1" spc="-225" dirty="0">
                <a:latin typeface="Myanmar Text"/>
                <a:cs typeface="Myanmar Text"/>
              </a:rPr>
              <a:t>g</a:t>
            </a:r>
            <a:r>
              <a:rPr sz="5400" b="1" spc="-155" dirty="0">
                <a:latin typeface="Myanmar Text"/>
                <a:cs typeface="Myanmar Text"/>
              </a:rPr>
              <a:t>e</a:t>
            </a:r>
            <a:r>
              <a:rPr sz="5400" b="1" spc="-375" dirty="0">
                <a:latin typeface="Myanmar Text"/>
                <a:cs typeface="Myanmar Text"/>
              </a:rPr>
              <a:t>m</a:t>
            </a:r>
            <a:r>
              <a:rPr sz="5400" b="1" spc="-155" dirty="0">
                <a:latin typeface="Myanmar Text"/>
                <a:cs typeface="Myanmar Text"/>
              </a:rPr>
              <a:t>e</a:t>
            </a:r>
            <a:r>
              <a:rPr sz="5400" b="1" spc="-270" dirty="0">
                <a:latin typeface="Myanmar Text"/>
                <a:cs typeface="Myanmar Text"/>
              </a:rPr>
              <a:t>n</a:t>
            </a:r>
            <a:r>
              <a:rPr sz="5400" b="1" spc="-275" dirty="0">
                <a:latin typeface="Myanmar Text"/>
                <a:cs typeface="Myanmar Text"/>
              </a:rPr>
              <a:t>t</a:t>
            </a:r>
            <a:endParaRPr sz="5400" dirty="0">
              <a:latin typeface="Myanmar Text"/>
              <a:cs typeface="Myanmar Text"/>
            </a:endParaRPr>
          </a:p>
        </p:txBody>
      </p:sp>
      <p:sp>
        <p:nvSpPr>
          <p:cNvPr id="10" name="TextBox 9">
            <a:extLst>
              <a:ext uri="{FF2B5EF4-FFF2-40B4-BE49-F238E27FC236}">
                <a16:creationId xmlns:a16="http://schemas.microsoft.com/office/drawing/2014/main" id="{1C904B64-994B-CE1A-53F5-1354DCB344D9}"/>
              </a:ext>
            </a:extLst>
          </p:cNvPr>
          <p:cNvSpPr txBox="1"/>
          <p:nvPr/>
        </p:nvSpPr>
        <p:spPr>
          <a:xfrm>
            <a:off x="0" y="937606"/>
            <a:ext cx="12121662" cy="5078313"/>
          </a:xfrm>
          <a:prstGeom prst="rect">
            <a:avLst/>
          </a:prstGeom>
          <a:noFill/>
        </p:spPr>
        <p:txBody>
          <a:bodyPr wrap="square">
            <a:spAutoFit/>
          </a:bodyPr>
          <a:lstStyle/>
          <a:p>
            <a:pPr marL="285750" indent="-285750">
              <a:buFont typeface="Arial" panose="020B0604020202020204" pitchFamily="34" charset="0"/>
              <a:buChar char="•"/>
            </a:pPr>
            <a:r>
              <a:rPr lang="en-US" dirty="0"/>
              <a:t>Secure airway, breathing, and circulation as necessary.</a:t>
            </a:r>
          </a:p>
          <a:p>
            <a:pPr marL="285750" indent="-285750">
              <a:buFont typeface="Arial" panose="020B0604020202020204" pitchFamily="34" charset="0"/>
              <a:buChar char="•"/>
            </a:pPr>
            <a:r>
              <a:rPr lang="en-US" dirty="0"/>
              <a:t>Give activated charcoal (AC) </a:t>
            </a:r>
            <a:r>
              <a:rPr lang="en-US" dirty="0">
                <a:solidFill>
                  <a:srgbClr val="FF0000"/>
                </a:solidFill>
              </a:rPr>
              <a:t>50 g to all adult patients presenting within 4 hours of ingestion </a:t>
            </a:r>
            <a:r>
              <a:rPr lang="en-US" dirty="0"/>
              <a:t>unless contraindicated; AC may be useful for co-</a:t>
            </a:r>
            <a:r>
              <a:rPr lang="en-US" dirty="0" err="1"/>
              <a:t>ingestants</a:t>
            </a:r>
            <a:r>
              <a:rPr lang="en-US" dirty="0"/>
              <a:t> or extended-release formulation </a:t>
            </a:r>
            <a:r>
              <a:rPr lang="en-US" dirty="0">
                <a:solidFill>
                  <a:srgbClr val="FF0000"/>
                </a:solidFill>
              </a:rPr>
              <a:t>beyond 4 hours. Pediatric AC: 1 g/kg (maximum 50 g).</a:t>
            </a:r>
          </a:p>
          <a:p>
            <a:pPr marL="285750" indent="-285750">
              <a:buFont typeface="Arial" panose="020B0604020202020204" pitchFamily="34" charset="0"/>
              <a:buChar char="•"/>
            </a:pPr>
            <a:r>
              <a:rPr lang="en-US" dirty="0"/>
              <a:t>Treat with acetylcysteine if:</a:t>
            </a:r>
          </a:p>
          <a:p>
            <a:pPr marL="285750" indent="-285750">
              <a:buFont typeface="Wingdings" panose="05000000000000000000" pitchFamily="2" charset="2"/>
              <a:buChar char="ü"/>
            </a:pPr>
            <a:r>
              <a:rPr lang="en-US" dirty="0"/>
              <a:t>Serum acetaminophen concentration drawn at </a:t>
            </a:r>
            <a:r>
              <a:rPr lang="en-US" dirty="0">
                <a:solidFill>
                  <a:srgbClr val="FF0000"/>
                </a:solidFill>
              </a:rPr>
              <a:t>4 to 24 hours after an acute ingestion is above the treatment line on the Revised </a:t>
            </a:r>
            <a:r>
              <a:rPr lang="en-US" dirty="0" err="1">
                <a:solidFill>
                  <a:srgbClr val="FF0000"/>
                </a:solidFill>
              </a:rPr>
              <a:t>Rumack</a:t>
            </a:r>
            <a:r>
              <a:rPr lang="en-US" dirty="0">
                <a:solidFill>
                  <a:srgbClr val="FF0000"/>
                </a:solidFill>
              </a:rPr>
              <a:t>-Matthew nomogram </a:t>
            </a:r>
            <a:r>
              <a:rPr lang="en-US" dirty="0"/>
              <a:t>(refer to UpToDate graphic on Revised </a:t>
            </a:r>
            <a:r>
              <a:rPr lang="en-US" dirty="0" err="1"/>
              <a:t>Rumack</a:t>
            </a:r>
            <a:r>
              <a:rPr lang="en-US" dirty="0"/>
              <a:t>-Matthew nomogram for the acute ingestion of acetaminophen).</a:t>
            </a:r>
          </a:p>
          <a:p>
            <a:pPr marL="285750" indent="-285750">
              <a:buFont typeface="Wingdings" panose="05000000000000000000" pitchFamily="2" charset="2"/>
              <a:buChar char="ü"/>
            </a:pPr>
            <a:r>
              <a:rPr lang="en-US" dirty="0"/>
              <a:t>Serum acetaminophen concentration is </a:t>
            </a:r>
            <a:r>
              <a:rPr lang="en-US" dirty="0">
                <a:solidFill>
                  <a:srgbClr val="FF0000"/>
                </a:solidFill>
              </a:rPr>
              <a:t>unavailable or will not return within 8 hours of time of ingestion and suspected ingestion of &gt;150 mg/kg</a:t>
            </a:r>
            <a:r>
              <a:rPr lang="en-US" dirty="0"/>
              <a:t> (7.5 g total dose regardless of weight) of acetaminophen.</a:t>
            </a:r>
          </a:p>
          <a:p>
            <a:pPr marL="285750" indent="-285750">
              <a:buFont typeface="Wingdings" panose="05000000000000000000" pitchFamily="2" charset="2"/>
              <a:buChar char="ü"/>
            </a:pPr>
            <a:r>
              <a:rPr lang="en-US" dirty="0"/>
              <a:t>Reliable history with </a:t>
            </a:r>
            <a:r>
              <a:rPr lang="en-US" dirty="0">
                <a:solidFill>
                  <a:srgbClr val="FF0000"/>
                </a:solidFill>
              </a:rPr>
              <a:t>repeated supratherapeutic ingestion </a:t>
            </a:r>
            <a:r>
              <a:rPr lang="en-US" dirty="0"/>
              <a:t>(</a:t>
            </a:r>
            <a:r>
              <a:rPr lang="en-US" dirty="0" err="1"/>
              <a:t>ie</a:t>
            </a:r>
            <a:r>
              <a:rPr lang="en-US" dirty="0"/>
              <a:t>, multiple ingestions during a period greater than 24 hours) and a serum acetaminophen </a:t>
            </a:r>
            <a:r>
              <a:rPr lang="en-US" dirty="0">
                <a:solidFill>
                  <a:srgbClr val="FF0000"/>
                </a:solidFill>
              </a:rPr>
              <a:t>concentrations ≥20 mcg/mL (132 </a:t>
            </a:r>
            <a:r>
              <a:rPr lang="en-US" dirty="0" err="1">
                <a:solidFill>
                  <a:srgbClr val="FF0000"/>
                </a:solidFill>
              </a:rPr>
              <a:t>micromol</a:t>
            </a:r>
            <a:r>
              <a:rPr lang="en-US" dirty="0">
                <a:solidFill>
                  <a:srgbClr val="FF0000"/>
                </a:solidFill>
              </a:rPr>
              <a:t>/L) or AST/ALT is elevated (unless the elevation is patient's baseline value) or symptomatic.</a:t>
            </a:r>
          </a:p>
          <a:p>
            <a:pPr marL="285750" indent="-285750">
              <a:buFont typeface="Wingdings" panose="05000000000000000000" pitchFamily="2" charset="2"/>
              <a:buChar char="ü"/>
            </a:pPr>
            <a:r>
              <a:rPr lang="en-US" dirty="0"/>
              <a:t>Unreliable history (</a:t>
            </a:r>
            <a:r>
              <a:rPr lang="en-US" dirty="0" err="1"/>
              <a:t>eg</a:t>
            </a:r>
            <a:r>
              <a:rPr lang="en-US" dirty="0"/>
              <a:t>, time of ingestion is unknown) and serum acetaminophen </a:t>
            </a:r>
            <a:r>
              <a:rPr lang="en-US" dirty="0">
                <a:solidFill>
                  <a:srgbClr val="FF0000"/>
                </a:solidFill>
              </a:rPr>
              <a:t>concentration &gt;10 mcg/mL </a:t>
            </a:r>
            <a:r>
              <a:rPr lang="en-US" dirty="0"/>
              <a:t>(66 </a:t>
            </a:r>
            <a:r>
              <a:rPr lang="en-US" dirty="0" err="1"/>
              <a:t>micromol</a:t>
            </a:r>
            <a:r>
              <a:rPr lang="en-US" dirty="0"/>
              <a:t>/L) or AST/ALT is elevated (unless the elevation is patient's baseline value).</a:t>
            </a:r>
          </a:p>
          <a:p>
            <a:pPr marL="285750" indent="-285750">
              <a:buFont typeface="Wingdings" panose="05000000000000000000" pitchFamily="2" charset="2"/>
              <a:buChar char="ü"/>
            </a:pPr>
            <a:r>
              <a:rPr lang="en-US" dirty="0">
                <a:solidFill>
                  <a:srgbClr val="FF0000"/>
                </a:solidFill>
              </a:rPr>
              <a:t>There is evidence of any liver injury with a history of acetaminophen ingestion.</a:t>
            </a:r>
          </a:p>
          <a:p>
            <a:pPr marL="285750" indent="-285750">
              <a:buFont typeface="Wingdings" panose="05000000000000000000" pitchFamily="2" charset="2"/>
              <a:buChar char="ü"/>
            </a:pPr>
            <a:r>
              <a:rPr lang="en-US" dirty="0"/>
              <a:t>High-risk ingestion (reliable history of </a:t>
            </a:r>
            <a:r>
              <a:rPr lang="en-US" dirty="0">
                <a:solidFill>
                  <a:srgbClr val="FF0000"/>
                </a:solidFill>
              </a:rPr>
              <a:t>&gt;30g acetaminophen ingestion; signs of parent-compound toxicity </a:t>
            </a:r>
            <a:r>
              <a:rPr lang="en-US" dirty="0"/>
              <a:t>such as hemodynamic instability, altered mental status, metabolic acidosis early following ingestion; acetaminophen concentration above the high-risk line on the Revised </a:t>
            </a:r>
            <a:r>
              <a:rPr lang="en-US" dirty="0" err="1"/>
              <a:t>Rumack</a:t>
            </a:r>
            <a:r>
              <a:rPr lang="en-US" dirty="0"/>
              <a:t>-Matthew nomogram).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443BF12D-13EA-4ED7-AC1A-F6FE3A85F72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01616" y="301930"/>
            <a:ext cx="6388767" cy="6254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269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1437" y="346034"/>
            <a:ext cx="8351723" cy="1120820"/>
          </a:xfrm>
          <a:prstGeom prst="rect">
            <a:avLst/>
          </a:prstGeom>
        </p:spPr>
        <p:txBody>
          <a:bodyPr vert="horz" wrap="square" lIns="0" tIns="12700" rIns="0" bIns="0" rtlCol="0" anchor="ctr">
            <a:spAutoFit/>
          </a:bodyPr>
          <a:lstStyle/>
          <a:p>
            <a:pPr marL="12700">
              <a:spcBef>
                <a:spcPts val="100"/>
              </a:spcBef>
            </a:pPr>
            <a:r>
              <a:rPr b="1" spc="-204" dirty="0">
                <a:latin typeface="Myanmar Text"/>
                <a:cs typeface="Myanmar Text"/>
              </a:rPr>
              <a:t>INDICATORS </a:t>
            </a:r>
            <a:r>
              <a:rPr b="1" spc="-105" dirty="0">
                <a:latin typeface="Myanmar Text"/>
                <a:cs typeface="Myanmar Text"/>
              </a:rPr>
              <a:t>OF </a:t>
            </a:r>
            <a:r>
              <a:rPr b="1" spc="-245" dirty="0">
                <a:latin typeface="Myanmar Text"/>
                <a:cs typeface="Myanmar Text"/>
              </a:rPr>
              <a:t>A</a:t>
            </a:r>
            <a:r>
              <a:rPr b="1" spc="-20" dirty="0">
                <a:latin typeface="Myanmar Text"/>
                <a:cs typeface="Myanmar Text"/>
              </a:rPr>
              <a:t> </a:t>
            </a:r>
            <a:r>
              <a:rPr b="1" spc="-160" dirty="0">
                <a:latin typeface="Myanmar Text"/>
                <a:cs typeface="Myanmar Text"/>
              </a:rPr>
              <a:t>POOR</a:t>
            </a:r>
            <a:r>
              <a:rPr lang="en-IN" b="1" spc="-160" dirty="0">
                <a:latin typeface="Myanmar Text"/>
                <a:cs typeface="Myanmar Text"/>
              </a:rPr>
              <a:t> </a:t>
            </a:r>
            <a:r>
              <a:rPr lang="en-IN" b="1" spc="-160" dirty="0">
                <a:solidFill>
                  <a:srgbClr val="EBEBEB"/>
                </a:solidFill>
                <a:latin typeface="Myanmar Text"/>
                <a:cs typeface="Myanmar Text"/>
              </a:rPr>
              <a:t>OUTCOME</a:t>
            </a:r>
            <a:br>
              <a:rPr lang="en-IN" dirty="0">
                <a:latin typeface="Myanmar Text"/>
                <a:cs typeface="Myanmar Text"/>
              </a:rPr>
            </a:br>
            <a:endParaRPr b="1" spc="-160" dirty="0">
              <a:latin typeface="Myanmar Text"/>
              <a:cs typeface="Myanmar Text"/>
            </a:endParaRPr>
          </a:p>
        </p:txBody>
      </p:sp>
      <p:sp>
        <p:nvSpPr>
          <p:cNvPr id="3" name="object 3"/>
          <p:cNvSpPr txBox="1"/>
          <p:nvPr/>
        </p:nvSpPr>
        <p:spPr>
          <a:xfrm>
            <a:off x="68376" y="1063192"/>
            <a:ext cx="10599624" cy="2987997"/>
          </a:xfrm>
          <a:prstGeom prst="rect">
            <a:avLst/>
          </a:prstGeom>
        </p:spPr>
        <p:txBody>
          <a:bodyPr vert="horz" wrap="square" lIns="0" tIns="12700" rIns="0" bIns="0" rtlCol="0">
            <a:spAutoFit/>
          </a:bodyPr>
          <a:lstStyle/>
          <a:p>
            <a:pPr marL="355600">
              <a:spcBef>
                <a:spcPts val="2850"/>
              </a:spcBef>
            </a:pPr>
            <a:r>
              <a:rPr sz="2550" spc="5" dirty="0">
                <a:solidFill>
                  <a:srgbClr val="89D0D5"/>
                </a:solidFill>
                <a:latin typeface="Arial" panose="020B0604020202020204" pitchFamily="34" charset="0"/>
                <a:cs typeface="Arial" panose="020B0604020202020204" pitchFamily="34" charset="0"/>
              </a:rPr>
              <a:t> </a:t>
            </a:r>
            <a:r>
              <a:rPr sz="3200" b="1" spc="-120" dirty="0">
                <a:solidFill>
                  <a:srgbClr val="FFFFFF"/>
                </a:solidFill>
                <a:latin typeface="Arial" panose="020B0604020202020204" pitchFamily="34" charset="0"/>
                <a:cs typeface="Arial" panose="020B0604020202020204" pitchFamily="34" charset="0"/>
              </a:rPr>
              <a:t>Grade </a:t>
            </a:r>
            <a:r>
              <a:rPr sz="3200" b="1" spc="-160" dirty="0">
                <a:solidFill>
                  <a:srgbClr val="FFFFFF"/>
                </a:solidFill>
                <a:latin typeface="Arial" panose="020B0604020202020204" pitchFamily="34" charset="0"/>
                <a:cs typeface="Arial" panose="020B0604020202020204" pitchFamily="34" charset="0"/>
              </a:rPr>
              <a:t>IV </a:t>
            </a:r>
            <a:r>
              <a:rPr sz="3200" b="1" spc="-125" dirty="0">
                <a:solidFill>
                  <a:srgbClr val="FFFFFF"/>
                </a:solidFill>
                <a:latin typeface="Arial" panose="020B0604020202020204" pitchFamily="34" charset="0"/>
                <a:cs typeface="Arial" panose="020B0604020202020204" pitchFamily="34" charset="0"/>
              </a:rPr>
              <a:t>hepatic</a:t>
            </a:r>
            <a:r>
              <a:rPr sz="3200" b="1" spc="-200" dirty="0">
                <a:solidFill>
                  <a:srgbClr val="FFFFFF"/>
                </a:solidFill>
                <a:latin typeface="Arial" panose="020B0604020202020204" pitchFamily="34" charset="0"/>
                <a:cs typeface="Arial" panose="020B0604020202020204" pitchFamily="34" charset="0"/>
              </a:rPr>
              <a:t> </a:t>
            </a:r>
            <a:r>
              <a:rPr sz="3200" b="1" spc="-125" dirty="0">
                <a:solidFill>
                  <a:srgbClr val="FFFFFF"/>
                </a:solidFill>
                <a:latin typeface="Arial" panose="020B0604020202020204" pitchFamily="34" charset="0"/>
                <a:cs typeface="Arial" panose="020B0604020202020204" pitchFamily="34" charset="0"/>
              </a:rPr>
              <a:t>coma</a:t>
            </a:r>
            <a:endParaRPr sz="3200" dirty="0">
              <a:latin typeface="Arial" panose="020B0604020202020204" pitchFamily="34" charset="0"/>
              <a:cs typeface="Arial" panose="020B0604020202020204" pitchFamily="34" charset="0"/>
            </a:endParaRPr>
          </a:p>
          <a:p>
            <a:pPr marL="355600">
              <a:spcBef>
                <a:spcPts val="1010"/>
              </a:spcBef>
            </a:pPr>
            <a:r>
              <a:rPr sz="2550" spc="5" dirty="0">
                <a:solidFill>
                  <a:srgbClr val="89D0D5"/>
                </a:solidFill>
                <a:latin typeface="Arial" panose="020B0604020202020204" pitchFamily="34" charset="0"/>
                <a:cs typeface="Arial" panose="020B0604020202020204" pitchFamily="34" charset="0"/>
              </a:rPr>
              <a:t> </a:t>
            </a:r>
            <a:r>
              <a:rPr sz="3200" b="1" spc="-120" dirty="0">
                <a:solidFill>
                  <a:srgbClr val="FFFFFF"/>
                </a:solidFill>
                <a:latin typeface="Arial" panose="020B0604020202020204" pitchFamily="34" charset="0"/>
                <a:cs typeface="Arial" panose="020B0604020202020204" pitchFamily="34" charset="0"/>
              </a:rPr>
              <a:t>Acidosis </a:t>
            </a:r>
            <a:r>
              <a:rPr sz="3200" b="1" spc="-15" dirty="0">
                <a:solidFill>
                  <a:srgbClr val="FFFFFF"/>
                </a:solidFill>
                <a:latin typeface="Arial" panose="020B0604020202020204" pitchFamily="34" charset="0"/>
                <a:cs typeface="Arial" panose="020B0604020202020204" pitchFamily="34" charset="0"/>
              </a:rPr>
              <a:t>- </a:t>
            </a:r>
            <a:r>
              <a:rPr sz="3200" b="1" spc="-155" dirty="0">
                <a:solidFill>
                  <a:srgbClr val="FFFFFF"/>
                </a:solidFill>
                <a:latin typeface="Arial" panose="020B0604020202020204" pitchFamily="34" charset="0"/>
                <a:cs typeface="Arial" panose="020B0604020202020204" pitchFamily="34" charset="0"/>
              </a:rPr>
              <a:t>pH </a:t>
            </a:r>
            <a:r>
              <a:rPr sz="3200" b="1" spc="-85" dirty="0">
                <a:solidFill>
                  <a:srgbClr val="FFFFFF"/>
                </a:solidFill>
                <a:latin typeface="Arial" panose="020B0604020202020204" pitchFamily="34" charset="0"/>
                <a:cs typeface="Arial" panose="020B0604020202020204" pitchFamily="34" charset="0"/>
              </a:rPr>
              <a:t>less </a:t>
            </a:r>
            <a:r>
              <a:rPr sz="3200" b="1" spc="-140" dirty="0">
                <a:solidFill>
                  <a:srgbClr val="FFFFFF"/>
                </a:solidFill>
                <a:latin typeface="Arial" panose="020B0604020202020204" pitchFamily="34" charset="0"/>
                <a:cs typeface="Arial" panose="020B0604020202020204" pitchFamily="34" charset="0"/>
              </a:rPr>
              <a:t>than</a:t>
            </a:r>
            <a:r>
              <a:rPr sz="3200" b="1" spc="-225" dirty="0">
                <a:solidFill>
                  <a:srgbClr val="FFFFFF"/>
                </a:solidFill>
                <a:latin typeface="Arial" panose="020B0604020202020204" pitchFamily="34" charset="0"/>
                <a:cs typeface="Arial" panose="020B0604020202020204" pitchFamily="34" charset="0"/>
              </a:rPr>
              <a:t> </a:t>
            </a:r>
            <a:r>
              <a:rPr sz="3200" b="1" spc="-145" dirty="0">
                <a:solidFill>
                  <a:srgbClr val="FFFFFF"/>
                </a:solidFill>
                <a:latin typeface="Arial" panose="020B0604020202020204" pitchFamily="34" charset="0"/>
                <a:cs typeface="Arial" panose="020B0604020202020204" pitchFamily="34" charset="0"/>
              </a:rPr>
              <a:t>7.30</a:t>
            </a:r>
            <a:endParaRPr sz="3200" dirty="0">
              <a:latin typeface="Arial" panose="020B0604020202020204" pitchFamily="34" charset="0"/>
              <a:cs typeface="Arial" panose="020B0604020202020204" pitchFamily="34" charset="0"/>
            </a:endParaRPr>
          </a:p>
          <a:p>
            <a:pPr marL="355600">
              <a:spcBef>
                <a:spcPts val="1000"/>
              </a:spcBef>
            </a:pPr>
            <a:r>
              <a:rPr sz="2550" spc="5" dirty="0">
                <a:solidFill>
                  <a:srgbClr val="89D0D5"/>
                </a:solidFill>
                <a:latin typeface="Arial" panose="020B0604020202020204" pitchFamily="34" charset="0"/>
                <a:cs typeface="Arial" panose="020B0604020202020204" pitchFamily="34" charset="0"/>
              </a:rPr>
              <a:t> </a:t>
            </a:r>
            <a:r>
              <a:rPr sz="3200" b="1" spc="-195" dirty="0">
                <a:solidFill>
                  <a:srgbClr val="FFFFFF"/>
                </a:solidFill>
                <a:latin typeface="Arial" panose="020B0604020202020204" pitchFamily="34" charset="0"/>
                <a:cs typeface="Arial" panose="020B0604020202020204" pitchFamily="34" charset="0"/>
              </a:rPr>
              <a:t>PT </a:t>
            </a:r>
            <a:r>
              <a:rPr sz="3200" b="1" spc="-15" dirty="0">
                <a:solidFill>
                  <a:srgbClr val="FFFFFF"/>
                </a:solidFill>
                <a:latin typeface="Arial" panose="020B0604020202020204" pitchFamily="34" charset="0"/>
                <a:cs typeface="Arial" panose="020B0604020202020204" pitchFamily="34" charset="0"/>
              </a:rPr>
              <a:t>-</a:t>
            </a:r>
            <a:r>
              <a:rPr sz="3200" b="1" spc="-114" dirty="0">
                <a:solidFill>
                  <a:srgbClr val="FFFFFF"/>
                </a:solidFill>
                <a:latin typeface="Arial" panose="020B0604020202020204" pitchFamily="34" charset="0"/>
                <a:cs typeface="Arial" panose="020B0604020202020204" pitchFamily="34" charset="0"/>
              </a:rPr>
              <a:t> </a:t>
            </a:r>
            <a:r>
              <a:rPr sz="3200" b="1" spc="-140" dirty="0">
                <a:solidFill>
                  <a:srgbClr val="FFFFFF"/>
                </a:solidFill>
                <a:latin typeface="Arial" panose="020B0604020202020204" pitchFamily="34" charset="0"/>
                <a:cs typeface="Arial" panose="020B0604020202020204" pitchFamily="34" charset="0"/>
              </a:rPr>
              <a:t>prolongation</a:t>
            </a:r>
            <a:endParaRPr sz="3200" dirty="0">
              <a:latin typeface="Arial" panose="020B0604020202020204" pitchFamily="34" charset="0"/>
              <a:cs typeface="Arial" panose="020B0604020202020204" pitchFamily="34" charset="0"/>
            </a:endParaRPr>
          </a:p>
          <a:p>
            <a:pPr marL="698500" marR="5080" indent="-342900">
              <a:spcBef>
                <a:spcPts val="994"/>
              </a:spcBef>
            </a:pPr>
            <a:r>
              <a:rPr sz="2550" spc="5" dirty="0">
                <a:solidFill>
                  <a:srgbClr val="89D0D5"/>
                </a:solidFill>
                <a:latin typeface="Arial" panose="020B0604020202020204" pitchFamily="34" charset="0"/>
                <a:cs typeface="Arial" panose="020B0604020202020204" pitchFamily="34" charset="0"/>
              </a:rPr>
              <a:t> </a:t>
            </a:r>
            <a:r>
              <a:rPr sz="3200" b="1" spc="-140" dirty="0">
                <a:solidFill>
                  <a:srgbClr val="FFFFFF"/>
                </a:solidFill>
                <a:latin typeface="Arial" panose="020B0604020202020204" pitchFamily="34" charset="0"/>
                <a:cs typeface="Arial" panose="020B0604020202020204" pitchFamily="34" charset="0"/>
              </a:rPr>
              <a:t>Renal </a:t>
            </a:r>
            <a:r>
              <a:rPr sz="3200" b="1" spc="-150" dirty="0">
                <a:solidFill>
                  <a:srgbClr val="FFFFFF"/>
                </a:solidFill>
                <a:latin typeface="Arial" panose="020B0604020202020204" pitchFamily="34" charset="0"/>
                <a:cs typeface="Arial" panose="020B0604020202020204" pitchFamily="34" charset="0"/>
              </a:rPr>
              <a:t>failure </a:t>
            </a:r>
            <a:r>
              <a:rPr sz="3200" b="1" spc="-15" dirty="0">
                <a:solidFill>
                  <a:srgbClr val="FFFFFF"/>
                </a:solidFill>
                <a:latin typeface="Arial" panose="020B0604020202020204" pitchFamily="34" charset="0"/>
                <a:cs typeface="Arial" panose="020B0604020202020204" pitchFamily="34" charset="0"/>
              </a:rPr>
              <a:t>- </a:t>
            </a:r>
            <a:r>
              <a:rPr sz="3200" b="1" spc="-140" dirty="0">
                <a:solidFill>
                  <a:srgbClr val="FFFFFF"/>
                </a:solidFill>
                <a:latin typeface="Arial" panose="020B0604020202020204" pitchFamily="34" charset="0"/>
                <a:cs typeface="Arial" panose="020B0604020202020204" pitchFamily="34" charset="0"/>
              </a:rPr>
              <a:t>Serum </a:t>
            </a:r>
            <a:r>
              <a:rPr sz="3200" b="1" spc="-135" dirty="0">
                <a:solidFill>
                  <a:srgbClr val="FFFFFF"/>
                </a:solidFill>
                <a:latin typeface="Arial" panose="020B0604020202020204" pitchFamily="34" charset="0"/>
                <a:cs typeface="Arial" panose="020B0604020202020204" pitchFamily="34" charset="0"/>
              </a:rPr>
              <a:t>creatinine </a:t>
            </a:r>
            <a:r>
              <a:rPr sz="3200" b="1" spc="-75" dirty="0">
                <a:solidFill>
                  <a:srgbClr val="FFFFFF"/>
                </a:solidFill>
                <a:latin typeface="Arial" panose="020B0604020202020204" pitchFamily="34" charset="0"/>
                <a:cs typeface="Arial" panose="020B0604020202020204" pitchFamily="34" charset="0"/>
              </a:rPr>
              <a:t>&gt;  </a:t>
            </a:r>
            <a:r>
              <a:rPr sz="3200" b="1" spc="-145" dirty="0">
                <a:solidFill>
                  <a:srgbClr val="FFFFFF"/>
                </a:solidFill>
                <a:latin typeface="Arial" panose="020B0604020202020204" pitchFamily="34" charset="0"/>
                <a:cs typeface="Arial" panose="020B0604020202020204" pitchFamily="34" charset="0"/>
              </a:rPr>
              <a:t>3.3</a:t>
            </a:r>
            <a:endParaRPr sz="3200" dirty="0">
              <a:latin typeface="Arial" panose="020B0604020202020204" pitchFamily="34" charset="0"/>
              <a:cs typeface="Arial" panose="020B0604020202020204" pitchFamily="34" charset="0"/>
            </a:endParaRPr>
          </a:p>
          <a:p>
            <a:pPr marL="355600">
              <a:spcBef>
                <a:spcPts val="1010"/>
              </a:spcBef>
            </a:pPr>
            <a:r>
              <a:rPr sz="2550" spc="5" dirty="0">
                <a:solidFill>
                  <a:srgbClr val="89D0D5"/>
                </a:solidFill>
                <a:latin typeface="Arial" panose="020B0604020202020204" pitchFamily="34" charset="0"/>
                <a:cs typeface="Arial" panose="020B0604020202020204" pitchFamily="34" charset="0"/>
              </a:rPr>
              <a:t> </a:t>
            </a:r>
            <a:r>
              <a:rPr sz="3200" b="1" spc="-135" dirty="0">
                <a:solidFill>
                  <a:srgbClr val="FFFFFF"/>
                </a:solidFill>
                <a:latin typeface="Arial" panose="020B0604020202020204" pitchFamily="34" charset="0"/>
                <a:cs typeface="Arial" panose="020B0604020202020204" pitchFamily="34" charset="0"/>
              </a:rPr>
              <a:t>Falling </a:t>
            </a:r>
            <a:r>
              <a:rPr sz="3200" b="1" spc="-190" dirty="0">
                <a:solidFill>
                  <a:srgbClr val="FFFFFF"/>
                </a:solidFill>
                <a:latin typeface="Arial" panose="020B0604020202020204" pitchFamily="34" charset="0"/>
                <a:cs typeface="Arial" panose="020B0604020202020204" pitchFamily="34" charset="0"/>
              </a:rPr>
              <a:t>ALT </a:t>
            </a:r>
            <a:r>
              <a:rPr sz="3200" b="1" spc="-175" dirty="0">
                <a:solidFill>
                  <a:srgbClr val="FFFFFF"/>
                </a:solidFill>
                <a:latin typeface="Arial" panose="020B0604020202020204" pitchFamily="34" charset="0"/>
                <a:cs typeface="Arial" panose="020B0604020202020204" pitchFamily="34" charset="0"/>
              </a:rPr>
              <a:t>with </a:t>
            </a:r>
            <a:r>
              <a:rPr sz="3200" b="1" spc="-145" dirty="0">
                <a:solidFill>
                  <a:srgbClr val="FFFFFF"/>
                </a:solidFill>
                <a:latin typeface="Arial" panose="020B0604020202020204" pitchFamily="34" charset="0"/>
                <a:cs typeface="Arial" panose="020B0604020202020204" pitchFamily="34" charset="0"/>
              </a:rPr>
              <a:t>worsening</a:t>
            </a:r>
            <a:r>
              <a:rPr sz="3200" b="1" spc="-80" dirty="0">
                <a:solidFill>
                  <a:srgbClr val="FFFFFF"/>
                </a:solidFill>
                <a:latin typeface="Arial" panose="020B0604020202020204" pitchFamily="34" charset="0"/>
                <a:cs typeface="Arial" panose="020B0604020202020204" pitchFamily="34" charset="0"/>
              </a:rPr>
              <a:t> </a:t>
            </a:r>
            <a:r>
              <a:rPr sz="3200" b="1" spc="-195" dirty="0">
                <a:solidFill>
                  <a:srgbClr val="FFFFFF"/>
                </a:solidFill>
                <a:latin typeface="Arial" panose="020B0604020202020204" pitchFamily="34" charset="0"/>
                <a:cs typeface="Arial" panose="020B0604020202020204" pitchFamily="34" charset="0"/>
              </a:rPr>
              <a:t>PT</a:t>
            </a:r>
            <a:endParaRPr sz="3200" dirty="0">
              <a:latin typeface="Arial" panose="020B060402020202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0522" y="147430"/>
            <a:ext cx="2442845" cy="566822"/>
          </a:xfrm>
          <a:prstGeom prst="rect">
            <a:avLst/>
          </a:prstGeom>
        </p:spPr>
        <p:txBody>
          <a:bodyPr vert="horz" wrap="square" lIns="0" tIns="12700" rIns="0" bIns="0" rtlCol="0" anchor="ctr">
            <a:spAutoFit/>
          </a:bodyPr>
          <a:lstStyle/>
          <a:p>
            <a:pPr marL="12700">
              <a:spcBef>
                <a:spcPts val="100"/>
              </a:spcBef>
            </a:pPr>
            <a:r>
              <a:rPr dirty="0"/>
              <a:t>Treatment</a:t>
            </a:r>
          </a:p>
        </p:txBody>
      </p:sp>
      <p:sp>
        <p:nvSpPr>
          <p:cNvPr id="3" name="object 3"/>
          <p:cNvSpPr txBox="1"/>
          <p:nvPr/>
        </p:nvSpPr>
        <p:spPr>
          <a:xfrm>
            <a:off x="120522" y="790245"/>
            <a:ext cx="5545632" cy="2627642"/>
          </a:xfrm>
          <a:prstGeom prst="rect">
            <a:avLst/>
          </a:prstGeom>
        </p:spPr>
        <p:txBody>
          <a:bodyPr vert="horz" wrap="square" lIns="0" tIns="179070" rIns="0" bIns="0" rtlCol="0">
            <a:spAutoFit/>
          </a:bodyPr>
          <a:lstStyle/>
          <a:p>
            <a:pPr marR="2974340" algn="ctr">
              <a:spcBef>
                <a:spcPts val="1410"/>
              </a:spcBef>
            </a:pPr>
            <a:r>
              <a:rPr spc="-10" dirty="0">
                <a:solidFill>
                  <a:srgbClr val="89D0D5"/>
                </a:solidFill>
                <a:latin typeface="Wingdings 3"/>
                <a:cs typeface="Wingdings 3"/>
              </a:rPr>
              <a:t></a:t>
            </a:r>
            <a:r>
              <a:rPr spc="-10" dirty="0">
                <a:solidFill>
                  <a:srgbClr val="89D0D5"/>
                </a:solidFill>
                <a:latin typeface="Times New Roman"/>
                <a:cs typeface="Times New Roman"/>
              </a:rPr>
              <a:t> </a:t>
            </a:r>
            <a:r>
              <a:rPr sz="2000" b="1" spc="-170" dirty="0">
                <a:solidFill>
                  <a:srgbClr val="FFFFFF"/>
                </a:solidFill>
                <a:latin typeface="Myanmar Text"/>
                <a:cs typeface="Myanmar Text"/>
              </a:rPr>
              <a:t>Two </a:t>
            </a:r>
            <a:r>
              <a:rPr sz="2000" b="1" spc="-140" dirty="0">
                <a:solidFill>
                  <a:srgbClr val="FFFFFF"/>
                </a:solidFill>
                <a:latin typeface="Myanmar Text"/>
                <a:cs typeface="Myanmar Text"/>
              </a:rPr>
              <a:t>treatment</a:t>
            </a:r>
            <a:r>
              <a:rPr sz="2000" b="1" spc="135" dirty="0">
                <a:solidFill>
                  <a:srgbClr val="FFFFFF"/>
                </a:solidFill>
                <a:latin typeface="Myanmar Text"/>
                <a:cs typeface="Myanmar Text"/>
              </a:rPr>
              <a:t> </a:t>
            </a:r>
            <a:r>
              <a:rPr sz="2000" b="1" spc="-120" dirty="0">
                <a:solidFill>
                  <a:srgbClr val="FFFFFF"/>
                </a:solidFill>
                <a:latin typeface="Myanmar Text"/>
                <a:cs typeface="Myanmar Text"/>
              </a:rPr>
              <a:t>methods</a:t>
            </a:r>
            <a:endParaRPr sz="2000" dirty="0">
              <a:latin typeface="Myanmar Text"/>
              <a:cs typeface="Myanmar Text"/>
            </a:endParaRPr>
          </a:p>
          <a:p>
            <a:pPr marR="3344545" algn="ctr">
              <a:spcBef>
                <a:spcPts val="1130"/>
              </a:spcBef>
            </a:pPr>
            <a:r>
              <a:rPr sz="1600" spc="15" dirty="0">
                <a:solidFill>
                  <a:srgbClr val="89D0D5"/>
                </a:solidFill>
                <a:latin typeface="Wingdings 3"/>
                <a:cs typeface="Wingdings 3"/>
              </a:rPr>
              <a:t></a:t>
            </a:r>
            <a:r>
              <a:rPr sz="1600" spc="15" dirty="0">
                <a:solidFill>
                  <a:srgbClr val="89D0D5"/>
                </a:solidFill>
                <a:latin typeface="Times New Roman"/>
                <a:cs typeface="Times New Roman"/>
              </a:rPr>
              <a:t> </a:t>
            </a:r>
            <a:r>
              <a:rPr b="1" spc="-110" dirty="0">
                <a:solidFill>
                  <a:srgbClr val="EFD37E"/>
                </a:solidFill>
                <a:latin typeface="Myanmar Text"/>
                <a:cs typeface="Myanmar Text"/>
              </a:rPr>
              <a:t>Activated</a:t>
            </a:r>
            <a:r>
              <a:rPr b="1" spc="-20" dirty="0">
                <a:solidFill>
                  <a:srgbClr val="EFD37E"/>
                </a:solidFill>
                <a:latin typeface="Myanmar Text"/>
                <a:cs typeface="Myanmar Text"/>
              </a:rPr>
              <a:t> </a:t>
            </a:r>
            <a:r>
              <a:rPr b="1" spc="-90" dirty="0">
                <a:solidFill>
                  <a:srgbClr val="EFD37E"/>
                </a:solidFill>
                <a:latin typeface="Myanmar Text"/>
                <a:cs typeface="Myanmar Text"/>
              </a:rPr>
              <a:t>Charcoal</a:t>
            </a:r>
            <a:endParaRPr dirty="0">
              <a:latin typeface="Myanmar Text"/>
              <a:cs typeface="Myanmar Text"/>
            </a:endParaRPr>
          </a:p>
          <a:p>
            <a:pPr marL="914400" algn="ctr">
              <a:spcBef>
                <a:spcPts val="1135"/>
              </a:spcBef>
            </a:pPr>
            <a:r>
              <a:rPr sz="1200" spc="-5" dirty="0">
                <a:solidFill>
                  <a:srgbClr val="89D0D5"/>
                </a:solidFill>
                <a:latin typeface="Wingdings 3"/>
                <a:cs typeface="Wingdings 3"/>
              </a:rPr>
              <a:t></a:t>
            </a:r>
            <a:r>
              <a:rPr sz="1200" spc="-5" dirty="0">
                <a:solidFill>
                  <a:srgbClr val="89D0D5"/>
                </a:solidFill>
                <a:latin typeface="Times New Roman"/>
                <a:cs typeface="Times New Roman"/>
              </a:rPr>
              <a:t> </a:t>
            </a:r>
            <a:r>
              <a:rPr sz="1600" b="1" spc="-105" dirty="0">
                <a:solidFill>
                  <a:srgbClr val="FFFFFF"/>
                </a:solidFill>
                <a:latin typeface="Myanmar Text"/>
                <a:cs typeface="Myanmar Text"/>
              </a:rPr>
              <a:t>Works </a:t>
            </a:r>
            <a:r>
              <a:rPr sz="1600" b="1" spc="-95" dirty="0">
                <a:solidFill>
                  <a:srgbClr val="FFFFFF"/>
                </a:solidFill>
                <a:latin typeface="Myanmar Text"/>
                <a:cs typeface="Myanmar Text"/>
              </a:rPr>
              <a:t>by </a:t>
            </a:r>
            <a:r>
              <a:rPr sz="1600" b="1" spc="-80" dirty="0">
                <a:solidFill>
                  <a:srgbClr val="FFFFFF"/>
                </a:solidFill>
                <a:latin typeface="Myanmar Text"/>
                <a:cs typeface="Myanmar Text"/>
              </a:rPr>
              <a:t>absorbing unabsorbed drug in </a:t>
            </a:r>
            <a:r>
              <a:rPr sz="1600" b="1" spc="-75" dirty="0">
                <a:solidFill>
                  <a:srgbClr val="FFFFFF"/>
                </a:solidFill>
                <a:latin typeface="Myanmar Text"/>
                <a:cs typeface="Myanmar Text"/>
              </a:rPr>
              <a:t>the</a:t>
            </a:r>
            <a:r>
              <a:rPr sz="1600" b="1" spc="20" dirty="0">
                <a:solidFill>
                  <a:srgbClr val="FFFFFF"/>
                </a:solidFill>
                <a:latin typeface="Myanmar Text"/>
                <a:cs typeface="Myanmar Text"/>
              </a:rPr>
              <a:t> </a:t>
            </a:r>
            <a:r>
              <a:rPr sz="1600" b="1" spc="-80" dirty="0">
                <a:solidFill>
                  <a:srgbClr val="FFFFFF"/>
                </a:solidFill>
                <a:latin typeface="Myanmar Text"/>
                <a:cs typeface="Myanmar Text"/>
              </a:rPr>
              <a:t>stomach</a:t>
            </a:r>
            <a:endParaRPr sz="1600" dirty="0">
              <a:latin typeface="Myanmar Text"/>
              <a:cs typeface="Myanmar Text"/>
            </a:endParaRPr>
          </a:p>
          <a:p>
            <a:pPr marR="2767965" algn="ctr">
              <a:spcBef>
                <a:spcPts val="875"/>
              </a:spcBef>
            </a:pPr>
            <a:r>
              <a:rPr sz="1600" spc="15" dirty="0">
                <a:solidFill>
                  <a:srgbClr val="89D0D5"/>
                </a:solidFill>
                <a:latin typeface="Wingdings 3"/>
                <a:cs typeface="Wingdings 3"/>
              </a:rPr>
              <a:t></a:t>
            </a:r>
            <a:r>
              <a:rPr sz="1600" spc="15" dirty="0">
                <a:solidFill>
                  <a:srgbClr val="89D0D5"/>
                </a:solidFill>
                <a:latin typeface="Times New Roman"/>
                <a:cs typeface="Times New Roman"/>
              </a:rPr>
              <a:t> </a:t>
            </a:r>
            <a:r>
              <a:rPr b="1" spc="-95" dirty="0">
                <a:solidFill>
                  <a:srgbClr val="EFD37E"/>
                </a:solidFill>
                <a:latin typeface="Myanmar Text"/>
                <a:cs typeface="Myanmar Text"/>
              </a:rPr>
              <a:t>N-acetylcysteine</a:t>
            </a:r>
            <a:r>
              <a:rPr b="1" spc="-15" dirty="0">
                <a:solidFill>
                  <a:srgbClr val="EFD37E"/>
                </a:solidFill>
                <a:latin typeface="Myanmar Text"/>
                <a:cs typeface="Myanmar Text"/>
              </a:rPr>
              <a:t> </a:t>
            </a:r>
            <a:r>
              <a:rPr b="1" spc="-130" dirty="0">
                <a:solidFill>
                  <a:srgbClr val="EFD37E"/>
                </a:solidFill>
                <a:latin typeface="Myanmar Text"/>
                <a:cs typeface="Myanmar Text"/>
              </a:rPr>
              <a:t>(NAC)</a:t>
            </a:r>
            <a:endParaRPr dirty="0">
              <a:latin typeface="Myanmar Text"/>
              <a:cs typeface="Myanmar Text"/>
            </a:endParaRPr>
          </a:p>
          <a:p>
            <a:pPr marL="234315" algn="ctr">
              <a:spcBef>
                <a:spcPts val="1130"/>
              </a:spcBef>
            </a:pPr>
            <a:r>
              <a:rPr sz="1200" spc="-5" dirty="0">
                <a:solidFill>
                  <a:srgbClr val="89D0D5"/>
                </a:solidFill>
                <a:latin typeface="Wingdings 3"/>
                <a:cs typeface="Wingdings 3"/>
              </a:rPr>
              <a:t></a:t>
            </a:r>
            <a:r>
              <a:rPr sz="1200" spc="-5" dirty="0">
                <a:solidFill>
                  <a:srgbClr val="89D0D5"/>
                </a:solidFill>
                <a:latin typeface="Times New Roman"/>
                <a:cs typeface="Times New Roman"/>
              </a:rPr>
              <a:t> </a:t>
            </a:r>
            <a:r>
              <a:rPr sz="1600" b="1" spc="-105" dirty="0">
                <a:solidFill>
                  <a:srgbClr val="FFFFFF"/>
                </a:solidFill>
                <a:latin typeface="Myanmar Text"/>
                <a:cs typeface="Myanmar Text"/>
              </a:rPr>
              <a:t>Works </a:t>
            </a:r>
            <a:r>
              <a:rPr sz="1600" b="1" spc="-95" dirty="0">
                <a:solidFill>
                  <a:srgbClr val="FFFFFF"/>
                </a:solidFill>
                <a:latin typeface="Myanmar Text"/>
                <a:cs typeface="Myanmar Text"/>
              </a:rPr>
              <a:t>by </a:t>
            </a:r>
            <a:r>
              <a:rPr sz="1600" b="1" spc="-80" dirty="0">
                <a:solidFill>
                  <a:srgbClr val="FFFFFF"/>
                </a:solidFill>
                <a:latin typeface="Myanmar Text"/>
                <a:cs typeface="Myanmar Text"/>
              </a:rPr>
              <a:t>increasing hepatic </a:t>
            </a:r>
            <a:r>
              <a:rPr sz="1600" b="1" spc="-90" dirty="0">
                <a:solidFill>
                  <a:srgbClr val="FFFFFF"/>
                </a:solidFill>
                <a:latin typeface="Myanmar Text"/>
                <a:cs typeface="Myanmar Text"/>
              </a:rPr>
              <a:t>glutathione</a:t>
            </a:r>
            <a:r>
              <a:rPr sz="1600" b="1" spc="30" dirty="0">
                <a:solidFill>
                  <a:srgbClr val="FFFFFF"/>
                </a:solidFill>
                <a:latin typeface="Myanmar Text"/>
                <a:cs typeface="Myanmar Text"/>
              </a:rPr>
              <a:t> </a:t>
            </a:r>
            <a:r>
              <a:rPr sz="1600" b="1" spc="-80" dirty="0">
                <a:solidFill>
                  <a:srgbClr val="FFFFFF"/>
                </a:solidFill>
                <a:latin typeface="Myanmar Text"/>
                <a:cs typeface="Myanmar Text"/>
              </a:rPr>
              <a:t>stores.</a:t>
            </a:r>
            <a:endParaRPr sz="1600" dirty="0">
              <a:latin typeface="Myanmar Text"/>
              <a:cs typeface="Myanmar Text"/>
            </a:endParaRPr>
          </a:p>
        </p:txBody>
      </p:sp>
      <p:sp>
        <p:nvSpPr>
          <p:cNvPr id="9" name="TextBox 8">
            <a:extLst>
              <a:ext uri="{FF2B5EF4-FFF2-40B4-BE49-F238E27FC236}">
                <a16:creationId xmlns:a16="http://schemas.microsoft.com/office/drawing/2014/main" id="{BA0B7FD1-D07B-E626-7DC1-452C9CCC6B92}"/>
              </a:ext>
            </a:extLst>
          </p:cNvPr>
          <p:cNvSpPr txBox="1"/>
          <p:nvPr/>
        </p:nvSpPr>
        <p:spPr>
          <a:xfrm>
            <a:off x="5853723" y="237870"/>
            <a:ext cx="6096000" cy="2554545"/>
          </a:xfrm>
          <a:prstGeom prst="rect">
            <a:avLst/>
          </a:prstGeom>
          <a:noFill/>
        </p:spPr>
        <p:txBody>
          <a:bodyPr wrap="square">
            <a:spAutoFit/>
          </a:bodyPr>
          <a:lstStyle/>
          <a:p>
            <a:pPr algn="l">
              <a:buFont typeface="Arial" panose="020B0604020202020204" pitchFamily="34" charset="0"/>
              <a:buChar char="•"/>
            </a:pPr>
            <a:r>
              <a:rPr lang="en-US" sz="1600" b="0" i="0" dirty="0">
                <a:solidFill>
                  <a:srgbClr val="FFFFFF"/>
                </a:solidFill>
                <a:effectLst/>
                <a:latin typeface="Noto Sans" panose="020B0502040504020204" pitchFamily="34" charset="0"/>
              </a:rPr>
              <a:t>IV dosing of acetylcysteine: Many protocols exist. For a patient with an acute ingestion, whichever is chosen should deliver </a:t>
            </a:r>
            <a:r>
              <a:rPr lang="en-US" sz="1600" b="0" i="0" dirty="0">
                <a:solidFill>
                  <a:srgbClr val="FF0000"/>
                </a:solidFill>
                <a:effectLst/>
                <a:latin typeface="Noto Sans" panose="020B0502040504020204" pitchFamily="34" charset="0"/>
              </a:rPr>
              <a:t>at least 300 mg/kg acetylcysteine during the first 20 to 24 hours of treatment</a:t>
            </a:r>
            <a:r>
              <a:rPr lang="en-US" sz="1600" b="0" i="0" dirty="0">
                <a:solidFill>
                  <a:srgbClr val="FFFFFF"/>
                </a:solidFill>
                <a:effectLst/>
                <a:latin typeface="Noto Sans" panose="020B0502040504020204" pitchFamily="34" charset="0"/>
              </a:rPr>
              <a:t>. For a patient with repeated supratherapeutic ingestion or an unreliable history with detectable acetaminophen concentration, the acetylcysteine regimen should be continued for at least 12 hours.</a:t>
            </a:r>
          </a:p>
          <a:p>
            <a:pPr algn="l">
              <a:buFont typeface="Arial" panose="020B0604020202020204" pitchFamily="34" charset="0"/>
              <a:buChar char="•"/>
            </a:pPr>
            <a:r>
              <a:rPr lang="en-US" sz="1600" b="0" i="0" dirty="0">
                <a:solidFill>
                  <a:srgbClr val="FFFFFF"/>
                </a:solidFill>
                <a:effectLst/>
                <a:latin typeface="Noto Sans" panose="020B0502040504020204" pitchFamily="34" charset="0"/>
              </a:rPr>
              <a:t>We suggest the 2-bag protocol: </a:t>
            </a:r>
            <a:r>
              <a:rPr lang="en-US" sz="1600" b="0" i="0" dirty="0">
                <a:solidFill>
                  <a:srgbClr val="FF0000"/>
                </a:solidFill>
                <a:effectLst/>
                <a:latin typeface="Noto Sans" panose="020B0502040504020204" pitchFamily="34" charset="0"/>
              </a:rPr>
              <a:t>200 mg/kg (maximum 20 g) over 4 hours (50 mg/kg per hour), followed by 100 mg/kg (maximum 10 g) over 16 hours (6.25 mg/kg per hour).</a:t>
            </a:r>
          </a:p>
        </p:txBody>
      </p:sp>
      <p:sp>
        <p:nvSpPr>
          <p:cNvPr id="11" name="TextBox 10">
            <a:extLst>
              <a:ext uri="{FF2B5EF4-FFF2-40B4-BE49-F238E27FC236}">
                <a16:creationId xmlns:a16="http://schemas.microsoft.com/office/drawing/2014/main" id="{4ADB394F-AA17-38AE-8532-67361B2D77A4}"/>
              </a:ext>
            </a:extLst>
          </p:cNvPr>
          <p:cNvSpPr txBox="1"/>
          <p:nvPr/>
        </p:nvSpPr>
        <p:spPr>
          <a:xfrm>
            <a:off x="203199" y="3641310"/>
            <a:ext cx="11746524" cy="2308324"/>
          </a:xfrm>
          <a:prstGeom prst="rect">
            <a:avLst/>
          </a:prstGeom>
          <a:noFill/>
        </p:spPr>
        <p:txBody>
          <a:bodyPr wrap="square">
            <a:spAutoFit/>
          </a:bodyPr>
          <a:lstStyle/>
          <a:p>
            <a:pPr algn="l">
              <a:buFont typeface="Arial" panose="020B0604020202020204" pitchFamily="34" charset="0"/>
              <a:buChar char="•"/>
            </a:pPr>
            <a:r>
              <a:rPr lang="en-US" sz="1600" b="0" i="0" dirty="0">
                <a:solidFill>
                  <a:srgbClr val="FFFFFF"/>
                </a:solidFill>
                <a:effectLst/>
                <a:latin typeface="Noto Sans" panose="020B0502040504020204" pitchFamily="34" charset="0"/>
              </a:rPr>
              <a:t>Another common protocol </a:t>
            </a:r>
            <a:r>
              <a:rPr lang="en-US" sz="1600" b="0" i="0" dirty="0">
                <a:solidFill>
                  <a:srgbClr val="FF0000"/>
                </a:solidFill>
                <a:effectLst/>
                <a:latin typeface="Noto Sans" panose="020B0502040504020204" pitchFamily="34" charset="0"/>
              </a:rPr>
              <a:t>involves 3 bags: 150 mg/kg loading dose (maximum 15 g) over 60 minutes, followed by 50 mg/kg (maximum 5 g) over 4 hours (12.5 mg/kg per hour), followed by 100 mg/kg (maximum 10 g) over 16 hours (6.25 mg/kg per hour).</a:t>
            </a:r>
          </a:p>
          <a:p>
            <a:pPr algn="l">
              <a:buFont typeface="Arial" panose="020B0604020202020204" pitchFamily="34" charset="0"/>
              <a:buChar char="•"/>
            </a:pPr>
            <a:r>
              <a:rPr lang="en-US" sz="1600" b="0" i="0" dirty="0">
                <a:solidFill>
                  <a:srgbClr val="FFFFFF"/>
                </a:solidFill>
                <a:effectLst/>
                <a:latin typeface="Noto Sans" panose="020B0502040504020204" pitchFamily="34" charset="0"/>
              </a:rPr>
              <a:t>Patients weighing &lt;41 kg: Use reduced diluent volume</a:t>
            </a:r>
            <a:r>
              <a:rPr lang="en-US" sz="1600" dirty="0">
                <a:solidFill>
                  <a:srgbClr val="FFFFFF"/>
                </a:solidFill>
                <a:latin typeface="Noto Sans" panose="020B0502040504020204" pitchFamily="34" charset="0"/>
              </a:rPr>
              <a:t> </a:t>
            </a:r>
            <a:endParaRPr lang="en-US" sz="1600" b="0" i="0" dirty="0">
              <a:solidFill>
                <a:srgbClr val="FFFFFF"/>
              </a:solidFill>
              <a:effectLst/>
              <a:latin typeface="Noto Sans" panose="020B0502040504020204" pitchFamily="34" charset="0"/>
            </a:endParaRPr>
          </a:p>
          <a:p>
            <a:pPr algn="l">
              <a:buFont typeface="Arial" panose="020B0604020202020204" pitchFamily="34" charset="0"/>
              <a:buChar char="•"/>
            </a:pPr>
            <a:r>
              <a:rPr lang="en-US" sz="1600" b="0" i="0" dirty="0">
                <a:solidFill>
                  <a:srgbClr val="FFFFFF"/>
                </a:solidFill>
                <a:effectLst/>
                <a:latin typeface="Noto Sans" panose="020B0502040504020204" pitchFamily="34" charset="0"/>
              </a:rPr>
              <a:t>Either protocol should be followed by a continuous IV </a:t>
            </a:r>
            <a:r>
              <a:rPr lang="en-US" sz="1600" b="0" i="0" dirty="0">
                <a:solidFill>
                  <a:srgbClr val="FF0000"/>
                </a:solidFill>
                <a:effectLst/>
                <a:latin typeface="Noto Sans" panose="020B0502040504020204" pitchFamily="34" charset="0"/>
              </a:rPr>
              <a:t>infusion at 6.25 mg/kg per hour until stopping criteria are met.</a:t>
            </a:r>
          </a:p>
          <a:p>
            <a:pPr algn="l">
              <a:buFont typeface="Arial" panose="020B0604020202020204" pitchFamily="34" charset="0"/>
              <a:buChar char="•"/>
            </a:pPr>
            <a:r>
              <a:rPr lang="en-US" sz="1600" b="0" i="0" dirty="0">
                <a:solidFill>
                  <a:srgbClr val="FFFFFF"/>
                </a:solidFill>
                <a:effectLst/>
                <a:latin typeface="Noto Sans" panose="020B0502040504020204" pitchFamily="34" charset="0"/>
              </a:rPr>
              <a:t>IV dosing is acceptable in all cases of acetaminophen toxicity but should be used </a:t>
            </a:r>
            <a:r>
              <a:rPr lang="en-US" sz="1600" b="1" i="0" dirty="0">
                <a:solidFill>
                  <a:srgbClr val="FFFFFF"/>
                </a:solidFill>
                <a:effectLst/>
                <a:latin typeface="Noto Sans" panose="020B0502040504020204" pitchFamily="34" charset="0"/>
              </a:rPr>
              <a:t>instead</a:t>
            </a:r>
            <a:r>
              <a:rPr lang="en-US" sz="1600" b="0" i="0" dirty="0">
                <a:solidFill>
                  <a:srgbClr val="FFFFFF"/>
                </a:solidFill>
                <a:effectLst/>
                <a:latin typeface="Noto Sans" panose="020B0502040504020204" pitchFamily="34" charset="0"/>
              </a:rPr>
              <a:t> of oral dosing in patients unable to tolerate oral acetylcysteine (</a:t>
            </a:r>
            <a:r>
              <a:rPr lang="en-US" sz="1600" b="0" i="0" dirty="0" err="1">
                <a:solidFill>
                  <a:srgbClr val="FFFFFF"/>
                </a:solidFill>
                <a:effectLst/>
                <a:latin typeface="Noto Sans" panose="020B0502040504020204" pitchFamily="34" charset="0"/>
              </a:rPr>
              <a:t>eg</a:t>
            </a:r>
            <a:r>
              <a:rPr lang="en-US" sz="1600" b="0" i="0" dirty="0">
                <a:solidFill>
                  <a:srgbClr val="FFFFFF"/>
                </a:solidFill>
                <a:effectLst/>
                <a:latin typeface="Noto Sans" panose="020B0502040504020204" pitchFamily="34" charset="0"/>
              </a:rPr>
              <a:t>, intractable vomiting), patients with a medical condition precluding administration of oral acetylcysteine (</a:t>
            </a:r>
            <a:r>
              <a:rPr lang="en-US" sz="1600" b="0" i="0" dirty="0" err="1">
                <a:solidFill>
                  <a:srgbClr val="FFFFFF"/>
                </a:solidFill>
                <a:effectLst/>
                <a:latin typeface="Noto Sans" panose="020B0502040504020204" pitchFamily="34" charset="0"/>
              </a:rPr>
              <a:t>eg</a:t>
            </a:r>
            <a:r>
              <a:rPr lang="en-US" sz="1600" b="0" i="0" dirty="0">
                <a:solidFill>
                  <a:srgbClr val="FFFFFF"/>
                </a:solidFill>
                <a:effectLst/>
                <a:latin typeface="Noto Sans" panose="020B0502040504020204" pitchFamily="34" charset="0"/>
              </a:rPr>
              <a:t>, corrosive ingestion, gastrointestinal bleed), high-risk ingestion, signs of parent compound toxicity, patients with hepatic failure, and pregnant patients.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505000"/>
            <a:ext cx="7419975" cy="751488"/>
          </a:xfrm>
          <a:prstGeom prst="rect">
            <a:avLst/>
          </a:prstGeom>
        </p:spPr>
        <p:txBody>
          <a:bodyPr vert="horz" wrap="square" lIns="0" tIns="12700" rIns="0" bIns="0" rtlCol="0" anchor="ctr">
            <a:spAutoFit/>
          </a:bodyPr>
          <a:lstStyle/>
          <a:p>
            <a:pPr marL="12700">
              <a:spcBef>
                <a:spcPts val="100"/>
              </a:spcBef>
            </a:pPr>
            <a:r>
              <a:rPr sz="4800" b="1" spc="-170" dirty="0">
                <a:latin typeface="Myanmar Text"/>
                <a:cs typeface="Myanmar Text"/>
              </a:rPr>
              <a:t>Side </a:t>
            </a:r>
            <a:r>
              <a:rPr sz="4800" b="1" spc="-210" dirty="0">
                <a:latin typeface="Myanmar Text"/>
                <a:cs typeface="Myanmar Text"/>
              </a:rPr>
              <a:t>effects </a:t>
            </a:r>
            <a:r>
              <a:rPr sz="4800" b="1" spc="-254" dirty="0">
                <a:latin typeface="Myanmar Text"/>
                <a:cs typeface="Myanmar Text"/>
              </a:rPr>
              <a:t>of</a:t>
            </a:r>
            <a:r>
              <a:rPr sz="4800" b="1" spc="15" dirty="0">
                <a:latin typeface="Myanmar Text"/>
                <a:cs typeface="Myanmar Text"/>
              </a:rPr>
              <a:t> </a:t>
            </a:r>
            <a:r>
              <a:rPr sz="4800" b="1" spc="-200" dirty="0">
                <a:latin typeface="Myanmar Text"/>
                <a:cs typeface="Myanmar Text"/>
              </a:rPr>
              <a:t>NAC</a:t>
            </a:r>
            <a:endParaRPr sz="4800" dirty="0">
              <a:latin typeface="Myanmar Text"/>
              <a:cs typeface="Myanmar Text"/>
            </a:endParaRPr>
          </a:p>
        </p:txBody>
      </p:sp>
      <p:sp>
        <p:nvSpPr>
          <p:cNvPr id="3" name="object 3"/>
          <p:cNvSpPr txBox="1"/>
          <p:nvPr/>
        </p:nvSpPr>
        <p:spPr>
          <a:xfrm>
            <a:off x="163626" y="1480082"/>
            <a:ext cx="9951924" cy="4954561"/>
          </a:xfrm>
          <a:prstGeom prst="rect">
            <a:avLst/>
          </a:prstGeom>
        </p:spPr>
        <p:txBody>
          <a:bodyPr vert="horz" wrap="square" lIns="0" tIns="177165" rIns="0" bIns="0" rtlCol="0">
            <a:spAutoFit/>
          </a:bodyPr>
          <a:lstStyle/>
          <a:p>
            <a:pPr marL="355600" indent="-342900">
              <a:spcBef>
                <a:spcPts val="1395"/>
              </a:spcBef>
              <a:buClr>
                <a:srgbClr val="89D0D5"/>
              </a:buClr>
              <a:buSzPct val="80357"/>
              <a:buFont typeface="Wingdings"/>
              <a:buChar char=""/>
              <a:tabLst>
                <a:tab pos="355600" algn="l"/>
              </a:tabLst>
            </a:pPr>
            <a:r>
              <a:rPr lang="en-US" sz="2800" b="1" spc="-110" dirty="0">
                <a:solidFill>
                  <a:srgbClr val="FFFFFF"/>
                </a:solidFill>
                <a:latin typeface="Arial" panose="020B0604020202020204" pitchFamily="34" charset="0"/>
                <a:cs typeface="Arial" panose="020B0604020202020204" pitchFamily="34" charset="0"/>
              </a:rPr>
              <a:t>Allergic phenomena (urticaria, angioedema, </a:t>
            </a:r>
            <a:r>
              <a:rPr lang="en-US" sz="2800" b="1" spc="-110" dirty="0" err="1">
                <a:solidFill>
                  <a:srgbClr val="FFFFFF"/>
                </a:solidFill>
                <a:latin typeface="Arial" panose="020B0604020202020204" pitchFamily="34" charset="0"/>
                <a:cs typeface="Arial" panose="020B0604020202020204" pitchFamily="34" charset="0"/>
              </a:rPr>
              <a:t>pruritis</a:t>
            </a:r>
            <a:r>
              <a:rPr lang="en-US" sz="2800" b="1" spc="-110" dirty="0">
                <a:solidFill>
                  <a:srgbClr val="FFFFFF"/>
                </a:solidFill>
                <a:latin typeface="Arial" panose="020B0604020202020204" pitchFamily="34" charset="0"/>
                <a:cs typeface="Arial" panose="020B0604020202020204" pitchFamily="34" charset="0"/>
              </a:rPr>
              <a:t>)</a:t>
            </a:r>
            <a:r>
              <a:rPr sz="2800" b="1" spc="-110" dirty="0">
                <a:solidFill>
                  <a:srgbClr val="FFFFFF"/>
                </a:solidFill>
                <a:latin typeface="Arial" panose="020B0604020202020204" pitchFamily="34" charset="0"/>
                <a:cs typeface="Arial" panose="020B0604020202020204" pitchFamily="34" charset="0"/>
              </a:rPr>
              <a:t> </a:t>
            </a:r>
            <a:r>
              <a:rPr sz="2800" b="1" spc="-5" dirty="0">
                <a:solidFill>
                  <a:srgbClr val="FFFFFF"/>
                </a:solidFill>
                <a:latin typeface="Arial" panose="020B0604020202020204" pitchFamily="34" charset="0"/>
                <a:cs typeface="Arial" panose="020B0604020202020204" pitchFamily="34" charset="0"/>
              </a:rPr>
              <a:t>–</a:t>
            </a:r>
            <a:r>
              <a:rPr sz="2800" b="1" spc="-35" dirty="0">
                <a:solidFill>
                  <a:srgbClr val="FFFFFF"/>
                </a:solidFill>
                <a:latin typeface="Arial" panose="020B0604020202020204" pitchFamily="34" charset="0"/>
                <a:cs typeface="Arial" panose="020B0604020202020204" pitchFamily="34" charset="0"/>
              </a:rPr>
              <a:t> </a:t>
            </a:r>
            <a:r>
              <a:rPr sz="2800" b="1" spc="-130" dirty="0">
                <a:solidFill>
                  <a:srgbClr val="FFFFFF"/>
                </a:solidFill>
                <a:latin typeface="Arial" panose="020B0604020202020204" pitchFamily="34" charset="0"/>
                <a:cs typeface="Arial" panose="020B0604020202020204" pitchFamily="34" charset="0"/>
              </a:rPr>
              <a:t>common</a:t>
            </a:r>
            <a:endParaRPr sz="2800" dirty="0">
              <a:latin typeface="Arial" panose="020B0604020202020204" pitchFamily="34" charset="0"/>
              <a:cs typeface="Arial" panose="020B0604020202020204" pitchFamily="34" charset="0"/>
            </a:endParaRPr>
          </a:p>
          <a:p>
            <a:pPr marL="361315">
              <a:spcBef>
                <a:spcPts val="1295"/>
              </a:spcBef>
            </a:pPr>
            <a:r>
              <a:rPr sz="2800" b="1" spc="-10" dirty="0">
                <a:solidFill>
                  <a:srgbClr val="FFFFFF"/>
                </a:solidFill>
                <a:latin typeface="Arial" panose="020B0604020202020204" pitchFamily="34" charset="0"/>
                <a:cs typeface="Arial" panose="020B0604020202020204" pitchFamily="34" charset="0"/>
              </a:rPr>
              <a:t> </a:t>
            </a:r>
            <a:r>
              <a:rPr sz="2800" b="1" spc="-229" dirty="0">
                <a:solidFill>
                  <a:srgbClr val="FFFFFF"/>
                </a:solidFill>
                <a:latin typeface="Arial" panose="020B0604020202020204" pitchFamily="34" charset="0"/>
                <a:cs typeface="Arial" panose="020B0604020202020204" pitchFamily="34" charset="0"/>
              </a:rPr>
              <a:t>Tx </a:t>
            </a:r>
            <a:r>
              <a:rPr sz="2800" b="1" spc="-160" dirty="0">
                <a:solidFill>
                  <a:srgbClr val="FFFFFF"/>
                </a:solidFill>
                <a:latin typeface="Arial" panose="020B0604020202020204" pitchFamily="34" charset="0"/>
                <a:cs typeface="Arial" panose="020B0604020202020204" pitchFamily="34" charset="0"/>
              </a:rPr>
              <a:t>with </a:t>
            </a:r>
            <a:r>
              <a:rPr sz="2800" b="1" spc="-125" dirty="0">
                <a:solidFill>
                  <a:srgbClr val="FFFFFF"/>
                </a:solidFill>
                <a:latin typeface="Arial" panose="020B0604020202020204" pitchFamily="34" charset="0"/>
                <a:cs typeface="Arial" panose="020B0604020202020204" pitchFamily="34" charset="0"/>
              </a:rPr>
              <a:t>Chlorpheneramine </a:t>
            </a:r>
            <a:r>
              <a:rPr sz="2800" b="1" spc="-70" dirty="0">
                <a:solidFill>
                  <a:srgbClr val="FFFFFF"/>
                </a:solidFill>
                <a:latin typeface="Arial" panose="020B0604020202020204" pitchFamily="34" charset="0"/>
                <a:cs typeface="Arial" panose="020B0604020202020204" pitchFamily="34" charset="0"/>
              </a:rPr>
              <a:t>+</a:t>
            </a:r>
            <a:r>
              <a:rPr sz="2800" b="1" spc="-250" dirty="0">
                <a:solidFill>
                  <a:srgbClr val="FFFFFF"/>
                </a:solidFill>
                <a:latin typeface="Arial" panose="020B0604020202020204" pitchFamily="34" charset="0"/>
                <a:cs typeface="Arial" panose="020B0604020202020204" pitchFamily="34" charset="0"/>
              </a:rPr>
              <a:t> </a:t>
            </a:r>
            <a:r>
              <a:rPr sz="2800" b="1" spc="-110" dirty="0">
                <a:solidFill>
                  <a:srgbClr val="FFFFFF"/>
                </a:solidFill>
                <a:latin typeface="Arial" panose="020B0604020202020204" pitchFamily="34" charset="0"/>
                <a:cs typeface="Arial" panose="020B0604020202020204" pitchFamily="34" charset="0"/>
              </a:rPr>
              <a:t>observe</a:t>
            </a:r>
            <a:endParaRPr lang="en-IN" sz="2800" b="1" spc="-110" dirty="0">
              <a:solidFill>
                <a:srgbClr val="FFFFFF"/>
              </a:solidFill>
              <a:latin typeface="Arial" panose="020B0604020202020204" pitchFamily="34" charset="0"/>
              <a:cs typeface="Arial" panose="020B0604020202020204" pitchFamily="34" charset="0"/>
            </a:endParaRPr>
          </a:p>
          <a:p>
            <a:pPr marL="361315">
              <a:spcBef>
                <a:spcPts val="1295"/>
              </a:spcBef>
            </a:pPr>
            <a:endParaRPr sz="2800" dirty="0">
              <a:latin typeface="Arial" panose="020B0604020202020204" pitchFamily="34" charset="0"/>
              <a:cs typeface="Arial" panose="020B0604020202020204" pitchFamily="34" charset="0"/>
            </a:endParaRPr>
          </a:p>
          <a:p>
            <a:pPr marL="355600" marR="1125220" indent="-342900">
              <a:spcBef>
                <a:spcPts val="710"/>
              </a:spcBef>
            </a:pPr>
            <a:r>
              <a:rPr sz="2250" spc="-10" dirty="0">
                <a:solidFill>
                  <a:srgbClr val="89D0D5"/>
                </a:solidFill>
                <a:latin typeface="Arial" panose="020B0604020202020204" pitchFamily="34" charset="0"/>
                <a:cs typeface="Arial" panose="020B0604020202020204" pitchFamily="34" charset="0"/>
              </a:rPr>
              <a:t> </a:t>
            </a:r>
            <a:r>
              <a:rPr sz="2800" b="1" spc="-114" dirty="0">
                <a:solidFill>
                  <a:srgbClr val="FFFFFF"/>
                </a:solidFill>
                <a:latin typeface="Arial" panose="020B0604020202020204" pitchFamily="34" charset="0"/>
                <a:cs typeface="Arial" panose="020B0604020202020204" pitchFamily="34" charset="0"/>
              </a:rPr>
              <a:t>Nausea, </a:t>
            </a:r>
            <a:r>
              <a:rPr sz="2800" b="1" spc="-150" dirty="0">
                <a:solidFill>
                  <a:srgbClr val="FFFFFF"/>
                </a:solidFill>
                <a:latin typeface="Arial" panose="020B0604020202020204" pitchFamily="34" charset="0"/>
                <a:cs typeface="Arial" panose="020B0604020202020204" pitchFamily="34" charset="0"/>
              </a:rPr>
              <a:t>vomiting, </a:t>
            </a:r>
            <a:r>
              <a:rPr sz="2800" b="1" spc="-110" dirty="0">
                <a:solidFill>
                  <a:srgbClr val="FFFFFF"/>
                </a:solidFill>
                <a:latin typeface="Arial" panose="020B0604020202020204" pitchFamily="34" charset="0"/>
                <a:cs typeface="Arial" panose="020B0604020202020204" pitchFamily="34" charset="0"/>
              </a:rPr>
              <a:t>and </a:t>
            </a:r>
            <a:r>
              <a:rPr sz="2800" b="1" spc="-114" dirty="0">
                <a:solidFill>
                  <a:srgbClr val="FFFFFF"/>
                </a:solidFill>
                <a:latin typeface="Arial" panose="020B0604020202020204" pitchFamily="34" charset="0"/>
                <a:cs typeface="Arial" panose="020B0604020202020204" pitchFamily="34" charset="0"/>
              </a:rPr>
              <a:t>epigastric  </a:t>
            </a:r>
            <a:r>
              <a:rPr sz="2800" b="1" spc="-135" dirty="0">
                <a:solidFill>
                  <a:srgbClr val="FFFFFF"/>
                </a:solidFill>
                <a:latin typeface="Arial" panose="020B0604020202020204" pitchFamily="34" charset="0"/>
                <a:cs typeface="Arial" panose="020B0604020202020204" pitchFamily="34" charset="0"/>
              </a:rPr>
              <a:t>discomfort</a:t>
            </a:r>
            <a:endParaRPr lang="en-IN" sz="2800" b="1" spc="-135" dirty="0">
              <a:solidFill>
                <a:srgbClr val="FFFFFF"/>
              </a:solidFill>
              <a:latin typeface="Arial" panose="020B0604020202020204" pitchFamily="34" charset="0"/>
              <a:cs typeface="Arial" panose="020B0604020202020204" pitchFamily="34" charset="0"/>
            </a:endParaRPr>
          </a:p>
          <a:p>
            <a:pPr marL="355600" marR="1125220" indent="-342900">
              <a:spcBef>
                <a:spcPts val="710"/>
              </a:spcBef>
            </a:pPr>
            <a:endParaRPr sz="2800" dirty="0">
              <a:latin typeface="Arial" panose="020B0604020202020204" pitchFamily="34" charset="0"/>
              <a:cs typeface="Arial" panose="020B0604020202020204" pitchFamily="34" charset="0"/>
            </a:endParaRPr>
          </a:p>
          <a:p>
            <a:pPr marL="355600" indent="-342900">
              <a:spcBef>
                <a:spcPts val="994"/>
              </a:spcBef>
              <a:buClr>
                <a:srgbClr val="89D0D5"/>
              </a:buClr>
              <a:buSzPct val="80357"/>
              <a:buFont typeface="Wingdings"/>
              <a:buChar char=""/>
              <a:tabLst>
                <a:tab pos="355600" algn="l"/>
              </a:tabLst>
            </a:pPr>
            <a:r>
              <a:rPr sz="2800" b="1" spc="-114" dirty="0">
                <a:solidFill>
                  <a:srgbClr val="FFFFFF"/>
                </a:solidFill>
                <a:latin typeface="Arial" panose="020B0604020202020204" pitchFamily="34" charset="0"/>
                <a:cs typeface="Arial" panose="020B0604020202020204" pitchFamily="34" charset="0"/>
              </a:rPr>
              <a:t>Wheeze </a:t>
            </a:r>
            <a:r>
              <a:rPr sz="2800" b="1" spc="-120" dirty="0">
                <a:solidFill>
                  <a:srgbClr val="FFFFFF"/>
                </a:solidFill>
                <a:latin typeface="Arial" panose="020B0604020202020204" pitchFamily="34" charset="0"/>
                <a:cs typeface="Arial" panose="020B0604020202020204" pitchFamily="34" charset="0"/>
              </a:rPr>
              <a:t>(occur</a:t>
            </a:r>
            <a:r>
              <a:rPr sz="2800" b="1" spc="-55" dirty="0">
                <a:solidFill>
                  <a:srgbClr val="FFFFFF"/>
                </a:solidFill>
                <a:latin typeface="Arial" panose="020B0604020202020204" pitchFamily="34" charset="0"/>
                <a:cs typeface="Arial" panose="020B0604020202020204" pitchFamily="34" charset="0"/>
              </a:rPr>
              <a:t> </a:t>
            </a:r>
            <a:r>
              <a:rPr sz="2800" b="1" spc="-145" dirty="0">
                <a:solidFill>
                  <a:srgbClr val="FFFFFF"/>
                </a:solidFill>
                <a:latin typeface="Arial" panose="020B0604020202020204" pitchFamily="34" charset="0"/>
                <a:cs typeface="Arial" panose="020B0604020202020204" pitchFamily="34" charset="0"/>
              </a:rPr>
              <a:t>&lt;10%)</a:t>
            </a:r>
            <a:endParaRPr lang="en-IN" sz="2800" b="1" spc="-145" dirty="0">
              <a:solidFill>
                <a:srgbClr val="FFFFFF"/>
              </a:solidFill>
              <a:latin typeface="Arial" panose="020B0604020202020204" pitchFamily="34" charset="0"/>
              <a:cs typeface="Arial" panose="020B0604020202020204" pitchFamily="34" charset="0"/>
            </a:endParaRPr>
          </a:p>
          <a:p>
            <a:pPr marL="355600" indent="-342900">
              <a:spcBef>
                <a:spcPts val="994"/>
              </a:spcBef>
              <a:buClr>
                <a:srgbClr val="89D0D5"/>
              </a:buClr>
              <a:buSzPct val="80357"/>
              <a:buFont typeface="Wingdings"/>
              <a:buChar char=""/>
              <a:tabLst>
                <a:tab pos="355600" algn="l"/>
              </a:tabLst>
            </a:pPr>
            <a:endParaRPr sz="2800" dirty="0">
              <a:latin typeface="Arial" panose="020B0604020202020204" pitchFamily="34" charset="0"/>
              <a:cs typeface="Arial" panose="020B0604020202020204" pitchFamily="34" charset="0"/>
            </a:endParaRPr>
          </a:p>
          <a:p>
            <a:pPr marL="355600" indent="-342900">
              <a:spcBef>
                <a:spcPts val="1000"/>
              </a:spcBef>
              <a:buClr>
                <a:srgbClr val="89D0D5"/>
              </a:buClr>
              <a:buSzPct val="80357"/>
              <a:buFont typeface="Wingdings"/>
              <a:buChar char=""/>
              <a:tabLst>
                <a:tab pos="355600" algn="l"/>
              </a:tabLst>
            </a:pPr>
            <a:r>
              <a:rPr sz="2800" b="1" spc="-120" dirty="0">
                <a:solidFill>
                  <a:srgbClr val="FFFFFF"/>
                </a:solidFill>
                <a:latin typeface="Arial" panose="020B0604020202020204" pitchFamily="34" charset="0"/>
                <a:cs typeface="Arial" panose="020B0604020202020204" pitchFamily="34" charset="0"/>
              </a:rPr>
              <a:t>Fatal</a:t>
            </a:r>
            <a:r>
              <a:rPr sz="2800" b="1" spc="-75" dirty="0">
                <a:solidFill>
                  <a:srgbClr val="FFFFFF"/>
                </a:solidFill>
                <a:latin typeface="Arial" panose="020B0604020202020204" pitchFamily="34" charset="0"/>
                <a:cs typeface="Arial" panose="020B0604020202020204" pitchFamily="34" charset="0"/>
              </a:rPr>
              <a:t> </a:t>
            </a:r>
            <a:r>
              <a:rPr sz="2800" b="1" spc="-110" dirty="0">
                <a:solidFill>
                  <a:srgbClr val="FFFFFF"/>
                </a:solidFill>
                <a:latin typeface="Arial" panose="020B0604020202020204" pitchFamily="34" charset="0"/>
                <a:cs typeface="Arial" panose="020B0604020202020204" pitchFamily="34" charset="0"/>
              </a:rPr>
              <a:t>shock</a:t>
            </a:r>
            <a:endParaRPr sz="2800" dirty="0">
              <a:latin typeface="Arial" panose="020B0604020202020204" pitchFamily="34" charset="0"/>
              <a:cs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902" y="895723"/>
            <a:ext cx="7103948" cy="1028487"/>
          </a:xfrm>
          <a:prstGeom prst="rect">
            <a:avLst/>
          </a:prstGeom>
        </p:spPr>
        <p:txBody>
          <a:bodyPr vert="horz" wrap="square" lIns="0" tIns="12700" rIns="0" bIns="0" rtlCol="0" anchor="ctr">
            <a:spAutoFit/>
          </a:bodyPr>
          <a:lstStyle/>
          <a:p>
            <a:pPr marL="12700">
              <a:spcBef>
                <a:spcPts val="100"/>
              </a:spcBef>
            </a:pPr>
            <a:r>
              <a:rPr sz="6600" b="1" spc="-300" dirty="0">
                <a:latin typeface="Myanmar Text"/>
                <a:cs typeface="Myanmar Text"/>
              </a:rPr>
              <a:t>Methionine</a:t>
            </a:r>
            <a:endParaRPr sz="6600" dirty="0">
              <a:latin typeface="Myanmar Text"/>
              <a:cs typeface="Myanmar Text"/>
            </a:endParaRPr>
          </a:p>
        </p:txBody>
      </p:sp>
      <p:sp>
        <p:nvSpPr>
          <p:cNvPr id="3" name="object 3"/>
          <p:cNvSpPr txBox="1"/>
          <p:nvPr/>
        </p:nvSpPr>
        <p:spPr>
          <a:xfrm>
            <a:off x="668452" y="2374138"/>
            <a:ext cx="10780598" cy="2208938"/>
          </a:xfrm>
          <a:prstGeom prst="rect">
            <a:avLst/>
          </a:prstGeom>
        </p:spPr>
        <p:txBody>
          <a:bodyPr vert="horz" wrap="square" lIns="0" tIns="89535" rIns="0" bIns="0" rtlCol="0">
            <a:spAutoFit/>
          </a:bodyPr>
          <a:lstStyle/>
          <a:p>
            <a:pPr marL="355600" marR="5080" indent="-342900">
              <a:lnSpc>
                <a:spcPts val="4750"/>
              </a:lnSpc>
              <a:spcBef>
                <a:spcPts val="705"/>
              </a:spcBef>
            </a:pPr>
            <a:r>
              <a:rPr sz="3500" spc="-130" dirty="0">
                <a:solidFill>
                  <a:srgbClr val="89D0D5"/>
                </a:solidFill>
                <a:latin typeface="Arial" panose="020B0604020202020204" pitchFamily="34" charset="0"/>
                <a:cs typeface="Arial" panose="020B0604020202020204" pitchFamily="34" charset="0"/>
              </a:rPr>
              <a:t></a:t>
            </a:r>
            <a:r>
              <a:rPr sz="4400" b="1" spc="-130" dirty="0">
                <a:solidFill>
                  <a:srgbClr val="FFFFFF"/>
                </a:solidFill>
                <a:latin typeface="Arial" panose="020B0604020202020204" pitchFamily="34" charset="0"/>
                <a:cs typeface="Arial" panose="020B0604020202020204" pitchFamily="34" charset="0"/>
              </a:rPr>
              <a:t>In </a:t>
            </a:r>
            <a:r>
              <a:rPr sz="4400" b="1" spc="-185" dirty="0">
                <a:solidFill>
                  <a:srgbClr val="FFFFFF"/>
                </a:solidFill>
                <a:latin typeface="Arial" panose="020B0604020202020204" pitchFamily="34" charset="0"/>
                <a:cs typeface="Arial" panose="020B0604020202020204" pitchFamily="34" charset="0"/>
              </a:rPr>
              <a:t>patients </a:t>
            </a:r>
            <a:r>
              <a:rPr sz="4400" b="1" spc="-250" dirty="0">
                <a:solidFill>
                  <a:srgbClr val="FFFFFF"/>
                </a:solidFill>
                <a:latin typeface="Arial" panose="020B0604020202020204" pitchFamily="34" charset="0"/>
                <a:cs typeface="Arial" panose="020B0604020202020204" pitchFamily="34" charset="0"/>
              </a:rPr>
              <a:t>known </a:t>
            </a:r>
            <a:r>
              <a:rPr sz="4400" b="1" spc="-175" dirty="0">
                <a:solidFill>
                  <a:srgbClr val="FFFFFF"/>
                </a:solidFill>
                <a:latin typeface="Arial" panose="020B0604020202020204" pitchFamily="34" charset="0"/>
                <a:cs typeface="Arial" panose="020B0604020202020204" pitchFamily="34" charset="0"/>
              </a:rPr>
              <a:t>to </a:t>
            </a:r>
            <a:r>
              <a:rPr sz="4400" b="1" spc="-130" dirty="0">
                <a:solidFill>
                  <a:srgbClr val="FFFFFF"/>
                </a:solidFill>
                <a:latin typeface="Arial" panose="020B0604020202020204" pitchFamily="34" charset="0"/>
                <a:cs typeface="Arial" panose="020B0604020202020204" pitchFamily="34" charset="0"/>
              </a:rPr>
              <a:t>be  </a:t>
            </a:r>
            <a:r>
              <a:rPr sz="4400" b="1" spc="-160" dirty="0">
                <a:solidFill>
                  <a:srgbClr val="FFFFFF"/>
                </a:solidFill>
                <a:latin typeface="Arial" panose="020B0604020202020204" pitchFamily="34" charset="0"/>
                <a:cs typeface="Arial" panose="020B0604020202020204" pitchFamily="34" charset="0"/>
              </a:rPr>
              <a:t>sensitized </a:t>
            </a:r>
            <a:r>
              <a:rPr sz="4400" b="1" spc="-175" dirty="0">
                <a:solidFill>
                  <a:srgbClr val="FFFFFF"/>
                </a:solidFill>
                <a:latin typeface="Arial" panose="020B0604020202020204" pitchFamily="34" charset="0"/>
                <a:cs typeface="Arial" panose="020B0604020202020204" pitchFamily="34" charset="0"/>
              </a:rPr>
              <a:t>to</a:t>
            </a:r>
            <a:r>
              <a:rPr sz="4400" b="1" spc="-65" dirty="0">
                <a:solidFill>
                  <a:srgbClr val="FFFFFF"/>
                </a:solidFill>
                <a:latin typeface="Arial" panose="020B0604020202020204" pitchFamily="34" charset="0"/>
                <a:cs typeface="Arial" panose="020B0604020202020204" pitchFamily="34" charset="0"/>
              </a:rPr>
              <a:t> </a:t>
            </a:r>
            <a:r>
              <a:rPr sz="4400" b="1" spc="-185" dirty="0">
                <a:solidFill>
                  <a:srgbClr val="FFFFFF"/>
                </a:solidFill>
                <a:latin typeface="Arial" panose="020B0604020202020204" pitchFamily="34" charset="0"/>
                <a:cs typeface="Arial" panose="020B0604020202020204" pitchFamily="34" charset="0"/>
              </a:rPr>
              <a:t>NAC</a:t>
            </a:r>
            <a:endParaRPr sz="4400" dirty="0">
              <a:latin typeface="Arial" panose="020B0604020202020204" pitchFamily="34" charset="0"/>
              <a:cs typeface="Arial" panose="020B0604020202020204" pitchFamily="34" charset="0"/>
            </a:endParaRPr>
          </a:p>
          <a:p>
            <a:pPr marL="355600" marR="405765" indent="-342900">
              <a:lnSpc>
                <a:spcPts val="4750"/>
              </a:lnSpc>
              <a:spcBef>
                <a:spcPts val="6759"/>
              </a:spcBef>
            </a:pPr>
            <a:r>
              <a:rPr sz="3500" spc="-145" dirty="0">
                <a:solidFill>
                  <a:srgbClr val="89D0D5"/>
                </a:solidFill>
                <a:latin typeface="Arial" panose="020B0604020202020204" pitchFamily="34" charset="0"/>
                <a:cs typeface="Arial" panose="020B0604020202020204" pitchFamily="34" charset="0"/>
              </a:rPr>
              <a:t></a:t>
            </a:r>
            <a:r>
              <a:rPr sz="4400" b="1" spc="-145" dirty="0">
                <a:solidFill>
                  <a:srgbClr val="FFFFFF"/>
                </a:solidFill>
                <a:latin typeface="Arial" panose="020B0604020202020204" pitchFamily="34" charset="0"/>
                <a:cs typeface="Arial" panose="020B0604020202020204" pitchFamily="34" charset="0"/>
              </a:rPr>
              <a:t>Give </a:t>
            </a:r>
            <a:r>
              <a:rPr sz="4400" b="1" spc="-240" dirty="0">
                <a:solidFill>
                  <a:srgbClr val="FFFFFF"/>
                </a:solidFill>
                <a:latin typeface="Arial" panose="020B0604020202020204" pitchFamily="34" charset="0"/>
                <a:cs typeface="Arial" panose="020B0604020202020204" pitchFamily="34" charset="0"/>
              </a:rPr>
              <a:t>: </a:t>
            </a:r>
            <a:r>
              <a:rPr sz="4400" b="1" spc="-185" dirty="0">
                <a:solidFill>
                  <a:srgbClr val="FFFFFF"/>
                </a:solidFill>
                <a:latin typeface="Arial" panose="020B0604020202020204" pitchFamily="34" charset="0"/>
                <a:cs typeface="Arial" panose="020B0604020202020204" pitchFamily="34" charset="0"/>
              </a:rPr>
              <a:t>oral </a:t>
            </a:r>
            <a:r>
              <a:rPr sz="4400" b="1" spc="-220" dirty="0">
                <a:solidFill>
                  <a:srgbClr val="FFFFFF"/>
                </a:solidFill>
                <a:latin typeface="Arial" panose="020B0604020202020204" pitchFamily="34" charset="0"/>
                <a:cs typeface="Arial" panose="020B0604020202020204" pitchFamily="34" charset="0"/>
              </a:rPr>
              <a:t>2.5g/4H </a:t>
            </a:r>
            <a:r>
              <a:rPr sz="4400" b="1" spc="-229" dirty="0">
                <a:solidFill>
                  <a:srgbClr val="FFFFFF"/>
                </a:solidFill>
                <a:latin typeface="Arial" panose="020B0604020202020204" pitchFamily="34" charset="0"/>
                <a:cs typeface="Arial" panose="020B0604020202020204" pitchFamily="34" charset="0"/>
              </a:rPr>
              <a:t>for  </a:t>
            </a:r>
            <a:r>
              <a:rPr sz="4400" b="1" spc="-215" dirty="0">
                <a:solidFill>
                  <a:srgbClr val="FFFFFF"/>
                </a:solidFill>
                <a:latin typeface="Arial" panose="020B0604020202020204" pitchFamily="34" charset="0"/>
                <a:cs typeface="Arial" panose="020B0604020202020204" pitchFamily="34" charset="0"/>
              </a:rPr>
              <a:t>16H </a:t>
            </a:r>
            <a:r>
              <a:rPr sz="4400" b="1" spc="-220" dirty="0">
                <a:solidFill>
                  <a:srgbClr val="FFFFFF"/>
                </a:solidFill>
                <a:latin typeface="Arial" panose="020B0604020202020204" pitchFamily="34" charset="0"/>
                <a:cs typeface="Arial" panose="020B0604020202020204" pitchFamily="34" charset="0"/>
              </a:rPr>
              <a:t>(total</a:t>
            </a:r>
            <a:r>
              <a:rPr sz="4400" b="1" dirty="0">
                <a:solidFill>
                  <a:srgbClr val="FFFFFF"/>
                </a:solidFill>
                <a:latin typeface="Arial" panose="020B0604020202020204" pitchFamily="34" charset="0"/>
                <a:cs typeface="Arial" panose="020B0604020202020204" pitchFamily="34" charset="0"/>
              </a:rPr>
              <a:t> </a:t>
            </a:r>
            <a:r>
              <a:rPr sz="4400" b="1" spc="-220" dirty="0">
                <a:solidFill>
                  <a:srgbClr val="FFFFFF"/>
                </a:solidFill>
                <a:latin typeface="Arial" panose="020B0604020202020204" pitchFamily="34" charset="0"/>
                <a:cs typeface="Arial" panose="020B0604020202020204" pitchFamily="34" charset="0"/>
              </a:rPr>
              <a:t>10g)</a:t>
            </a:r>
            <a:endParaRPr sz="4400" dirty="0">
              <a:latin typeface="Arial" panose="020B0604020202020204" pitchFamily="34" charset="0"/>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87676" y="258826"/>
            <a:ext cx="6102350" cy="848360"/>
          </a:xfrm>
          <a:prstGeom prst="rect">
            <a:avLst/>
          </a:prstGeom>
        </p:spPr>
        <p:txBody>
          <a:bodyPr vert="horz" wrap="square" lIns="0" tIns="12700" rIns="0" bIns="0" rtlCol="0">
            <a:spAutoFit/>
          </a:bodyPr>
          <a:lstStyle/>
          <a:p>
            <a:pPr marL="12700">
              <a:spcBef>
                <a:spcPts val="100"/>
              </a:spcBef>
            </a:pPr>
            <a:r>
              <a:rPr sz="5400" b="1" spc="-260" dirty="0">
                <a:solidFill>
                  <a:srgbClr val="EBEBEB"/>
                </a:solidFill>
                <a:latin typeface="Myanmar Text"/>
                <a:cs typeface="Myanmar Text"/>
              </a:rPr>
              <a:t>Liver</a:t>
            </a:r>
            <a:r>
              <a:rPr sz="5400" b="1" spc="-170" dirty="0">
                <a:solidFill>
                  <a:srgbClr val="EBEBEB"/>
                </a:solidFill>
                <a:latin typeface="Myanmar Text"/>
                <a:cs typeface="Myanmar Text"/>
              </a:rPr>
              <a:t> </a:t>
            </a:r>
            <a:r>
              <a:rPr sz="5400" b="1" spc="-245" dirty="0">
                <a:solidFill>
                  <a:srgbClr val="EBEBEB"/>
                </a:solidFill>
                <a:latin typeface="Myanmar Text"/>
                <a:cs typeface="Myanmar Text"/>
              </a:rPr>
              <a:t>transplantation</a:t>
            </a:r>
            <a:endParaRPr sz="5400">
              <a:latin typeface="Myanmar Text"/>
              <a:cs typeface="Myanmar Text"/>
            </a:endParaRPr>
          </a:p>
        </p:txBody>
      </p:sp>
      <p:sp>
        <p:nvSpPr>
          <p:cNvPr id="3" name="object 3"/>
          <p:cNvSpPr txBox="1"/>
          <p:nvPr/>
        </p:nvSpPr>
        <p:spPr>
          <a:xfrm>
            <a:off x="754176" y="999186"/>
            <a:ext cx="10904424" cy="4916731"/>
          </a:xfrm>
          <a:prstGeom prst="rect">
            <a:avLst/>
          </a:prstGeom>
        </p:spPr>
        <p:txBody>
          <a:bodyPr vert="horz" wrap="square" lIns="0" tIns="12700" rIns="0" bIns="0" rtlCol="0">
            <a:spAutoFit/>
          </a:bodyPr>
          <a:lstStyle/>
          <a:p>
            <a:pPr marL="12700">
              <a:spcBef>
                <a:spcPts val="100"/>
              </a:spcBef>
            </a:pPr>
            <a:r>
              <a:rPr lang="en-IN" sz="2400" dirty="0">
                <a:latin typeface="Arial" panose="020B0604020202020204" pitchFamily="34" charset="0"/>
                <a:cs typeface="Arial" panose="020B0604020202020204" pitchFamily="34" charset="0"/>
              </a:rPr>
              <a:t>If signs of hepatic failure (e.g., progressive </a:t>
            </a:r>
            <a:r>
              <a:rPr lang="en-IN" sz="2400" dirty="0" err="1">
                <a:latin typeface="Arial" panose="020B0604020202020204" pitchFamily="34" charset="0"/>
                <a:cs typeface="Arial" panose="020B0604020202020204" pitchFamily="34" charset="0"/>
              </a:rPr>
              <a:t>jaundice,coagulopathy</a:t>
            </a:r>
            <a:r>
              <a:rPr lang="en-IN" sz="2400" dirty="0">
                <a:latin typeface="Arial" panose="020B0604020202020204" pitchFamily="34" charset="0"/>
                <a:cs typeface="Arial" panose="020B0604020202020204" pitchFamily="34" charset="0"/>
              </a:rPr>
              <a:t>, confusion) occur despite N-acetylcysteine therapy for acetaminophen hepatotoxicity, liver transplantation may be the only option.</a:t>
            </a:r>
          </a:p>
          <a:p>
            <a:pPr marL="12700">
              <a:spcBef>
                <a:spcPts val="100"/>
              </a:spcBef>
            </a:pPr>
            <a:endParaRPr lang="en-IN" sz="2400" dirty="0">
              <a:latin typeface="Arial" panose="020B0604020202020204" pitchFamily="34" charset="0"/>
              <a:cs typeface="Arial" panose="020B0604020202020204" pitchFamily="34" charset="0"/>
            </a:endParaRPr>
          </a:p>
          <a:p>
            <a:pPr marL="12700">
              <a:spcBef>
                <a:spcPts val="100"/>
              </a:spcBef>
            </a:pPr>
            <a:r>
              <a:rPr lang="en-IN" sz="2400" dirty="0">
                <a:latin typeface="Arial" panose="020B0604020202020204" pitchFamily="34" charset="0"/>
                <a:cs typeface="Arial" panose="020B0604020202020204" pitchFamily="34" charset="0"/>
              </a:rPr>
              <a:t> The United Kingdom King's College Hospital criteria for the determination of the urgent need for transplantation after acetaminophen-induced fulminant hepatic failure include any one of the following:</a:t>
            </a:r>
          </a:p>
          <a:p>
            <a:pPr marL="12700">
              <a:spcBef>
                <a:spcPts val="100"/>
              </a:spcBef>
            </a:pPr>
            <a:endParaRPr lang="en-IN" sz="2400" dirty="0">
              <a:latin typeface="Arial" panose="020B0604020202020204" pitchFamily="34" charset="0"/>
              <a:cs typeface="Arial" panose="020B0604020202020204" pitchFamily="34" charset="0"/>
            </a:endParaRPr>
          </a:p>
          <a:p>
            <a:pPr marL="12700">
              <a:spcBef>
                <a:spcPts val="100"/>
              </a:spcBef>
            </a:pPr>
            <a:r>
              <a:rPr lang="en-IN" sz="2400" dirty="0">
                <a:latin typeface="Arial" panose="020B0604020202020204" pitchFamily="34" charset="0"/>
                <a:cs typeface="Arial" panose="020B0604020202020204" pitchFamily="34" charset="0"/>
              </a:rPr>
              <a:t> Arterial pH less than 7.3 after fluid</a:t>
            </a:r>
          </a:p>
          <a:p>
            <a:pPr marL="12700">
              <a:spcBef>
                <a:spcPts val="100"/>
              </a:spcBef>
            </a:pPr>
            <a:r>
              <a:rPr lang="en-IN" sz="2400" dirty="0">
                <a:latin typeface="Arial" panose="020B0604020202020204" pitchFamily="34" charset="0"/>
                <a:cs typeface="Arial" panose="020B0604020202020204" pitchFamily="34" charset="0"/>
              </a:rPr>
              <a:t>resuscitation(lactate levels &gt;3.5 mmol/L)</a:t>
            </a:r>
          </a:p>
          <a:p>
            <a:pPr marL="12700">
              <a:spcBef>
                <a:spcPts val="100"/>
              </a:spcBef>
            </a:pPr>
            <a:r>
              <a:rPr lang="en-IN" sz="2400" dirty="0">
                <a:latin typeface="Arial" panose="020B0604020202020204" pitchFamily="34" charset="0"/>
                <a:cs typeface="Arial" panose="020B0604020202020204" pitchFamily="34" charset="0"/>
              </a:rPr>
              <a:t> Grade III or IV encephalopathy</a:t>
            </a:r>
          </a:p>
          <a:p>
            <a:pPr marL="12700">
              <a:spcBef>
                <a:spcPts val="100"/>
              </a:spcBef>
            </a:pPr>
            <a:r>
              <a:rPr lang="en-IN" sz="2400" dirty="0">
                <a:latin typeface="Arial" panose="020B0604020202020204" pitchFamily="34" charset="0"/>
                <a:cs typeface="Arial" panose="020B0604020202020204" pitchFamily="34" charset="0"/>
              </a:rPr>
              <a:t> Prothrombin time (PT) greater than 100 seconds</a:t>
            </a:r>
          </a:p>
          <a:p>
            <a:pPr marL="12700">
              <a:spcBef>
                <a:spcPts val="100"/>
              </a:spcBef>
            </a:pPr>
            <a:r>
              <a:rPr lang="en-IN" sz="2400" dirty="0">
                <a:latin typeface="Arial" panose="020B0604020202020204" pitchFamily="34" charset="0"/>
                <a:cs typeface="Arial" panose="020B0604020202020204" pitchFamily="34" charset="0"/>
              </a:rPr>
              <a:t> Serum creatinine level greater than 3.4 mg/dL</a:t>
            </a:r>
            <a:endParaRPr sz="2400" dirty="0">
              <a:latin typeface="Arial" panose="020B0604020202020204" pitchFamily="34" charset="0"/>
              <a:cs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506" y="177599"/>
            <a:ext cx="4141470" cy="566822"/>
          </a:xfrm>
          <a:prstGeom prst="rect">
            <a:avLst/>
          </a:prstGeom>
        </p:spPr>
        <p:txBody>
          <a:bodyPr vert="horz" wrap="square" lIns="0" tIns="12700" rIns="0" bIns="0" rtlCol="0" anchor="ctr">
            <a:spAutoFit/>
          </a:bodyPr>
          <a:lstStyle/>
          <a:p>
            <a:pPr marL="12700">
              <a:spcBef>
                <a:spcPts val="100"/>
              </a:spcBef>
            </a:pPr>
            <a:r>
              <a:rPr spc="-5" dirty="0"/>
              <a:t>Patient</a:t>
            </a:r>
            <a:r>
              <a:rPr spc="-90" dirty="0"/>
              <a:t> </a:t>
            </a:r>
            <a:r>
              <a:rPr dirty="0"/>
              <a:t>Education</a:t>
            </a:r>
          </a:p>
        </p:txBody>
      </p:sp>
      <p:sp>
        <p:nvSpPr>
          <p:cNvPr id="3" name="object 3"/>
          <p:cNvSpPr txBox="1"/>
          <p:nvPr/>
        </p:nvSpPr>
        <p:spPr>
          <a:xfrm>
            <a:off x="103505" y="1093605"/>
            <a:ext cx="9221469" cy="2975815"/>
          </a:xfrm>
          <a:prstGeom prst="rect">
            <a:avLst/>
          </a:prstGeom>
        </p:spPr>
        <p:txBody>
          <a:bodyPr vert="horz" wrap="square" lIns="0" tIns="83820" rIns="0" bIns="0" rtlCol="0">
            <a:spAutoFit/>
          </a:bodyPr>
          <a:lstStyle/>
          <a:p>
            <a:pPr marL="355600" marR="836930" indent="-342900">
              <a:lnSpc>
                <a:spcPts val="2300"/>
              </a:lnSpc>
              <a:spcBef>
                <a:spcPts val="660"/>
              </a:spcBef>
              <a:tabLst>
                <a:tab pos="354965" algn="l"/>
              </a:tabLst>
            </a:pPr>
            <a:r>
              <a:rPr sz="1900" spc="15" dirty="0">
                <a:solidFill>
                  <a:srgbClr val="89D0D5"/>
                </a:solidFill>
                <a:latin typeface="Wingdings 3"/>
                <a:cs typeface="Wingdings 3"/>
              </a:rPr>
              <a:t></a:t>
            </a:r>
            <a:r>
              <a:rPr sz="1900" spc="15" dirty="0">
                <a:solidFill>
                  <a:srgbClr val="89D0D5"/>
                </a:solidFill>
                <a:latin typeface="Times New Roman"/>
                <a:cs typeface="Times New Roman"/>
              </a:rPr>
              <a:t>	</a:t>
            </a:r>
            <a:r>
              <a:rPr sz="2400" spc="-5" dirty="0">
                <a:solidFill>
                  <a:srgbClr val="FFFFFF"/>
                </a:solidFill>
                <a:latin typeface="Myanmar Text"/>
                <a:cs typeface="Myanmar Text"/>
              </a:rPr>
              <a:t>Patient </a:t>
            </a:r>
            <a:r>
              <a:rPr sz="2400" spc="-10" dirty="0">
                <a:solidFill>
                  <a:srgbClr val="FFFFFF"/>
                </a:solidFill>
                <a:latin typeface="Myanmar Text"/>
                <a:cs typeface="Myanmar Text"/>
              </a:rPr>
              <a:t>should </a:t>
            </a:r>
            <a:r>
              <a:rPr sz="2400" dirty="0">
                <a:solidFill>
                  <a:srgbClr val="FFFFFF"/>
                </a:solidFill>
                <a:latin typeface="Myanmar Text"/>
                <a:cs typeface="Myanmar Text"/>
              </a:rPr>
              <a:t>not take over 4 grams of  </a:t>
            </a:r>
            <a:r>
              <a:rPr sz="2400" spc="-5" dirty="0">
                <a:solidFill>
                  <a:srgbClr val="FFFFFF"/>
                </a:solidFill>
                <a:latin typeface="Myanmar Text"/>
                <a:cs typeface="Myanmar Text"/>
              </a:rPr>
              <a:t>Acetaminophen/day</a:t>
            </a:r>
            <a:r>
              <a:rPr lang="en-US" sz="2400" spc="-5" dirty="0">
                <a:solidFill>
                  <a:srgbClr val="FFFFFF"/>
                </a:solidFill>
                <a:latin typeface="Myanmar Text"/>
                <a:cs typeface="Myanmar Text"/>
              </a:rPr>
              <a:t> (10-15mg/kg/day in children younger than 12)</a:t>
            </a:r>
            <a:endParaRPr sz="2400" dirty="0">
              <a:latin typeface="Myanmar Text"/>
              <a:cs typeface="Myanmar Text"/>
            </a:endParaRPr>
          </a:p>
          <a:p>
            <a:pPr marL="12700">
              <a:lnSpc>
                <a:spcPts val="2595"/>
              </a:lnSpc>
              <a:spcBef>
                <a:spcPts val="445"/>
              </a:spcBef>
              <a:tabLst>
                <a:tab pos="354965" algn="l"/>
              </a:tabLst>
            </a:pPr>
            <a:r>
              <a:rPr sz="1900" spc="15" dirty="0">
                <a:solidFill>
                  <a:srgbClr val="89D0D5"/>
                </a:solidFill>
                <a:latin typeface="Wingdings 3"/>
                <a:cs typeface="Wingdings 3"/>
              </a:rPr>
              <a:t></a:t>
            </a:r>
            <a:r>
              <a:rPr sz="1900" spc="15" dirty="0">
                <a:solidFill>
                  <a:srgbClr val="89D0D5"/>
                </a:solidFill>
                <a:latin typeface="Times New Roman"/>
                <a:cs typeface="Times New Roman"/>
              </a:rPr>
              <a:t>	</a:t>
            </a:r>
            <a:r>
              <a:rPr sz="2400" dirty="0">
                <a:solidFill>
                  <a:srgbClr val="FFFFFF"/>
                </a:solidFill>
                <a:latin typeface="Myanmar Text"/>
                <a:cs typeface="Myanmar Text"/>
              </a:rPr>
              <a:t>Threshold </a:t>
            </a:r>
            <a:r>
              <a:rPr sz="2400" spc="-5" dirty="0">
                <a:solidFill>
                  <a:srgbClr val="FFFFFF"/>
                </a:solidFill>
                <a:latin typeface="Myanmar Text"/>
                <a:cs typeface="Myanmar Text"/>
              </a:rPr>
              <a:t>may </a:t>
            </a:r>
            <a:r>
              <a:rPr sz="2400" dirty="0">
                <a:solidFill>
                  <a:srgbClr val="FFFFFF"/>
                </a:solidFill>
                <a:latin typeface="Myanmar Text"/>
                <a:cs typeface="Myanmar Text"/>
              </a:rPr>
              <a:t>be </a:t>
            </a:r>
            <a:r>
              <a:rPr sz="2400" spc="-5" dirty="0">
                <a:solidFill>
                  <a:srgbClr val="FFFFFF"/>
                </a:solidFill>
                <a:latin typeface="Myanmar Text"/>
                <a:cs typeface="Myanmar Text"/>
              </a:rPr>
              <a:t>lower </a:t>
            </a:r>
            <a:r>
              <a:rPr sz="2400" dirty="0">
                <a:solidFill>
                  <a:srgbClr val="FFFFFF"/>
                </a:solidFill>
                <a:latin typeface="Myanmar Text"/>
                <a:cs typeface="Myanmar Text"/>
              </a:rPr>
              <a:t>for patients with</a:t>
            </a:r>
            <a:r>
              <a:rPr sz="2400" spc="5" dirty="0">
                <a:solidFill>
                  <a:srgbClr val="FFFFFF"/>
                </a:solidFill>
                <a:latin typeface="Myanmar Text"/>
                <a:cs typeface="Myanmar Text"/>
              </a:rPr>
              <a:t> </a:t>
            </a:r>
            <a:r>
              <a:rPr sz="2400" spc="-5" dirty="0">
                <a:solidFill>
                  <a:srgbClr val="FFFFFF"/>
                </a:solidFill>
                <a:latin typeface="Myanmar Text"/>
                <a:cs typeface="Myanmar Text"/>
              </a:rPr>
              <a:t>liver</a:t>
            </a:r>
            <a:endParaRPr sz="2400" dirty="0">
              <a:latin typeface="Myanmar Text"/>
              <a:cs typeface="Myanmar Text"/>
            </a:endParaRPr>
          </a:p>
          <a:p>
            <a:pPr marL="355600">
              <a:lnSpc>
                <a:spcPts val="2595"/>
              </a:lnSpc>
            </a:pPr>
            <a:r>
              <a:rPr sz="2400" dirty="0">
                <a:solidFill>
                  <a:srgbClr val="FFFFFF"/>
                </a:solidFill>
                <a:latin typeface="Myanmar Text"/>
                <a:cs typeface="Myanmar Text"/>
              </a:rPr>
              <a:t>disease or</a:t>
            </a:r>
            <a:r>
              <a:rPr sz="2400" spc="-15" dirty="0">
                <a:solidFill>
                  <a:srgbClr val="FFFFFF"/>
                </a:solidFill>
                <a:latin typeface="Myanmar Text"/>
                <a:cs typeface="Myanmar Text"/>
              </a:rPr>
              <a:t> </a:t>
            </a:r>
            <a:r>
              <a:rPr sz="2400" spc="-5" dirty="0">
                <a:solidFill>
                  <a:srgbClr val="FFFFFF"/>
                </a:solidFill>
                <a:latin typeface="Myanmar Text"/>
                <a:cs typeface="Myanmar Text"/>
              </a:rPr>
              <a:t>cirrhosis</a:t>
            </a:r>
            <a:endParaRPr sz="2400" dirty="0">
              <a:latin typeface="Myanmar Text"/>
              <a:cs typeface="Myanmar Text"/>
            </a:endParaRPr>
          </a:p>
          <a:p>
            <a:pPr marL="355600" marR="250825" indent="-342900">
              <a:lnSpc>
                <a:spcPts val="2300"/>
              </a:lnSpc>
              <a:spcBef>
                <a:spcPts val="980"/>
              </a:spcBef>
              <a:tabLst>
                <a:tab pos="354965" algn="l"/>
              </a:tabLst>
            </a:pPr>
            <a:r>
              <a:rPr sz="1900" spc="15" dirty="0">
                <a:solidFill>
                  <a:srgbClr val="89D0D5"/>
                </a:solidFill>
                <a:latin typeface="Wingdings 3"/>
                <a:cs typeface="Wingdings 3"/>
              </a:rPr>
              <a:t></a:t>
            </a:r>
            <a:r>
              <a:rPr sz="1900" spc="15" dirty="0">
                <a:solidFill>
                  <a:srgbClr val="89D0D5"/>
                </a:solidFill>
                <a:latin typeface="Times New Roman"/>
                <a:cs typeface="Times New Roman"/>
              </a:rPr>
              <a:t>	</a:t>
            </a:r>
            <a:r>
              <a:rPr sz="2400" spc="-5" dirty="0">
                <a:solidFill>
                  <a:srgbClr val="FFFFFF"/>
                </a:solidFill>
                <a:latin typeface="Myanmar Text"/>
                <a:cs typeface="Myanmar Text"/>
              </a:rPr>
              <a:t>Increased </a:t>
            </a:r>
            <a:r>
              <a:rPr sz="2400" dirty="0">
                <a:solidFill>
                  <a:srgbClr val="FFFFFF"/>
                </a:solidFill>
                <a:latin typeface="Myanmar Text"/>
                <a:cs typeface="Myanmar Text"/>
              </a:rPr>
              <a:t>risk of </a:t>
            </a:r>
            <a:r>
              <a:rPr sz="2400" spc="-5" dirty="0">
                <a:solidFill>
                  <a:srgbClr val="FFFFFF"/>
                </a:solidFill>
                <a:latin typeface="Myanmar Text"/>
                <a:cs typeface="Myanmar Text"/>
              </a:rPr>
              <a:t>hepatotoxicity </a:t>
            </a:r>
            <a:r>
              <a:rPr sz="2400" dirty="0">
                <a:solidFill>
                  <a:srgbClr val="FFFFFF"/>
                </a:solidFill>
                <a:latin typeface="Myanmar Text"/>
                <a:cs typeface="Myanmar Text"/>
              </a:rPr>
              <a:t>with </a:t>
            </a:r>
            <a:r>
              <a:rPr sz="2400" spc="-5" dirty="0">
                <a:solidFill>
                  <a:srgbClr val="FFFFFF"/>
                </a:solidFill>
                <a:latin typeface="Myanmar Text"/>
                <a:cs typeface="Myanmar Text"/>
              </a:rPr>
              <a:t>chronic  alcohol</a:t>
            </a:r>
            <a:r>
              <a:rPr sz="2400" spc="45" dirty="0">
                <a:solidFill>
                  <a:srgbClr val="FFFFFF"/>
                </a:solidFill>
                <a:latin typeface="Myanmar Text"/>
                <a:cs typeface="Myanmar Text"/>
              </a:rPr>
              <a:t> </a:t>
            </a:r>
            <a:r>
              <a:rPr sz="2400" dirty="0">
                <a:solidFill>
                  <a:srgbClr val="FFFFFF"/>
                </a:solidFill>
                <a:latin typeface="Myanmar Text"/>
                <a:cs typeface="Myanmar Text"/>
              </a:rPr>
              <a:t>use</a:t>
            </a:r>
            <a:endParaRPr lang="en-IN" sz="2400" dirty="0">
              <a:solidFill>
                <a:srgbClr val="FFFFFF"/>
              </a:solidFill>
              <a:latin typeface="Myanmar Text"/>
              <a:cs typeface="Myanmar Text"/>
            </a:endParaRPr>
          </a:p>
          <a:p>
            <a:pPr marL="355600" marR="250825" indent="-342900">
              <a:lnSpc>
                <a:spcPts val="2300"/>
              </a:lnSpc>
              <a:spcBef>
                <a:spcPts val="980"/>
              </a:spcBef>
              <a:buFont typeface="Wingdings 3" panose="05040102010807070707" pitchFamily="18" charset="2"/>
              <a:buChar char="u"/>
              <a:tabLst>
                <a:tab pos="354965" algn="l"/>
              </a:tabLst>
            </a:pPr>
            <a:endParaRPr lang="en-US" sz="2400" dirty="0">
              <a:latin typeface="Myanmar Text"/>
              <a:cs typeface="Myanmar Text"/>
            </a:endParaRPr>
          </a:p>
          <a:p>
            <a:pPr marL="355600" marR="250825" indent="-342900">
              <a:lnSpc>
                <a:spcPts val="2300"/>
              </a:lnSpc>
              <a:spcBef>
                <a:spcPts val="980"/>
              </a:spcBef>
              <a:tabLst>
                <a:tab pos="354965" algn="l"/>
              </a:tabLst>
            </a:pPr>
            <a:endParaRPr sz="2400" dirty="0">
              <a:latin typeface="Myanmar Text"/>
              <a:cs typeface="Myanmar Text"/>
            </a:endParaRPr>
          </a:p>
        </p:txBody>
      </p:sp>
      <p:sp>
        <p:nvSpPr>
          <p:cNvPr id="8" name="object 8"/>
          <p:cNvSpPr/>
          <p:nvPr/>
        </p:nvSpPr>
        <p:spPr>
          <a:xfrm>
            <a:off x="6934200" y="3788663"/>
            <a:ext cx="3733800" cy="306933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621212" y="2518067"/>
            <a:ext cx="2949575" cy="566822"/>
          </a:xfrm>
          <a:prstGeom prst="rect">
            <a:avLst/>
          </a:prstGeom>
        </p:spPr>
        <p:txBody>
          <a:bodyPr vert="horz" wrap="square" lIns="0" tIns="12700" rIns="0" bIns="0" rtlCol="0" anchor="ctr">
            <a:spAutoFit/>
          </a:bodyPr>
          <a:lstStyle/>
          <a:p>
            <a:pPr marL="12700">
              <a:spcBef>
                <a:spcPts val="100"/>
              </a:spcBef>
            </a:pPr>
            <a:r>
              <a:rPr dirty="0"/>
              <a:t>THANK</a:t>
            </a:r>
            <a:r>
              <a:rPr spc="-70" dirty="0"/>
              <a:t> </a:t>
            </a:r>
            <a:r>
              <a:rPr dirty="0"/>
              <a:t>YOU</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docProps/app.xml><?xml version="1.0" encoding="utf-8"?>
<Properties xmlns="http://schemas.openxmlformats.org/officeDocument/2006/extended-properties" xmlns:vt="http://schemas.openxmlformats.org/officeDocument/2006/docPropsVTypes">
  <Template>Slate</Template>
  <TotalTime>289</TotalTime>
  <Words>1800</Words>
  <Application>Microsoft Office PowerPoint</Application>
  <PresentationFormat>Widescreen</PresentationFormat>
  <Paragraphs>120</Paragraphs>
  <Slides>24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Arial</vt:lpstr>
      <vt:lpstr>Arial Black</vt:lpstr>
      <vt:lpstr>Calibri</vt:lpstr>
      <vt:lpstr>Myanmar Text</vt:lpstr>
      <vt:lpstr>Noto Sans</vt:lpstr>
      <vt:lpstr>Times New Roman</vt:lpstr>
      <vt:lpstr>Wingdings</vt:lpstr>
      <vt:lpstr>Wingdings 2</vt:lpstr>
      <vt:lpstr>Wingdings 3</vt:lpstr>
      <vt:lpstr>Slate</vt:lpstr>
      <vt:lpstr>paracetamol poisoning</vt:lpstr>
      <vt:lpstr>History of Paracetamol  </vt:lpstr>
      <vt:lpstr>PowerPoint Presentation</vt:lpstr>
      <vt:lpstr>PowerPoint Presentation</vt:lpstr>
      <vt:lpstr>PowerPoint Presentation</vt:lpstr>
      <vt:lpstr>Paracetamol Overdose</vt:lpstr>
      <vt:lpstr>Toxic dose of paracetamol</vt:lpstr>
      <vt:lpstr>PowerPoint Presentation</vt:lpstr>
      <vt:lpstr> The clinical course of acetaminophen toxicity</vt:lpstr>
      <vt:lpstr>PowerPoint Presentation</vt:lpstr>
      <vt:lpstr>Other Consequences of</vt:lpstr>
      <vt:lpstr>Most important factor affecting mortality </vt:lpstr>
      <vt:lpstr>investigations :</vt:lpstr>
      <vt:lpstr>PowerPoint Presentation</vt:lpstr>
      <vt:lpstr> If Unknown Time of overdose</vt:lpstr>
      <vt:lpstr>Management</vt:lpstr>
      <vt:lpstr>PowerPoint Presentation</vt:lpstr>
      <vt:lpstr>INDICATORS OF A POOR OUTCOME </vt:lpstr>
      <vt:lpstr>Treatment</vt:lpstr>
      <vt:lpstr>Side effects of NAC</vt:lpstr>
      <vt:lpstr>Methionine</vt:lpstr>
      <vt:lpstr>PowerPoint Presentation</vt:lpstr>
      <vt:lpstr>Patient Education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paracetamol poisoning</dc:title>
  <dc:creator>vivek paul benjamin</dc:creator>
  <cp:lastModifiedBy>MESP Jordan</cp:lastModifiedBy>
  <cp:revision>42</cp:revision>
  <dcterms:created xsi:type="dcterms:W3CDTF">2019-05-14T13:38:11Z</dcterms:created>
  <dcterms:modified xsi:type="dcterms:W3CDTF">2025-12-30T06:30:56Z</dcterms:modified>
</cp:coreProperties>
</file>