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98" r:id="rId2"/>
    <p:sldId id="300" r:id="rId3"/>
    <p:sldId id="307" r:id="rId4"/>
    <p:sldId id="302" r:id="rId5"/>
    <p:sldId id="303" r:id="rId6"/>
    <p:sldId id="305" r:id="rId7"/>
    <p:sldId id="306" r:id="rId8"/>
    <p:sldId id="267" r:id="rId9"/>
    <p:sldId id="308" r:id="rId10"/>
    <p:sldId id="269" r:id="rId11"/>
    <p:sldId id="309" r:id="rId12"/>
    <p:sldId id="271" r:id="rId13"/>
    <p:sldId id="321" r:id="rId14"/>
    <p:sldId id="272" r:id="rId15"/>
    <p:sldId id="320" r:id="rId16"/>
    <p:sldId id="273" r:id="rId17"/>
    <p:sldId id="274" r:id="rId18"/>
    <p:sldId id="275" r:id="rId19"/>
    <p:sldId id="276" r:id="rId20"/>
    <p:sldId id="277" r:id="rId21"/>
    <p:sldId id="278" r:id="rId22"/>
    <p:sldId id="311" r:id="rId23"/>
    <p:sldId id="312" r:id="rId24"/>
    <p:sldId id="313" r:id="rId25"/>
    <p:sldId id="314" r:id="rId26"/>
    <p:sldId id="315" r:id="rId27"/>
    <p:sldId id="283" r:id="rId28"/>
    <p:sldId id="284" r:id="rId29"/>
    <p:sldId id="285" r:id="rId30"/>
    <p:sldId id="286" r:id="rId31"/>
    <p:sldId id="316" r:id="rId32"/>
    <p:sldId id="317" r:id="rId33"/>
    <p:sldId id="287" r:id="rId34"/>
    <p:sldId id="288" r:id="rId35"/>
    <p:sldId id="289" r:id="rId36"/>
    <p:sldId id="292" r:id="rId37"/>
    <p:sldId id="293" r:id="rId38"/>
    <p:sldId id="294" r:id="rId39"/>
    <p:sldId id="295" r:id="rId40"/>
    <p:sldId id="296" r:id="rId41"/>
    <p:sldId id="318" r:id="rId42"/>
    <p:sldId id="31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6153F5-78BB-49E1-A602-9310DE63A384}" type="datetimeFigureOut">
              <a:rPr lang="en-US" smtClean="0"/>
              <a:pPr/>
              <a:t>7/5/2026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CAC05B-4C7B-4065-ACD3-F3BED611A7D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8436" name="Slide Number Placeholder 3"/>
          <p:cNvSpPr>
            <a:spLocks noGrp="1"/>
          </p:cNvSpPr>
          <p:nvPr>
            <p:ph type="sldNum" sz="quarter" idx="5"/>
          </p:nvPr>
        </p:nvSpPr>
        <p:spPr bwMode="auto">
          <a:noFill/>
          <a:ln>
            <a:miter lim="800000"/>
            <a:headEnd/>
            <a:tailEnd/>
          </a:ln>
        </p:spPr>
        <p:txBody>
          <a:bodyPr/>
          <a:lstStyle/>
          <a:p>
            <a:fld id="{7C47ABFF-D68E-4E37-9457-9FEB65A8AC48}" type="slidenum">
              <a:rPr lang="ar-SA"/>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24580" name="Slide Number Placeholder 3"/>
          <p:cNvSpPr>
            <a:spLocks noGrp="1"/>
          </p:cNvSpPr>
          <p:nvPr>
            <p:ph type="sldNum" sz="quarter" idx="5"/>
          </p:nvPr>
        </p:nvSpPr>
        <p:spPr bwMode="auto">
          <a:noFill/>
          <a:ln>
            <a:miter lim="800000"/>
            <a:headEnd/>
            <a:tailEnd/>
          </a:ln>
        </p:spPr>
        <p:txBody>
          <a:bodyPr/>
          <a:lstStyle/>
          <a:p>
            <a:fld id="{F58DE00E-EDBE-4189-931D-D7016D817000}" type="slidenum">
              <a:rPr lang="ar-SA"/>
              <a:pPr/>
              <a:t>4</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26628" name="Slide Number Placeholder 3"/>
          <p:cNvSpPr>
            <a:spLocks noGrp="1"/>
          </p:cNvSpPr>
          <p:nvPr>
            <p:ph type="sldNum" sz="quarter" idx="5"/>
          </p:nvPr>
        </p:nvSpPr>
        <p:spPr bwMode="auto">
          <a:noFill/>
          <a:ln>
            <a:miter lim="800000"/>
            <a:headEnd/>
            <a:tailEnd/>
          </a:ln>
        </p:spPr>
        <p:txBody>
          <a:bodyPr/>
          <a:lstStyle/>
          <a:p>
            <a:fld id="{ECA4098E-A56D-4EC2-ADD6-083249CC349B}" type="slidenum">
              <a:rPr lang="ar-SA"/>
              <a:pPr/>
              <a:t>5</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30724" name="Slide Number Placeholder 3"/>
          <p:cNvSpPr>
            <a:spLocks noGrp="1"/>
          </p:cNvSpPr>
          <p:nvPr>
            <p:ph type="sldNum" sz="quarter" idx="5"/>
          </p:nvPr>
        </p:nvSpPr>
        <p:spPr bwMode="auto">
          <a:noFill/>
          <a:ln>
            <a:miter lim="800000"/>
            <a:headEnd/>
            <a:tailEnd/>
          </a:ln>
        </p:spPr>
        <p:txBody>
          <a:bodyPr/>
          <a:lstStyle/>
          <a:p>
            <a:fld id="{893B5F1F-92CD-487D-9081-2E553E7D16E9}" type="slidenum">
              <a:rPr lang="ar-SA"/>
              <a:pPr/>
              <a:t>6</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32772" name="Slide Number Placeholder 3"/>
          <p:cNvSpPr>
            <a:spLocks noGrp="1"/>
          </p:cNvSpPr>
          <p:nvPr>
            <p:ph type="sldNum" sz="quarter" idx="5"/>
          </p:nvPr>
        </p:nvSpPr>
        <p:spPr bwMode="auto">
          <a:noFill/>
          <a:ln>
            <a:miter lim="800000"/>
            <a:headEnd/>
            <a:tailEnd/>
          </a:ln>
        </p:spPr>
        <p:txBody>
          <a:bodyPr/>
          <a:lstStyle/>
          <a:p>
            <a:fld id="{D205B7EE-087B-44EF-9115-FE8C7B4CAB75}" type="slidenum">
              <a:rPr lang="ar-SA"/>
              <a:pPr/>
              <a:t>7</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4340" name="Slide Number Placeholder 3"/>
          <p:cNvSpPr>
            <a:spLocks noGrp="1"/>
          </p:cNvSpPr>
          <p:nvPr>
            <p:ph type="sldNum" sz="quarter" idx="5"/>
          </p:nvPr>
        </p:nvSpPr>
        <p:spPr bwMode="auto">
          <a:noFill/>
          <a:ln>
            <a:miter lim="800000"/>
            <a:headEnd/>
            <a:tailEnd/>
          </a:ln>
        </p:spPr>
        <p:txBody>
          <a:bodyPr/>
          <a:lstStyle/>
          <a:p>
            <a:fld id="{01D44816-819C-46B8-A7F4-1D46D0C37307}" type="slidenum">
              <a:rPr lang="ar-SA"/>
              <a:pPr/>
              <a:t>9</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22884" name="Slide Number Placeholder 3"/>
          <p:cNvSpPr>
            <a:spLocks noGrp="1"/>
          </p:cNvSpPr>
          <p:nvPr>
            <p:ph type="sldNum" sz="quarter" idx="5"/>
          </p:nvPr>
        </p:nvSpPr>
        <p:spPr bwMode="auto">
          <a:noFill/>
          <a:ln>
            <a:miter lim="800000"/>
            <a:headEnd/>
            <a:tailEnd/>
          </a:ln>
        </p:spPr>
        <p:txBody>
          <a:bodyPr/>
          <a:lstStyle/>
          <a:p>
            <a:fld id="{E31D3A1B-2A02-4DB6-8EFA-A4383F1E7854}" type="slidenum">
              <a:rPr lang="ar-SA"/>
              <a:pPr/>
              <a:t>32</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p:spPr>
      </p:sp>
      <p:sp>
        <p:nvSpPr>
          <p:cNvPr id="182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82276" name="Slide Number Placeholder 3"/>
          <p:cNvSpPr>
            <a:spLocks noGrp="1"/>
          </p:cNvSpPr>
          <p:nvPr>
            <p:ph type="sldNum" sz="quarter" idx="5"/>
          </p:nvPr>
        </p:nvSpPr>
        <p:spPr bwMode="auto">
          <a:noFill/>
          <a:ln>
            <a:miter lim="800000"/>
            <a:headEnd/>
            <a:tailEnd/>
          </a:ln>
        </p:spPr>
        <p:txBody>
          <a:bodyPr/>
          <a:lstStyle/>
          <a:p>
            <a:fld id="{697C8D2E-D966-4A92-80B7-F616C6168437}" type="slidenum">
              <a:rPr lang="ar-SA"/>
              <a:pPr/>
              <a:t>41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B07FD89-85AC-49D4-A6B3-34F90A101067}"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07FD89-85AC-49D4-A6B3-34F90A101067}"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7FD89-85AC-49D4-A6B3-34F90A101067}"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07FD89-85AC-49D4-A6B3-34F90A101067}" type="datetimeFigureOut">
              <a:rPr lang="en-US" smtClean="0"/>
              <a:pPr/>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B07FD89-85AC-49D4-A6B3-34F90A101067}" type="datetimeFigureOut">
              <a:rPr lang="en-US" smtClean="0"/>
              <a:pPr/>
              <a:t>7/5/2026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07FD89-85AC-49D4-A6B3-34F90A101067}" type="datetimeFigureOut">
              <a:rPr lang="en-US" smtClean="0"/>
              <a:pPr/>
              <a:t>7/5/2026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07FD89-85AC-49D4-A6B3-34F90A101067}" type="datetimeFigureOut">
              <a:rPr lang="en-US" smtClean="0"/>
              <a:pPr/>
              <a:t>7/5/2026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07FD89-85AC-49D4-A6B3-34F90A101067}" type="datetimeFigureOut">
              <a:rPr lang="en-US" smtClean="0"/>
              <a:pPr/>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07FD89-85AC-49D4-A6B3-34F90A101067}" type="datetimeFigureOut">
              <a:rPr lang="en-US" smtClean="0"/>
              <a:pPr/>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07FD89-85AC-49D4-A6B3-34F90A101067}"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07FD89-85AC-49D4-A6B3-34F90A101067}"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E91B2C-37CC-4F00-BC58-6F73AA2DD5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07FD89-85AC-49D4-A6B3-34F90A101067}" type="datetimeFigureOut">
              <a:rPr lang="en-US" smtClean="0"/>
              <a:pPr/>
              <a:t>7/5/2026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E91B2C-37CC-4F00-BC58-6F73AA2DD5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idx="4294967295"/>
          </p:nvPr>
        </p:nvSpPr>
        <p:spPr/>
        <p:txBody>
          <a:bodyPr>
            <a:normAutofit fontScale="90000"/>
          </a:bodyPr>
          <a:lstStyle/>
          <a:p>
            <a:pPr eaLnBrk="1" hangingPunct="1"/>
            <a:r>
              <a:rPr lang="en-US" sz="4600"/>
              <a:t>Strabismus for 5</a:t>
            </a:r>
            <a:r>
              <a:rPr lang="en-US" sz="4600" baseline="30000"/>
              <a:t>th</a:t>
            </a:r>
            <a:r>
              <a:rPr lang="en-US" sz="4600"/>
              <a:t> yr medical students</a:t>
            </a:r>
          </a:p>
        </p:txBody>
      </p:sp>
      <p:pic>
        <p:nvPicPr>
          <p:cNvPr id="6147" name="Picture 2" descr="Squinting"/>
          <p:cNvPicPr>
            <a:picLocks noGrp="1" noChangeAspect="1" noChangeArrowheads="1"/>
          </p:cNvPicPr>
          <p:nvPr>
            <p:ph type="body" idx="4294967295"/>
          </p:nvPr>
        </p:nvPicPr>
        <p:blipFill>
          <a:blip r:embed="rId2"/>
          <a:srcRect/>
          <a:stretch>
            <a:fillRect/>
          </a:stretch>
        </p:blipFill>
        <p:spPr>
          <a:xfrm>
            <a:off x="5867400" y="2565400"/>
            <a:ext cx="2924175" cy="3857625"/>
          </a:xfrm>
          <a:noFill/>
        </p:spPr>
      </p:pic>
      <p:sp>
        <p:nvSpPr>
          <p:cNvPr id="6148" name="Text Box 5"/>
          <p:cNvSpPr txBox="1">
            <a:spLocks noChangeArrowheads="1"/>
          </p:cNvSpPr>
          <p:nvPr/>
        </p:nvSpPr>
        <p:spPr bwMode="auto">
          <a:xfrm>
            <a:off x="838200" y="3505200"/>
            <a:ext cx="4638642" cy="1077218"/>
          </a:xfrm>
          <a:prstGeom prst="rect">
            <a:avLst/>
          </a:prstGeom>
          <a:noFill/>
          <a:ln w="9525">
            <a:noFill/>
            <a:miter lim="800000"/>
            <a:headEnd/>
            <a:tailEnd/>
          </a:ln>
        </p:spPr>
        <p:txBody>
          <a:bodyPr wrap="none">
            <a:spAutoFit/>
          </a:bodyPr>
          <a:lstStyle/>
          <a:p>
            <a:pPr eaLnBrk="1" hangingPunct="1"/>
            <a:r>
              <a:rPr lang="en-US" sz="3200" dirty="0"/>
              <a:t>Prof. </a:t>
            </a:r>
            <a:r>
              <a:rPr lang="en-US" sz="3200" dirty="0" err="1"/>
              <a:t>Mutaz</a:t>
            </a:r>
            <a:r>
              <a:rPr lang="en-US" sz="3200" dirty="0"/>
              <a:t> </a:t>
            </a:r>
            <a:r>
              <a:rPr lang="en-US" sz="3200" dirty="0" err="1"/>
              <a:t>Gharaibeh,MD</a:t>
            </a:r>
            <a:endParaRPr lang="en-US" sz="3200" dirty="0"/>
          </a:p>
          <a:p>
            <a:pPr eaLnBrk="1" hangingPunct="1"/>
            <a:r>
              <a:rPr lang="en-US" sz="3200"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66800" y="1373188"/>
            <a:ext cx="7772400" cy="608012"/>
          </a:xfrm>
        </p:spPr>
        <p:txBody>
          <a:bodyPr>
            <a:normAutofit fontScale="90000"/>
          </a:bodyPr>
          <a:lstStyle/>
          <a:p>
            <a:pPr eaLnBrk="1" fontAlgn="auto" hangingPunct="1">
              <a:spcAft>
                <a:spcPts val="0"/>
              </a:spcAft>
              <a:defRPr/>
            </a:pPr>
            <a:endParaRPr lang="en-US"/>
          </a:p>
        </p:txBody>
      </p:sp>
      <p:sp>
        <p:nvSpPr>
          <p:cNvPr id="17411" name="Rectangle 3"/>
          <p:cNvSpPr>
            <a:spLocks noGrp="1" noChangeArrowheads="1"/>
          </p:cNvSpPr>
          <p:nvPr>
            <p:ph idx="1"/>
          </p:nvPr>
        </p:nvSpPr>
        <p:spPr>
          <a:xfrm>
            <a:off x="457200" y="1600200"/>
            <a:ext cx="8686800" cy="4525963"/>
          </a:xfrm>
        </p:spPr>
        <p:txBody>
          <a:bodyPr>
            <a:normAutofit lnSpcReduction="10000"/>
          </a:bodyPr>
          <a:lstStyle/>
          <a:p>
            <a:pPr>
              <a:lnSpc>
                <a:spcPct val="90000"/>
              </a:lnSpc>
              <a:buNone/>
            </a:pPr>
            <a:r>
              <a:rPr lang="en-US" dirty="0"/>
              <a:t> Normal movement of the eye ( 6 </a:t>
            </a:r>
            <a:r>
              <a:rPr lang="en-US" dirty="0" err="1"/>
              <a:t>extraocular</a:t>
            </a:r>
            <a:r>
              <a:rPr lang="en-US" dirty="0"/>
              <a:t> muscles )</a:t>
            </a:r>
          </a:p>
          <a:p>
            <a:pPr eaLnBrk="1" hangingPunct="1">
              <a:lnSpc>
                <a:spcPct val="90000"/>
              </a:lnSpc>
              <a:buFont typeface="Wingdings 2" pitchFamily="18" charset="2"/>
              <a:buNone/>
            </a:pPr>
            <a:endParaRPr lang="en-US" dirty="0">
              <a:solidFill>
                <a:srgbClr val="FF0000"/>
              </a:solidFill>
            </a:endParaRPr>
          </a:p>
          <a:p>
            <a:pPr eaLnBrk="1" hangingPunct="1">
              <a:lnSpc>
                <a:spcPct val="90000"/>
              </a:lnSpc>
              <a:buFont typeface="Wingdings 2" pitchFamily="18" charset="2"/>
              <a:buNone/>
            </a:pPr>
            <a:r>
              <a:rPr lang="en-US" dirty="0">
                <a:solidFill>
                  <a:srgbClr val="FF0000"/>
                </a:solidFill>
              </a:rPr>
              <a:t>Nerve supply</a:t>
            </a:r>
          </a:p>
          <a:p>
            <a:pPr eaLnBrk="1" hangingPunct="1">
              <a:buFont typeface="Wingdings 2" pitchFamily="18" charset="2"/>
              <a:buNone/>
            </a:pPr>
            <a:endParaRPr lang="en-US" dirty="0"/>
          </a:p>
          <a:p>
            <a:pPr eaLnBrk="1" hangingPunct="1">
              <a:buFont typeface="Wingdings 2" pitchFamily="18" charset="2"/>
              <a:buNone/>
            </a:pPr>
            <a:r>
              <a:rPr lang="en-US" dirty="0"/>
              <a:t>Third CN : MR, IR, SR, IO</a:t>
            </a:r>
          </a:p>
          <a:p>
            <a:pPr eaLnBrk="1" hangingPunct="1">
              <a:buFont typeface="Wingdings 2" pitchFamily="18" charset="2"/>
              <a:buNone/>
            </a:pPr>
            <a:r>
              <a:rPr lang="en-US" dirty="0"/>
              <a:t>Fourth CN : Superior Oblique</a:t>
            </a:r>
          </a:p>
          <a:p>
            <a:pPr eaLnBrk="1" hangingPunct="1">
              <a:buFont typeface="Wingdings 2" pitchFamily="18" charset="2"/>
              <a:buNone/>
            </a:pPr>
            <a:r>
              <a:rPr lang="en-US" dirty="0"/>
              <a:t>Sixth CN : Lateral Rectus</a:t>
            </a:r>
          </a:p>
          <a:p>
            <a:pPr eaLnBrk="1" hangingPunct="1">
              <a:lnSpc>
                <a:spcPct val="90000"/>
              </a:lnSpc>
              <a:buFont typeface="Wingdings" pitchFamily="2" charset="2"/>
              <a:buNone/>
            </a:pPr>
            <a:r>
              <a:rPr lang="en-US" dirty="0"/>
              <a:t> </a:t>
            </a:r>
          </a:p>
        </p:txBody>
      </p:sp>
      <p:pic>
        <p:nvPicPr>
          <p:cNvPr id="4" name="Picture 2" descr="eye_muscles"/>
          <p:cNvPicPr>
            <a:picLocks noChangeAspect="1" noChangeArrowheads="1"/>
          </p:cNvPicPr>
          <p:nvPr/>
        </p:nvPicPr>
        <p:blipFill>
          <a:blip r:embed="rId3"/>
          <a:srcRect/>
          <a:stretch>
            <a:fillRect/>
          </a:stretch>
        </p:blipFill>
        <p:spPr bwMode="auto">
          <a:xfrm>
            <a:off x="5486400" y="2819400"/>
            <a:ext cx="3489583" cy="3429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59200" y="304800"/>
            <a:ext cx="5080000" cy="3810000"/>
          </a:xfrm>
        </p:spPr>
      </p:pic>
      <p:pic>
        <p:nvPicPr>
          <p:cNvPr id="4" name="Picture 1" descr="eye muscles 3 (1).gif"/>
          <p:cNvPicPr>
            <a:picLocks noChangeAspect="1"/>
          </p:cNvPicPr>
          <p:nvPr/>
        </p:nvPicPr>
        <p:blipFill>
          <a:blip r:embed="rId3"/>
          <a:srcRect/>
          <a:stretch>
            <a:fillRect/>
          </a:stretch>
        </p:blipFill>
        <p:spPr bwMode="auto">
          <a:xfrm>
            <a:off x="228600" y="3200400"/>
            <a:ext cx="4572000" cy="3429000"/>
          </a:xfrm>
          <a:prstGeom prst="rect">
            <a:avLst/>
          </a:prstGeom>
          <a:noFill/>
          <a:ln w="9525">
            <a:noFill/>
            <a:miter lim="800000"/>
            <a:headEnd/>
            <a:tailEnd/>
          </a:ln>
        </p:spPr>
      </p:pic>
    </p:spTree>
    <p:extLst>
      <p:ext uri="{BB962C8B-B14F-4D97-AF65-F5344CB8AC3E}">
        <p14:creationId xmlns:p14="http://schemas.microsoft.com/office/powerpoint/2010/main" val="2920505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066800" y="1373188"/>
            <a:ext cx="7772400" cy="608012"/>
          </a:xfrm>
        </p:spPr>
        <p:txBody>
          <a:bodyPr>
            <a:normAutofit fontScale="90000"/>
          </a:bodyPr>
          <a:lstStyle/>
          <a:p>
            <a:pPr eaLnBrk="1" fontAlgn="auto" hangingPunct="1">
              <a:spcAft>
                <a:spcPts val="0"/>
              </a:spcAft>
              <a:defRPr/>
            </a:pPr>
            <a:endParaRPr lang="en-US"/>
          </a:p>
        </p:txBody>
      </p:sp>
      <p:sp>
        <p:nvSpPr>
          <p:cNvPr id="23555" name="Rectangle 3"/>
          <p:cNvSpPr>
            <a:spLocks noGrp="1" noChangeArrowheads="1"/>
          </p:cNvSpPr>
          <p:nvPr>
            <p:ph idx="1"/>
          </p:nvPr>
        </p:nvSpPr>
        <p:spPr/>
        <p:txBody>
          <a:bodyPr/>
          <a:lstStyle/>
          <a:p>
            <a:pPr eaLnBrk="1" hangingPunct="1">
              <a:lnSpc>
                <a:spcPct val="90000"/>
              </a:lnSpc>
            </a:pPr>
            <a:r>
              <a:rPr lang="en-US" sz="2800" dirty="0"/>
              <a:t>These six positions of gaze are called the cardinal positions of gaze.</a:t>
            </a:r>
          </a:p>
          <a:p>
            <a:pPr eaLnBrk="1" hangingPunct="1">
              <a:lnSpc>
                <a:spcPct val="90000"/>
              </a:lnSpc>
            </a:pPr>
            <a:r>
              <a:rPr lang="en-US" sz="2800" dirty="0"/>
              <a:t>In addition to these, there are another 3 position of gaze :</a:t>
            </a:r>
          </a:p>
          <a:p>
            <a:pPr eaLnBrk="1" hangingPunct="1">
              <a:lnSpc>
                <a:spcPct val="90000"/>
              </a:lnSpc>
              <a:buFont typeface="Wingdings" pitchFamily="2" charset="2"/>
              <a:buNone/>
            </a:pPr>
            <a:r>
              <a:rPr lang="en-US" sz="2800" dirty="0"/>
              <a:t>       the primary position – looking straight ahead</a:t>
            </a:r>
          </a:p>
          <a:p>
            <a:pPr eaLnBrk="1" hangingPunct="1">
              <a:lnSpc>
                <a:spcPct val="90000"/>
              </a:lnSpc>
              <a:buFont typeface="Wingdings" pitchFamily="2" charset="2"/>
              <a:buNone/>
            </a:pPr>
            <a:r>
              <a:rPr lang="en-US" sz="2800" dirty="0"/>
              <a:t>       Looking up</a:t>
            </a:r>
          </a:p>
          <a:p>
            <a:pPr eaLnBrk="1" hangingPunct="1">
              <a:lnSpc>
                <a:spcPct val="90000"/>
              </a:lnSpc>
              <a:buFont typeface="Wingdings" pitchFamily="2" charset="2"/>
              <a:buNone/>
            </a:pPr>
            <a:r>
              <a:rPr lang="en-US" sz="2800" dirty="0"/>
              <a:t>       Looking down</a:t>
            </a:r>
          </a:p>
          <a:p>
            <a:pPr>
              <a:lnSpc>
                <a:spcPct val="90000"/>
              </a:lnSpc>
            </a:pPr>
            <a:r>
              <a:rPr lang="en-US" sz="2800" dirty="0"/>
              <a:t>So the total number of the positions of gaze is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endParaRPr lang="en-US"/>
          </a:p>
        </p:txBody>
      </p:sp>
      <p:sp>
        <p:nvSpPr>
          <p:cNvPr id="25603" name="Rectangle 3"/>
          <p:cNvSpPr>
            <a:spLocks noGrp="1" noChangeArrowheads="1"/>
          </p:cNvSpPr>
          <p:nvPr>
            <p:ph idx="1"/>
          </p:nvPr>
        </p:nvSpPr>
        <p:spPr>
          <a:xfrm>
            <a:off x="971550" y="2133600"/>
            <a:ext cx="7772400" cy="4114800"/>
          </a:xfrm>
        </p:spPr>
        <p:txBody>
          <a:bodyPr/>
          <a:lstStyle/>
          <a:p>
            <a:pPr eaLnBrk="1" hangingPunct="1"/>
            <a:endParaRPr lang="en-US"/>
          </a:p>
        </p:txBody>
      </p:sp>
      <p:pic>
        <p:nvPicPr>
          <p:cNvPr id="25604" name="Picture 5" descr="eyesmove"/>
          <p:cNvPicPr>
            <a:picLocks noChangeAspect="1" noChangeArrowheads="1"/>
          </p:cNvPicPr>
          <p:nvPr/>
        </p:nvPicPr>
        <p:blipFill>
          <a:blip r:embed="rId3"/>
          <a:srcRect/>
          <a:stretch>
            <a:fillRect/>
          </a:stretch>
        </p:blipFill>
        <p:spPr bwMode="auto">
          <a:xfrm>
            <a:off x="1258888" y="515938"/>
            <a:ext cx="6913562" cy="602932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endParaRPr lang="en-GB"/>
          </a:p>
        </p:txBody>
      </p:sp>
      <p:pic>
        <p:nvPicPr>
          <p:cNvPr id="29699" name="Content Placeholder 3" descr="yoke.png"/>
          <p:cNvPicPr>
            <a:picLocks noGrp="1" noChangeAspect="1"/>
          </p:cNvPicPr>
          <p:nvPr>
            <p:ph idx="1"/>
          </p:nvPr>
        </p:nvPicPr>
        <p:blipFill>
          <a:blip r:embed="rId3"/>
          <a:srcRect/>
          <a:stretch>
            <a:fillRect/>
          </a:stretch>
        </p:blipFill>
        <p:spPr>
          <a:xfrm>
            <a:off x="457200" y="1981200"/>
            <a:ext cx="5821363" cy="4538404"/>
          </a:xfrm>
        </p:spPr>
      </p:pic>
      <p:sp>
        <p:nvSpPr>
          <p:cNvPr id="4" name="Rectangle 3"/>
          <p:cNvSpPr/>
          <p:nvPr/>
        </p:nvSpPr>
        <p:spPr>
          <a:xfrm>
            <a:off x="304800" y="609600"/>
            <a:ext cx="8534400" cy="590931"/>
          </a:xfrm>
          <a:prstGeom prst="rect">
            <a:avLst/>
          </a:prstGeom>
        </p:spPr>
        <p:txBody>
          <a:bodyPr wrap="square">
            <a:spAutoFit/>
          </a:bodyPr>
          <a:lstStyle/>
          <a:p>
            <a:pPr>
              <a:lnSpc>
                <a:spcPct val="90000"/>
              </a:lnSpc>
            </a:pPr>
            <a:r>
              <a:rPr lang="en-US" b="1" dirty="0">
                <a:solidFill>
                  <a:srgbClr val="0070C0"/>
                </a:solidFill>
              </a:rPr>
              <a:t>Yoke muscles</a:t>
            </a:r>
            <a:r>
              <a:rPr lang="en-US" dirty="0">
                <a:solidFill>
                  <a:srgbClr val="0070C0"/>
                </a:solidFill>
              </a:rPr>
              <a:t> </a:t>
            </a:r>
            <a:r>
              <a:rPr lang="en-US" dirty="0"/>
              <a:t>are pair of muscles (one muscle in each eye) moving the eye into the same direction of gaze</a:t>
            </a:r>
          </a:p>
        </p:txBody>
      </p:sp>
      <p:sp>
        <p:nvSpPr>
          <p:cNvPr id="35842" name="AutoShape 2" descr="What does Jesus mean when he says His “yoke is ligh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5843" name="Picture 3" descr="C:\Users\Dr-M-Gharaibeh\Desktop\temp pict\yoke-and-oxen.jpg"/>
          <p:cNvPicPr>
            <a:picLocks noChangeAspect="1" noChangeArrowheads="1"/>
          </p:cNvPicPr>
          <p:nvPr/>
        </p:nvPicPr>
        <p:blipFill>
          <a:blip r:embed="rId4"/>
          <a:srcRect/>
          <a:stretch>
            <a:fillRect/>
          </a:stretch>
        </p:blipFill>
        <p:spPr bwMode="auto">
          <a:xfrm>
            <a:off x="6248400" y="1600200"/>
            <a:ext cx="2438400" cy="163779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066800" y="1373188"/>
            <a:ext cx="7772400" cy="608012"/>
          </a:xfrm>
        </p:spPr>
        <p:txBody>
          <a:bodyPr>
            <a:normAutofit fontScale="90000"/>
          </a:bodyPr>
          <a:lstStyle/>
          <a:p>
            <a:pPr eaLnBrk="1" fontAlgn="auto" hangingPunct="1">
              <a:spcAft>
                <a:spcPts val="0"/>
              </a:spcAft>
              <a:defRPr/>
            </a:pPr>
            <a:endParaRPr lang="en-US"/>
          </a:p>
        </p:txBody>
      </p:sp>
      <p:sp>
        <p:nvSpPr>
          <p:cNvPr id="31747" name="Rectangle 3"/>
          <p:cNvSpPr>
            <a:spLocks noGrp="1" noChangeArrowheads="1"/>
          </p:cNvSpPr>
          <p:nvPr>
            <p:ph idx="1"/>
          </p:nvPr>
        </p:nvSpPr>
        <p:spPr/>
        <p:txBody>
          <a:bodyPr/>
          <a:lstStyle/>
          <a:p>
            <a:pPr eaLnBrk="1" hangingPunct="1">
              <a:lnSpc>
                <a:spcPct val="80000"/>
              </a:lnSpc>
            </a:pPr>
            <a:r>
              <a:rPr lang="en-US" sz="2400"/>
              <a:t>Evaluation of binocular  eye  movement</a:t>
            </a:r>
          </a:p>
          <a:p>
            <a:pPr eaLnBrk="1" hangingPunct="1">
              <a:lnSpc>
                <a:spcPct val="80000"/>
              </a:lnSpc>
              <a:buFont typeface="Wingdings" pitchFamily="2" charset="2"/>
              <a:buNone/>
            </a:pPr>
            <a:r>
              <a:rPr lang="en-US" sz="2400"/>
              <a:t>        ask the patient to follow your target in all positions of gaze </a:t>
            </a:r>
          </a:p>
          <a:p>
            <a:pPr eaLnBrk="1" hangingPunct="1">
              <a:lnSpc>
                <a:spcPct val="80000"/>
              </a:lnSpc>
              <a:buFont typeface="Wingdings" pitchFamily="2" charset="2"/>
              <a:buNone/>
            </a:pPr>
            <a:endParaRPr lang="en-US" sz="2400"/>
          </a:p>
          <a:p>
            <a:pPr eaLnBrk="1" hangingPunct="1">
              <a:lnSpc>
                <a:spcPct val="80000"/>
              </a:lnSpc>
              <a:buFont typeface="Wingdings" pitchFamily="2" charset="2"/>
              <a:buNone/>
            </a:pPr>
            <a:r>
              <a:rPr lang="en-US" sz="2400"/>
              <a:t>Under action of  specific muscle could be :</a:t>
            </a:r>
          </a:p>
          <a:p>
            <a:pPr eaLnBrk="1" hangingPunct="1">
              <a:lnSpc>
                <a:spcPct val="80000"/>
              </a:lnSpc>
              <a:buFont typeface="Wingdings" pitchFamily="2" charset="2"/>
              <a:buNone/>
            </a:pPr>
            <a:r>
              <a:rPr lang="en-US" sz="2400"/>
              <a:t>   - true paresis or paralysis</a:t>
            </a:r>
          </a:p>
          <a:p>
            <a:pPr eaLnBrk="1" hangingPunct="1">
              <a:lnSpc>
                <a:spcPct val="80000"/>
              </a:lnSpc>
              <a:buFont typeface="Wingdings" pitchFamily="2" charset="2"/>
              <a:buNone/>
            </a:pPr>
            <a:r>
              <a:rPr lang="en-US" sz="2400"/>
              <a:t>   - restrictive myopathy</a:t>
            </a:r>
          </a:p>
          <a:p>
            <a:pPr eaLnBrk="1" hangingPunct="1">
              <a:lnSpc>
                <a:spcPct val="80000"/>
              </a:lnSpc>
              <a:buFont typeface="Wingdings" pitchFamily="2" charset="2"/>
              <a:buNone/>
            </a:pPr>
            <a:r>
              <a:rPr lang="en-US" sz="2400"/>
              <a:t>   - underlying strabismus </a:t>
            </a:r>
          </a:p>
          <a:p>
            <a:pPr eaLnBrk="1" hangingPunct="1">
              <a:lnSpc>
                <a:spcPct val="80000"/>
              </a:lnSpc>
              <a:buFont typeface="Wingdings" pitchFamily="2" charset="2"/>
              <a:buNone/>
            </a:pPr>
            <a:r>
              <a:rPr lang="en-US" sz="2400"/>
              <a:t>   </a:t>
            </a:r>
          </a:p>
        </p:txBody>
      </p:sp>
      <p:pic>
        <p:nvPicPr>
          <p:cNvPr id="4" name="Picture 2" descr="C:\Users\Dr-M-Gharaibeh\Desktop\temp pict\download (5).jpg"/>
          <p:cNvPicPr>
            <a:picLocks noChangeAspect="1" noChangeArrowheads="1"/>
          </p:cNvPicPr>
          <p:nvPr/>
        </p:nvPicPr>
        <p:blipFill>
          <a:blip r:embed="rId3" cstate="print"/>
          <a:srcRect/>
          <a:stretch>
            <a:fillRect/>
          </a:stretch>
        </p:blipFill>
        <p:spPr bwMode="auto">
          <a:xfrm>
            <a:off x="5562600" y="3505200"/>
            <a:ext cx="2590800" cy="244499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Binocular Single vision and Stereopsis</a:t>
            </a:r>
          </a:p>
        </p:txBody>
      </p:sp>
      <p:sp>
        <p:nvSpPr>
          <p:cNvPr id="3" name="Content Placeholder 2"/>
          <p:cNvSpPr>
            <a:spLocks noGrp="1"/>
          </p:cNvSpPr>
          <p:nvPr>
            <p:ph idx="1"/>
          </p:nvPr>
        </p:nvSpPr>
        <p:spPr/>
        <p:txBody>
          <a:bodyPr>
            <a:normAutofit/>
          </a:bodyPr>
          <a:lstStyle/>
          <a:p>
            <a:pPr marL="0" indent="0">
              <a:buNone/>
            </a:pPr>
            <a:r>
              <a:rPr lang="en-US" dirty="0"/>
              <a:t>Normally both eyes are directed toward the same object and an image of that object is created on each retina, these images are fused centrally and interpreted by the brain as a single image.</a:t>
            </a:r>
          </a:p>
          <a:p>
            <a:pPr marL="0" indent="0">
              <a:buNone/>
            </a:pPr>
            <a:endParaRPr lang="en-US" dirty="0"/>
          </a:p>
          <a:p>
            <a:pPr marL="0" indent="0">
              <a:buNone/>
            </a:pPr>
            <a:r>
              <a:rPr lang="en-US" dirty="0"/>
              <a:t> </a:t>
            </a:r>
          </a:p>
        </p:txBody>
      </p:sp>
      <p:pic>
        <p:nvPicPr>
          <p:cNvPr id="32770" name="Picture 2" descr="Stereopsis and Binocular Vision - How Both Eyes Work Together"/>
          <p:cNvPicPr>
            <a:picLocks noChangeAspect="1" noChangeArrowheads="1"/>
          </p:cNvPicPr>
          <p:nvPr/>
        </p:nvPicPr>
        <p:blipFill>
          <a:blip r:embed="rId2"/>
          <a:srcRect/>
          <a:stretch>
            <a:fillRect/>
          </a:stretch>
        </p:blipFill>
        <p:spPr bwMode="auto">
          <a:xfrm>
            <a:off x="5486400" y="3886200"/>
            <a:ext cx="2276475" cy="2705550"/>
          </a:xfrm>
          <a:prstGeom prst="rect">
            <a:avLst/>
          </a:prstGeom>
          <a:noFill/>
        </p:spPr>
      </p:pic>
    </p:spTree>
    <p:extLst>
      <p:ext uri="{BB962C8B-B14F-4D97-AF65-F5344CB8AC3E}">
        <p14:creationId xmlns:p14="http://schemas.microsoft.com/office/powerpoint/2010/main" val="907800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857250"/>
            <a:ext cx="8229600" cy="1143000"/>
          </a:xfrm>
        </p:spPr>
        <p:txBody>
          <a:bodyPr>
            <a:normAutofit/>
          </a:bodyPr>
          <a:lstStyle/>
          <a:p>
            <a:pPr eaLnBrk="1" fontAlgn="auto" hangingPunct="1">
              <a:spcAft>
                <a:spcPts val="0"/>
              </a:spcAft>
              <a:defRPr/>
            </a:pPr>
            <a:r>
              <a:rPr lang="en-GB" dirty="0"/>
              <a:t>Importance of </a:t>
            </a:r>
            <a:r>
              <a:rPr lang="en-GB" dirty="0" err="1"/>
              <a:t>Stereopsis</a:t>
            </a:r>
            <a:endParaRPr lang="en-GB" dirty="0"/>
          </a:p>
        </p:txBody>
      </p:sp>
      <p:sp>
        <p:nvSpPr>
          <p:cNvPr id="13315" name="Content Placeholder 2"/>
          <p:cNvSpPr>
            <a:spLocks noGrp="1"/>
          </p:cNvSpPr>
          <p:nvPr>
            <p:ph idx="1"/>
          </p:nvPr>
        </p:nvSpPr>
        <p:spPr>
          <a:xfrm>
            <a:off x="500063" y="2143125"/>
            <a:ext cx="8229600" cy="4389438"/>
          </a:xfrm>
        </p:spPr>
        <p:txBody>
          <a:bodyPr>
            <a:normAutofit/>
          </a:bodyPr>
          <a:lstStyle/>
          <a:p>
            <a:pPr eaLnBrk="1" hangingPunct="1"/>
            <a:r>
              <a:rPr lang="en-GB" sz="2870" dirty="0"/>
              <a:t>Increase field of vision</a:t>
            </a:r>
          </a:p>
          <a:p>
            <a:pPr eaLnBrk="1" hangingPunct="1"/>
            <a:r>
              <a:rPr lang="en-GB" sz="2870" dirty="0"/>
              <a:t>Eliminate the blind spot since the </a:t>
            </a:r>
          </a:p>
          <a:p>
            <a:pPr eaLnBrk="1" hangingPunct="1">
              <a:buFont typeface="Wingdings 2" pitchFamily="18" charset="2"/>
              <a:buNone/>
            </a:pPr>
            <a:r>
              <a:rPr lang="en-GB" sz="2870" dirty="0"/>
              <a:t>	blind spot of an eye fall on the </a:t>
            </a:r>
          </a:p>
          <a:p>
            <a:pPr eaLnBrk="1" hangingPunct="1">
              <a:buFont typeface="Wingdings 2" pitchFamily="18" charset="2"/>
              <a:buNone/>
            </a:pPr>
            <a:r>
              <a:rPr lang="en-GB" sz="2870" dirty="0"/>
              <a:t>	opposite eye’s visual field.</a:t>
            </a:r>
          </a:p>
          <a:p>
            <a:pPr eaLnBrk="1" hangingPunct="1"/>
            <a:r>
              <a:rPr lang="en-GB" sz="2870" dirty="0"/>
              <a:t>Binocular acuity is greater than</a:t>
            </a:r>
          </a:p>
          <a:p>
            <a:pPr eaLnBrk="1" hangingPunct="1">
              <a:buFont typeface="Wingdings 2" pitchFamily="18" charset="2"/>
              <a:buNone/>
            </a:pPr>
            <a:r>
              <a:rPr lang="en-GB" sz="2870" dirty="0"/>
              <a:t>	monocular</a:t>
            </a:r>
          </a:p>
          <a:p>
            <a:pPr eaLnBrk="1" hangingPunct="1"/>
            <a:r>
              <a:rPr lang="en-GB" sz="2870" dirty="0"/>
              <a:t>Depth perception</a:t>
            </a:r>
          </a:p>
          <a:p>
            <a:pPr eaLnBrk="1" hangingPunct="1"/>
            <a:r>
              <a:rPr lang="en-GB" sz="2870" dirty="0"/>
              <a:t>Estimation of Distance</a:t>
            </a:r>
          </a:p>
        </p:txBody>
      </p:sp>
      <p:pic>
        <p:nvPicPr>
          <p:cNvPr id="30722" name="Picture 2" descr="C:\Users\Dr-M-Gharaibeh\Desktop\temp pict\download.jpg"/>
          <p:cNvPicPr>
            <a:picLocks noChangeAspect="1" noChangeArrowheads="1"/>
          </p:cNvPicPr>
          <p:nvPr/>
        </p:nvPicPr>
        <p:blipFill>
          <a:blip r:embed="rId3"/>
          <a:srcRect/>
          <a:stretch>
            <a:fillRect/>
          </a:stretch>
        </p:blipFill>
        <p:spPr bwMode="auto">
          <a:xfrm>
            <a:off x="5791200" y="3505200"/>
            <a:ext cx="3133725" cy="31337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Strabismus/Squint definition </a:t>
            </a:r>
          </a:p>
        </p:txBody>
      </p:sp>
      <p:sp>
        <p:nvSpPr>
          <p:cNvPr id="3" name="Content Placeholder 2"/>
          <p:cNvSpPr>
            <a:spLocks noGrp="1"/>
          </p:cNvSpPr>
          <p:nvPr>
            <p:ph idx="1"/>
          </p:nvPr>
        </p:nvSpPr>
        <p:spPr/>
        <p:txBody>
          <a:bodyPr/>
          <a:lstStyle/>
          <a:p>
            <a:pPr marL="0" indent="0">
              <a:buNone/>
            </a:pPr>
            <a:r>
              <a:rPr lang="en-US" altLang="en-US" dirty="0"/>
              <a:t>Squint is a misalignment of the two eyes so that both the eyes are not looking in the same direction</a:t>
            </a:r>
            <a:endParaRPr lang="en-US" dirty="0"/>
          </a:p>
        </p:txBody>
      </p:sp>
      <p:pic>
        <p:nvPicPr>
          <p:cNvPr id="28673" name="Picture 1" descr="C:\Users\Dr-M-Gharaibeh\Desktop\temp pict\download.png"/>
          <p:cNvPicPr>
            <a:picLocks noChangeAspect="1" noChangeArrowheads="1"/>
          </p:cNvPicPr>
          <p:nvPr/>
        </p:nvPicPr>
        <p:blipFill>
          <a:blip r:embed="rId2"/>
          <a:srcRect/>
          <a:stretch>
            <a:fillRect/>
          </a:stretch>
        </p:blipFill>
        <p:spPr bwMode="auto">
          <a:xfrm>
            <a:off x="304800" y="3733800"/>
            <a:ext cx="5331677" cy="2857500"/>
          </a:xfrm>
          <a:prstGeom prst="rect">
            <a:avLst/>
          </a:prstGeom>
          <a:noFill/>
        </p:spPr>
      </p:pic>
      <p:pic>
        <p:nvPicPr>
          <p:cNvPr id="28674" name="Picture 2" descr="C:\Users\Dr-M-Gharaibeh\Desktop\temp pict\_274_pseudostrab3.jpg"/>
          <p:cNvPicPr>
            <a:picLocks noChangeAspect="1" noChangeArrowheads="1"/>
          </p:cNvPicPr>
          <p:nvPr/>
        </p:nvPicPr>
        <p:blipFill>
          <a:blip r:embed="rId3"/>
          <a:srcRect/>
          <a:stretch>
            <a:fillRect/>
          </a:stretch>
        </p:blipFill>
        <p:spPr bwMode="auto">
          <a:xfrm>
            <a:off x="5867400" y="3581400"/>
            <a:ext cx="3078196" cy="2324100"/>
          </a:xfrm>
          <a:prstGeom prst="rect">
            <a:avLst/>
          </a:prstGeom>
          <a:noFill/>
        </p:spPr>
      </p:pic>
    </p:spTree>
    <p:extLst>
      <p:ext uri="{BB962C8B-B14F-4D97-AF65-F5344CB8AC3E}">
        <p14:creationId xmlns:p14="http://schemas.microsoft.com/office/powerpoint/2010/main" val="4145198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idx="4294967295"/>
          </p:nvPr>
        </p:nvSpPr>
        <p:spPr/>
        <p:txBody>
          <a:bodyPr lIns="91440" rIns="91440" bIns="45720" anchor="ctr"/>
          <a:lstStyle/>
          <a:p>
            <a:pPr eaLnBrk="1" hangingPunct="1"/>
            <a:r>
              <a:rPr lang="en-US">
                <a:latin typeface="Comic Sans MS" pitchFamily="66" charset="0"/>
              </a:rPr>
              <a:t>Work up</a:t>
            </a:r>
          </a:p>
        </p:txBody>
      </p:sp>
      <p:sp>
        <p:nvSpPr>
          <p:cNvPr id="98307" name="Content Placeholder 2"/>
          <p:cNvSpPr>
            <a:spLocks noGrp="1"/>
          </p:cNvSpPr>
          <p:nvPr>
            <p:ph idx="4294967295"/>
          </p:nvPr>
        </p:nvSpPr>
        <p:spPr/>
        <p:txBody>
          <a:bodyPr/>
          <a:lstStyle/>
          <a:p>
            <a:pPr eaLnBrk="1" hangingPunct="1">
              <a:lnSpc>
                <a:spcPct val="80000"/>
              </a:lnSpc>
            </a:pPr>
            <a:r>
              <a:rPr lang="en-US" sz="1700">
                <a:latin typeface="Comic Sans MS" pitchFamily="66" charset="0"/>
              </a:rPr>
              <a:t>History:</a:t>
            </a:r>
          </a:p>
          <a:p>
            <a:pPr eaLnBrk="1" hangingPunct="1">
              <a:lnSpc>
                <a:spcPct val="80000"/>
              </a:lnSpc>
              <a:buFont typeface="Courier New" pitchFamily="49" charset="0"/>
              <a:buChar char="o"/>
            </a:pPr>
            <a:r>
              <a:rPr lang="en-US" sz="1700">
                <a:latin typeface="Comic Sans MS" pitchFamily="66" charset="0"/>
              </a:rPr>
              <a:t>Frequency</a:t>
            </a:r>
          </a:p>
          <a:p>
            <a:pPr eaLnBrk="1" hangingPunct="1">
              <a:lnSpc>
                <a:spcPct val="80000"/>
              </a:lnSpc>
              <a:buFont typeface="Courier New" pitchFamily="49" charset="0"/>
              <a:buChar char="o"/>
            </a:pPr>
            <a:r>
              <a:rPr lang="en-US" sz="1700">
                <a:latin typeface="Comic Sans MS" pitchFamily="66" charset="0"/>
              </a:rPr>
              <a:t>Onset</a:t>
            </a:r>
          </a:p>
          <a:p>
            <a:pPr eaLnBrk="1" hangingPunct="1">
              <a:lnSpc>
                <a:spcPct val="80000"/>
              </a:lnSpc>
              <a:buFont typeface="Courier New" pitchFamily="49" charset="0"/>
              <a:buChar char="o"/>
            </a:pPr>
            <a:r>
              <a:rPr lang="en-US" sz="1700">
                <a:latin typeface="Comic Sans MS" pitchFamily="66" charset="0"/>
              </a:rPr>
              <a:t>Family history</a:t>
            </a:r>
          </a:p>
          <a:p>
            <a:pPr eaLnBrk="1" hangingPunct="1">
              <a:lnSpc>
                <a:spcPct val="80000"/>
              </a:lnSpc>
              <a:buFont typeface="Courier New" pitchFamily="49" charset="0"/>
              <a:buChar char="o"/>
            </a:pPr>
            <a:r>
              <a:rPr lang="en-US" sz="1700">
                <a:latin typeface="Comic Sans MS" pitchFamily="66" charset="0"/>
              </a:rPr>
              <a:t>Past medical/surgical history</a:t>
            </a:r>
          </a:p>
          <a:p>
            <a:pPr eaLnBrk="1" hangingPunct="1">
              <a:lnSpc>
                <a:spcPct val="80000"/>
              </a:lnSpc>
              <a:buFont typeface="Courier New" pitchFamily="49" charset="0"/>
              <a:buChar char="o"/>
            </a:pPr>
            <a:endParaRPr lang="en-US" sz="1700">
              <a:latin typeface="Comic Sans MS" pitchFamily="66" charset="0"/>
            </a:endParaRPr>
          </a:p>
          <a:p>
            <a:pPr eaLnBrk="1" hangingPunct="1">
              <a:lnSpc>
                <a:spcPct val="80000"/>
              </a:lnSpc>
            </a:pPr>
            <a:r>
              <a:rPr lang="en-US" sz="1700">
                <a:latin typeface="Comic Sans MS" pitchFamily="66" charset="0"/>
              </a:rPr>
              <a:t>Examination:</a:t>
            </a:r>
          </a:p>
          <a:p>
            <a:pPr eaLnBrk="1" hangingPunct="1">
              <a:lnSpc>
                <a:spcPct val="80000"/>
              </a:lnSpc>
              <a:buFont typeface="Courier New" pitchFamily="49" charset="0"/>
              <a:buChar char="o"/>
            </a:pPr>
            <a:r>
              <a:rPr lang="en-US" sz="1700">
                <a:latin typeface="Comic Sans MS" pitchFamily="66" charset="0"/>
              </a:rPr>
              <a:t>Visual acuity</a:t>
            </a:r>
          </a:p>
          <a:p>
            <a:pPr eaLnBrk="1" hangingPunct="1">
              <a:lnSpc>
                <a:spcPct val="80000"/>
              </a:lnSpc>
              <a:buFont typeface="Courier New" pitchFamily="49" charset="0"/>
              <a:buChar char="o"/>
            </a:pPr>
            <a:r>
              <a:rPr lang="en-US" sz="1700">
                <a:latin typeface="Comic Sans MS" pitchFamily="66" charset="0"/>
              </a:rPr>
              <a:t>Epicanthus </a:t>
            </a:r>
            <a:r>
              <a:rPr lang="en-US" sz="1700">
                <a:solidFill>
                  <a:srgbClr val="FF0000"/>
                </a:solidFill>
                <a:latin typeface="Comic Sans MS" pitchFamily="66" charset="0"/>
              </a:rPr>
              <a:t>(Be very cautious as its presence doesn't exclude strabismus </a:t>
            </a:r>
            <a:r>
              <a:rPr lang="en-US" sz="1700">
                <a:latin typeface="Comic Sans MS" pitchFamily="66" charset="0"/>
              </a:rPr>
              <a:t>)</a:t>
            </a:r>
          </a:p>
          <a:p>
            <a:pPr eaLnBrk="1" hangingPunct="1">
              <a:lnSpc>
                <a:spcPct val="80000"/>
              </a:lnSpc>
              <a:buFont typeface="Courier New" pitchFamily="49" charset="0"/>
              <a:buChar char="o"/>
            </a:pPr>
            <a:r>
              <a:rPr lang="en-US" sz="1700">
                <a:latin typeface="Comic Sans MS" pitchFamily="66" charset="0"/>
              </a:rPr>
              <a:t>Facial asymmetry</a:t>
            </a:r>
          </a:p>
          <a:p>
            <a:pPr eaLnBrk="1" hangingPunct="1">
              <a:lnSpc>
                <a:spcPct val="80000"/>
              </a:lnSpc>
              <a:buFont typeface="Courier New" pitchFamily="49" charset="0"/>
              <a:buChar char="o"/>
            </a:pPr>
            <a:r>
              <a:rPr lang="en-US" sz="1700">
                <a:latin typeface="Comic Sans MS" pitchFamily="66" charset="0"/>
              </a:rPr>
              <a:t>Cover/uncover test</a:t>
            </a:r>
          </a:p>
          <a:p>
            <a:pPr eaLnBrk="1" hangingPunct="1">
              <a:lnSpc>
                <a:spcPct val="80000"/>
              </a:lnSpc>
              <a:buFont typeface="Courier New" pitchFamily="49" charset="0"/>
              <a:buChar char="o"/>
            </a:pPr>
            <a:r>
              <a:rPr lang="en-US" sz="1700">
                <a:latin typeface="Comic Sans MS" pitchFamily="66" charset="0"/>
              </a:rPr>
              <a:t>Alternate cover test( latent squint</a:t>
            </a:r>
            <a:r>
              <a:rPr lang="en-US" sz="1700">
                <a:latin typeface="Comic Sans MS" pitchFamily="66" charset="0"/>
                <a:sym typeface="Wingdings" pitchFamily="2" charset="2"/>
              </a:rPr>
              <a:t>phoria)</a:t>
            </a:r>
          </a:p>
          <a:p>
            <a:pPr eaLnBrk="1" hangingPunct="1">
              <a:lnSpc>
                <a:spcPct val="80000"/>
              </a:lnSpc>
              <a:buFont typeface="Courier New" pitchFamily="49" charset="0"/>
              <a:buChar char="o"/>
            </a:pPr>
            <a:r>
              <a:rPr lang="en-US" sz="1700">
                <a:latin typeface="Comic Sans MS" pitchFamily="66" charset="0"/>
                <a:sym typeface="Wingdings" pitchFamily="2" charset="2"/>
              </a:rPr>
              <a:t>Refractive error (topical atropine/cyclopentolate)</a:t>
            </a:r>
          </a:p>
          <a:p>
            <a:pPr eaLnBrk="1" hangingPunct="1">
              <a:lnSpc>
                <a:spcPct val="80000"/>
              </a:lnSpc>
              <a:buFont typeface="Courier New" pitchFamily="49" charset="0"/>
              <a:buNone/>
            </a:pPr>
            <a:r>
              <a:rPr lang="en-US" sz="1700">
                <a:latin typeface="Comic Sans MS" pitchFamily="66" charset="0"/>
              </a:rPr>
              <a:t> </a:t>
            </a:r>
          </a:p>
          <a:p>
            <a:pPr eaLnBrk="1" hangingPunct="1">
              <a:lnSpc>
                <a:spcPct val="80000"/>
              </a:lnSpc>
              <a:buFont typeface="Courier New" pitchFamily="49" charset="0"/>
              <a:buChar char="o"/>
            </a:pPr>
            <a:endParaRPr lang="en-US" sz="1700">
              <a:latin typeface="Comic Sans MS" pitchFamily="66" charset="0"/>
            </a:endParaRPr>
          </a:p>
          <a:p>
            <a:pPr eaLnBrk="1" hangingPunct="1">
              <a:lnSpc>
                <a:spcPct val="80000"/>
              </a:lnSpc>
              <a:buFont typeface="Courier New" pitchFamily="49" charset="0"/>
              <a:buChar char="o"/>
            </a:pPr>
            <a:endParaRPr lang="en-US" sz="1700">
              <a:latin typeface="Comic Sans MS"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Non-Paralytic Squint ( Concomitant Squint)</a:t>
            </a:r>
          </a:p>
        </p:txBody>
      </p:sp>
      <p:sp>
        <p:nvSpPr>
          <p:cNvPr id="3" name="Content Placeholder 2"/>
          <p:cNvSpPr>
            <a:spLocks noGrp="1"/>
          </p:cNvSpPr>
          <p:nvPr>
            <p:ph idx="1"/>
          </p:nvPr>
        </p:nvSpPr>
        <p:spPr>
          <a:xfrm>
            <a:off x="304800" y="1676400"/>
            <a:ext cx="7886700" cy="4351338"/>
          </a:xfrm>
        </p:spPr>
        <p:txBody>
          <a:bodyPr>
            <a:normAutofit fontScale="92500" lnSpcReduction="10000"/>
          </a:bodyPr>
          <a:lstStyle/>
          <a:p>
            <a:pPr marL="0" indent="0" algn="just"/>
            <a:r>
              <a:rPr lang="en-US" dirty="0"/>
              <a:t>Both eyes are capable of performing full movement, but only one eye is directed toward the fixated target.</a:t>
            </a:r>
          </a:p>
          <a:p>
            <a:pPr marL="0" indent="0" algn="just"/>
            <a:r>
              <a:rPr lang="en-US" dirty="0"/>
              <a:t>Angle of deviation is constant.</a:t>
            </a:r>
          </a:p>
          <a:p>
            <a:pPr marL="0" indent="0" algn="just"/>
            <a:r>
              <a:rPr lang="en-US" dirty="0"/>
              <a:t>This is the type commonly seen in children</a:t>
            </a:r>
          </a:p>
          <a:p>
            <a:pPr marL="0" indent="0" algn="just"/>
            <a:r>
              <a:rPr lang="en-US" dirty="0"/>
              <a:t>No Diplopia but amblyopia can occur</a:t>
            </a:r>
          </a:p>
          <a:p>
            <a:pPr marL="0" indent="0" algn="just"/>
            <a:r>
              <a:rPr lang="en-US" dirty="0"/>
              <a:t>Usually congenital but can develop in</a:t>
            </a:r>
          </a:p>
          <a:p>
            <a:pPr marL="0" indent="0" algn="just">
              <a:buNone/>
            </a:pPr>
            <a:r>
              <a:rPr lang="en-US" dirty="0"/>
              <a:t>a child with hypermetropia or blurred</a:t>
            </a:r>
          </a:p>
          <a:p>
            <a:pPr marL="0" indent="0" algn="just">
              <a:buNone/>
            </a:pPr>
            <a:r>
              <a:rPr lang="en-US" dirty="0"/>
              <a:t>Vision.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3979267"/>
            <a:ext cx="2590800" cy="2878733"/>
          </a:xfrm>
          <a:prstGeom prst="rect">
            <a:avLst/>
          </a:prstGeom>
        </p:spPr>
      </p:pic>
    </p:spTree>
    <p:extLst>
      <p:ext uri="{BB962C8B-B14F-4D97-AF65-F5344CB8AC3E}">
        <p14:creationId xmlns:p14="http://schemas.microsoft.com/office/powerpoint/2010/main" val="2735267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685800"/>
            <a:ext cx="3875714" cy="36576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696" y="3962400"/>
            <a:ext cx="4812079" cy="2324100"/>
          </a:xfrm>
          <a:prstGeom prst="rect">
            <a:avLst/>
          </a:prstGeom>
        </p:spPr>
      </p:pic>
    </p:spTree>
    <p:extLst>
      <p:ext uri="{BB962C8B-B14F-4D97-AF65-F5344CB8AC3E}">
        <p14:creationId xmlns:p14="http://schemas.microsoft.com/office/powerpoint/2010/main" val="3490348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Non-Paralytic Squint ( Concomitant Squint)</a:t>
            </a:r>
          </a:p>
        </p:txBody>
      </p:sp>
      <p:sp>
        <p:nvSpPr>
          <p:cNvPr id="3" name="Content Placeholder 2"/>
          <p:cNvSpPr>
            <a:spLocks noGrp="1"/>
          </p:cNvSpPr>
          <p:nvPr>
            <p:ph idx="1"/>
          </p:nvPr>
        </p:nvSpPr>
        <p:spPr/>
        <p:txBody>
          <a:bodyPr/>
          <a:lstStyle/>
          <a:p>
            <a:pPr marL="0" indent="0">
              <a:buNone/>
            </a:pPr>
            <a:r>
              <a:rPr lang="en-US" dirty="0"/>
              <a:t>Treatment :</a:t>
            </a:r>
          </a:p>
          <a:p>
            <a:pPr marL="0" indent="0">
              <a:buNone/>
            </a:pPr>
            <a:r>
              <a:rPr lang="en-US" dirty="0"/>
              <a:t>1- Glasses</a:t>
            </a:r>
          </a:p>
          <a:p>
            <a:pPr marL="0" indent="0">
              <a:buNone/>
            </a:pPr>
            <a:r>
              <a:rPr lang="en-US" dirty="0"/>
              <a:t>2- if </a:t>
            </a:r>
            <a:r>
              <a:rPr lang="en-US" dirty="0" err="1"/>
              <a:t>Amblyobia</a:t>
            </a:r>
            <a:r>
              <a:rPr lang="en-US" dirty="0"/>
              <a:t> is present -&gt; patching of the better seeing eye</a:t>
            </a:r>
          </a:p>
          <a:p>
            <a:pPr marL="0" indent="0">
              <a:buNone/>
            </a:pPr>
            <a:r>
              <a:rPr lang="en-US" dirty="0"/>
              <a:t>3- Surgery</a:t>
            </a:r>
          </a:p>
        </p:txBody>
      </p:sp>
    </p:spTree>
    <p:extLst>
      <p:ext uri="{BB962C8B-B14F-4D97-AF65-F5344CB8AC3E}">
        <p14:creationId xmlns:p14="http://schemas.microsoft.com/office/powerpoint/2010/main" val="2624048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Cycloplegic</a:t>
            </a:r>
            <a:r>
              <a:rPr lang="en-US" dirty="0"/>
              <a:t> refraction </a:t>
            </a:r>
          </a:p>
        </p:txBody>
      </p:sp>
      <p:sp>
        <p:nvSpPr>
          <p:cNvPr id="3" name="Content Placeholder 2"/>
          <p:cNvSpPr>
            <a:spLocks noGrp="1"/>
          </p:cNvSpPr>
          <p:nvPr>
            <p:ph idx="1"/>
          </p:nvPr>
        </p:nvSpPr>
        <p:spPr/>
        <p:txBody>
          <a:bodyPr/>
          <a:lstStyle/>
          <a:p>
            <a:r>
              <a:rPr lang="en-US" dirty="0"/>
              <a:t>To know the total </a:t>
            </a:r>
            <a:r>
              <a:rPr lang="en-US" dirty="0" err="1"/>
              <a:t>anount</a:t>
            </a:r>
            <a:r>
              <a:rPr lang="en-US" dirty="0"/>
              <a:t> of refractive error </a:t>
            </a:r>
          </a:p>
        </p:txBody>
      </p:sp>
      <p:pic>
        <p:nvPicPr>
          <p:cNvPr id="5" name="Picture 2" descr="C:\Users\Dr-M-Gharaibeh\Desktop\temp pict\2bec1cb0344826ba07f1b4027a1d.jpg"/>
          <p:cNvPicPr>
            <a:picLocks noChangeAspect="1" noChangeArrowheads="1"/>
          </p:cNvPicPr>
          <p:nvPr/>
        </p:nvPicPr>
        <p:blipFill>
          <a:blip r:embed="rId2" cstate="print"/>
          <a:srcRect/>
          <a:stretch>
            <a:fillRect/>
          </a:stretch>
        </p:blipFill>
        <p:spPr bwMode="auto">
          <a:xfrm>
            <a:off x="4953000" y="2514600"/>
            <a:ext cx="3810000" cy="3810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Paralytic Squint ( Incomitant squint)</a:t>
            </a:r>
          </a:p>
        </p:txBody>
      </p:sp>
      <p:sp>
        <p:nvSpPr>
          <p:cNvPr id="3" name="Content Placeholder 2"/>
          <p:cNvSpPr>
            <a:spLocks noGrp="1"/>
          </p:cNvSpPr>
          <p:nvPr>
            <p:ph idx="1"/>
          </p:nvPr>
        </p:nvSpPr>
        <p:spPr/>
        <p:txBody>
          <a:bodyPr>
            <a:normAutofit lnSpcReduction="10000"/>
          </a:bodyPr>
          <a:lstStyle/>
          <a:p>
            <a:pPr marL="0" indent="0"/>
            <a:r>
              <a:rPr lang="en-US" dirty="0"/>
              <a:t>Decreased action of one or more of the extra-ocular muscles due to a nerve palsy or mechanical restriction.</a:t>
            </a:r>
          </a:p>
          <a:p>
            <a:pPr marL="0" indent="0"/>
            <a:r>
              <a:rPr lang="en-US" dirty="0"/>
              <a:t>Indicates an isolated nerve palsy or an extra-ocular muscle disease</a:t>
            </a:r>
          </a:p>
          <a:p>
            <a:pPr marL="0" indent="0"/>
            <a:r>
              <a:rPr lang="en-US" dirty="0"/>
              <a:t>Usually acquired</a:t>
            </a:r>
          </a:p>
          <a:p>
            <a:pPr marL="0" indent="0"/>
            <a:r>
              <a:rPr lang="en-US" dirty="0"/>
              <a:t>The size of the squint depends on the direction of gaze.</a:t>
            </a:r>
          </a:p>
          <a:p>
            <a:pPr marL="0" indent="0"/>
            <a:r>
              <a:rPr lang="en-US" dirty="0"/>
              <a:t>Diplopia is present.</a:t>
            </a:r>
          </a:p>
        </p:txBody>
      </p:sp>
    </p:spTree>
    <p:extLst>
      <p:ext uri="{BB962C8B-B14F-4D97-AF65-F5344CB8AC3E}">
        <p14:creationId xmlns:p14="http://schemas.microsoft.com/office/powerpoint/2010/main" val="2559874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Paralytic Squint ( Incomitant squint)</a:t>
            </a:r>
          </a:p>
        </p:txBody>
      </p:sp>
      <p:sp>
        <p:nvSpPr>
          <p:cNvPr id="3" name="Content Placeholder 2"/>
          <p:cNvSpPr>
            <a:spLocks noGrp="1"/>
          </p:cNvSpPr>
          <p:nvPr>
            <p:ph idx="1"/>
          </p:nvPr>
        </p:nvSpPr>
        <p:spPr/>
        <p:txBody>
          <a:bodyPr>
            <a:normAutofit fontScale="85000" lnSpcReduction="20000"/>
          </a:bodyPr>
          <a:lstStyle/>
          <a:p>
            <a:r>
              <a:rPr lang="en-US" b="1" u="sng" dirty="0"/>
              <a:t>The causes of isolated nerve palsy :</a:t>
            </a:r>
            <a:endParaRPr lang="en-US" dirty="0"/>
          </a:p>
          <a:p>
            <a:r>
              <a:rPr lang="en-US" dirty="0"/>
              <a:t>1)Orbital diseases-</a:t>
            </a:r>
            <a:r>
              <a:rPr lang="en-US" dirty="0" err="1"/>
              <a:t>neoplasia</a:t>
            </a:r>
            <a:endParaRPr lang="en-US" dirty="0"/>
          </a:p>
          <a:p>
            <a:r>
              <a:rPr lang="en-US" dirty="0"/>
              <a:t>2)Vascular disease -Diabetes , Aneurysm (3</a:t>
            </a:r>
            <a:r>
              <a:rPr lang="en-US" baseline="30000" dirty="0"/>
              <a:t>rd</a:t>
            </a:r>
            <a:r>
              <a:rPr lang="en-US" dirty="0"/>
              <a:t> nerve ), HTN</a:t>
            </a:r>
          </a:p>
          <a:p>
            <a:r>
              <a:rPr lang="en-US" dirty="0"/>
              <a:t>3) Trauma</a:t>
            </a:r>
          </a:p>
          <a:p>
            <a:r>
              <a:rPr lang="en-US" dirty="0"/>
              <a:t>4)</a:t>
            </a:r>
            <a:r>
              <a:rPr lang="en-US" dirty="0" err="1"/>
              <a:t>Neoplasia</a:t>
            </a:r>
            <a:r>
              <a:rPr lang="en-US" dirty="0"/>
              <a:t>  -(meningioma/acoustic neuroma/</a:t>
            </a:r>
            <a:r>
              <a:rPr lang="en-US" dirty="0" err="1"/>
              <a:t>glioma</a:t>
            </a:r>
            <a:r>
              <a:rPr lang="en-US" dirty="0"/>
              <a:t>)</a:t>
            </a:r>
          </a:p>
          <a:p>
            <a:r>
              <a:rPr lang="en-US" dirty="0"/>
              <a:t>5)Raised ICP -may cause a 3</a:t>
            </a:r>
            <a:r>
              <a:rPr lang="en-US" baseline="30000" dirty="0"/>
              <a:t>rd</a:t>
            </a:r>
            <a:r>
              <a:rPr lang="en-US" dirty="0"/>
              <a:t> or 6</a:t>
            </a:r>
            <a:r>
              <a:rPr lang="en-US" baseline="30000" dirty="0"/>
              <a:t>th</a:t>
            </a:r>
            <a:r>
              <a:rPr lang="en-US" dirty="0"/>
              <a:t> nerve palsy </a:t>
            </a:r>
          </a:p>
          <a:p>
            <a:r>
              <a:rPr lang="en-US" dirty="0"/>
              <a:t>6)Inflammation -</a:t>
            </a:r>
            <a:r>
              <a:rPr lang="en-US" dirty="0" err="1"/>
              <a:t>Sarcoidosis</a:t>
            </a:r>
            <a:r>
              <a:rPr lang="en-US" dirty="0"/>
              <a:t>/ </a:t>
            </a:r>
            <a:r>
              <a:rPr lang="en-US" dirty="0" err="1"/>
              <a:t>vasculitis</a:t>
            </a:r>
            <a:r>
              <a:rPr lang="en-US" dirty="0"/>
              <a:t> (</a:t>
            </a:r>
            <a:r>
              <a:rPr lang="en-US" dirty="0" err="1"/>
              <a:t>e.g</a:t>
            </a:r>
            <a:r>
              <a:rPr lang="en-US" dirty="0"/>
              <a:t> giant cell arteritis) /GB syndrome</a:t>
            </a:r>
          </a:p>
          <a:p>
            <a:r>
              <a:rPr lang="en-US" dirty="0"/>
              <a:t>7) Cavernous sinus thrombosis </a:t>
            </a:r>
            <a:br>
              <a:rPr lang="en-US" dirty="0"/>
            </a:br>
            <a:endParaRPr lang="en-US" dirty="0"/>
          </a:p>
        </p:txBody>
      </p:sp>
    </p:spTree>
    <p:extLst>
      <p:ext uri="{BB962C8B-B14F-4D97-AF65-F5344CB8AC3E}">
        <p14:creationId xmlns:p14="http://schemas.microsoft.com/office/powerpoint/2010/main" val="750348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Isolated Nerve Palsies </a:t>
            </a:r>
          </a:p>
        </p:txBody>
      </p:sp>
      <p:sp>
        <p:nvSpPr>
          <p:cNvPr id="3" name="Content Placeholder 2"/>
          <p:cNvSpPr>
            <a:spLocks noGrp="1"/>
          </p:cNvSpPr>
          <p:nvPr>
            <p:ph idx="1"/>
          </p:nvPr>
        </p:nvSpPr>
        <p:spPr>
          <a:xfrm>
            <a:off x="0" y="1066800"/>
            <a:ext cx="8229600" cy="4525963"/>
          </a:xfrm>
        </p:spPr>
        <p:txBody>
          <a:bodyPr/>
          <a:lstStyle/>
          <a:p>
            <a:r>
              <a:rPr lang="en-US" dirty="0"/>
              <a:t>6th  nerve: Failure of Abduction.</a:t>
            </a:r>
          </a:p>
          <a:p>
            <a:r>
              <a:rPr lang="en-US" dirty="0"/>
              <a:t>4th nerve: defective depression of the eye when in adduction.</a:t>
            </a:r>
          </a:p>
          <a:p>
            <a:r>
              <a:rPr lang="en-US" dirty="0"/>
              <a:t>3rd nerve: failure of adduction, </a:t>
            </a:r>
          </a:p>
          <a:p>
            <a:r>
              <a:rPr lang="en-US" dirty="0"/>
              <a:t>elevation and depression of the eye, </a:t>
            </a:r>
          </a:p>
          <a:p>
            <a:r>
              <a:rPr lang="en-US" dirty="0" err="1"/>
              <a:t>ptosis</a:t>
            </a:r>
            <a:r>
              <a:rPr lang="en-US" dirty="0"/>
              <a:t> and in some cases dilated pupil.</a:t>
            </a:r>
          </a:p>
          <a:p>
            <a:endParaRPr lang="en-US" dirty="0"/>
          </a:p>
        </p:txBody>
      </p:sp>
      <p:pic>
        <p:nvPicPr>
          <p:cNvPr id="23553" name="Picture 1" descr="C:\Users\Dr-M-Gharaibeh\Desktop\temp pict\download (1).jpg"/>
          <p:cNvPicPr>
            <a:picLocks noChangeAspect="1" noChangeArrowheads="1"/>
          </p:cNvPicPr>
          <p:nvPr/>
        </p:nvPicPr>
        <p:blipFill>
          <a:blip r:embed="rId2"/>
          <a:srcRect/>
          <a:stretch>
            <a:fillRect/>
          </a:stretch>
        </p:blipFill>
        <p:spPr bwMode="auto">
          <a:xfrm>
            <a:off x="228600" y="4876800"/>
            <a:ext cx="2952750" cy="1552575"/>
          </a:xfrm>
          <a:prstGeom prst="rect">
            <a:avLst/>
          </a:prstGeom>
          <a:noFill/>
        </p:spPr>
      </p:pic>
      <p:pic>
        <p:nvPicPr>
          <p:cNvPr id="23554" name="Picture 2" descr="C:\Users\Dr-M-Gharaibeh\Desktop\temp pict\download (2).jpg"/>
          <p:cNvPicPr>
            <a:picLocks noChangeAspect="1" noChangeArrowheads="1"/>
          </p:cNvPicPr>
          <p:nvPr/>
        </p:nvPicPr>
        <p:blipFill>
          <a:blip r:embed="rId3"/>
          <a:srcRect/>
          <a:stretch>
            <a:fillRect/>
          </a:stretch>
        </p:blipFill>
        <p:spPr bwMode="auto">
          <a:xfrm>
            <a:off x="3352800" y="4953000"/>
            <a:ext cx="3048000" cy="1371600"/>
          </a:xfrm>
          <a:prstGeom prst="rect">
            <a:avLst/>
          </a:prstGeom>
          <a:noFill/>
        </p:spPr>
      </p:pic>
      <p:pic>
        <p:nvPicPr>
          <p:cNvPr id="23555" name="Picture 3" descr="C:\Users\Dr-M-Gharaibeh\Desktop\temp pict\41433_2006_Article_BF6702272_Fig1_HTML.jpg"/>
          <p:cNvPicPr>
            <a:picLocks noChangeAspect="1" noChangeArrowheads="1"/>
          </p:cNvPicPr>
          <p:nvPr/>
        </p:nvPicPr>
        <p:blipFill>
          <a:blip r:embed="rId4"/>
          <a:srcRect/>
          <a:stretch>
            <a:fillRect/>
          </a:stretch>
        </p:blipFill>
        <p:spPr bwMode="auto">
          <a:xfrm>
            <a:off x="6700838" y="2590800"/>
            <a:ext cx="2443162" cy="3890022"/>
          </a:xfrm>
          <a:prstGeom prst="rect">
            <a:avLst/>
          </a:prstGeom>
          <a:noFill/>
        </p:spPr>
      </p:pic>
    </p:spTree>
    <p:extLst>
      <p:ext uri="{BB962C8B-B14F-4D97-AF65-F5344CB8AC3E}">
        <p14:creationId xmlns:p14="http://schemas.microsoft.com/office/powerpoint/2010/main" val="119419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Paralytic Squint ( Incomitant squint)</a:t>
            </a:r>
          </a:p>
        </p:txBody>
      </p:sp>
      <p:sp>
        <p:nvSpPr>
          <p:cNvPr id="3" name="Content Placeholder 2"/>
          <p:cNvSpPr>
            <a:spLocks noGrp="1"/>
          </p:cNvSpPr>
          <p:nvPr>
            <p:ph idx="1"/>
          </p:nvPr>
        </p:nvSpPr>
        <p:spPr/>
        <p:txBody>
          <a:bodyPr/>
          <a:lstStyle/>
          <a:p>
            <a:pPr marL="0" indent="0">
              <a:buNone/>
            </a:pPr>
            <a:r>
              <a:rPr lang="en-US" sz="3200" dirty="0"/>
              <a:t>Extraocular muscles diseases:</a:t>
            </a:r>
          </a:p>
          <a:p>
            <a:pPr marL="0" indent="0">
              <a:buNone/>
            </a:pPr>
            <a:r>
              <a:rPr lang="en-US" altLang="en-US" dirty="0"/>
              <a:t>Dysthyroid eye disease</a:t>
            </a:r>
          </a:p>
          <a:p>
            <a:pPr marL="0" indent="0">
              <a:buNone/>
            </a:pPr>
            <a:r>
              <a:rPr lang="en-US" altLang="en-US" dirty="0"/>
              <a:t>Myasthenia gravis</a:t>
            </a:r>
          </a:p>
          <a:p>
            <a:pPr marL="0" indent="0">
              <a:buNone/>
            </a:pPr>
            <a:r>
              <a:rPr lang="en-US" altLang="en-US" dirty="0"/>
              <a:t>Ocular myositis</a:t>
            </a:r>
          </a:p>
          <a:p>
            <a:pPr marL="0" indent="0">
              <a:buNone/>
            </a:pPr>
            <a:r>
              <a:rPr lang="en-US" altLang="en-US" dirty="0"/>
              <a:t>Ocular myopathy</a:t>
            </a:r>
          </a:p>
          <a:p>
            <a:pPr marL="0" indent="0">
              <a:buNone/>
            </a:pPr>
            <a:r>
              <a:rPr lang="en-US" altLang="en-US" dirty="0"/>
              <a:t>Browns Syndrome</a:t>
            </a:r>
          </a:p>
          <a:p>
            <a:pPr marL="0" indent="0">
              <a:buNone/>
            </a:pPr>
            <a:r>
              <a:rPr lang="en-US" altLang="en-US" dirty="0"/>
              <a:t>Duane’s Syndrome</a:t>
            </a:r>
          </a:p>
          <a:p>
            <a:pPr marL="0" indent="0">
              <a:buNone/>
            </a:pPr>
            <a:endParaRPr lang="en-US" dirty="0"/>
          </a:p>
        </p:txBody>
      </p:sp>
    </p:spTree>
    <p:extLst>
      <p:ext uri="{BB962C8B-B14F-4D97-AF65-F5344CB8AC3E}">
        <p14:creationId xmlns:p14="http://schemas.microsoft.com/office/powerpoint/2010/main" val="619706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Dysthyroid eye disease</a:t>
            </a:r>
            <a:br>
              <a:rPr lang="en-US" altLang="en-US" dirty="0"/>
            </a:br>
            <a:endParaRPr lang="en-US" dirty="0"/>
          </a:p>
        </p:txBody>
      </p:sp>
      <p:sp>
        <p:nvSpPr>
          <p:cNvPr id="3" name="Content Placeholder 2"/>
          <p:cNvSpPr>
            <a:spLocks noGrp="1"/>
          </p:cNvSpPr>
          <p:nvPr>
            <p:ph idx="1"/>
          </p:nvPr>
        </p:nvSpPr>
        <p:spPr/>
        <p:txBody>
          <a:bodyPr/>
          <a:lstStyle/>
          <a:p>
            <a:pPr marL="0" indent="0" algn="just"/>
            <a:r>
              <a:rPr lang="en-GB" altLang="en-US" dirty="0"/>
              <a:t>Infiltration of the </a:t>
            </a:r>
            <a:r>
              <a:rPr lang="en-GB" altLang="en-US" dirty="0" err="1"/>
              <a:t>extraocular</a:t>
            </a:r>
            <a:r>
              <a:rPr lang="en-GB" altLang="en-US" dirty="0"/>
              <a:t> muscles with lymphocytes and the depositions of </a:t>
            </a:r>
            <a:r>
              <a:rPr lang="en-GB" altLang="en-US" dirty="0" err="1"/>
              <a:t>glycosaminoglycans</a:t>
            </a:r>
            <a:r>
              <a:rPr lang="en-GB" altLang="en-US" dirty="0"/>
              <a:t> in the tissues causing </a:t>
            </a:r>
            <a:r>
              <a:rPr lang="en-GB" altLang="en-US" dirty="0" err="1"/>
              <a:t>proptosis</a:t>
            </a:r>
            <a:r>
              <a:rPr lang="en-GB" altLang="en-US" dirty="0"/>
              <a:t>, exposure of the globes and limitation of eye movements.</a:t>
            </a:r>
          </a:p>
          <a:p>
            <a:pPr marL="0" indent="0" algn="just"/>
            <a:r>
              <a:rPr lang="en-GB" altLang="en-US" dirty="0"/>
              <a:t> </a:t>
            </a:r>
            <a:r>
              <a:rPr lang="en-GB" dirty="0"/>
              <a:t>Occur mainly in hyperthyroidism but can occur in hypothyroidism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4701251"/>
            <a:ext cx="2971800" cy="2156749"/>
          </a:xfrm>
          <a:prstGeom prst="rect">
            <a:avLst/>
          </a:prstGeom>
        </p:spPr>
      </p:pic>
    </p:spTree>
    <p:extLst>
      <p:ext uri="{BB962C8B-B14F-4D97-AF65-F5344CB8AC3E}">
        <p14:creationId xmlns:p14="http://schemas.microsoft.com/office/powerpoint/2010/main" val="1321442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Myasthenia gravis</a:t>
            </a:r>
            <a:br>
              <a:rPr lang="en-US" altLang="en-US" dirty="0"/>
            </a:br>
            <a:endParaRPr lang="en-US" dirty="0"/>
          </a:p>
        </p:txBody>
      </p:sp>
      <p:sp>
        <p:nvSpPr>
          <p:cNvPr id="3" name="Content Placeholder 2"/>
          <p:cNvSpPr>
            <a:spLocks noGrp="1"/>
          </p:cNvSpPr>
          <p:nvPr>
            <p:ph idx="1"/>
          </p:nvPr>
        </p:nvSpPr>
        <p:spPr/>
        <p:txBody>
          <a:bodyPr/>
          <a:lstStyle/>
          <a:p>
            <a:pPr marL="0" indent="0">
              <a:buNone/>
            </a:pPr>
            <a:r>
              <a:rPr lang="en-GB" altLang="en-US" dirty="0"/>
              <a:t>Acetylcholine receptor targeted antibodies</a:t>
            </a:r>
          </a:p>
          <a:p>
            <a:pPr marL="0" indent="0">
              <a:buNone/>
            </a:pPr>
            <a:r>
              <a:rPr lang="en-GB" altLang="en-US" dirty="0"/>
              <a:t>Females &gt; males, 15-50 years of age</a:t>
            </a:r>
          </a:p>
          <a:p>
            <a:pPr marL="0" indent="0">
              <a:buNone/>
            </a:pPr>
            <a:r>
              <a:rPr lang="en-GB" altLang="en-US" dirty="0"/>
              <a:t>40% show involvement of </a:t>
            </a:r>
            <a:r>
              <a:rPr lang="en-GB" altLang="en-US" dirty="0" err="1"/>
              <a:t>Extraocular</a:t>
            </a:r>
            <a:r>
              <a:rPr lang="en-GB" altLang="en-US" dirty="0"/>
              <a:t> muscles only.</a:t>
            </a:r>
          </a:p>
          <a:p>
            <a:pPr marL="0" indent="0">
              <a:buNone/>
            </a:pPr>
            <a:r>
              <a:rPr lang="en-GB" altLang="en-US" dirty="0"/>
              <a:t>Variable diplopia and ptosis due to fatigue.</a:t>
            </a:r>
          </a:p>
          <a:p>
            <a:pPr marL="0" indent="0">
              <a:buNone/>
            </a:pPr>
            <a:r>
              <a:rPr lang="en-GB" altLang="en-US" dirty="0"/>
              <a:t>Diagnosis: </a:t>
            </a:r>
            <a:r>
              <a:rPr lang="en-GB" altLang="en-US" dirty="0" err="1"/>
              <a:t>Edrophonium</a:t>
            </a:r>
            <a:r>
              <a:rPr lang="en-GB" altLang="en-US" dirty="0"/>
              <a:t> test</a:t>
            </a:r>
          </a:p>
          <a:p>
            <a:pPr marL="0" indent="0">
              <a:buNone/>
            </a:pPr>
            <a:r>
              <a:rPr lang="en-GB" altLang="en-US" dirty="0"/>
              <a:t>Treatment: neostigmine ( acetylcholine esterase inhibitor), </a:t>
            </a:r>
            <a:r>
              <a:rPr lang="en-GB" altLang="en-US" dirty="0" err="1"/>
              <a:t>thymectomy</a:t>
            </a:r>
            <a:r>
              <a:rPr lang="en-GB" altLang="en-US" dirty="0"/>
              <a:t>.</a:t>
            </a:r>
          </a:p>
          <a:p>
            <a:pPr marL="0" indent="0">
              <a:buNone/>
            </a:pPr>
            <a:endParaRPr lang="en-US" dirty="0"/>
          </a:p>
        </p:txBody>
      </p:sp>
    </p:spTree>
    <p:extLst>
      <p:ext uri="{BB962C8B-B14F-4D97-AF65-F5344CB8AC3E}">
        <p14:creationId xmlns:p14="http://schemas.microsoft.com/office/powerpoint/2010/main" val="1534756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209800" y="3581400"/>
            <a:ext cx="1981200" cy="3810000"/>
            <a:chOff x="1584" y="1392"/>
            <a:chExt cx="1248" cy="2400"/>
          </a:xfrm>
        </p:grpSpPr>
        <p:sp>
          <p:nvSpPr>
            <p:cNvPr id="85009" name="Rectangle 3"/>
            <p:cNvSpPr>
              <a:spLocks noChangeArrowheads="1"/>
            </p:cNvSpPr>
            <p:nvPr/>
          </p:nvSpPr>
          <p:spPr bwMode="auto">
            <a:xfrm>
              <a:off x="2064" y="2448"/>
              <a:ext cx="336" cy="1344"/>
            </a:xfrm>
            <a:prstGeom prst="rect">
              <a:avLst/>
            </a:prstGeom>
            <a:solidFill>
              <a:schemeClr val="accent1"/>
            </a:solidFill>
            <a:ln w="9525">
              <a:solidFill>
                <a:schemeClr val="tx1"/>
              </a:solidFill>
              <a:miter lim="800000"/>
              <a:headEnd/>
              <a:tailEnd/>
            </a:ln>
          </p:spPr>
          <p:txBody>
            <a:bodyPr wrap="none" anchor="ctr"/>
            <a:lstStyle/>
            <a:p>
              <a:pPr eaLnBrk="1" hangingPunct="1"/>
              <a:endParaRPr kumimoji="0" lang="en-US" sz="1800">
                <a:latin typeface="Corbel" pitchFamily="34" charset="0"/>
                <a:cs typeface="Arial" pitchFamily="34" charset="0"/>
              </a:endParaRPr>
            </a:p>
          </p:txBody>
        </p:sp>
        <p:sp>
          <p:nvSpPr>
            <p:cNvPr id="85010" name="Oval 4"/>
            <p:cNvSpPr>
              <a:spLocks noChangeArrowheads="1"/>
            </p:cNvSpPr>
            <p:nvPr/>
          </p:nvSpPr>
          <p:spPr bwMode="auto">
            <a:xfrm>
              <a:off x="1584" y="1392"/>
              <a:ext cx="1248" cy="1200"/>
            </a:xfrm>
            <a:prstGeom prst="ellipse">
              <a:avLst/>
            </a:prstGeom>
            <a:solidFill>
              <a:schemeClr val="accent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grpSp>
        <p:nvGrpSpPr>
          <p:cNvPr id="3" name="Group 5"/>
          <p:cNvGrpSpPr>
            <a:grpSpLocks/>
          </p:cNvGrpSpPr>
          <p:nvPr/>
        </p:nvGrpSpPr>
        <p:grpSpPr bwMode="auto">
          <a:xfrm>
            <a:off x="2362200" y="2286000"/>
            <a:ext cx="1828800" cy="914400"/>
            <a:chOff x="3168" y="1920"/>
            <a:chExt cx="1152" cy="576"/>
          </a:xfrm>
        </p:grpSpPr>
        <p:sp>
          <p:nvSpPr>
            <p:cNvPr id="85005" name="Oval 6"/>
            <p:cNvSpPr>
              <a:spLocks noChangeArrowheads="1"/>
            </p:cNvSpPr>
            <p:nvPr/>
          </p:nvSpPr>
          <p:spPr bwMode="auto">
            <a:xfrm>
              <a:off x="3168" y="1920"/>
              <a:ext cx="1152" cy="576"/>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4" name="Group 7"/>
            <p:cNvGrpSpPr>
              <a:grpSpLocks/>
            </p:cNvGrpSpPr>
            <p:nvPr/>
          </p:nvGrpSpPr>
          <p:grpSpPr bwMode="auto">
            <a:xfrm>
              <a:off x="3504" y="2016"/>
              <a:ext cx="432" cy="432"/>
              <a:chOff x="3456" y="2688"/>
              <a:chExt cx="432" cy="432"/>
            </a:xfrm>
          </p:grpSpPr>
          <p:sp>
            <p:nvSpPr>
              <p:cNvPr id="85007" name="Oval 8"/>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5008" name="Oval 9"/>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grpSp>
      <p:grpSp>
        <p:nvGrpSpPr>
          <p:cNvPr id="5" name="Group 10"/>
          <p:cNvGrpSpPr>
            <a:grpSpLocks/>
          </p:cNvGrpSpPr>
          <p:nvPr/>
        </p:nvGrpSpPr>
        <p:grpSpPr bwMode="auto">
          <a:xfrm>
            <a:off x="5029200" y="2286000"/>
            <a:ext cx="1828800" cy="914400"/>
            <a:chOff x="3168" y="1920"/>
            <a:chExt cx="1152" cy="576"/>
          </a:xfrm>
        </p:grpSpPr>
        <p:sp>
          <p:nvSpPr>
            <p:cNvPr id="85001" name="Oval 11"/>
            <p:cNvSpPr>
              <a:spLocks noChangeArrowheads="1"/>
            </p:cNvSpPr>
            <p:nvPr/>
          </p:nvSpPr>
          <p:spPr bwMode="auto">
            <a:xfrm>
              <a:off x="3168" y="1920"/>
              <a:ext cx="1152" cy="576"/>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6" name="Group 12"/>
            <p:cNvGrpSpPr>
              <a:grpSpLocks/>
            </p:cNvGrpSpPr>
            <p:nvPr/>
          </p:nvGrpSpPr>
          <p:grpSpPr bwMode="auto">
            <a:xfrm>
              <a:off x="3504" y="2016"/>
              <a:ext cx="432" cy="432"/>
              <a:chOff x="3456" y="2688"/>
              <a:chExt cx="432" cy="432"/>
            </a:xfrm>
          </p:grpSpPr>
          <p:sp>
            <p:nvSpPr>
              <p:cNvPr id="85003" name="Oval 13"/>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5004" name="Oval 14"/>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grpSp>
      <p:sp>
        <p:nvSpPr>
          <p:cNvPr id="84997" name="Text Box 15"/>
          <p:cNvSpPr txBox="1">
            <a:spLocks noChangeArrowheads="1"/>
          </p:cNvSpPr>
          <p:nvPr/>
        </p:nvSpPr>
        <p:spPr bwMode="auto">
          <a:xfrm>
            <a:off x="5181600" y="4487863"/>
            <a:ext cx="3581400" cy="579437"/>
          </a:xfrm>
          <a:prstGeom prst="rect">
            <a:avLst/>
          </a:prstGeom>
          <a:noFill/>
          <a:ln w="9525">
            <a:noFill/>
            <a:miter lim="800000"/>
            <a:headEnd/>
            <a:tailEnd/>
          </a:ln>
        </p:spPr>
        <p:txBody>
          <a:bodyPr>
            <a:spAutoFit/>
          </a:bodyPr>
          <a:lstStyle/>
          <a:p>
            <a:pPr eaLnBrk="1" hangingPunct="1">
              <a:spcBef>
                <a:spcPct val="50000"/>
              </a:spcBef>
            </a:pPr>
            <a:r>
              <a:rPr kumimoji="0" lang="en-US" sz="3200">
                <a:solidFill>
                  <a:srgbClr val="FF0000"/>
                </a:solidFill>
                <a:latin typeface="Arial" pitchFamily="34" charset="0"/>
                <a:cs typeface="Arial" pitchFamily="34" charset="0"/>
              </a:rPr>
              <a:t>Orthophoria</a:t>
            </a:r>
          </a:p>
        </p:txBody>
      </p:sp>
      <p:sp>
        <p:nvSpPr>
          <p:cNvPr id="165904" name="Oval 16"/>
          <p:cNvSpPr>
            <a:spLocks noChangeArrowheads="1"/>
          </p:cNvSpPr>
          <p:nvPr/>
        </p:nvSpPr>
        <p:spPr bwMode="auto">
          <a:xfrm>
            <a:off x="3200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4999" name="Oval 17"/>
          <p:cNvSpPr>
            <a:spLocks noChangeArrowheads="1"/>
          </p:cNvSpPr>
          <p:nvPr/>
        </p:nvSpPr>
        <p:spPr bwMode="auto">
          <a:xfrm>
            <a:off x="5867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5000" name="Title 19"/>
          <p:cNvSpPr>
            <a:spLocks noGrp="1"/>
          </p:cNvSpPr>
          <p:nvPr>
            <p:ph type="title" idx="4294967295"/>
          </p:nvPr>
        </p:nvSpPr>
        <p:spPr/>
        <p:txBody>
          <a:bodyPr anchor="t">
            <a:normAutofit fontScale="90000"/>
          </a:bodyPr>
          <a:lstStyle/>
          <a:p>
            <a:pPr eaLnBrk="1" hangingPunct="1"/>
            <a:r>
              <a:rPr lang="en-US">
                <a:latin typeface="Arial" pitchFamily="34" charset="0"/>
              </a:rPr>
              <a:t>Cover – Uncover test</a:t>
            </a:r>
            <a:br>
              <a:rPr lang="en-US">
                <a:latin typeface="Arial" pitchFamily="34" charset="0"/>
              </a:rPr>
            </a:b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remove" nodeType="clickEffect">
                                  <p:stCondLst>
                                    <p:cond delay="0"/>
                                  </p:stCondLst>
                                  <p:childTnLst>
                                    <p:animMotion origin="layout" path="M 0.0 4.85549E-6 L 0.0 -0.25526 " pathEditMode="relative" rAng="0" ptsTypes="AA">
                                      <p:cBhvr>
                                        <p:cTn id="6" dur="3000" fill="hold"/>
                                        <p:tgtEl>
                                          <p:spTgt spid="2"/>
                                        </p:tgtEl>
                                        <p:attrNameLst>
                                          <p:attrName>ppt_x</p:attrName>
                                          <p:attrName>ppt_y</p:attrName>
                                        </p:attrNameLst>
                                      </p:cBhvr>
                                      <p:rCtr x="0" y="-128"/>
                                    </p:animMotion>
                                  </p:childTnLst>
                                </p:cTn>
                              </p:par>
                              <p:par>
                                <p:cTn id="7" presetID="10" presetClass="exit" presetSubtype="0" fill="hold" grpId="0" nodeType="withEffect">
                                  <p:stCondLst>
                                    <p:cond delay="0"/>
                                  </p:stCondLst>
                                  <p:childTnLst>
                                    <p:animEffect transition="out" filter="fade">
                                      <p:cBhvr>
                                        <p:cTn id="8" dur="3000"/>
                                        <p:tgtEl>
                                          <p:spTgt spid="165904"/>
                                        </p:tgtEl>
                                      </p:cBhvr>
                                    </p:animEffect>
                                    <p:set>
                                      <p:cBhvr>
                                        <p:cTn id="9" dur="1" fill="hold">
                                          <p:stCondLst>
                                            <p:cond delay="2999"/>
                                          </p:stCondLst>
                                        </p:cTn>
                                        <p:tgtEl>
                                          <p:spTgt spid="165904"/>
                                        </p:tgtEl>
                                        <p:attrNameLst>
                                          <p:attrName>style.visibility</p:attrName>
                                        </p:attrNameLst>
                                      </p:cBhvr>
                                      <p:to>
                                        <p:strVal val="hidden"/>
                                      </p:to>
                                    </p:set>
                                  </p:childTnLst>
                                </p:cTn>
                              </p:par>
                            </p:childTnLst>
                          </p:cTn>
                        </p:par>
                        <p:par>
                          <p:cTn id="10" fill="hold" nodeType="afterGroup">
                            <p:stCondLst>
                              <p:cond delay="3000"/>
                            </p:stCondLst>
                            <p:childTnLst>
                              <p:par>
                                <p:cTn id="11" presetID="42" presetClass="path" presetSubtype="0" accel="50000" decel="50000" fill="hold" nodeType="afterEffect">
                                  <p:stCondLst>
                                    <p:cond delay="0"/>
                                  </p:stCondLst>
                                  <p:childTnLst>
                                    <p:animMotion origin="layout" path="M 0.0 -0.25526 L 0.0 -3.4104E-6 " pathEditMode="relative" rAng="0" ptsTypes="AA">
                                      <p:cBhvr>
                                        <p:cTn id="12" dur="3000" fill="hold"/>
                                        <p:tgtEl>
                                          <p:spTgt spid="2"/>
                                        </p:tgtEl>
                                        <p:attrNameLst>
                                          <p:attrName>ppt_x</p:attrName>
                                          <p:attrName>ppt_y</p:attrName>
                                        </p:attrNameLst>
                                      </p:cBhvr>
                                      <p:rCtr x="0" y="128"/>
                                    </p:animMotion>
                                  </p:childTnLst>
                                </p:cTn>
                              </p:par>
                              <p:par>
                                <p:cTn id="13" presetID="10" presetClass="entr" presetSubtype="0" fill="hold" grpId="1" nodeType="withEffect">
                                  <p:stCondLst>
                                    <p:cond delay="0"/>
                                  </p:stCondLst>
                                  <p:childTnLst>
                                    <p:set>
                                      <p:cBhvr>
                                        <p:cTn id="14" dur="1" fill="hold">
                                          <p:stCondLst>
                                            <p:cond delay="0"/>
                                          </p:stCondLst>
                                        </p:cTn>
                                        <p:tgtEl>
                                          <p:spTgt spid="165904"/>
                                        </p:tgtEl>
                                        <p:attrNameLst>
                                          <p:attrName>style.visibility</p:attrName>
                                        </p:attrNameLst>
                                      </p:cBhvr>
                                      <p:to>
                                        <p:strVal val="visible"/>
                                      </p:to>
                                    </p:set>
                                    <p:animEffect transition="in" filter="fade">
                                      <p:cBhvr>
                                        <p:cTn id="15" dur="2000"/>
                                        <p:tgtEl>
                                          <p:spTgt spid="165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4" grpId="0" animBg="1"/>
      <p:bldP spid="16590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209800" y="3581400"/>
            <a:ext cx="1981200" cy="3810000"/>
            <a:chOff x="1584" y="1392"/>
            <a:chExt cx="1248" cy="2400"/>
          </a:xfrm>
        </p:grpSpPr>
        <p:sp>
          <p:nvSpPr>
            <p:cNvPr id="86032" name="Rectangle 3"/>
            <p:cNvSpPr>
              <a:spLocks noChangeArrowheads="1"/>
            </p:cNvSpPr>
            <p:nvPr/>
          </p:nvSpPr>
          <p:spPr bwMode="auto">
            <a:xfrm>
              <a:off x="2064" y="2448"/>
              <a:ext cx="336" cy="1344"/>
            </a:xfrm>
            <a:prstGeom prst="rect">
              <a:avLst/>
            </a:prstGeom>
            <a:solidFill>
              <a:schemeClr val="accent1"/>
            </a:solidFill>
            <a:ln w="9525">
              <a:solidFill>
                <a:schemeClr val="tx1"/>
              </a:solidFill>
              <a:miter lim="800000"/>
              <a:headEnd/>
              <a:tailEnd/>
            </a:ln>
          </p:spPr>
          <p:txBody>
            <a:bodyPr wrap="none" anchor="ctr"/>
            <a:lstStyle/>
            <a:p>
              <a:pPr eaLnBrk="1" hangingPunct="1"/>
              <a:endParaRPr kumimoji="0" lang="en-US" sz="1800">
                <a:latin typeface="Corbel" pitchFamily="34" charset="0"/>
                <a:cs typeface="Arial" pitchFamily="34" charset="0"/>
              </a:endParaRPr>
            </a:p>
          </p:txBody>
        </p:sp>
        <p:sp>
          <p:nvSpPr>
            <p:cNvPr id="86033" name="Oval 4"/>
            <p:cNvSpPr>
              <a:spLocks noChangeArrowheads="1"/>
            </p:cNvSpPr>
            <p:nvPr/>
          </p:nvSpPr>
          <p:spPr bwMode="auto">
            <a:xfrm>
              <a:off x="1584" y="1392"/>
              <a:ext cx="1248" cy="1200"/>
            </a:xfrm>
            <a:prstGeom prst="ellipse">
              <a:avLst/>
            </a:prstGeom>
            <a:solidFill>
              <a:schemeClr val="accent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sp>
        <p:nvSpPr>
          <p:cNvPr id="86019" name="Oval 5"/>
          <p:cNvSpPr>
            <a:spLocks noChangeArrowheads="1"/>
          </p:cNvSpPr>
          <p:nvPr/>
        </p:nvSpPr>
        <p:spPr bwMode="auto">
          <a:xfrm>
            <a:off x="2362200" y="2286000"/>
            <a:ext cx="1828800" cy="914400"/>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3" name="Group 6"/>
          <p:cNvGrpSpPr>
            <a:grpSpLocks/>
          </p:cNvGrpSpPr>
          <p:nvPr/>
        </p:nvGrpSpPr>
        <p:grpSpPr bwMode="auto">
          <a:xfrm>
            <a:off x="2895600" y="2438400"/>
            <a:ext cx="685800" cy="685800"/>
            <a:chOff x="3456" y="2688"/>
            <a:chExt cx="432" cy="432"/>
          </a:xfrm>
        </p:grpSpPr>
        <p:sp>
          <p:nvSpPr>
            <p:cNvPr id="86030" name="Oval 7"/>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6031" name="Oval 8"/>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grpSp>
        <p:nvGrpSpPr>
          <p:cNvPr id="4" name="Group 9"/>
          <p:cNvGrpSpPr>
            <a:grpSpLocks/>
          </p:cNvGrpSpPr>
          <p:nvPr/>
        </p:nvGrpSpPr>
        <p:grpSpPr bwMode="auto">
          <a:xfrm>
            <a:off x="5029200" y="2286000"/>
            <a:ext cx="1828800" cy="914400"/>
            <a:chOff x="3168" y="1920"/>
            <a:chExt cx="1152" cy="576"/>
          </a:xfrm>
        </p:grpSpPr>
        <p:sp>
          <p:nvSpPr>
            <p:cNvPr id="86026" name="Oval 10"/>
            <p:cNvSpPr>
              <a:spLocks noChangeArrowheads="1"/>
            </p:cNvSpPr>
            <p:nvPr/>
          </p:nvSpPr>
          <p:spPr bwMode="auto">
            <a:xfrm>
              <a:off x="3168" y="1920"/>
              <a:ext cx="1152" cy="576"/>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5" name="Group 11"/>
            <p:cNvGrpSpPr>
              <a:grpSpLocks/>
            </p:cNvGrpSpPr>
            <p:nvPr/>
          </p:nvGrpSpPr>
          <p:grpSpPr bwMode="auto">
            <a:xfrm>
              <a:off x="3504" y="2016"/>
              <a:ext cx="432" cy="432"/>
              <a:chOff x="3456" y="2688"/>
              <a:chExt cx="432" cy="432"/>
            </a:xfrm>
          </p:grpSpPr>
          <p:sp>
            <p:nvSpPr>
              <p:cNvPr id="86028" name="Oval 12"/>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6029" name="Oval 13"/>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grpSp>
      <p:sp>
        <p:nvSpPr>
          <p:cNvPr id="86022" name="Text Box 14"/>
          <p:cNvSpPr txBox="1">
            <a:spLocks noChangeArrowheads="1"/>
          </p:cNvSpPr>
          <p:nvPr/>
        </p:nvSpPr>
        <p:spPr bwMode="auto">
          <a:xfrm>
            <a:off x="4800600" y="4191000"/>
            <a:ext cx="3810000" cy="1600200"/>
          </a:xfrm>
          <a:prstGeom prst="rect">
            <a:avLst/>
          </a:prstGeom>
          <a:noFill/>
          <a:ln w="9525">
            <a:noFill/>
            <a:miter lim="800000"/>
            <a:headEnd/>
            <a:tailEnd/>
          </a:ln>
        </p:spPr>
        <p:txBody>
          <a:bodyPr>
            <a:spAutoFit/>
          </a:bodyPr>
          <a:lstStyle/>
          <a:p>
            <a:pPr eaLnBrk="1" hangingPunct="1">
              <a:spcBef>
                <a:spcPct val="50000"/>
              </a:spcBef>
            </a:pPr>
            <a:r>
              <a:rPr kumimoji="0" lang="en-US" sz="2800">
                <a:solidFill>
                  <a:srgbClr val="FF0000"/>
                </a:solidFill>
                <a:latin typeface="Arial" pitchFamily="34" charset="0"/>
                <a:cs typeface="Arial" pitchFamily="34" charset="0"/>
              </a:rPr>
              <a:t>Esophoria</a:t>
            </a:r>
          </a:p>
          <a:p>
            <a:pPr eaLnBrk="1" hangingPunct="1">
              <a:spcBef>
                <a:spcPct val="50000"/>
              </a:spcBef>
            </a:pPr>
            <a:r>
              <a:rPr kumimoji="0" lang="en-US" sz="2800">
                <a:solidFill>
                  <a:srgbClr val="FF0000"/>
                </a:solidFill>
                <a:latin typeface="Arial" pitchFamily="34" charset="0"/>
                <a:cs typeface="Arial" pitchFamily="34" charset="0"/>
              </a:rPr>
              <a:t>Note OS does not move.</a:t>
            </a:r>
          </a:p>
        </p:txBody>
      </p:sp>
      <p:sp>
        <p:nvSpPr>
          <p:cNvPr id="166927" name="Oval 15"/>
          <p:cNvSpPr>
            <a:spLocks noChangeArrowheads="1"/>
          </p:cNvSpPr>
          <p:nvPr/>
        </p:nvSpPr>
        <p:spPr bwMode="auto">
          <a:xfrm>
            <a:off x="3200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6024" name="Oval 16"/>
          <p:cNvSpPr>
            <a:spLocks noChangeArrowheads="1"/>
          </p:cNvSpPr>
          <p:nvPr/>
        </p:nvSpPr>
        <p:spPr bwMode="auto">
          <a:xfrm>
            <a:off x="5867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6025" name="Title 17"/>
          <p:cNvSpPr>
            <a:spLocks noGrp="1"/>
          </p:cNvSpPr>
          <p:nvPr>
            <p:ph type="title" idx="4294967295"/>
          </p:nvPr>
        </p:nvSpPr>
        <p:spPr/>
        <p:txBody>
          <a:bodyPr anchor="t">
            <a:normAutofit fontScale="90000"/>
          </a:bodyPr>
          <a:lstStyle/>
          <a:p>
            <a:pPr eaLnBrk="1" hangingPunct="1"/>
            <a:r>
              <a:rPr lang="en-US">
                <a:latin typeface="Arial" pitchFamily="34" charset="0"/>
              </a:rPr>
              <a:t>Cover – Uncover test</a:t>
            </a:r>
            <a:br>
              <a:rPr lang="en-US">
                <a:latin typeface="Arial" pitchFamily="34" charset="0"/>
              </a:rPr>
            </a:b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nodeType="clickEffect">
                                  <p:stCondLst>
                                    <p:cond delay="0"/>
                                  </p:stCondLst>
                                  <p:childTnLst>
                                    <p:animMotion origin="layout" path="M 0.0 4.85549E-6 L 0.0 -0.25526 " pathEditMode="relative" rAng="0" ptsTypes="AA">
                                      <p:cBhvr>
                                        <p:cTn id="6" dur="3000" fill="hold"/>
                                        <p:tgtEl>
                                          <p:spTgt spid="2"/>
                                        </p:tgtEl>
                                        <p:attrNameLst>
                                          <p:attrName>ppt_x</p:attrName>
                                          <p:attrName>ppt_y</p:attrName>
                                        </p:attrNameLst>
                                      </p:cBhvr>
                                      <p:rCtr x="0" y="-128"/>
                                    </p:animMotion>
                                  </p:childTnLst>
                                </p:cTn>
                              </p:par>
                              <p:par>
                                <p:cTn id="7" presetID="10" presetClass="exit" presetSubtype="0" fill="hold" grpId="0" nodeType="withEffect">
                                  <p:stCondLst>
                                    <p:cond delay="0"/>
                                  </p:stCondLst>
                                  <p:childTnLst>
                                    <p:animEffect transition="out" filter="fade">
                                      <p:cBhvr>
                                        <p:cTn id="8" dur="3000"/>
                                        <p:tgtEl>
                                          <p:spTgt spid="166927"/>
                                        </p:tgtEl>
                                      </p:cBhvr>
                                    </p:animEffect>
                                    <p:set>
                                      <p:cBhvr>
                                        <p:cTn id="9" dur="1" fill="hold">
                                          <p:stCondLst>
                                            <p:cond delay="2999"/>
                                          </p:stCondLst>
                                        </p:cTn>
                                        <p:tgtEl>
                                          <p:spTgt spid="166927"/>
                                        </p:tgtEl>
                                        <p:attrNameLst>
                                          <p:attrName>style.visibility</p:attrName>
                                        </p:attrNameLst>
                                      </p:cBhvr>
                                      <p:to>
                                        <p:strVal val="hidden"/>
                                      </p:to>
                                    </p:set>
                                  </p:childTnLst>
                                </p:cTn>
                              </p:par>
                            </p:childTnLst>
                          </p:cTn>
                        </p:par>
                        <p:par>
                          <p:cTn id="10" fill="hold" nodeType="afterGroup">
                            <p:stCondLst>
                              <p:cond delay="3000"/>
                            </p:stCondLst>
                            <p:childTnLst>
                              <p:par>
                                <p:cTn id="11" presetID="63" presetClass="path" presetSubtype="0" accel="50000" decel="50000" fill="hold" nodeType="afterEffect">
                                  <p:stCondLst>
                                    <p:cond delay="0"/>
                                  </p:stCondLst>
                                  <p:childTnLst>
                                    <p:animMotion origin="layout" path="M -0.00417 -0.00555 L 0.05416 -0.00555 " pathEditMode="relative" rAng="0" ptsTypes="AA">
                                      <p:cBhvr>
                                        <p:cTn id="12" dur="2000" fill="hold"/>
                                        <p:tgtEl>
                                          <p:spTgt spid="3"/>
                                        </p:tgtEl>
                                        <p:attrNameLst>
                                          <p:attrName>ppt_x</p:attrName>
                                          <p:attrName>ppt_y</p:attrName>
                                        </p:attrNameLst>
                                      </p:cBhvr>
                                      <p:rCtr x="29" y="0"/>
                                    </p:animMotion>
                                  </p:childTnLst>
                                </p:cTn>
                              </p:par>
                            </p:childTnLst>
                          </p:cTn>
                        </p:par>
                        <p:par>
                          <p:cTn id="13" fill="hold" nodeType="afterGroup">
                            <p:stCondLst>
                              <p:cond delay="5000"/>
                            </p:stCondLst>
                            <p:childTnLst>
                              <p:par>
                                <p:cTn id="14" presetID="42" presetClass="path" presetSubtype="0" accel="50000" decel="50000" fill="hold" nodeType="afterEffect">
                                  <p:stCondLst>
                                    <p:cond delay="0"/>
                                  </p:stCondLst>
                                  <p:childTnLst>
                                    <p:animMotion origin="layout" path="M 0.0 -0.25526 L 0.0 -3.4104E-6 " pathEditMode="relative" rAng="0" ptsTypes="AA">
                                      <p:cBhvr>
                                        <p:cTn id="15" dur="3000" fill="hold"/>
                                        <p:tgtEl>
                                          <p:spTgt spid="2"/>
                                        </p:tgtEl>
                                        <p:attrNameLst>
                                          <p:attrName>ppt_x</p:attrName>
                                          <p:attrName>ppt_y</p:attrName>
                                        </p:attrNameLst>
                                      </p:cBhvr>
                                      <p:rCtr x="0" y="128"/>
                                    </p:animMotion>
                                  </p:childTnLst>
                                </p:cTn>
                              </p:par>
                              <p:par>
                                <p:cTn id="16" presetID="10" presetClass="entr" presetSubtype="0" fill="hold" grpId="1" nodeType="withEffect">
                                  <p:stCondLst>
                                    <p:cond delay="0"/>
                                  </p:stCondLst>
                                  <p:childTnLst>
                                    <p:set>
                                      <p:cBhvr>
                                        <p:cTn id="17" dur="1" fill="hold">
                                          <p:stCondLst>
                                            <p:cond delay="0"/>
                                          </p:stCondLst>
                                        </p:cTn>
                                        <p:tgtEl>
                                          <p:spTgt spid="166927"/>
                                        </p:tgtEl>
                                        <p:attrNameLst>
                                          <p:attrName>style.visibility</p:attrName>
                                        </p:attrNameLst>
                                      </p:cBhvr>
                                      <p:to>
                                        <p:strVal val="visible"/>
                                      </p:to>
                                    </p:set>
                                    <p:animEffect transition="in" filter="fade">
                                      <p:cBhvr>
                                        <p:cTn id="18" dur="2000"/>
                                        <p:tgtEl>
                                          <p:spTgt spid="166927"/>
                                        </p:tgtEl>
                                      </p:cBhvr>
                                    </p:animEffect>
                                  </p:childTnLst>
                                </p:cTn>
                              </p:par>
                            </p:childTnLst>
                          </p:cTn>
                        </p:par>
                        <p:par>
                          <p:cTn id="19" fill="hold" nodeType="afterGroup">
                            <p:stCondLst>
                              <p:cond delay="8000"/>
                            </p:stCondLst>
                            <p:childTnLst>
                              <p:par>
                                <p:cTn id="20" presetID="35" presetClass="path" presetSubtype="0" accel="50000" decel="50000" fill="hold" nodeType="afterEffect">
                                  <p:stCondLst>
                                    <p:cond delay="0"/>
                                  </p:stCondLst>
                                  <p:childTnLst>
                                    <p:animMotion origin="layout" path="M 0.05416 -0.00557 L 0.00416 -0.00557 " pathEditMode="relative" rAng="0" ptsTypes="AA">
                                      <p:cBhvr>
                                        <p:cTn id="21" dur="2000" fill="hold"/>
                                        <p:tgtEl>
                                          <p:spTgt spid="3"/>
                                        </p:tgtEl>
                                        <p:attrNameLst>
                                          <p:attrName>ppt_x</p:attrName>
                                          <p:attrName>ppt_y</p:attrName>
                                        </p:attrNameLst>
                                      </p:cBhvr>
                                      <p:rCtr x="-2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27" grpId="0" animBg="1"/>
      <p:bldP spid="16692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209800" y="3581400"/>
            <a:ext cx="1981200" cy="3810000"/>
            <a:chOff x="1584" y="1392"/>
            <a:chExt cx="1248" cy="2400"/>
          </a:xfrm>
        </p:grpSpPr>
        <p:sp>
          <p:nvSpPr>
            <p:cNvPr id="87057" name="Rectangle 3"/>
            <p:cNvSpPr>
              <a:spLocks noChangeArrowheads="1"/>
            </p:cNvSpPr>
            <p:nvPr/>
          </p:nvSpPr>
          <p:spPr bwMode="auto">
            <a:xfrm>
              <a:off x="2064" y="2448"/>
              <a:ext cx="336" cy="1344"/>
            </a:xfrm>
            <a:prstGeom prst="rect">
              <a:avLst/>
            </a:prstGeom>
            <a:solidFill>
              <a:schemeClr val="accent1"/>
            </a:solidFill>
            <a:ln w="9525">
              <a:solidFill>
                <a:schemeClr val="tx1"/>
              </a:solidFill>
              <a:miter lim="800000"/>
              <a:headEnd/>
              <a:tailEnd/>
            </a:ln>
          </p:spPr>
          <p:txBody>
            <a:bodyPr wrap="none" anchor="ctr"/>
            <a:lstStyle/>
            <a:p>
              <a:pPr eaLnBrk="1" hangingPunct="1"/>
              <a:endParaRPr kumimoji="0" lang="en-US" sz="1800">
                <a:latin typeface="Corbel" pitchFamily="34" charset="0"/>
                <a:cs typeface="Arial" pitchFamily="34" charset="0"/>
              </a:endParaRPr>
            </a:p>
          </p:txBody>
        </p:sp>
        <p:sp>
          <p:nvSpPr>
            <p:cNvPr id="87058" name="Oval 4"/>
            <p:cNvSpPr>
              <a:spLocks noChangeArrowheads="1"/>
            </p:cNvSpPr>
            <p:nvPr/>
          </p:nvSpPr>
          <p:spPr bwMode="auto">
            <a:xfrm>
              <a:off x="1584" y="1392"/>
              <a:ext cx="1248" cy="1200"/>
            </a:xfrm>
            <a:prstGeom prst="ellipse">
              <a:avLst/>
            </a:prstGeom>
            <a:solidFill>
              <a:schemeClr val="accent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sp>
        <p:nvSpPr>
          <p:cNvPr id="87043" name="Oval 5"/>
          <p:cNvSpPr>
            <a:spLocks noChangeArrowheads="1"/>
          </p:cNvSpPr>
          <p:nvPr/>
        </p:nvSpPr>
        <p:spPr bwMode="auto">
          <a:xfrm>
            <a:off x="2362200" y="2286000"/>
            <a:ext cx="1828800" cy="914400"/>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3" name="Group 6"/>
          <p:cNvGrpSpPr>
            <a:grpSpLocks/>
          </p:cNvGrpSpPr>
          <p:nvPr/>
        </p:nvGrpSpPr>
        <p:grpSpPr bwMode="auto">
          <a:xfrm>
            <a:off x="2895600" y="2438400"/>
            <a:ext cx="685800" cy="685800"/>
            <a:chOff x="3456" y="2688"/>
            <a:chExt cx="432" cy="432"/>
          </a:xfrm>
        </p:grpSpPr>
        <p:sp>
          <p:nvSpPr>
            <p:cNvPr id="87055" name="Oval 7"/>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7056" name="Oval 8"/>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grpSp>
        <p:nvGrpSpPr>
          <p:cNvPr id="4" name="Group 9"/>
          <p:cNvGrpSpPr>
            <a:grpSpLocks/>
          </p:cNvGrpSpPr>
          <p:nvPr/>
        </p:nvGrpSpPr>
        <p:grpSpPr bwMode="auto">
          <a:xfrm>
            <a:off x="5029200" y="2286000"/>
            <a:ext cx="1828800" cy="914400"/>
            <a:chOff x="3168" y="1920"/>
            <a:chExt cx="1152" cy="576"/>
          </a:xfrm>
        </p:grpSpPr>
        <p:sp>
          <p:nvSpPr>
            <p:cNvPr id="87051" name="Oval 10"/>
            <p:cNvSpPr>
              <a:spLocks noChangeArrowheads="1"/>
            </p:cNvSpPr>
            <p:nvPr/>
          </p:nvSpPr>
          <p:spPr bwMode="auto">
            <a:xfrm>
              <a:off x="3168" y="1920"/>
              <a:ext cx="1152" cy="576"/>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5" name="Group 11"/>
            <p:cNvGrpSpPr>
              <a:grpSpLocks/>
            </p:cNvGrpSpPr>
            <p:nvPr/>
          </p:nvGrpSpPr>
          <p:grpSpPr bwMode="auto">
            <a:xfrm>
              <a:off x="3504" y="2016"/>
              <a:ext cx="432" cy="432"/>
              <a:chOff x="3456" y="2688"/>
              <a:chExt cx="432" cy="432"/>
            </a:xfrm>
          </p:grpSpPr>
          <p:sp>
            <p:nvSpPr>
              <p:cNvPr id="87053" name="Oval 12"/>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7054" name="Oval 13"/>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grpSp>
      <p:sp>
        <p:nvSpPr>
          <p:cNvPr id="87046" name="Text Box 14"/>
          <p:cNvSpPr txBox="1">
            <a:spLocks noChangeArrowheads="1"/>
          </p:cNvSpPr>
          <p:nvPr/>
        </p:nvSpPr>
        <p:spPr bwMode="auto">
          <a:xfrm>
            <a:off x="4876800" y="4038600"/>
            <a:ext cx="4038600" cy="2246313"/>
          </a:xfrm>
          <a:prstGeom prst="rect">
            <a:avLst/>
          </a:prstGeom>
          <a:noFill/>
          <a:ln w="9525">
            <a:noFill/>
            <a:miter lim="800000"/>
            <a:headEnd/>
            <a:tailEnd/>
          </a:ln>
        </p:spPr>
        <p:txBody>
          <a:bodyPr>
            <a:spAutoFit/>
          </a:bodyPr>
          <a:lstStyle/>
          <a:p>
            <a:pPr eaLnBrk="1" hangingPunct="1">
              <a:spcBef>
                <a:spcPct val="50000"/>
              </a:spcBef>
            </a:pPr>
            <a:r>
              <a:rPr kumimoji="0" lang="en-US" sz="2800">
                <a:solidFill>
                  <a:srgbClr val="FF0000"/>
                </a:solidFill>
                <a:latin typeface="Arial" pitchFamily="34" charset="0"/>
                <a:cs typeface="Arial" pitchFamily="34" charset="0"/>
              </a:rPr>
              <a:t>Exophoria, </a:t>
            </a:r>
          </a:p>
          <a:p>
            <a:pPr eaLnBrk="1" hangingPunct="1">
              <a:spcBef>
                <a:spcPct val="50000"/>
              </a:spcBef>
            </a:pPr>
            <a:r>
              <a:rPr kumimoji="0" lang="en-US" sz="2800">
                <a:latin typeface="Arial" pitchFamily="34" charset="0"/>
                <a:cs typeface="Arial" pitchFamily="34" charset="0"/>
              </a:rPr>
              <a:t>Only seen when eye is covered</a:t>
            </a:r>
          </a:p>
          <a:p>
            <a:pPr eaLnBrk="1" hangingPunct="1">
              <a:spcBef>
                <a:spcPct val="50000"/>
              </a:spcBef>
            </a:pPr>
            <a:r>
              <a:rPr kumimoji="0" lang="en-US" sz="2800">
                <a:solidFill>
                  <a:srgbClr val="FF0000"/>
                </a:solidFill>
                <a:latin typeface="Arial" pitchFamily="34" charset="0"/>
                <a:cs typeface="Arial" pitchFamily="34" charset="0"/>
              </a:rPr>
              <a:t>Note OS does not move</a:t>
            </a:r>
          </a:p>
        </p:txBody>
      </p:sp>
      <p:sp>
        <p:nvSpPr>
          <p:cNvPr id="167951" name="Oval 15"/>
          <p:cNvSpPr>
            <a:spLocks noChangeArrowheads="1"/>
          </p:cNvSpPr>
          <p:nvPr/>
        </p:nvSpPr>
        <p:spPr bwMode="auto">
          <a:xfrm>
            <a:off x="3200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7048" name="Oval 16"/>
          <p:cNvSpPr>
            <a:spLocks noChangeArrowheads="1"/>
          </p:cNvSpPr>
          <p:nvPr/>
        </p:nvSpPr>
        <p:spPr bwMode="auto">
          <a:xfrm>
            <a:off x="5867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7049" name="Text Box 17"/>
          <p:cNvSpPr txBox="1">
            <a:spLocks noChangeArrowheads="1"/>
          </p:cNvSpPr>
          <p:nvPr/>
        </p:nvSpPr>
        <p:spPr bwMode="auto">
          <a:xfrm>
            <a:off x="8012113" y="6583363"/>
            <a:ext cx="1131887" cy="274637"/>
          </a:xfrm>
          <a:prstGeom prst="rect">
            <a:avLst/>
          </a:prstGeom>
          <a:noFill/>
          <a:ln w="9525">
            <a:noFill/>
            <a:miter lim="800000"/>
            <a:headEnd/>
            <a:tailEnd/>
          </a:ln>
        </p:spPr>
        <p:txBody>
          <a:bodyPr wrap="none">
            <a:spAutoFit/>
          </a:bodyPr>
          <a:lstStyle/>
          <a:p>
            <a:pPr eaLnBrk="1" hangingPunct="1"/>
            <a:r>
              <a:rPr kumimoji="0" lang="en-US" sz="1200">
                <a:latin typeface="Arial" pitchFamily="34" charset="0"/>
                <a:cs typeface="Arial" pitchFamily="34" charset="0"/>
              </a:rPr>
              <a:t>G.Vicente,MD</a:t>
            </a:r>
          </a:p>
        </p:txBody>
      </p:sp>
      <p:sp>
        <p:nvSpPr>
          <p:cNvPr id="87050" name="Title 17"/>
          <p:cNvSpPr>
            <a:spLocks noGrp="1"/>
          </p:cNvSpPr>
          <p:nvPr>
            <p:ph type="title" idx="4294967295"/>
          </p:nvPr>
        </p:nvSpPr>
        <p:spPr/>
        <p:txBody>
          <a:bodyPr anchor="t">
            <a:normAutofit fontScale="90000"/>
          </a:bodyPr>
          <a:lstStyle/>
          <a:p>
            <a:pPr eaLnBrk="1" hangingPunct="1"/>
            <a:r>
              <a:rPr lang="en-US">
                <a:latin typeface="Arial" pitchFamily="34" charset="0"/>
              </a:rPr>
              <a:t>Cover – Uncover test</a:t>
            </a:r>
            <a:br>
              <a:rPr lang="en-US">
                <a:latin typeface="Arial" pitchFamily="34" charset="0"/>
              </a:rPr>
            </a:b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nodeType="clickEffect">
                                  <p:stCondLst>
                                    <p:cond delay="0"/>
                                  </p:stCondLst>
                                  <p:childTnLst>
                                    <p:animMotion origin="layout" path="M 0.0 4.85549E-6 L 0.0 -0.25526 " pathEditMode="relative" rAng="0" ptsTypes="AA">
                                      <p:cBhvr>
                                        <p:cTn id="6" dur="3000" fill="hold"/>
                                        <p:tgtEl>
                                          <p:spTgt spid="2"/>
                                        </p:tgtEl>
                                        <p:attrNameLst>
                                          <p:attrName>ppt_x</p:attrName>
                                          <p:attrName>ppt_y</p:attrName>
                                        </p:attrNameLst>
                                      </p:cBhvr>
                                      <p:rCtr x="0" y="-128"/>
                                    </p:animMotion>
                                  </p:childTnLst>
                                </p:cTn>
                              </p:par>
                              <p:par>
                                <p:cTn id="7" presetID="10" presetClass="exit" presetSubtype="0" fill="hold" grpId="0" nodeType="withEffect">
                                  <p:stCondLst>
                                    <p:cond delay="0"/>
                                  </p:stCondLst>
                                  <p:childTnLst>
                                    <p:animEffect transition="out" filter="fade">
                                      <p:cBhvr>
                                        <p:cTn id="8" dur="3000"/>
                                        <p:tgtEl>
                                          <p:spTgt spid="167951"/>
                                        </p:tgtEl>
                                      </p:cBhvr>
                                    </p:animEffect>
                                    <p:set>
                                      <p:cBhvr>
                                        <p:cTn id="9" dur="1" fill="hold">
                                          <p:stCondLst>
                                            <p:cond delay="2999"/>
                                          </p:stCondLst>
                                        </p:cTn>
                                        <p:tgtEl>
                                          <p:spTgt spid="167951"/>
                                        </p:tgtEl>
                                        <p:attrNameLst>
                                          <p:attrName>style.visibility</p:attrName>
                                        </p:attrNameLst>
                                      </p:cBhvr>
                                      <p:to>
                                        <p:strVal val="hidden"/>
                                      </p:to>
                                    </p:set>
                                  </p:childTnLst>
                                </p:cTn>
                              </p:par>
                            </p:childTnLst>
                          </p:cTn>
                        </p:par>
                        <p:par>
                          <p:cTn id="10" fill="hold" nodeType="afterGroup">
                            <p:stCondLst>
                              <p:cond delay="3000"/>
                            </p:stCondLst>
                            <p:childTnLst>
                              <p:par>
                                <p:cTn id="11" presetID="35" presetClass="path" presetSubtype="0" accel="50000" decel="50000" fill="hold" nodeType="afterEffect">
                                  <p:stCondLst>
                                    <p:cond delay="0"/>
                                  </p:stCondLst>
                                  <p:childTnLst>
                                    <p:animMotion origin="layout" path="M 0.0 2.42775E-6 L -0.05833 2.42775E-6 " pathEditMode="relative" rAng="0" ptsTypes="AA">
                                      <p:cBhvr>
                                        <p:cTn id="12" dur="2000" fill="hold"/>
                                        <p:tgtEl>
                                          <p:spTgt spid="3"/>
                                        </p:tgtEl>
                                        <p:attrNameLst>
                                          <p:attrName>ppt_x</p:attrName>
                                          <p:attrName>ppt_y</p:attrName>
                                        </p:attrNameLst>
                                      </p:cBhvr>
                                      <p:rCtr x="-29" y="0"/>
                                    </p:animMotion>
                                  </p:childTnLst>
                                </p:cTn>
                              </p:par>
                            </p:childTnLst>
                          </p:cTn>
                        </p:par>
                        <p:par>
                          <p:cTn id="13" fill="hold" nodeType="afterGroup">
                            <p:stCondLst>
                              <p:cond delay="5000"/>
                            </p:stCondLst>
                            <p:childTnLst>
                              <p:par>
                                <p:cTn id="14" presetID="42" presetClass="path" presetSubtype="0" accel="50000" decel="50000" fill="hold" nodeType="afterEffect">
                                  <p:stCondLst>
                                    <p:cond delay="0"/>
                                  </p:stCondLst>
                                  <p:childTnLst>
                                    <p:animMotion origin="layout" path="M 0.0 -0.25526 L 0.0 -3.4104E-6 " pathEditMode="relative" rAng="0" ptsTypes="AA">
                                      <p:cBhvr>
                                        <p:cTn id="15" dur="3000" fill="hold"/>
                                        <p:tgtEl>
                                          <p:spTgt spid="2"/>
                                        </p:tgtEl>
                                        <p:attrNameLst>
                                          <p:attrName>ppt_x</p:attrName>
                                          <p:attrName>ppt_y</p:attrName>
                                        </p:attrNameLst>
                                      </p:cBhvr>
                                      <p:rCtr x="0" y="128"/>
                                    </p:animMotion>
                                  </p:childTnLst>
                                </p:cTn>
                              </p:par>
                              <p:par>
                                <p:cTn id="16" presetID="10" presetClass="entr" presetSubtype="0" fill="hold" grpId="1" nodeType="withEffect">
                                  <p:stCondLst>
                                    <p:cond delay="0"/>
                                  </p:stCondLst>
                                  <p:childTnLst>
                                    <p:set>
                                      <p:cBhvr>
                                        <p:cTn id="17" dur="1" fill="hold">
                                          <p:stCondLst>
                                            <p:cond delay="0"/>
                                          </p:stCondLst>
                                        </p:cTn>
                                        <p:tgtEl>
                                          <p:spTgt spid="167951"/>
                                        </p:tgtEl>
                                        <p:attrNameLst>
                                          <p:attrName>style.visibility</p:attrName>
                                        </p:attrNameLst>
                                      </p:cBhvr>
                                      <p:to>
                                        <p:strVal val="visible"/>
                                      </p:to>
                                    </p:set>
                                    <p:animEffect transition="in" filter="fade">
                                      <p:cBhvr>
                                        <p:cTn id="18" dur="1000"/>
                                        <p:tgtEl>
                                          <p:spTgt spid="167951"/>
                                        </p:tgtEl>
                                      </p:cBhvr>
                                    </p:animEffect>
                                  </p:childTnLst>
                                </p:cTn>
                              </p:par>
                            </p:childTnLst>
                          </p:cTn>
                        </p:par>
                        <p:par>
                          <p:cTn id="19" fill="hold" nodeType="afterGroup">
                            <p:stCondLst>
                              <p:cond delay="8000"/>
                            </p:stCondLst>
                            <p:childTnLst>
                              <p:par>
                                <p:cTn id="20" presetID="63" presetClass="path" presetSubtype="0" accel="50000" decel="50000" fill="hold" nodeType="afterEffect">
                                  <p:stCondLst>
                                    <p:cond delay="0"/>
                                  </p:stCondLst>
                                  <p:childTnLst>
                                    <p:animMotion origin="layout" path="M -0.05833 2.42775E-6 L 0.0 2.42775E-6 " pathEditMode="relative" rAng="0" ptsTypes="AA">
                                      <p:cBhvr>
                                        <p:cTn id="21" dur="2000" fill="hold"/>
                                        <p:tgtEl>
                                          <p:spTgt spid="3"/>
                                        </p:tgtEl>
                                        <p:attrNameLst>
                                          <p:attrName>ppt_x</p:attrName>
                                          <p:attrName>ppt_y</p:attrName>
                                        </p:attrNameLst>
                                      </p:cBhvr>
                                      <p:rCtr x="2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51" grpId="0" animBg="1"/>
      <p:bldP spid="167951"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209800" y="3581400"/>
            <a:ext cx="1981200" cy="3810000"/>
            <a:chOff x="1584" y="1392"/>
            <a:chExt cx="1248" cy="2400"/>
          </a:xfrm>
        </p:grpSpPr>
        <p:sp>
          <p:nvSpPr>
            <p:cNvPr id="88080" name="Rectangle 3"/>
            <p:cNvSpPr>
              <a:spLocks noChangeArrowheads="1"/>
            </p:cNvSpPr>
            <p:nvPr/>
          </p:nvSpPr>
          <p:spPr bwMode="auto">
            <a:xfrm>
              <a:off x="2064" y="2448"/>
              <a:ext cx="336" cy="1344"/>
            </a:xfrm>
            <a:prstGeom prst="rect">
              <a:avLst/>
            </a:prstGeom>
            <a:solidFill>
              <a:schemeClr val="accent1"/>
            </a:solidFill>
            <a:ln w="9525">
              <a:solidFill>
                <a:schemeClr val="tx1"/>
              </a:solidFill>
              <a:miter lim="800000"/>
              <a:headEnd/>
              <a:tailEnd/>
            </a:ln>
          </p:spPr>
          <p:txBody>
            <a:bodyPr wrap="none" anchor="ctr"/>
            <a:lstStyle/>
            <a:p>
              <a:pPr eaLnBrk="1" hangingPunct="1"/>
              <a:endParaRPr kumimoji="0" lang="en-US" sz="1800">
                <a:latin typeface="Corbel" pitchFamily="34" charset="0"/>
                <a:cs typeface="Arial" pitchFamily="34" charset="0"/>
              </a:endParaRPr>
            </a:p>
          </p:txBody>
        </p:sp>
        <p:sp>
          <p:nvSpPr>
            <p:cNvPr id="88081" name="Oval 4"/>
            <p:cNvSpPr>
              <a:spLocks noChangeArrowheads="1"/>
            </p:cNvSpPr>
            <p:nvPr/>
          </p:nvSpPr>
          <p:spPr bwMode="auto">
            <a:xfrm>
              <a:off x="1584" y="1392"/>
              <a:ext cx="1248" cy="1200"/>
            </a:xfrm>
            <a:prstGeom prst="ellipse">
              <a:avLst/>
            </a:prstGeom>
            <a:solidFill>
              <a:schemeClr val="accent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sp>
        <p:nvSpPr>
          <p:cNvPr id="88067" name="Oval 5"/>
          <p:cNvSpPr>
            <a:spLocks noChangeArrowheads="1"/>
          </p:cNvSpPr>
          <p:nvPr/>
        </p:nvSpPr>
        <p:spPr bwMode="auto">
          <a:xfrm>
            <a:off x="2362200" y="2286000"/>
            <a:ext cx="1828800" cy="914400"/>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3" name="Group 6"/>
          <p:cNvGrpSpPr>
            <a:grpSpLocks/>
          </p:cNvGrpSpPr>
          <p:nvPr/>
        </p:nvGrpSpPr>
        <p:grpSpPr bwMode="auto">
          <a:xfrm>
            <a:off x="2895600" y="2438400"/>
            <a:ext cx="685800" cy="685800"/>
            <a:chOff x="3456" y="2688"/>
            <a:chExt cx="432" cy="432"/>
          </a:xfrm>
        </p:grpSpPr>
        <p:sp>
          <p:nvSpPr>
            <p:cNvPr id="88078" name="Oval 7"/>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8079" name="Oval 8"/>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sp>
        <p:nvSpPr>
          <p:cNvPr id="88069" name="Oval 9"/>
          <p:cNvSpPr>
            <a:spLocks noChangeArrowheads="1"/>
          </p:cNvSpPr>
          <p:nvPr/>
        </p:nvSpPr>
        <p:spPr bwMode="auto">
          <a:xfrm>
            <a:off x="5029200" y="2286000"/>
            <a:ext cx="1828800" cy="914400"/>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4" name="Group 10"/>
          <p:cNvGrpSpPr>
            <a:grpSpLocks/>
          </p:cNvGrpSpPr>
          <p:nvPr/>
        </p:nvGrpSpPr>
        <p:grpSpPr bwMode="auto">
          <a:xfrm>
            <a:off x="5562600" y="2438400"/>
            <a:ext cx="685800" cy="685800"/>
            <a:chOff x="3456" y="2688"/>
            <a:chExt cx="432" cy="432"/>
          </a:xfrm>
        </p:grpSpPr>
        <p:sp>
          <p:nvSpPr>
            <p:cNvPr id="88076" name="Oval 11"/>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8077" name="Oval 12"/>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sp>
        <p:nvSpPr>
          <p:cNvPr id="88071" name="Text Box 13"/>
          <p:cNvSpPr txBox="1">
            <a:spLocks noChangeArrowheads="1"/>
          </p:cNvSpPr>
          <p:nvPr/>
        </p:nvSpPr>
        <p:spPr bwMode="auto">
          <a:xfrm>
            <a:off x="5410200" y="3733800"/>
            <a:ext cx="3505200" cy="2724150"/>
          </a:xfrm>
          <a:prstGeom prst="rect">
            <a:avLst/>
          </a:prstGeom>
          <a:noFill/>
          <a:ln w="9525">
            <a:noFill/>
            <a:miter lim="800000"/>
            <a:headEnd/>
            <a:tailEnd/>
          </a:ln>
        </p:spPr>
        <p:txBody>
          <a:bodyPr>
            <a:spAutoFit/>
          </a:bodyPr>
          <a:lstStyle/>
          <a:p>
            <a:pPr eaLnBrk="1" hangingPunct="1">
              <a:spcBef>
                <a:spcPct val="50000"/>
              </a:spcBef>
            </a:pPr>
            <a:endParaRPr kumimoji="0" lang="en-US">
              <a:latin typeface="Arial" pitchFamily="34" charset="0"/>
              <a:cs typeface="Arial" pitchFamily="34" charset="0"/>
            </a:endParaRPr>
          </a:p>
          <a:p>
            <a:pPr eaLnBrk="1" hangingPunct="1">
              <a:spcBef>
                <a:spcPct val="50000"/>
              </a:spcBef>
            </a:pPr>
            <a:r>
              <a:rPr kumimoji="0" lang="en-US">
                <a:solidFill>
                  <a:srgbClr val="FF0000"/>
                </a:solidFill>
                <a:latin typeface="Arial" pitchFamily="34" charset="0"/>
                <a:cs typeface="Arial" pitchFamily="34" charset="0"/>
              </a:rPr>
              <a:t>Exotropia, intermittent</a:t>
            </a:r>
          </a:p>
          <a:p>
            <a:pPr eaLnBrk="1" hangingPunct="1">
              <a:spcBef>
                <a:spcPct val="50000"/>
              </a:spcBef>
            </a:pPr>
            <a:r>
              <a:rPr kumimoji="0" lang="en-US">
                <a:latin typeface="Arial" pitchFamily="34" charset="0"/>
                <a:cs typeface="Arial" pitchFamily="34" charset="0"/>
              </a:rPr>
              <a:t>May have intermittent diplopia, especially when tired or sick</a:t>
            </a:r>
          </a:p>
          <a:p>
            <a:pPr eaLnBrk="1" hangingPunct="1">
              <a:spcBef>
                <a:spcPct val="50000"/>
              </a:spcBef>
            </a:pPr>
            <a:endParaRPr kumimoji="0" lang="en-US" sz="1800">
              <a:latin typeface="Arial" pitchFamily="34" charset="0"/>
              <a:cs typeface="Arial" pitchFamily="34" charset="0"/>
            </a:endParaRPr>
          </a:p>
        </p:txBody>
      </p:sp>
      <p:sp>
        <p:nvSpPr>
          <p:cNvPr id="88072" name="Oval 14"/>
          <p:cNvSpPr>
            <a:spLocks noChangeArrowheads="1"/>
          </p:cNvSpPr>
          <p:nvPr/>
        </p:nvSpPr>
        <p:spPr bwMode="auto">
          <a:xfrm>
            <a:off x="3200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8073" name="Oval 15"/>
          <p:cNvSpPr>
            <a:spLocks noChangeArrowheads="1"/>
          </p:cNvSpPr>
          <p:nvPr/>
        </p:nvSpPr>
        <p:spPr bwMode="auto">
          <a:xfrm>
            <a:off x="5867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8074" name="Text Box 16"/>
          <p:cNvSpPr txBox="1">
            <a:spLocks noChangeArrowheads="1"/>
          </p:cNvSpPr>
          <p:nvPr/>
        </p:nvSpPr>
        <p:spPr bwMode="auto">
          <a:xfrm>
            <a:off x="8012113" y="6583363"/>
            <a:ext cx="1131887" cy="274637"/>
          </a:xfrm>
          <a:prstGeom prst="rect">
            <a:avLst/>
          </a:prstGeom>
          <a:noFill/>
          <a:ln w="9525">
            <a:noFill/>
            <a:miter lim="800000"/>
            <a:headEnd/>
            <a:tailEnd/>
          </a:ln>
        </p:spPr>
        <p:txBody>
          <a:bodyPr wrap="none">
            <a:spAutoFit/>
          </a:bodyPr>
          <a:lstStyle/>
          <a:p>
            <a:pPr eaLnBrk="1" hangingPunct="1"/>
            <a:r>
              <a:rPr kumimoji="0" lang="en-US" sz="1200">
                <a:latin typeface="Arial" pitchFamily="34" charset="0"/>
                <a:cs typeface="Arial" pitchFamily="34" charset="0"/>
              </a:rPr>
              <a:t>G.Vicente,MD</a:t>
            </a:r>
          </a:p>
        </p:txBody>
      </p:sp>
      <p:sp>
        <p:nvSpPr>
          <p:cNvPr id="88075" name="Title 16"/>
          <p:cNvSpPr>
            <a:spLocks noGrp="1"/>
          </p:cNvSpPr>
          <p:nvPr>
            <p:ph type="title" idx="4294967295"/>
          </p:nvPr>
        </p:nvSpPr>
        <p:spPr/>
        <p:txBody>
          <a:bodyPr anchor="t"/>
          <a:lstStyle/>
          <a:p>
            <a:pPr eaLnBrk="1" hangingPunct="1"/>
            <a:r>
              <a:rPr lang="en-US">
                <a:latin typeface="Arial" pitchFamily="34" charset="0"/>
              </a:rPr>
              <a:t>Alternate Cover test</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nodeType="clickEffect">
                                  <p:stCondLst>
                                    <p:cond delay="0"/>
                                  </p:stCondLst>
                                  <p:childTnLst>
                                    <p:animMotion origin="layout" path="M 0.0 4.85549E-6 L 0.0 -0.25526 " pathEditMode="relative" rAng="0" ptsTypes="AA">
                                      <p:cBhvr>
                                        <p:cTn id="6" dur="3000" fill="hold"/>
                                        <p:tgtEl>
                                          <p:spTgt spid="2"/>
                                        </p:tgtEl>
                                        <p:attrNameLst>
                                          <p:attrName>ppt_x</p:attrName>
                                          <p:attrName>ppt_y</p:attrName>
                                        </p:attrNameLst>
                                      </p:cBhvr>
                                      <p:rCtr x="0" y="-128"/>
                                    </p:animMotion>
                                  </p:childTnLst>
                                </p:cTn>
                              </p:par>
                            </p:childTnLst>
                          </p:cTn>
                        </p:par>
                        <p:par>
                          <p:cTn id="7" fill="hold" nodeType="afterGroup">
                            <p:stCondLst>
                              <p:cond delay="3000"/>
                            </p:stCondLst>
                            <p:childTnLst>
                              <p:par>
                                <p:cTn id="8" presetID="35" presetClass="path" presetSubtype="0" accel="50000" decel="50000" fill="hold" nodeType="afterEffect">
                                  <p:stCondLst>
                                    <p:cond delay="0"/>
                                  </p:stCondLst>
                                  <p:childTnLst>
                                    <p:animMotion origin="layout" path="M 3.33333E-6 2.42775E-6 L -0.0375 0.00555 " pathEditMode="relative" rAng="0" ptsTypes="AA">
                                      <p:cBhvr>
                                        <p:cTn id="9" dur="2000" fill="hold"/>
                                        <p:tgtEl>
                                          <p:spTgt spid="3"/>
                                        </p:tgtEl>
                                        <p:attrNameLst>
                                          <p:attrName>ppt_x</p:attrName>
                                          <p:attrName>ppt_y</p:attrName>
                                        </p:attrNameLst>
                                      </p:cBhvr>
                                      <p:rCtr x="-19" y="3"/>
                                    </p:animMotion>
                                  </p:childTnLst>
                                </p:cTn>
                              </p:par>
                            </p:childTnLst>
                          </p:cTn>
                        </p:par>
                        <p:par>
                          <p:cTn id="10" fill="hold" nodeType="afterGroup">
                            <p:stCondLst>
                              <p:cond delay="5000"/>
                            </p:stCondLst>
                            <p:childTnLst>
                              <p:par>
                                <p:cTn id="11" presetID="63" presetClass="path" presetSubtype="0" accel="50000" decel="50000" fill="hold" nodeType="afterEffect">
                                  <p:stCondLst>
                                    <p:cond delay="0"/>
                                  </p:stCondLst>
                                  <p:childTnLst>
                                    <p:animMotion origin="layout" path="M 0.0 -0.25526 L 0.3 -0.25526 " pathEditMode="relative" rAng="0" ptsTypes="AA">
                                      <p:cBhvr>
                                        <p:cTn id="12" dur="2000" fill="hold"/>
                                        <p:tgtEl>
                                          <p:spTgt spid="2"/>
                                        </p:tgtEl>
                                        <p:attrNameLst>
                                          <p:attrName>ppt_x</p:attrName>
                                          <p:attrName>ppt_y</p:attrName>
                                        </p:attrNameLst>
                                      </p:cBhvr>
                                      <p:rCtr x="150" y="0"/>
                                    </p:animMotion>
                                  </p:childTnLst>
                                </p:cTn>
                              </p:par>
                            </p:childTnLst>
                          </p:cTn>
                        </p:par>
                        <p:par>
                          <p:cTn id="13" fill="hold" nodeType="afterGroup">
                            <p:stCondLst>
                              <p:cond delay="7000"/>
                            </p:stCondLst>
                            <p:childTnLst>
                              <p:par>
                                <p:cTn id="14" presetID="63" presetClass="path" presetSubtype="0" accel="50000" decel="50000" fill="hold" nodeType="afterEffect">
                                  <p:stCondLst>
                                    <p:cond delay="0"/>
                                  </p:stCondLst>
                                  <p:childTnLst>
                                    <p:animMotion origin="layout" path="M -3.33333E-6 3.2948E-6 L 0.0375 -0.00555 " pathEditMode="relative" rAng="0" ptsTypes="AA">
                                      <p:cBhvr>
                                        <p:cTn id="15" dur="2000" fill="hold"/>
                                        <p:tgtEl>
                                          <p:spTgt spid="4"/>
                                        </p:tgtEl>
                                        <p:attrNameLst>
                                          <p:attrName>ppt_x</p:attrName>
                                          <p:attrName>ppt_y</p:attrName>
                                        </p:attrNameLst>
                                      </p:cBhvr>
                                      <p:rCtr x="19" y="-3"/>
                                    </p:animMotion>
                                  </p:childTnLst>
                                </p:cTn>
                              </p:par>
                              <p:par>
                                <p:cTn id="16" presetID="63" presetClass="path" presetSubtype="0" accel="50000" decel="50000" fill="hold" nodeType="withEffect">
                                  <p:stCondLst>
                                    <p:cond delay="0"/>
                                  </p:stCondLst>
                                  <p:childTnLst>
                                    <p:animMotion origin="layout" path="M -0.0375 0.00555 L 0.00416 0.00555 " pathEditMode="relative" rAng="0" ptsTypes="AA">
                                      <p:cBhvr>
                                        <p:cTn id="17" dur="2000" fill="hold"/>
                                        <p:tgtEl>
                                          <p:spTgt spid="3"/>
                                        </p:tgtEl>
                                        <p:attrNameLst>
                                          <p:attrName>ppt_x</p:attrName>
                                          <p:attrName>ppt_y</p:attrName>
                                        </p:attrNameLst>
                                      </p:cBhvr>
                                      <p:rCtr x="21" y="0"/>
                                    </p:animMotion>
                                  </p:childTnLst>
                                </p:cTn>
                              </p:par>
                            </p:childTnLst>
                          </p:cTn>
                        </p:par>
                        <p:par>
                          <p:cTn id="18" fill="hold" nodeType="afterGroup">
                            <p:stCondLst>
                              <p:cond delay="9000"/>
                            </p:stCondLst>
                            <p:childTnLst>
                              <p:par>
                                <p:cTn id="19" presetID="35" presetClass="path" presetSubtype="0" accel="50000" decel="50000" fill="hold" nodeType="afterEffect">
                                  <p:stCondLst>
                                    <p:cond delay="0"/>
                                  </p:stCondLst>
                                  <p:childTnLst>
                                    <p:animMotion origin="layout" path="M 0.3 -0.25526 L 3.33333E-6 -0.25526 " pathEditMode="relative" rAng="0" ptsTypes="AA">
                                      <p:cBhvr>
                                        <p:cTn id="20" dur="2000" fill="hold"/>
                                        <p:tgtEl>
                                          <p:spTgt spid="2"/>
                                        </p:tgtEl>
                                        <p:attrNameLst>
                                          <p:attrName>ppt_x</p:attrName>
                                          <p:attrName>ppt_y</p:attrName>
                                        </p:attrNameLst>
                                      </p:cBhvr>
                                      <p:rCtr x="-150" y="0"/>
                                    </p:animMotion>
                                  </p:childTnLst>
                                </p:cTn>
                              </p:par>
                            </p:childTnLst>
                          </p:cTn>
                        </p:par>
                        <p:par>
                          <p:cTn id="21" fill="hold" nodeType="afterGroup">
                            <p:stCondLst>
                              <p:cond delay="11000"/>
                            </p:stCondLst>
                            <p:childTnLst>
                              <p:par>
                                <p:cTn id="22" presetID="35" presetClass="path" presetSubtype="0" accel="50000" decel="50000" fill="hold" nodeType="afterEffect">
                                  <p:stCondLst>
                                    <p:cond delay="0"/>
                                  </p:stCondLst>
                                  <p:childTnLst>
                                    <p:animMotion origin="layout" path="M 0.0375 -0.00555 L -0.0125 -0.00555 " pathEditMode="relative" rAng="0" ptsTypes="AA">
                                      <p:cBhvr>
                                        <p:cTn id="23" dur="2000" fill="hold"/>
                                        <p:tgtEl>
                                          <p:spTgt spid="4"/>
                                        </p:tgtEl>
                                        <p:attrNameLst>
                                          <p:attrName>ppt_x</p:attrName>
                                          <p:attrName>ppt_y</p:attrName>
                                        </p:attrNameLst>
                                      </p:cBhvr>
                                      <p:rCtr x="-25" y="0"/>
                                    </p:animMotion>
                                  </p:childTnLst>
                                </p:cTn>
                              </p:par>
                              <p:par>
                                <p:cTn id="24" presetID="35" presetClass="path" presetSubtype="0" accel="50000" decel="50000" fill="hold" nodeType="withEffect">
                                  <p:stCondLst>
                                    <p:cond delay="0"/>
                                  </p:stCondLst>
                                  <p:childTnLst>
                                    <p:animMotion origin="layout" path="M 0.00417 0.00555 L -0.04167 2.42775E-6 " pathEditMode="relative" rAng="0" ptsTypes="AA">
                                      <p:cBhvr>
                                        <p:cTn id="25" dur="2000" fill="hold"/>
                                        <p:tgtEl>
                                          <p:spTgt spid="3"/>
                                        </p:tgtEl>
                                        <p:attrNameLst>
                                          <p:attrName>ppt_x</p:attrName>
                                          <p:attrName>ppt_y</p:attrName>
                                        </p:attrNameLst>
                                      </p:cBhvr>
                                      <p:rCtr x="-23" y="-3"/>
                                    </p:animMotion>
                                  </p:childTnLst>
                                </p:cTn>
                              </p:par>
                            </p:childTnLst>
                          </p:cTn>
                        </p:par>
                        <p:par>
                          <p:cTn id="26" fill="hold" nodeType="afterGroup">
                            <p:stCondLst>
                              <p:cond delay="13000"/>
                            </p:stCondLst>
                            <p:childTnLst>
                              <p:par>
                                <p:cTn id="27" presetID="42" presetClass="path" presetSubtype="0" accel="50000" decel="50000" fill="hold" nodeType="afterEffect">
                                  <p:stCondLst>
                                    <p:cond delay="0"/>
                                  </p:stCondLst>
                                  <p:childTnLst>
                                    <p:animMotion origin="layout" path="M 0.0 -0.25526 L 0.0 -0.02219 " pathEditMode="relative" rAng="0" ptsTypes="AA">
                                      <p:cBhvr>
                                        <p:cTn id="28" dur="2000" fill="hold"/>
                                        <p:tgtEl>
                                          <p:spTgt spid="2"/>
                                        </p:tgtEl>
                                        <p:attrNameLst>
                                          <p:attrName>ppt_x</p:attrName>
                                          <p:attrName>ppt_y</p:attrName>
                                        </p:attrNameLst>
                                      </p:cBhvr>
                                      <p:rCtr x="0" y="1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209800" y="3581400"/>
            <a:ext cx="1981200" cy="3810000"/>
            <a:chOff x="1584" y="1392"/>
            <a:chExt cx="1248" cy="2400"/>
          </a:xfrm>
        </p:grpSpPr>
        <p:sp>
          <p:nvSpPr>
            <p:cNvPr id="89104" name="Rectangle 3"/>
            <p:cNvSpPr>
              <a:spLocks noChangeArrowheads="1"/>
            </p:cNvSpPr>
            <p:nvPr/>
          </p:nvSpPr>
          <p:spPr bwMode="auto">
            <a:xfrm>
              <a:off x="2064" y="2448"/>
              <a:ext cx="336" cy="1344"/>
            </a:xfrm>
            <a:prstGeom prst="rect">
              <a:avLst/>
            </a:prstGeom>
            <a:solidFill>
              <a:schemeClr val="accent1"/>
            </a:solidFill>
            <a:ln w="9525">
              <a:solidFill>
                <a:schemeClr val="tx1"/>
              </a:solidFill>
              <a:miter lim="800000"/>
              <a:headEnd/>
              <a:tailEnd/>
            </a:ln>
          </p:spPr>
          <p:txBody>
            <a:bodyPr wrap="none" anchor="ctr"/>
            <a:lstStyle/>
            <a:p>
              <a:pPr eaLnBrk="1" hangingPunct="1"/>
              <a:endParaRPr kumimoji="0" lang="en-US" sz="1800">
                <a:latin typeface="Corbel" pitchFamily="34" charset="0"/>
                <a:cs typeface="Arial" pitchFamily="34" charset="0"/>
              </a:endParaRPr>
            </a:p>
          </p:txBody>
        </p:sp>
        <p:sp>
          <p:nvSpPr>
            <p:cNvPr id="89105" name="Oval 4"/>
            <p:cNvSpPr>
              <a:spLocks noChangeArrowheads="1"/>
            </p:cNvSpPr>
            <p:nvPr/>
          </p:nvSpPr>
          <p:spPr bwMode="auto">
            <a:xfrm>
              <a:off x="1584" y="1392"/>
              <a:ext cx="1248" cy="1200"/>
            </a:xfrm>
            <a:prstGeom prst="ellipse">
              <a:avLst/>
            </a:prstGeom>
            <a:solidFill>
              <a:schemeClr val="accent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sp>
        <p:nvSpPr>
          <p:cNvPr id="89091" name="Oval 5"/>
          <p:cNvSpPr>
            <a:spLocks noChangeArrowheads="1"/>
          </p:cNvSpPr>
          <p:nvPr/>
        </p:nvSpPr>
        <p:spPr bwMode="auto">
          <a:xfrm>
            <a:off x="2362200" y="2286000"/>
            <a:ext cx="1828800" cy="914400"/>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3" name="Group 6"/>
          <p:cNvGrpSpPr>
            <a:grpSpLocks/>
          </p:cNvGrpSpPr>
          <p:nvPr/>
        </p:nvGrpSpPr>
        <p:grpSpPr bwMode="auto">
          <a:xfrm>
            <a:off x="2895600" y="2438400"/>
            <a:ext cx="685800" cy="685800"/>
            <a:chOff x="3456" y="2688"/>
            <a:chExt cx="432" cy="432"/>
          </a:xfrm>
        </p:grpSpPr>
        <p:sp>
          <p:nvSpPr>
            <p:cNvPr id="89102" name="Oval 7"/>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9103" name="Oval 8"/>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sp>
        <p:nvSpPr>
          <p:cNvPr id="89093" name="Oval 9"/>
          <p:cNvSpPr>
            <a:spLocks noChangeArrowheads="1"/>
          </p:cNvSpPr>
          <p:nvPr/>
        </p:nvSpPr>
        <p:spPr bwMode="auto">
          <a:xfrm>
            <a:off x="5029200" y="2286000"/>
            <a:ext cx="1828800" cy="914400"/>
          </a:xfrm>
          <a:prstGeom prst="ellipse">
            <a:avLst/>
          </a:prstGeom>
          <a:no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nvGrpSpPr>
          <p:cNvPr id="4" name="Group 10"/>
          <p:cNvGrpSpPr>
            <a:grpSpLocks/>
          </p:cNvGrpSpPr>
          <p:nvPr/>
        </p:nvGrpSpPr>
        <p:grpSpPr bwMode="auto">
          <a:xfrm>
            <a:off x="6019800" y="2438400"/>
            <a:ext cx="685800" cy="685800"/>
            <a:chOff x="3456" y="2688"/>
            <a:chExt cx="432" cy="432"/>
          </a:xfrm>
        </p:grpSpPr>
        <p:sp>
          <p:nvSpPr>
            <p:cNvPr id="89100" name="Oval 11"/>
            <p:cNvSpPr>
              <a:spLocks noChangeArrowheads="1"/>
            </p:cNvSpPr>
            <p:nvPr/>
          </p:nvSpPr>
          <p:spPr bwMode="auto">
            <a:xfrm>
              <a:off x="3456" y="2688"/>
              <a:ext cx="432" cy="432"/>
            </a:xfrm>
            <a:prstGeom prst="ellipse">
              <a:avLst/>
            </a:prstGeom>
            <a:gradFill rotWithShape="1">
              <a:gsLst>
                <a:gs pos="0">
                  <a:srgbClr val="663300"/>
                </a:gs>
                <a:gs pos="100000">
                  <a:srgbClr val="2F1800"/>
                </a:gs>
              </a:gsLst>
              <a:path path="shape">
                <a:fillToRect l="50000" t="50000" r="50000" b="50000"/>
              </a:path>
            </a:gra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9101" name="Oval 12"/>
            <p:cNvSpPr>
              <a:spLocks noChangeArrowheads="1"/>
            </p:cNvSpPr>
            <p:nvPr/>
          </p:nvSpPr>
          <p:spPr bwMode="auto">
            <a:xfrm>
              <a:off x="3600" y="2832"/>
              <a:ext cx="144" cy="144"/>
            </a:xfrm>
            <a:prstGeom prst="ellipse">
              <a:avLst/>
            </a:prstGeom>
            <a:solidFill>
              <a:schemeClr val="tx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grpSp>
      <p:sp>
        <p:nvSpPr>
          <p:cNvPr id="89095" name="Text Box 13"/>
          <p:cNvSpPr txBox="1">
            <a:spLocks noChangeArrowheads="1"/>
          </p:cNvSpPr>
          <p:nvPr/>
        </p:nvSpPr>
        <p:spPr bwMode="auto">
          <a:xfrm>
            <a:off x="5334000" y="4343400"/>
            <a:ext cx="3505200" cy="2446338"/>
          </a:xfrm>
          <a:prstGeom prst="rect">
            <a:avLst/>
          </a:prstGeom>
          <a:noFill/>
          <a:ln w="9525">
            <a:noFill/>
            <a:miter lim="800000"/>
            <a:headEnd/>
            <a:tailEnd/>
          </a:ln>
        </p:spPr>
        <p:txBody>
          <a:bodyPr>
            <a:spAutoFit/>
          </a:bodyPr>
          <a:lstStyle/>
          <a:p>
            <a:pPr eaLnBrk="1" hangingPunct="1">
              <a:spcBef>
                <a:spcPct val="50000"/>
              </a:spcBef>
            </a:pPr>
            <a:r>
              <a:rPr kumimoji="0" lang="en-US" sz="2800">
                <a:solidFill>
                  <a:srgbClr val="FF0000"/>
                </a:solidFill>
                <a:latin typeface="Arial" pitchFamily="34" charset="0"/>
                <a:cs typeface="Arial" pitchFamily="34" charset="0"/>
              </a:rPr>
              <a:t>Exotropia</a:t>
            </a:r>
            <a:r>
              <a:rPr kumimoji="0" lang="en-US" sz="2800">
                <a:latin typeface="Arial" pitchFamily="34" charset="0"/>
                <a:cs typeface="Arial" pitchFamily="34" charset="0"/>
              </a:rPr>
              <a:t>, Constant</a:t>
            </a:r>
          </a:p>
          <a:p>
            <a:pPr eaLnBrk="1" hangingPunct="1">
              <a:spcBef>
                <a:spcPct val="50000"/>
              </a:spcBef>
            </a:pPr>
            <a:r>
              <a:rPr kumimoji="0" lang="en-US" sz="2800">
                <a:latin typeface="Arial" pitchFamily="34" charset="0"/>
                <a:cs typeface="Arial" pitchFamily="34" charset="0"/>
              </a:rPr>
              <a:t>May be visible with or without alternate cover</a:t>
            </a:r>
          </a:p>
          <a:p>
            <a:pPr eaLnBrk="1" hangingPunct="1">
              <a:spcBef>
                <a:spcPct val="50000"/>
              </a:spcBef>
            </a:pPr>
            <a:endParaRPr kumimoji="0" lang="en-US" sz="1800">
              <a:latin typeface="Arial" pitchFamily="34" charset="0"/>
              <a:cs typeface="Arial" pitchFamily="34" charset="0"/>
            </a:endParaRPr>
          </a:p>
        </p:txBody>
      </p:sp>
      <p:sp>
        <p:nvSpPr>
          <p:cNvPr id="89096" name="Oval 14"/>
          <p:cNvSpPr>
            <a:spLocks noChangeArrowheads="1"/>
          </p:cNvSpPr>
          <p:nvPr/>
        </p:nvSpPr>
        <p:spPr bwMode="auto">
          <a:xfrm>
            <a:off x="3200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9097" name="Oval 15"/>
          <p:cNvSpPr>
            <a:spLocks noChangeArrowheads="1"/>
          </p:cNvSpPr>
          <p:nvPr/>
        </p:nvSpPr>
        <p:spPr bwMode="auto">
          <a:xfrm>
            <a:off x="5867400" y="2743200"/>
            <a:ext cx="76200" cy="76200"/>
          </a:xfrm>
          <a:prstGeom prst="ellipse">
            <a:avLst/>
          </a:prstGeom>
          <a:solidFill>
            <a:schemeClr val="bg1"/>
          </a:solidFill>
          <a:ln w="9525">
            <a:solidFill>
              <a:schemeClr val="tx1"/>
            </a:solidFill>
            <a:round/>
            <a:headEnd/>
            <a:tailEnd/>
          </a:ln>
        </p:spPr>
        <p:txBody>
          <a:bodyPr wrap="none" anchor="ctr"/>
          <a:lstStyle/>
          <a:p>
            <a:pPr eaLnBrk="1" hangingPunct="1"/>
            <a:endParaRPr kumimoji="0" lang="en-US" sz="1800">
              <a:latin typeface="Corbel" pitchFamily="34" charset="0"/>
              <a:cs typeface="Arial" pitchFamily="34" charset="0"/>
            </a:endParaRPr>
          </a:p>
        </p:txBody>
      </p:sp>
      <p:sp>
        <p:nvSpPr>
          <p:cNvPr id="89098" name="Text Box 16"/>
          <p:cNvSpPr txBox="1">
            <a:spLocks noChangeArrowheads="1"/>
          </p:cNvSpPr>
          <p:nvPr/>
        </p:nvSpPr>
        <p:spPr bwMode="auto">
          <a:xfrm>
            <a:off x="8012113" y="6583363"/>
            <a:ext cx="1131887" cy="274637"/>
          </a:xfrm>
          <a:prstGeom prst="rect">
            <a:avLst/>
          </a:prstGeom>
          <a:noFill/>
          <a:ln w="9525">
            <a:noFill/>
            <a:miter lim="800000"/>
            <a:headEnd/>
            <a:tailEnd/>
          </a:ln>
        </p:spPr>
        <p:txBody>
          <a:bodyPr wrap="none">
            <a:spAutoFit/>
          </a:bodyPr>
          <a:lstStyle/>
          <a:p>
            <a:pPr eaLnBrk="1" hangingPunct="1"/>
            <a:r>
              <a:rPr kumimoji="0" lang="en-US" sz="1200">
                <a:latin typeface="Arial" pitchFamily="34" charset="0"/>
                <a:cs typeface="Arial" pitchFamily="34" charset="0"/>
              </a:rPr>
              <a:t>G.Vicente,MD</a:t>
            </a:r>
          </a:p>
        </p:txBody>
      </p:sp>
      <p:sp>
        <p:nvSpPr>
          <p:cNvPr id="89099" name="Title 16"/>
          <p:cNvSpPr>
            <a:spLocks noGrp="1"/>
          </p:cNvSpPr>
          <p:nvPr>
            <p:ph type="title" idx="4294967295"/>
          </p:nvPr>
        </p:nvSpPr>
        <p:spPr/>
        <p:txBody>
          <a:bodyPr anchor="t"/>
          <a:lstStyle/>
          <a:p>
            <a:pPr eaLnBrk="1" hangingPunct="1"/>
            <a:r>
              <a:rPr lang="en-US">
                <a:latin typeface="Arial" pitchFamily="34" charset="0"/>
              </a:rPr>
              <a:t>Alternate Cover test</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nodeType="clickEffect">
                                  <p:stCondLst>
                                    <p:cond delay="0"/>
                                  </p:stCondLst>
                                  <p:childTnLst>
                                    <p:animMotion origin="layout" path="M 0.0 4.85549E-6 L 0.0 -0.25526 " pathEditMode="relative" rAng="0" ptsTypes="AA">
                                      <p:cBhvr>
                                        <p:cTn id="6" dur="3000" fill="hold"/>
                                        <p:tgtEl>
                                          <p:spTgt spid="2"/>
                                        </p:tgtEl>
                                        <p:attrNameLst>
                                          <p:attrName>ppt_x</p:attrName>
                                          <p:attrName>ppt_y</p:attrName>
                                        </p:attrNameLst>
                                      </p:cBhvr>
                                      <p:rCtr x="0" y="-128"/>
                                    </p:animMotion>
                                  </p:childTnLst>
                                </p:cTn>
                              </p:par>
                            </p:childTnLst>
                          </p:cTn>
                        </p:par>
                        <p:par>
                          <p:cTn id="7" fill="hold" nodeType="afterGroup">
                            <p:stCondLst>
                              <p:cond delay="3000"/>
                            </p:stCondLst>
                            <p:childTnLst>
                              <p:par>
                                <p:cTn id="8" presetID="35" presetClass="path" presetSubtype="0" accel="50000" decel="50000" fill="hold" nodeType="afterEffect">
                                  <p:stCondLst>
                                    <p:cond delay="0"/>
                                  </p:stCondLst>
                                  <p:childTnLst>
                                    <p:animMotion origin="layout" path="M 0.00417 0.00557 L -0.03333 -3.49942E-6 " pathEditMode="relative" rAng="0" ptsTypes="AA">
                                      <p:cBhvr>
                                        <p:cTn id="9" dur="2000" fill="hold"/>
                                        <p:tgtEl>
                                          <p:spTgt spid="3"/>
                                        </p:tgtEl>
                                        <p:attrNameLst>
                                          <p:attrName>ppt_x</p:attrName>
                                          <p:attrName>ppt_y</p:attrName>
                                        </p:attrNameLst>
                                      </p:cBhvr>
                                      <p:rCtr x="-19" y="-3"/>
                                    </p:animMotion>
                                  </p:childTnLst>
                                </p:cTn>
                              </p:par>
                              <p:par>
                                <p:cTn id="10" presetID="35" presetClass="path" presetSubtype="0" accel="50000" decel="50000" fill="hold" nodeType="withEffect">
                                  <p:stCondLst>
                                    <p:cond delay="0"/>
                                  </p:stCondLst>
                                  <p:childTnLst>
                                    <p:animMotion origin="layout" path="M 3.33333E-6 2.42775E-6 L -0.05417 -0.00555 " pathEditMode="relative" rAng="0" ptsTypes="AA">
                                      <p:cBhvr>
                                        <p:cTn id="11" dur="2000" fill="hold"/>
                                        <p:tgtEl>
                                          <p:spTgt spid="4"/>
                                        </p:tgtEl>
                                        <p:attrNameLst>
                                          <p:attrName>ppt_x</p:attrName>
                                          <p:attrName>ppt_y</p:attrName>
                                        </p:attrNameLst>
                                      </p:cBhvr>
                                      <p:rCtr x="-27" y="-3"/>
                                    </p:animMotion>
                                  </p:childTnLst>
                                </p:cTn>
                              </p:par>
                            </p:childTnLst>
                          </p:cTn>
                        </p:par>
                        <p:par>
                          <p:cTn id="12" fill="hold" nodeType="afterGroup">
                            <p:stCondLst>
                              <p:cond delay="5000"/>
                            </p:stCondLst>
                            <p:childTnLst>
                              <p:par>
                                <p:cTn id="13" presetID="63" presetClass="path" presetSubtype="0" accel="50000" decel="50000" fill="hold" nodeType="afterEffect">
                                  <p:stCondLst>
                                    <p:cond delay="0"/>
                                  </p:stCondLst>
                                  <p:childTnLst>
                                    <p:animMotion origin="layout" path="M 0.0 -0.25526 L 0.3 -0.25526 " pathEditMode="relative" rAng="0" ptsTypes="AA">
                                      <p:cBhvr>
                                        <p:cTn id="14" dur="2000" fill="hold"/>
                                        <p:tgtEl>
                                          <p:spTgt spid="2"/>
                                        </p:tgtEl>
                                        <p:attrNameLst>
                                          <p:attrName>ppt_x</p:attrName>
                                          <p:attrName>ppt_y</p:attrName>
                                        </p:attrNameLst>
                                      </p:cBhvr>
                                      <p:rCtr x="150" y="0"/>
                                    </p:animMotion>
                                  </p:childTnLst>
                                </p:cTn>
                              </p:par>
                            </p:childTnLst>
                          </p:cTn>
                        </p:par>
                        <p:par>
                          <p:cTn id="15" fill="hold" nodeType="afterGroup">
                            <p:stCondLst>
                              <p:cond delay="7000"/>
                            </p:stCondLst>
                            <p:childTnLst>
                              <p:par>
                                <p:cTn id="16" presetID="63" presetClass="path" presetSubtype="0" accel="50000" decel="50000" fill="hold" nodeType="afterEffect">
                                  <p:stCondLst>
                                    <p:cond delay="0"/>
                                  </p:stCondLst>
                                  <p:childTnLst>
                                    <p:animMotion origin="layout" path="M -0.05417 -0.00556 L 0.0 2.51448E-6 " pathEditMode="relative" rAng="0" ptsTypes="AA">
                                      <p:cBhvr>
                                        <p:cTn id="17" dur="2000" fill="hold"/>
                                        <p:tgtEl>
                                          <p:spTgt spid="4"/>
                                        </p:tgtEl>
                                        <p:attrNameLst>
                                          <p:attrName>ppt_x</p:attrName>
                                          <p:attrName>ppt_y</p:attrName>
                                        </p:attrNameLst>
                                      </p:cBhvr>
                                      <p:rCtr x="27" y="3"/>
                                    </p:animMotion>
                                  </p:childTnLst>
                                </p:cTn>
                              </p:par>
                              <p:par>
                                <p:cTn id="18" presetID="63" presetClass="path" presetSubtype="0" accel="50000" decel="50000" fill="hold" nodeType="withEffect">
                                  <p:stCondLst>
                                    <p:cond delay="0"/>
                                  </p:stCondLst>
                                  <p:childTnLst>
                                    <p:animMotion origin="layout" path="M -0.0375 0.00555 L 0.00416 0.00555 " pathEditMode="relative" rAng="0" ptsTypes="AA">
                                      <p:cBhvr>
                                        <p:cTn id="19" dur="2000" fill="hold"/>
                                        <p:tgtEl>
                                          <p:spTgt spid="3"/>
                                        </p:tgtEl>
                                        <p:attrNameLst>
                                          <p:attrName>ppt_x</p:attrName>
                                          <p:attrName>ppt_y</p:attrName>
                                        </p:attrNameLst>
                                      </p:cBhvr>
                                      <p:rCtr x="21" y="0"/>
                                    </p:animMotion>
                                  </p:childTnLst>
                                </p:cTn>
                              </p:par>
                            </p:childTnLst>
                          </p:cTn>
                        </p:par>
                        <p:par>
                          <p:cTn id="20" fill="hold" nodeType="afterGroup">
                            <p:stCondLst>
                              <p:cond delay="9000"/>
                            </p:stCondLst>
                            <p:childTnLst>
                              <p:par>
                                <p:cTn id="21" presetID="35" presetClass="path" presetSubtype="0" accel="50000" decel="50000" fill="hold" nodeType="afterEffect">
                                  <p:stCondLst>
                                    <p:cond delay="0"/>
                                  </p:stCondLst>
                                  <p:childTnLst>
                                    <p:animMotion origin="layout" path="M 0.3 -0.25526 L 3.33333E-6 -0.25526 " pathEditMode="relative" rAng="0" ptsTypes="AA">
                                      <p:cBhvr>
                                        <p:cTn id="22" dur="2000" fill="hold"/>
                                        <p:tgtEl>
                                          <p:spTgt spid="2"/>
                                        </p:tgtEl>
                                        <p:attrNameLst>
                                          <p:attrName>ppt_x</p:attrName>
                                          <p:attrName>ppt_y</p:attrName>
                                        </p:attrNameLst>
                                      </p:cBhvr>
                                      <p:rCtr x="-150" y="0"/>
                                    </p:animMotion>
                                  </p:childTnLst>
                                </p:cTn>
                              </p:par>
                            </p:childTnLst>
                          </p:cTn>
                        </p:par>
                        <p:par>
                          <p:cTn id="23" fill="hold" nodeType="afterGroup">
                            <p:stCondLst>
                              <p:cond delay="11000"/>
                            </p:stCondLst>
                            <p:childTnLst>
                              <p:par>
                                <p:cTn id="24" presetID="35" presetClass="path" presetSubtype="0" accel="50000" decel="50000" fill="hold" nodeType="afterEffect">
                                  <p:stCondLst>
                                    <p:cond delay="0"/>
                                  </p:stCondLst>
                                  <p:childTnLst>
                                    <p:animMotion origin="layout" path="M 0.0 4.16185E-6 L -0.05 4.16185E-6 " pathEditMode="relative" rAng="0" ptsTypes="AA">
                                      <p:cBhvr>
                                        <p:cTn id="25" dur="2000" fill="hold"/>
                                        <p:tgtEl>
                                          <p:spTgt spid="4"/>
                                        </p:tgtEl>
                                        <p:attrNameLst>
                                          <p:attrName>ppt_x</p:attrName>
                                          <p:attrName>ppt_y</p:attrName>
                                        </p:attrNameLst>
                                      </p:cBhvr>
                                      <p:rCtr x="-25" y="0"/>
                                    </p:animMotion>
                                  </p:childTnLst>
                                </p:cTn>
                              </p:par>
                              <p:par>
                                <p:cTn id="26" presetID="35" presetClass="path" presetSubtype="0" accel="50000" decel="50000" fill="hold" nodeType="withEffect">
                                  <p:stCondLst>
                                    <p:cond delay="0"/>
                                  </p:stCondLst>
                                  <p:childTnLst>
                                    <p:animMotion origin="layout" path="M 0.00417 0.00555 L -0.04167 2.42775E-6 " pathEditMode="relative" rAng="0" ptsTypes="AA">
                                      <p:cBhvr>
                                        <p:cTn id="27" dur="2000" fill="hold"/>
                                        <p:tgtEl>
                                          <p:spTgt spid="3"/>
                                        </p:tgtEl>
                                        <p:attrNameLst>
                                          <p:attrName>ppt_x</p:attrName>
                                          <p:attrName>ppt_y</p:attrName>
                                        </p:attrNameLst>
                                      </p:cBhvr>
                                      <p:rCtr x="-23" y="-3"/>
                                    </p:animMotion>
                                  </p:childTnLst>
                                </p:cTn>
                              </p:par>
                            </p:childTnLst>
                          </p:cTn>
                        </p:par>
                        <p:par>
                          <p:cTn id="28" fill="hold" nodeType="afterGroup">
                            <p:stCondLst>
                              <p:cond delay="13000"/>
                            </p:stCondLst>
                            <p:childTnLst>
                              <p:par>
                                <p:cTn id="29" presetID="42" presetClass="path" presetSubtype="0" accel="50000" decel="50000" fill="hold" nodeType="afterEffect">
                                  <p:stCondLst>
                                    <p:cond delay="0"/>
                                  </p:stCondLst>
                                  <p:childTnLst>
                                    <p:animMotion origin="layout" path="M 0.0 -0.25526 L 0.0 -0.02219 " pathEditMode="relative" rAng="0" ptsTypes="AA">
                                      <p:cBhvr>
                                        <p:cTn id="30" dur="2000" fill="hold"/>
                                        <p:tgtEl>
                                          <p:spTgt spid="2"/>
                                        </p:tgtEl>
                                        <p:attrNameLst>
                                          <p:attrName>ppt_x</p:attrName>
                                          <p:attrName>ppt_y</p:attrName>
                                        </p:attrNameLst>
                                      </p:cBhvr>
                                      <p:rCtr x="0" y="1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Esotropia</a:t>
            </a:r>
            <a:endParaRPr lang="en-US" dirty="0"/>
          </a:p>
        </p:txBody>
      </p:sp>
      <p:sp>
        <p:nvSpPr>
          <p:cNvPr id="3" name="Content Placeholder 2"/>
          <p:cNvSpPr>
            <a:spLocks noGrp="1"/>
          </p:cNvSpPr>
          <p:nvPr>
            <p:ph idx="1"/>
          </p:nvPr>
        </p:nvSpPr>
        <p:spPr/>
        <p:txBody>
          <a:bodyPr/>
          <a:lstStyle/>
          <a:p>
            <a:r>
              <a:rPr lang="en-GB" altLang="en-US" dirty="0"/>
              <a:t>Right, left or alternating( variable fixation)</a:t>
            </a:r>
          </a:p>
          <a:p>
            <a:r>
              <a:rPr lang="en-GB" altLang="en-US" dirty="0"/>
              <a:t>Concomitant or Incomitant</a:t>
            </a:r>
          </a:p>
          <a:p>
            <a:r>
              <a:rPr lang="en-GB" altLang="en-US" dirty="0"/>
              <a:t>1ry, 2ry or Consecutive(overcorrection)</a:t>
            </a:r>
          </a:p>
          <a:p>
            <a:endParaRPr lang="en-US" dirty="0"/>
          </a:p>
        </p:txBody>
      </p:sp>
      <p:pic>
        <p:nvPicPr>
          <p:cNvPr id="4" name="Picture 3"/>
          <p:cNvPicPr>
            <a:picLocks noChangeAspect="1"/>
          </p:cNvPicPr>
          <p:nvPr/>
        </p:nvPicPr>
        <p:blipFill>
          <a:blip r:embed="rId2"/>
          <a:stretch>
            <a:fillRect/>
          </a:stretch>
        </p:blipFill>
        <p:spPr>
          <a:xfrm>
            <a:off x="3437650" y="4388906"/>
            <a:ext cx="5706350" cy="2469094"/>
          </a:xfrm>
          <a:prstGeom prst="rect">
            <a:avLst/>
          </a:prstGeom>
        </p:spPr>
      </p:pic>
    </p:spTree>
    <p:extLst>
      <p:ext uri="{BB962C8B-B14F-4D97-AF65-F5344CB8AC3E}">
        <p14:creationId xmlns:p14="http://schemas.microsoft.com/office/powerpoint/2010/main" val="2032934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Concomitant </a:t>
            </a:r>
            <a:r>
              <a:rPr lang="en-GB" altLang="en-US" dirty="0" err="1"/>
              <a:t>Esotropia</a:t>
            </a:r>
            <a:endParaRPr lang="en-US" dirty="0"/>
          </a:p>
        </p:txBody>
      </p:sp>
      <p:sp>
        <p:nvSpPr>
          <p:cNvPr id="3" name="Content Placeholder 2"/>
          <p:cNvSpPr>
            <a:spLocks noGrp="1"/>
          </p:cNvSpPr>
          <p:nvPr>
            <p:ph idx="1"/>
          </p:nvPr>
        </p:nvSpPr>
        <p:spPr/>
        <p:txBody>
          <a:bodyPr/>
          <a:lstStyle/>
          <a:p>
            <a:pPr marL="0" indent="0">
              <a:lnSpc>
                <a:spcPct val="80000"/>
              </a:lnSpc>
              <a:buNone/>
            </a:pPr>
            <a:r>
              <a:rPr lang="en-US" altLang="en-US" dirty="0"/>
              <a:t>1- Congenital (Infantile) </a:t>
            </a:r>
            <a:r>
              <a:rPr lang="en-US" altLang="en-US" dirty="0" err="1"/>
              <a:t>esotropia</a:t>
            </a:r>
            <a:endParaRPr lang="en-US" altLang="en-US" dirty="0"/>
          </a:p>
          <a:p>
            <a:pPr marL="0" indent="0">
              <a:lnSpc>
                <a:spcPct val="80000"/>
              </a:lnSpc>
              <a:buNone/>
            </a:pPr>
            <a:r>
              <a:rPr lang="en-US" altLang="en-US" dirty="0"/>
              <a:t>2- Accommodative</a:t>
            </a:r>
          </a:p>
          <a:p>
            <a:pPr marL="0" indent="0">
              <a:lnSpc>
                <a:spcPct val="80000"/>
              </a:lnSpc>
              <a:buNone/>
            </a:pPr>
            <a:r>
              <a:rPr lang="en-US" altLang="en-US" dirty="0"/>
              <a:t>3- Non-Accommodative</a:t>
            </a:r>
          </a:p>
          <a:p>
            <a:endParaRPr lang="en-US" dirty="0"/>
          </a:p>
        </p:txBody>
      </p:sp>
    </p:spTree>
    <p:extLst>
      <p:ext uri="{BB962C8B-B14F-4D97-AF65-F5344CB8AC3E}">
        <p14:creationId xmlns:p14="http://schemas.microsoft.com/office/powerpoint/2010/main" val="3177359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Congenital (Infantile) </a:t>
            </a:r>
            <a:r>
              <a:rPr lang="en-US" dirty="0" err="1"/>
              <a:t>esotropia</a:t>
            </a:r>
            <a:endParaRPr lang="en-US" dirty="0"/>
          </a:p>
        </p:txBody>
      </p:sp>
      <p:sp>
        <p:nvSpPr>
          <p:cNvPr id="3" name="Content Placeholder 2"/>
          <p:cNvSpPr>
            <a:spLocks noGrp="1"/>
          </p:cNvSpPr>
          <p:nvPr>
            <p:ph idx="1"/>
          </p:nvPr>
        </p:nvSpPr>
        <p:spPr/>
        <p:txBody>
          <a:bodyPr/>
          <a:lstStyle/>
          <a:p>
            <a:pPr marL="0" indent="0" algn="just"/>
            <a:r>
              <a:rPr lang="en-US" dirty="0"/>
              <a:t>Occur in the first 6 months of life in otherwise neurologically health child.</a:t>
            </a:r>
          </a:p>
          <a:p>
            <a:pPr marL="0" indent="0" algn="just"/>
            <a:r>
              <a:rPr lang="en-US" altLang="en-US" dirty="0"/>
              <a:t>Not associated with hypermetropia</a:t>
            </a:r>
          </a:p>
          <a:p>
            <a:pPr marL="0" indent="0" algn="just"/>
            <a:r>
              <a:rPr lang="en-US" dirty="0"/>
              <a:t>Large angle of deviation</a:t>
            </a:r>
          </a:p>
          <a:p>
            <a:pPr marL="0" indent="0" algn="just"/>
            <a:r>
              <a:rPr lang="en-US" dirty="0"/>
              <a:t>Treatment: </a:t>
            </a:r>
            <a:r>
              <a:rPr lang="en-GB" dirty="0"/>
              <a:t>Recession </a:t>
            </a:r>
            <a:r>
              <a:rPr lang="en-US" dirty="0"/>
              <a:t>of both </a:t>
            </a:r>
          </a:p>
          <a:p>
            <a:pPr marL="0" indent="0" algn="just">
              <a:buNone/>
            </a:pPr>
            <a:r>
              <a:rPr lang="en-US" dirty="0"/>
              <a:t>medial recti</a:t>
            </a:r>
          </a:p>
        </p:txBody>
      </p:sp>
      <p:pic>
        <p:nvPicPr>
          <p:cNvPr id="4" name="Picture 3"/>
          <p:cNvPicPr>
            <a:picLocks noChangeAspect="1"/>
          </p:cNvPicPr>
          <p:nvPr/>
        </p:nvPicPr>
        <p:blipFill>
          <a:blip r:embed="rId2"/>
          <a:stretch>
            <a:fillRect/>
          </a:stretch>
        </p:blipFill>
        <p:spPr>
          <a:xfrm>
            <a:off x="5672791" y="3376882"/>
            <a:ext cx="3471209" cy="3481118"/>
          </a:xfrm>
          <a:prstGeom prst="rect">
            <a:avLst/>
          </a:prstGeom>
        </p:spPr>
      </p:pic>
    </p:spTree>
    <p:extLst>
      <p:ext uri="{BB962C8B-B14F-4D97-AF65-F5344CB8AC3E}">
        <p14:creationId xmlns:p14="http://schemas.microsoft.com/office/powerpoint/2010/main" val="4145130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Accommodative </a:t>
            </a:r>
            <a:r>
              <a:rPr lang="en-US" altLang="en-US" dirty="0" err="1"/>
              <a:t>Esotropia</a:t>
            </a:r>
            <a:br>
              <a:rPr lang="en-US" altLang="en-US" dirty="0"/>
            </a:br>
            <a:endParaRPr lang="en-US" dirty="0"/>
          </a:p>
        </p:txBody>
      </p:sp>
      <p:sp>
        <p:nvSpPr>
          <p:cNvPr id="3" name="Content Placeholder 2"/>
          <p:cNvSpPr>
            <a:spLocks noGrp="1"/>
          </p:cNvSpPr>
          <p:nvPr>
            <p:ph idx="1"/>
          </p:nvPr>
        </p:nvSpPr>
        <p:spPr/>
        <p:txBody>
          <a:bodyPr>
            <a:normAutofit/>
          </a:bodyPr>
          <a:lstStyle/>
          <a:p>
            <a:pPr marL="0" indent="0"/>
            <a:r>
              <a:rPr lang="en-US" altLang="en-US" i="1" dirty="0"/>
              <a:t>Accommodative </a:t>
            </a:r>
            <a:r>
              <a:rPr lang="en-US" altLang="en-US" i="1" dirty="0" err="1"/>
              <a:t>esotropia</a:t>
            </a:r>
            <a:r>
              <a:rPr lang="en-US" altLang="en-US" dirty="0"/>
              <a:t> is often seen in patients with a moderate amount of hypermetropia.</a:t>
            </a:r>
          </a:p>
          <a:p>
            <a:pPr marL="0" indent="0"/>
            <a:r>
              <a:rPr lang="en-US" altLang="en-US" dirty="0"/>
              <a:t>The hypermetrope, in an attempt to "accommodate" or focus the eyes, converges the eyes as well, as convergence is associated with activation of the accommodative reflex (</a:t>
            </a:r>
            <a:r>
              <a:rPr lang="en-US" altLang="en-US" dirty="0" err="1"/>
              <a:t>synkinesis</a:t>
            </a:r>
            <a:r>
              <a:rPr lang="en-US" altLang="en-US" dirty="0"/>
              <a:t>).</a:t>
            </a:r>
          </a:p>
          <a:p>
            <a:pPr marL="0" indent="0">
              <a:buNone/>
            </a:pPr>
            <a:endParaRPr lang="en-US" dirty="0"/>
          </a:p>
        </p:txBody>
      </p:sp>
    </p:spTree>
    <p:extLst>
      <p:ext uri="{BB962C8B-B14F-4D97-AF65-F5344CB8AC3E}">
        <p14:creationId xmlns:p14="http://schemas.microsoft.com/office/powerpoint/2010/main" val="2813231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p:cNvSpPr>
          <p:nvPr>
            <p:ph type="title"/>
          </p:nvPr>
        </p:nvSpPr>
        <p:spPr/>
        <p:txBody>
          <a:bodyPr/>
          <a:lstStyle/>
          <a:p>
            <a:pPr eaLnBrk="1" hangingPunct="1"/>
            <a:endParaRPr lang="en-US"/>
          </a:p>
        </p:txBody>
      </p:sp>
      <p:sp>
        <p:nvSpPr>
          <p:cNvPr id="116739" name="Rectangle 3"/>
          <p:cNvSpPr>
            <a:spLocks noGrp="1"/>
          </p:cNvSpPr>
          <p:nvPr>
            <p:ph type="body" idx="1"/>
          </p:nvPr>
        </p:nvSpPr>
        <p:spPr/>
        <p:txBody>
          <a:bodyPr/>
          <a:lstStyle/>
          <a:p>
            <a:pPr eaLnBrk="1" hangingPunct="1"/>
            <a:endParaRPr lang="en-US"/>
          </a:p>
        </p:txBody>
      </p:sp>
      <p:pic>
        <p:nvPicPr>
          <p:cNvPr id="116740" name="Picture 5" descr="ANd9GcRI7ehhpP7bd_bBmkwLs0XQIyq2xU7Qt2hywGMbo979Ee1UzmYqMw"/>
          <p:cNvPicPr>
            <a:picLocks noChangeAspect="1" noChangeArrowheads="1"/>
          </p:cNvPicPr>
          <p:nvPr/>
        </p:nvPicPr>
        <p:blipFill>
          <a:blip r:embed="rId2"/>
          <a:srcRect/>
          <a:stretch>
            <a:fillRect/>
          </a:stretch>
        </p:blipFill>
        <p:spPr bwMode="auto">
          <a:xfrm>
            <a:off x="468313" y="1125538"/>
            <a:ext cx="4175125" cy="3556000"/>
          </a:xfrm>
          <a:prstGeom prst="rect">
            <a:avLst/>
          </a:prstGeom>
          <a:noFill/>
          <a:ln w="9525">
            <a:noFill/>
            <a:miter lim="800000"/>
            <a:headEnd/>
            <a:tailEnd/>
          </a:ln>
        </p:spPr>
      </p:pic>
      <p:pic>
        <p:nvPicPr>
          <p:cNvPr id="116741" name="Picture 7" descr="ANd9GcQvCIRou4chRvdMOzvgHN4-Ry1PHh6LqwW13dTZv9LWxqnPeftH2A"/>
          <p:cNvPicPr>
            <a:picLocks noChangeAspect="1" noChangeArrowheads="1"/>
          </p:cNvPicPr>
          <p:nvPr/>
        </p:nvPicPr>
        <p:blipFill>
          <a:blip r:embed="rId3"/>
          <a:srcRect/>
          <a:stretch>
            <a:fillRect/>
          </a:stretch>
        </p:blipFill>
        <p:spPr bwMode="auto">
          <a:xfrm>
            <a:off x="4932363" y="2636838"/>
            <a:ext cx="3800475" cy="399097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5" descr="10"/>
          <p:cNvPicPr>
            <a:picLocks noChangeAspect="1" noChangeArrowheads="1"/>
          </p:cNvPicPr>
          <p:nvPr/>
        </p:nvPicPr>
        <p:blipFill>
          <a:blip r:embed="rId3"/>
          <a:srcRect/>
          <a:stretch>
            <a:fillRect/>
          </a:stretch>
        </p:blipFill>
        <p:spPr bwMode="auto">
          <a:xfrm>
            <a:off x="323850" y="1989138"/>
            <a:ext cx="8434388" cy="3435350"/>
          </a:xfrm>
          <a:prstGeom prst="rect">
            <a:avLst/>
          </a:prstGeom>
          <a:noFill/>
          <a:ln w="9525">
            <a:noFill/>
            <a:miter lim="800000"/>
            <a:headEnd/>
            <a:tailEnd/>
          </a:ln>
        </p:spPr>
      </p:pic>
      <p:sp>
        <p:nvSpPr>
          <p:cNvPr id="121859" name="TextBox 2"/>
          <p:cNvSpPr txBox="1">
            <a:spLocks noChangeArrowheads="1"/>
          </p:cNvSpPr>
          <p:nvPr/>
        </p:nvSpPr>
        <p:spPr bwMode="auto">
          <a:xfrm>
            <a:off x="468313" y="5805488"/>
            <a:ext cx="6727825" cy="461962"/>
          </a:xfrm>
          <a:prstGeom prst="rect">
            <a:avLst/>
          </a:prstGeom>
          <a:noFill/>
          <a:ln w="9525">
            <a:noFill/>
            <a:miter lim="800000"/>
            <a:headEnd/>
            <a:tailEnd/>
          </a:ln>
        </p:spPr>
        <p:txBody>
          <a:bodyPr wrap="none">
            <a:spAutoFit/>
          </a:bodyPr>
          <a:lstStyle/>
          <a:p>
            <a:pPr eaLnBrk="1" hangingPunct="1"/>
            <a:r>
              <a:rPr lang="en-US">
                <a:solidFill>
                  <a:srgbClr val="FF0000"/>
                </a:solidFill>
              </a:rPr>
              <a:t>Glasses are not an alternative to surgery or visa versa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Non- accommodative </a:t>
            </a:r>
            <a:r>
              <a:rPr lang="en-US" altLang="en-US" dirty="0" err="1"/>
              <a:t>esotropia</a:t>
            </a:r>
            <a:endParaRPr lang="en-US" dirty="0"/>
          </a:p>
        </p:txBody>
      </p:sp>
      <p:sp>
        <p:nvSpPr>
          <p:cNvPr id="3" name="Content Placeholder 2"/>
          <p:cNvSpPr>
            <a:spLocks noGrp="1"/>
          </p:cNvSpPr>
          <p:nvPr>
            <p:ph idx="1"/>
          </p:nvPr>
        </p:nvSpPr>
        <p:spPr/>
        <p:txBody>
          <a:bodyPr/>
          <a:lstStyle/>
          <a:p>
            <a:pPr>
              <a:buNone/>
            </a:pPr>
            <a:r>
              <a:rPr lang="en-US" altLang="en-US" dirty="0"/>
              <a:t>Induced by :</a:t>
            </a:r>
          </a:p>
          <a:p>
            <a:pPr>
              <a:buNone/>
            </a:pPr>
            <a:r>
              <a:rPr lang="en-US" altLang="en-US" dirty="0"/>
              <a:t>  1- Emotional or physical stress (illness)</a:t>
            </a:r>
          </a:p>
          <a:p>
            <a:pPr>
              <a:buNone/>
            </a:pPr>
            <a:r>
              <a:rPr lang="en-US" altLang="en-US" dirty="0"/>
              <a:t>  2- Sensory deprivation (untreated congenital cataract, optic atrophy)</a:t>
            </a:r>
          </a:p>
          <a:p>
            <a:pPr>
              <a:buNone/>
            </a:pPr>
            <a:r>
              <a:rPr lang="en-US" altLang="en-US" dirty="0"/>
              <a:t>  3- Retinoblastoma</a:t>
            </a:r>
          </a:p>
        </p:txBody>
      </p:sp>
    </p:spTree>
    <p:extLst>
      <p:ext uri="{BB962C8B-B14F-4D97-AF65-F5344CB8AC3E}">
        <p14:creationId xmlns:p14="http://schemas.microsoft.com/office/powerpoint/2010/main" val="3722267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Exotropia</a:t>
            </a:r>
            <a:endParaRPr lang="en-US" dirty="0"/>
          </a:p>
        </p:txBody>
      </p:sp>
      <p:sp>
        <p:nvSpPr>
          <p:cNvPr id="3" name="Content Placeholder 2"/>
          <p:cNvSpPr>
            <a:spLocks noGrp="1"/>
          </p:cNvSpPr>
          <p:nvPr>
            <p:ph idx="1"/>
          </p:nvPr>
        </p:nvSpPr>
        <p:spPr/>
        <p:txBody>
          <a:bodyPr/>
          <a:lstStyle/>
          <a:p>
            <a:pPr marL="0" indent="0">
              <a:buNone/>
            </a:pPr>
            <a:r>
              <a:rPr lang="en-US" dirty="0"/>
              <a:t>1- Intermittent </a:t>
            </a:r>
            <a:r>
              <a:rPr lang="en-US" dirty="0" err="1"/>
              <a:t>Exotropia</a:t>
            </a:r>
            <a:endParaRPr lang="en-US" dirty="0"/>
          </a:p>
          <a:p>
            <a:pPr marL="0" indent="0">
              <a:buNone/>
            </a:pPr>
            <a:r>
              <a:rPr lang="en-US" dirty="0"/>
              <a:t>2- Constant </a:t>
            </a:r>
            <a:r>
              <a:rPr lang="en-US" dirty="0" err="1"/>
              <a:t>Exotropia</a:t>
            </a:r>
            <a:endParaRPr lang="en-US" dirty="0"/>
          </a:p>
        </p:txBody>
      </p:sp>
    </p:spTree>
    <p:extLst>
      <p:ext uri="{BB962C8B-B14F-4D97-AF65-F5344CB8AC3E}">
        <p14:creationId xmlns:p14="http://schemas.microsoft.com/office/powerpoint/2010/main" val="8917852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Intermittent </a:t>
            </a:r>
            <a:r>
              <a:rPr lang="en-US" dirty="0" err="1"/>
              <a:t>Exotropia</a:t>
            </a:r>
            <a:endParaRPr lang="en-US" dirty="0"/>
          </a:p>
        </p:txBody>
      </p:sp>
      <p:sp>
        <p:nvSpPr>
          <p:cNvPr id="3" name="Content Placeholder 2"/>
          <p:cNvSpPr>
            <a:spLocks noGrp="1"/>
          </p:cNvSpPr>
          <p:nvPr>
            <p:ph idx="1"/>
          </p:nvPr>
        </p:nvSpPr>
        <p:spPr/>
        <p:txBody>
          <a:bodyPr/>
          <a:lstStyle/>
          <a:p>
            <a:pPr marL="0" indent="0">
              <a:buNone/>
            </a:pPr>
            <a:r>
              <a:rPr lang="en-US" dirty="0"/>
              <a:t>-Onset before 5 years.</a:t>
            </a:r>
          </a:p>
          <a:p>
            <a:pPr marL="0" indent="0">
              <a:buNone/>
            </a:pPr>
            <a:r>
              <a:rPr lang="en-US" dirty="0"/>
              <a:t>-Manifests during times of :</a:t>
            </a:r>
          </a:p>
          <a:p>
            <a:pPr marL="0" indent="0">
              <a:buNone/>
            </a:pPr>
            <a:r>
              <a:rPr lang="en-US" sz="2400" dirty="0"/>
              <a:t>1- visual inattention.</a:t>
            </a:r>
          </a:p>
          <a:p>
            <a:pPr marL="0" indent="0">
              <a:buNone/>
            </a:pPr>
            <a:r>
              <a:rPr lang="en-US" sz="2400" dirty="0"/>
              <a:t>2- Fatigue</a:t>
            </a:r>
          </a:p>
          <a:p>
            <a:pPr marL="0" indent="0">
              <a:buNone/>
            </a:pPr>
            <a:r>
              <a:rPr lang="en-US" sz="2400" dirty="0"/>
              <a:t>3- Stress</a:t>
            </a:r>
          </a:p>
          <a:p>
            <a:pPr marL="0" indent="0">
              <a:buNone/>
            </a:pPr>
            <a:r>
              <a:rPr lang="en-US" sz="2400" dirty="0"/>
              <a:t>4- During illness</a:t>
            </a:r>
          </a:p>
          <a:p>
            <a:pPr marL="0" indent="0">
              <a:buNone/>
            </a:pPr>
            <a:r>
              <a:rPr lang="en-US" dirty="0"/>
              <a:t>-If exposed to bright light causes reflex closure of one eye</a:t>
            </a:r>
          </a:p>
          <a:p>
            <a:pPr marL="0" indent="0">
              <a:buNone/>
            </a:pPr>
            <a:endParaRPr lang="en-US" dirty="0"/>
          </a:p>
        </p:txBody>
      </p:sp>
      <p:pic>
        <p:nvPicPr>
          <p:cNvPr id="4" name="Picture 5" descr="ANd9GcRYWAd3ocHmaeCQCe1bcMe56FN0w8q2tqrEyDTf45mFMRWUkVWI7Q"/>
          <p:cNvPicPr>
            <a:picLocks noChangeAspect="1" noChangeArrowheads="1"/>
          </p:cNvPicPr>
          <p:nvPr/>
        </p:nvPicPr>
        <p:blipFill>
          <a:blip r:embed="rId2"/>
          <a:srcRect/>
          <a:stretch>
            <a:fillRect/>
          </a:stretch>
        </p:blipFill>
        <p:spPr bwMode="auto">
          <a:xfrm>
            <a:off x="5105400" y="2819400"/>
            <a:ext cx="3771900" cy="1641851"/>
          </a:xfrm>
          <a:prstGeom prst="rect">
            <a:avLst/>
          </a:prstGeom>
          <a:noFill/>
          <a:ln w="9525">
            <a:noFill/>
            <a:miter lim="800000"/>
            <a:headEnd/>
            <a:tailEnd/>
          </a:ln>
        </p:spPr>
      </p:pic>
    </p:spTree>
    <p:extLst>
      <p:ext uri="{BB962C8B-B14F-4D97-AF65-F5344CB8AC3E}">
        <p14:creationId xmlns:p14="http://schemas.microsoft.com/office/powerpoint/2010/main" val="1635040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Non-accommodative </a:t>
            </a:r>
            <a:r>
              <a:rPr lang="en-US" altLang="en-US" dirty="0" err="1"/>
              <a:t>exotropia</a:t>
            </a:r>
            <a:endParaRPr lang="en-US" dirty="0"/>
          </a:p>
        </p:txBody>
      </p:sp>
      <p:sp>
        <p:nvSpPr>
          <p:cNvPr id="3" name="Content Placeholder 2"/>
          <p:cNvSpPr>
            <a:spLocks noGrp="1"/>
          </p:cNvSpPr>
          <p:nvPr>
            <p:ph idx="1"/>
          </p:nvPr>
        </p:nvSpPr>
        <p:spPr/>
        <p:txBody>
          <a:bodyPr/>
          <a:lstStyle/>
          <a:p>
            <a:pPr marL="0" indent="0">
              <a:buNone/>
            </a:pPr>
            <a:r>
              <a:rPr lang="en-US" sz="3200" dirty="0"/>
              <a:t> </a:t>
            </a:r>
          </a:p>
          <a:p>
            <a:pPr marL="0" indent="0">
              <a:buNone/>
            </a:pPr>
            <a:r>
              <a:rPr lang="en-US" altLang="en-US" sz="3200" dirty="0">
                <a:solidFill>
                  <a:srgbClr val="0070C0"/>
                </a:solidFill>
              </a:rPr>
              <a:t>Crouzon’s syndrome:</a:t>
            </a:r>
            <a:endParaRPr lang="en-US" sz="3200" dirty="0"/>
          </a:p>
          <a:p>
            <a:pPr>
              <a:lnSpc>
                <a:spcPct val="80000"/>
              </a:lnSpc>
              <a:buNone/>
            </a:pPr>
            <a:r>
              <a:rPr lang="en-US" altLang="en-US" sz="2400" dirty="0"/>
              <a:t>Defect in Fibroblast growth factor receptor 2</a:t>
            </a:r>
          </a:p>
          <a:p>
            <a:pPr>
              <a:lnSpc>
                <a:spcPct val="80000"/>
              </a:lnSpc>
              <a:buNone/>
            </a:pPr>
            <a:r>
              <a:rPr lang="en-US" altLang="en-US" sz="2400" dirty="0"/>
              <a:t>Autosomal dominant, chromosome 10</a:t>
            </a:r>
          </a:p>
          <a:p>
            <a:pPr>
              <a:lnSpc>
                <a:spcPct val="80000"/>
              </a:lnSpc>
              <a:buNone/>
            </a:pPr>
            <a:r>
              <a:rPr lang="en-GB" altLang="en-US" sz="2400" dirty="0"/>
              <a:t>shallow eye sockets after early fusion of surrounding bones</a:t>
            </a:r>
            <a:endParaRPr lang="en-US" altLang="en-US" sz="2400" dirty="0"/>
          </a:p>
          <a:p>
            <a:pPr>
              <a:lnSpc>
                <a:spcPct val="80000"/>
              </a:lnSpc>
              <a:buNone/>
            </a:pPr>
            <a:r>
              <a:rPr lang="en-US" altLang="en-US" sz="2400" dirty="0" err="1"/>
              <a:t>Craniosynostosis</a:t>
            </a:r>
            <a:endParaRPr lang="en-US" altLang="en-US" sz="2400" dirty="0"/>
          </a:p>
          <a:p>
            <a:pPr>
              <a:lnSpc>
                <a:spcPct val="80000"/>
              </a:lnSpc>
              <a:buNone/>
            </a:pPr>
            <a:r>
              <a:rPr lang="en-GB" altLang="en-US" sz="2400" dirty="0" err="1"/>
              <a:t>Hypertelorism</a:t>
            </a:r>
            <a:r>
              <a:rPr lang="en-GB" altLang="en-US" sz="2400" dirty="0"/>
              <a:t> (greater than normal distance between the eyes)</a:t>
            </a:r>
          </a:p>
          <a:p>
            <a:pPr>
              <a:lnSpc>
                <a:spcPct val="80000"/>
              </a:lnSpc>
              <a:buNone/>
            </a:pPr>
            <a:r>
              <a:rPr lang="en-GB" altLang="en-US" sz="2400" dirty="0"/>
              <a:t>PDA and aortic </a:t>
            </a:r>
            <a:r>
              <a:rPr lang="en-GB" altLang="en-US" sz="2400" dirty="0" err="1"/>
              <a:t>coarctation</a:t>
            </a:r>
            <a:endParaRPr lang="en-US" altLang="en-US" sz="2400" dirty="0"/>
          </a:p>
          <a:p>
            <a:pPr marL="0" indent="0">
              <a:buNone/>
            </a:pPr>
            <a:endParaRPr lang="en-US" dirty="0"/>
          </a:p>
        </p:txBody>
      </p:sp>
      <p:pic>
        <p:nvPicPr>
          <p:cNvPr id="4" name="Picture 5" descr="Cranio_15"/>
          <p:cNvPicPr>
            <a:picLocks noChangeAspect="1" noChangeArrowheads="1"/>
          </p:cNvPicPr>
          <p:nvPr/>
        </p:nvPicPr>
        <p:blipFill>
          <a:blip r:embed="rId2"/>
          <a:srcRect/>
          <a:stretch>
            <a:fillRect/>
          </a:stretch>
        </p:blipFill>
        <p:spPr bwMode="auto">
          <a:xfrm>
            <a:off x="5334000" y="4648200"/>
            <a:ext cx="3380652" cy="2209800"/>
          </a:xfrm>
          <a:prstGeom prst="rect">
            <a:avLst/>
          </a:prstGeom>
          <a:noFill/>
          <a:ln w="9525">
            <a:noFill/>
            <a:miter lim="800000"/>
            <a:headEnd/>
            <a:tailEnd/>
          </a:ln>
        </p:spPr>
      </p:pic>
    </p:spTree>
    <p:extLst>
      <p:ext uri="{BB962C8B-B14F-4D97-AF65-F5344CB8AC3E}">
        <p14:creationId xmlns:p14="http://schemas.microsoft.com/office/powerpoint/2010/main" val="3396483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a:t>
            </a:r>
          </a:p>
        </p:txBody>
      </p:sp>
      <p:sp>
        <p:nvSpPr>
          <p:cNvPr id="3" name="Content Placeholder 2"/>
          <p:cNvSpPr>
            <a:spLocks noGrp="1"/>
          </p:cNvSpPr>
          <p:nvPr>
            <p:ph idx="1"/>
          </p:nvPr>
        </p:nvSpPr>
        <p:spPr/>
        <p:txBody>
          <a:bodyPr/>
          <a:lstStyle/>
          <a:p>
            <a:pPr marL="0" indent="0">
              <a:buNone/>
            </a:pPr>
            <a:r>
              <a:rPr lang="en-US" dirty="0"/>
              <a:t>1- Early detection</a:t>
            </a:r>
          </a:p>
          <a:p>
            <a:pPr marL="0" indent="0">
              <a:buNone/>
            </a:pPr>
            <a:r>
              <a:rPr lang="en-US" dirty="0"/>
              <a:t>2- Glasses</a:t>
            </a:r>
          </a:p>
          <a:p>
            <a:pPr marL="0" indent="0">
              <a:buNone/>
            </a:pPr>
            <a:r>
              <a:rPr lang="en-US" dirty="0"/>
              <a:t>3- Surgery (</a:t>
            </a:r>
            <a:r>
              <a:rPr lang="en-GB" dirty="0"/>
              <a:t>Recession or Resection)</a:t>
            </a:r>
            <a:endParaRPr lang="en-US" dirty="0"/>
          </a:p>
        </p:txBody>
      </p:sp>
      <p:pic>
        <p:nvPicPr>
          <p:cNvPr id="4" name="Picture 7" descr="ANd9GcRgKBXt78EEKWBOqgCVbzZ7hnlSpyW1hJ8UuC91UbttLFl7AeQzwg"/>
          <p:cNvPicPr>
            <a:picLocks noChangeAspect="1" noChangeArrowheads="1"/>
          </p:cNvPicPr>
          <p:nvPr/>
        </p:nvPicPr>
        <p:blipFill>
          <a:blip r:embed="rId2"/>
          <a:srcRect/>
          <a:stretch>
            <a:fillRect/>
          </a:stretch>
        </p:blipFill>
        <p:spPr bwMode="auto">
          <a:xfrm>
            <a:off x="381000" y="3581400"/>
            <a:ext cx="2750401" cy="2819400"/>
          </a:xfrm>
          <a:prstGeom prst="rect">
            <a:avLst/>
          </a:prstGeom>
          <a:noFill/>
          <a:ln w="9525">
            <a:noFill/>
            <a:miter lim="800000"/>
            <a:headEnd/>
            <a:tailEnd/>
          </a:ln>
        </p:spPr>
      </p:pic>
      <p:pic>
        <p:nvPicPr>
          <p:cNvPr id="5" name="Picture 9" descr="ANd9GcRmfROQhpPxgQhnYWnWRMqBQMg-VhdJjHKdwX8gLFlFcRCShXj_"/>
          <p:cNvPicPr>
            <a:picLocks noChangeAspect="1" noChangeArrowheads="1"/>
          </p:cNvPicPr>
          <p:nvPr/>
        </p:nvPicPr>
        <p:blipFill>
          <a:blip r:embed="rId3"/>
          <a:srcRect/>
          <a:stretch>
            <a:fillRect/>
          </a:stretch>
        </p:blipFill>
        <p:spPr bwMode="auto">
          <a:xfrm>
            <a:off x="3802640" y="3789363"/>
            <a:ext cx="5054023" cy="2535237"/>
          </a:xfrm>
          <a:prstGeom prst="rect">
            <a:avLst/>
          </a:prstGeom>
          <a:noFill/>
          <a:ln w="9525">
            <a:noFill/>
            <a:miter lim="800000"/>
            <a:headEnd/>
            <a:tailEnd/>
          </a:ln>
        </p:spPr>
      </p:pic>
    </p:spTree>
    <p:extLst>
      <p:ext uri="{BB962C8B-B14F-4D97-AF65-F5344CB8AC3E}">
        <p14:creationId xmlns:p14="http://schemas.microsoft.com/office/powerpoint/2010/main" val="3410771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Amblyopia</a:t>
            </a:r>
            <a:endParaRPr lang="en-US" dirty="0"/>
          </a:p>
        </p:txBody>
      </p:sp>
      <p:sp>
        <p:nvSpPr>
          <p:cNvPr id="3" name="Content Placeholder 2"/>
          <p:cNvSpPr>
            <a:spLocks noGrp="1"/>
          </p:cNvSpPr>
          <p:nvPr>
            <p:ph idx="1"/>
          </p:nvPr>
        </p:nvSpPr>
        <p:spPr/>
        <p:txBody>
          <a:bodyPr/>
          <a:lstStyle/>
          <a:p>
            <a:pPr marL="0" indent="0">
              <a:buNone/>
            </a:pPr>
            <a:r>
              <a:rPr lang="en-US" dirty="0"/>
              <a:t>Unilateral permanent reduction in visual acuity with the absence of organic </a:t>
            </a:r>
            <a:r>
              <a:rPr lang="en-US" dirty="0" err="1"/>
              <a:t>pathologoy</a:t>
            </a:r>
            <a:r>
              <a:rPr lang="en-US" dirty="0"/>
              <a:t>.</a:t>
            </a:r>
          </a:p>
          <a:p>
            <a:pPr marL="0" indent="0">
              <a:buNone/>
            </a:pPr>
            <a:r>
              <a:rPr lang="en-US" dirty="0"/>
              <a:t>Types: </a:t>
            </a:r>
          </a:p>
          <a:p>
            <a:pPr marL="0" indent="0">
              <a:buNone/>
            </a:pPr>
            <a:r>
              <a:rPr lang="en-US" dirty="0"/>
              <a:t>1- Strabismic</a:t>
            </a:r>
          </a:p>
          <a:p>
            <a:pPr marL="0" indent="0">
              <a:buNone/>
            </a:pPr>
            <a:r>
              <a:rPr lang="en-US" dirty="0"/>
              <a:t>2- </a:t>
            </a:r>
            <a:r>
              <a:rPr lang="en-US" dirty="0" err="1"/>
              <a:t>Anisometropic</a:t>
            </a:r>
            <a:endParaRPr lang="en-US" dirty="0"/>
          </a:p>
          <a:p>
            <a:pPr marL="0" indent="0">
              <a:buNone/>
            </a:pPr>
            <a:r>
              <a:rPr lang="en-US" dirty="0"/>
              <a:t>3- Form Deprivation</a:t>
            </a:r>
          </a:p>
        </p:txBody>
      </p:sp>
    </p:spTree>
    <p:extLst>
      <p:ext uri="{BB962C8B-B14F-4D97-AF65-F5344CB8AC3E}">
        <p14:creationId xmlns:p14="http://schemas.microsoft.com/office/powerpoint/2010/main" val="1346795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Strabismic Amblyopia</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a:t>Occur in the squinting eye if the squint is prolonged and constant.</a:t>
            </a:r>
          </a:p>
          <a:p>
            <a:pPr marL="0" indent="0">
              <a:buNone/>
            </a:pPr>
            <a:r>
              <a:rPr lang="en-US" dirty="0"/>
              <a:t>* In children</a:t>
            </a:r>
          </a:p>
        </p:txBody>
      </p:sp>
    </p:spTree>
    <p:extLst>
      <p:ext uri="{BB962C8B-B14F-4D97-AF65-F5344CB8AC3E}">
        <p14:creationId xmlns:p14="http://schemas.microsoft.com/office/powerpoint/2010/main" val="4140489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Anisometropic </a:t>
            </a:r>
            <a:r>
              <a:rPr lang="en-US" dirty="0"/>
              <a:t>Amblyopia</a:t>
            </a:r>
          </a:p>
        </p:txBody>
      </p:sp>
      <p:sp>
        <p:nvSpPr>
          <p:cNvPr id="3" name="Content Placeholder 2"/>
          <p:cNvSpPr>
            <a:spLocks noGrp="1"/>
          </p:cNvSpPr>
          <p:nvPr>
            <p:ph idx="1"/>
          </p:nvPr>
        </p:nvSpPr>
        <p:spPr/>
        <p:txBody>
          <a:bodyPr/>
          <a:lstStyle/>
          <a:p>
            <a:pPr marL="0" indent="0">
              <a:buNone/>
            </a:pPr>
            <a:r>
              <a:rPr lang="en-US" dirty="0"/>
              <a:t>When there is unequal refractive error between the 2 eyes, the eye that provide a clearer image become the dominant eye while the image in the other eye is blurred resulting in abnormal development of that side.</a:t>
            </a:r>
          </a:p>
        </p:txBody>
      </p:sp>
    </p:spTree>
    <p:extLst>
      <p:ext uri="{BB962C8B-B14F-4D97-AF65-F5344CB8AC3E}">
        <p14:creationId xmlns:p14="http://schemas.microsoft.com/office/powerpoint/2010/main" val="35867475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r>
              <a:rPr lang="en-US"/>
              <a:t>Form-deprivation amblyopia</a:t>
            </a:r>
          </a:p>
        </p:txBody>
      </p:sp>
      <p:sp>
        <p:nvSpPr>
          <p:cNvPr id="181251" name="Rectangle 3"/>
          <p:cNvSpPr>
            <a:spLocks noGrp="1" noChangeArrowheads="1"/>
          </p:cNvSpPr>
          <p:nvPr>
            <p:ph idx="1"/>
          </p:nvPr>
        </p:nvSpPr>
        <p:spPr/>
        <p:txBody>
          <a:bodyPr/>
          <a:lstStyle/>
          <a:p>
            <a:pPr eaLnBrk="1" hangingPunct="1"/>
            <a:r>
              <a:rPr lang="en-US"/>
              <a:t>results when the ocular media become opaque such as is the case with </a:t>
            </a:r>
            <a:r>
              <a:rPr lang="en-US">
                <a:solidFill>
                  <a:schemeClr val="tx2"/>
                </a:solidFill>
              </a:rPr>
              <a:t>cataracts</a:t>
            </a:r>
            <a:r>
              <a:rPr lang="en-US"/>
              <a:t> or </a:t>
            </a:r>
            <a:r>
              <a:rPr lang="en-US">
                <a:solidFill>
                  <a:schemeClr val="tx2"/>
                </a:solidFill>
              </a:rPr>
              <a:t>corneal scarring</a:t>
            </a:r>
            <a:r>
              <a:rPr lang="en-US"/>
              <a:t> from forceps injuries during birth.</a:t>
            </a:r>
          </a:p>
        </p:txBody>
      </p:sp>
      <p:pic>
        <p:nvPicPr>
          <p:cNvPr id="181252" name="Picture 8" descr="ANd9GcQwjzagmOBpwDy7tH4FuPLZC9vayW3Z0VnR6PrmKGmlYJAfNbm_bg"/>
          <p:cNvPicPr>
            <a:picLocks noChangeAspect="1" noChangeArrowheads="1"/>
          </p:cNvPicPr>
          <p:nvPr/>
        </p:nvPicPr>
        <p:blipFill>
          <a:blip r:embed="rId3"/>
          <a:srcRect/>
          <a:stretch>
            <a:fillRect/>
          </a:stretch>
        </p:blipFill>
        <p:spPr bwMode="auto">
          <a:xfrm>
            <a:off x="468313" y="3141663"/>
            <a:ext cx="2619375" cy="1743075"/>
          </a:xfrm>
          <a:prstGeom prst="rect">
            <a:avLst/>
          </a:prstGeom>
          <a:noFill/>
          <a:ln w="9525">
            <a:noFill/>
            <a:miter lim="800000"/>
            <a:headEnd/>
            <a:tailEnd/>
          </a:ln>
        </p:spPr>
      </p:pic>
      <p:pic>
        <p:nvPicPr>
          <p:cNvPr id="181253" name="Picture 10" descr="ANd9GcSky0X7a9vUjRUvL-ztRLgXgvAvE2LRl1mXyR2bAvTZ2RWtU1k3"/>
          <p:cNvPicPr>
            <a:picLocks noChangeAspect="1" noChangeArrowheads="1"/>
          </p:cNvPicPr>
          <p:nvPr/>
        </p:nvPicPr>
        <p:blipFill>
          <a:blip r:embed="rId4"/>
          <a:srcRect/>
          <a:stretch>
            <a:fillRect/>
          </a:stretch>
        </p:blipFill>
        <p:spPr bwMode="auto">
          <a:xfrm>
            <a:off x="2987675" y="4149725"/>
            <a:ext cx="2466975" cy="1857375"/>
          </a:xfrm>
          <a:prstGeom prst="rect">
            <a:avLst/>
          </a:prstGeom>
          <a:noFill/>
          <a:ln w="9525">
            <a:noFill/>
            <a:miter lim="800000"/>
            <a:headEnd/>
            <a:tailEnd/>
          </a:ln>
        </p:spPr>
      </p:pic>
      <p:pic>
        <p:nvPicPr>
          <p:cNvPr id="181254" name="Picture 12" descr="ANd9GcTfytzT7krDjzaPWqNOSeVvd6KOmw5oakpP4RpheyMYXGL_gYwp"/>
          <p:cNvPicPr>
            <a:picLocks noChangeAspect="1" noChangeArrowheads="1"/>
          </p:cNvPicPr>
          <p:nvPr/>
        </p:nvPicPr>
        <p:blipFill>
          <a:blip r:embed="rId5"/>
          <a:srcRect/>
          <a:stretch>
            <a:fillRect/>
          </a:stretch>
        </p:blipFill>
        <p:spPr bwMode="auto">
          <a:xfrm>
            <a:off x="5219700" y="3284538"/>
            <a:ext cx="2305050" cy="2033587"/>
          </a:xfrm>
          <a:prstGeom prst="rect">
            <a:avLst/>
          </a:prstGeom>
          <a:noFill/>
          <a:ln w="9525">
            <a:noFill/>
            <a:miter lim="800000"/>
            <a:headEnd/>
            <a:tailEnd/>
          </a:ln>
        </p:spPr>
      </p:pic>
      <p:pic>
        <p:nvPicPr>
          <p:cNvPr id="181255" name="Picture 14" descr="ANd9GcRcPIJAfeQ9wQWeI0rRdj5mbNTg2nhVgNpfDT0fh7MEFRADrSrl"/>
          <p:cNvPicPr>
            <a:picLocks noChangeAspect="1" noChangeArrowheads="1"/>
          </p:cNvPicPr>
          <p:nvPr/>
        </p:nvPicPr>
        <p:blipFill>
          <a:blip r:embed="rId6"/>
          <a:srcRect/>
          <a:stretch>
            <a:fillRect/>
          </a:stretch>
        </p:blipFill>
        <p:spPr bwMode="auto">
          <a:xfrm>
            <a:off x="6300788" y="5229225"/>
            <a:ext cx="2438400" cy="11049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1"/>
          <p:cNvSpPr>
            <a:spLocks noGrp="1"/>
          </p:cNvSpPr>
          <p:nvPr>
            <p:ph type="title"/>
          </p:nvPr>
        </p:nvSpPr>
        <p:spPr/>
        <p:txBody>
          <a:bodyPr/>
          <a:lstStyle/>
          <a:p>
            <a:r>
              <a:rPr lang="en-US"/>
              <a:t>Take home messages</a:t>
            </a:r>
          </a:p>
        </p:txBody>
      </p:sp>
      <p:sp>
        <p:nvSpPr>
          <p:cNvPr id="185347" name="Content Placeholder 2"/>
          <p:cNvSpPr>
            <a:spLocks noGrp="1"/>
          </p:cNvSpPr>
          <p:nvPr>
            <p:ph idx="1"/>
          </p:nvPr>
        </p:nvSpPr>
        <p:spPr/>
        <p:txBody>
          <a:bodyPr/>
          <a:lstStyle/>
          <a:p>
            <a:endParaRPr lang="en-US"/>
          </a:p>
          <a:p>
            <a:r>
              <a:rPr lang="en-US"/>
              <a:t>Strabismus is a symptom/sign (similar to fever ) which might be the presenting sign of life threatening conditions.</a:t>
            </a:r>
          </a:p>
          <a:p>
            <a:r>
              <a:rPr lang="en-US"/>
              <a:t>Parents are always true about their complaint of presence of squint.</a:t>
            </a:r>
          </a:p>
          <a:p>
            <a:r>
              <a:rPr lang="en-US"/>
              <a:t>There is nothing called Pseudo strabismus.</a:t>
            </a:r>
          </a:p>
          <a:p>
            <a:r>
              <a:rPr lang="en-US"/>
              <a:t>Never patch the eye of a child.</a:t>
            </a:r>
          </a:p>
        </p:txBody>
      </p:sp>
      <p:pic>
        <p:nvPicPr>
          <p:cNvPr id="185348" name="Picture 2" descr="C:\Users\Owner\Desktop\temp pict\download (1).jpg"/>
          <p:cNvPicPr>
            <a:picLocks noChangeAspect="1" noChangeArrowheads="1"/>
          </p:cNvPicPr>
          <p:nvPr/>
        </p:nvPicPr>
        <p:blipFill>
          <a:blip r:embed="rId2"/>
          <a:srcRect/>
          <a:stretch>
            <a:fillRect/>
          </a:stretch>
        </p:blipFill>
        <p:spPr bwMode="auto">
          <a:xfrm>
            <a:off x="6829425" y="0"/>
            <a:ext cx="2314575" cy="21336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1209</Words>
  <Application>Microsoft Office PowerPoint</Application>
  <PresentationFormat>On-screen Show (4:3)</PresentationFormat>
  <Paragraphs>203</Paragraphs>
  <Slides>42</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Calibri</vt:lpstr>
      <vt:lpstr>Comic Sans MS</vt:lpstr>
      <vt:lpstr>Corbel</vt:lpstr>
      <vt:lpstr>Courier New</vt:lpstr>
      <vt:lpstr>Wingdings</vt:lpstr>
      <vt:lpstr>Wingdings 2</vt:lpstr>
      <vt:lpstr>Office Theme</vt:lpstr>
      <vt:lpstr>Strabismus for 5th yr medical students</vt:lpstr>
      <vt:lpstr>PowerPoint Presentation</vt:lpstr>
      <vt:lpstr>PowerPoint Presentation</vt:lpstr>
      <vt:lpstr>PowerPoint Presentation</vt:lpstr>
      <vt:lpstr>PowerPoint Presentation</vt:lpstr>
      <vt:lpstr>PowerPoint Presentation</vt:lpstr>
      <vt:lpstr>PowerPoint Presentation</vt:lpstr>
      <vt:lpstr>Binocular Single vision and Stereopsis</vt:lpstr>
      <vt:lpstr>Importance of Stereopsis</vt:lpstr>
      <vt:lpstr>Strabismus/Squint definition </vt:lpstr>
      <vt:lpstr>Work up</vt:lpstr>
      <vt:lpstr>Non-Paralytic Squint ( Concomitant Squint)</vt:lpstr>
      <vt:lpstr>PowerPoint Presentation</vt:lpstr>
      <vt:lpstr>Non-Paralytic Squint ( Concomitant Squint)</vt:lpstr>
      <vt:lpstr>Cycloplegic refraction </vt:lpstr>
      <vt:lpstr>Paralytic Squint ( Incomitant squint)</vt:lpstr>
      <vt:lpstr>Paralytic Squint ( Incomitant squint)</vt:lpstr>
      <vt:lpstr>Isolated Nerve Palsies </vt:lpstr>
      <vt:lpstr>Paralytic Squint ( Incomitant squint)</vt:lpstr>
      <vt:lpstr>Dysthyroid eye disease </vt:lpstr>
      <vt:lpstr>Myasthenia gravis </vt:lpstr>
      <vt:lpstr>Cover – Uncover test </vt:lpstr>
      <vt:lpstr>Cover – Uncover test </vt:lpstr>
      <vt:lpstr>Cover – Uncover test </vt:lpstr>
      <vt:lpstr>Alternate Cover test</vt:lpstr>
      <vt:lpstr>Alternate Cover test</vt:lpstr>
      <vt:lpstr>Esotropia</vt:lpstr>
      <vt:lpstr>Concomitant Esotropia</vt:lpstr>
      <vt:lpstr>Congenital (Infantile) esotropia</vt:lpstr>
      <vt:lpstr>Accommodative Esotropia </vt:lpstr>
      <vt:lpstr>PowerPoint Presentation</vt:lpstr>
      <vt:lpstr>PowerPoint Presentation</vt:lpstr>
      <vt:lpstr>Non- accommodative esotropia</vt:lpstr>
      <vt:lpstr>Exotropia</vt:lpstr>
      <vt:lpstr>Intermittent Exotropia</vt:lpstr>
      <vt:lpstr>Non-accommodative exotropia</vt:lpstr>
      <vt:lpstr>Management</vt:lpstr>
      <vt:lpstr>Amblyopia</vt:lpstr>
      <vt:lpstr>Strabismic Amblyopia </vt:lpstr>
      <vt:lpstr>Anisometropic Amblyopia</vt:lpstr>
      <vt:lpstr>Form-deprivation amblyopia</vt:lpstr>
      <vt:lpstr>Take home messages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Dr-M-Gharaibeh</dc:creator>
  <cp:lastModifiedBy>mutaz</cp:lastModifiedBy>
  <cp:revision>11</cp:revision>
  <dcterms:created xsi:type="dcterms:W3CDTF">2021-08-03T07:50:32Z</dcterms:created>
  <dcterms:modified xsi:type="dcterms:W3CDTF">2026-07-05T08:54:03Z</dcterms:modified>
</cp:coreProperties>
</file>