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307" r:id="rId4"/>
    <p:sldId id="258" r:id="rId5"/>
    <p:sldId id="308" r:id="rId6"/>
    <p:sldId id="309" r:id="rId7"/>
    <p:sldId id="310" r:id="rId8"/>
    <p:sldId id="261" r:id="rId9"/>
    <p:sldId id="267" r:id="rId10"/>
    <p:sldId id="295" r:id="rId11"/>
    <p:sldId id="262" r:id="rId12"/>
    <p:sldId id="302" r:id="rId13"/>
    <p:sldId id="311" r:id="rId14"/>
    <p:sldId id="306" r:id="rId15"/>
    <p:sldId id="268" r:id="rId16"/>
    <p:sldId id="277" r:id="rId17"/>
    <p:sldId id="263" r:id="rId18"/>
    <p:sldId id="266" r:id="rId19"/>
    <p:sldId id="264" r:id="rId20"/>
    <p:sldId id="265" r:id="rId21"/>
    <p:sldId id="280" r:id="rId22"/>
    <p:sldId id="281" r:id="rId23"/>
    <p:sldId id="296" r:id="rId24"/>
    <p:sldId id="273" r:id="rId25"/>
    <p:sldId id="275" r:id="rId26"/>
    <p:sldId id="274" r:id="rId27"/>
    <p:sldId id="276" r:id="rId28"/>
    <p:sldId id="278" r:id="rId29"/>
    <p:sldId id="288" r:id="rId30"/>
    <p:sldId id="303" r:id="rId31"/>
    <p:sldId id="289" r:id="rId32"/>
    <p:sldId id="299" r:id="rId33"/>
    <p:sldId id="279" r:id="rId34"/>
    <p:sldId id="297" r:id="rId35"/>
    <p:sldId id="298" r:id="rId36"/>
    <p:sldId id="282" r:id="rId37"/>
    <p:sldId id="269" r:id="rId38"/>
    <p:sldId id="270" r:id="rId39"/>
    <p:sldId id="271" r:id="rId40"/>
    <p:sldId id="284" r:id="rId41"/>
    <p:sldId id="300" r:id="rId42"/>
    <p:sldId id="293" r:id="rId43"/>
    <p:sldId id="286" r:id="rId44"/>
    <p:sldId id="287" r:id="rId45"/>
    <p:sldId id="301" r:id="rId46"/>
    <p:sldId id="291" r:id="rId47"/>
    <p:sldId id="304" r:id="rId48"/>
    <p:sldId id="305"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249" autoAdjust="0"/>
  </p:normalViewPr>
  <p:slideViewPr>
    <p:cSldViewPr>
      <p:cViewPr varScale="1">
        <p:scale>
          <a:sx n="71" d="100"/>
          <a:sy n="71" d="100"/>
        </p:scale>
        <p:origin x="135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AC1BEF-F9C2-4886-BC73-D559852BD2A1}" type="datetimeFigureOut">
              <a:rPr lang="en-US" smtClean="0"/>
              <a:pPr/>
              <a:t>8/16/2025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464FE3-52BE-42EC-88D4-A77487E26DC4}" type="slidenum">
              <a:rPr lang="en-US" smtClean="0"/>
              <a:pPr/>
              <a:t>‹#›</a:t>
            </a:fld>
            <a:endParaRPr lang="en-US"/>
          </a:p>
        </p:txBody>
      </p:sp>
    </p:spTree>
    <p:extLst>
      <p:ext uri="{BB962C8B-B14F-4D97-AF65-F5344CB8AC3E}">
        <p14:creationId xmlns:p14="http://schemas.microsoft.com/office/powerpoint/2010/main" val="69989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464FE3-52BE-42EC-88D4-A77487E26DC4}" type="slidenum">
              <a:rPr lang="en-US" smtClean="0"/>
              <a:pPr/>
              <a:t>2</a:t>
            </a:fld>
            <a:endParaRPr lang="en-US"/>
          </a:p>
        </p:txBody>
      </p:sp>
    </p:spTree>
    <p:extLst>
      <p:ext uri="{BB962C8B-B14F-4D97-AF65-F5344CB8AC3E}">
        <p14:creationId xmlns:p14="http://schemas.microsoft.com/office/powerpoint/2010/main" val="1549190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 Id="rId5" Type="http://schemas.openxmlformats.org/officeDocument/2006/relationships/image" Target="../media/image25.emf"/><Relationship Id="rId4" Type="http://schemas.openxmlformats.org/officeDocument/2006/relationships/image" Target="../media/image24.emf"/></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jpeg"/><Relationship Id="rId9"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4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4F7FB-DD36-4068-B484-031D4F01A566}"/>
              </a:ext>
            </a:extLst>
          </p:cNvPr>
          <p:cNvSpPr>
            <a:spLocks noGrp="1"/>
          </p:cNvSpPr>
          <p:nvPr>
            <p:ph type="ctrTitle"/>
          </p:nvPr>
        </p:nvSpPr>
        <p:spPr/>
        <p:txBody>
          <a:bodyPr/>
          <a:lstStyle/>
          <a:p>
            <a:r>
              <a:rPr lang="en-US" b="1" dirty="0"/>
              <a:t>Spinal dysraphism (spina bifida)</a:t>
            </a:r>
            <a:endParaRPr lang="en-US" dirty="0"/>
          </a:p>
        </p:txBody>
      </p:sp>
      <p:sp>
        <p:nvSpPr>
          <p:cNvPr id="3" name="Subtitle 2">
            <a:extLst>
              <a:ext uri="{FF2B5EF4-FFF2-40B4-BE49-F238E27FC236}">
                <a16:creationId xmlns:a16="http://schemas.microsoft.com/office/drawing/2014/main" id="{702129B9-682A-46D6-912C-51467341F08A}"/>
              </a:ext>
            </a:extLst>
          </p:cNvPr>
          <p:cNvSpPr>
            <a:spLocks noGrp="1"/>
          </p:cNvSpPr>
          <p:nvPr>
            <p:ph type="subTitle" idx="1"/>
          </p:nvPr>
        </p:nvSpPr>
        <p:spPr/>
        <p:txBody>
          <a:bodyPr/>
          <a:lstStyle/>
          <a:p>
            <a:r>
              <a:rPr lang="en-US" dirty="0" err="1"/>
              <a:t>Dr.Qussay</a:t>
            </a:r>
            <a:r>
              <a:rPr lang="en-US" dirty="0"/>
              <a:t> </a:t>
            </a:r>
            <a:r>
              <a:rPr lang="en-US" dirty="0" err="1"/>
              <a:t>Alsabbagh</a:t>
            </a:r>
            <a:endParaRPr lang="en-US" dirty="0"/>
          </a:p>
        </p:txBody>
      </p:sp>
    </p:spTree>
    <p:extLst>
      <p:ext uri="{BB962C8B-B14F-4D97-AF65-F5344CB8AC3E}">
        <p14:creationId xmlns:p14="http://schemas.microsoft.com/office/powerpoint/2010/main" val="2755361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a:latin typeface="Helvetica Neue"/>
                <a:ea typeface="Helvetica Neue"/>
                <a:cs typeface="Helvetica Neue"/>
                <a:sym typeface="Helvetica Neue"/>
              </a:rPr>
              <a:t>Nutritional deficiency of Folic Acid </a:t>
            </a:r>
            <a:r>
              <a:rPr lang="en-US" sz="2400" dirty="0"/>
              <a:t>supplementation of folic acid at a dose of 4 mg/day in women with a history of children with MM reduced the risk of recurrence by approximately 70% (Lumley et al. 2001)</a:t>
            </a:r>
            <a:r>
              <a:rPr lang="en-US" sz="2400" dirty="0">
                <a:latin typeface="Helvetica Neue"/>
                <a:ea typeface="Helvetica Neue"/>
                <a:cs typeface="Helvetica Neue"/>
                <a:sym typeface="Helvetica Neue"/>
              </a:rPr>
              <a:t>.</a:t>
            </a:r>
          </a:p>
          <a:p>
            <a:pPr>
              <a:buFont typeface="Wingdings" pitchFamily="2" charset="2"/>
              <a:buChar char="Ø"/>
            </a:pPr>
            <a:r>
              <a:rPr lang="en-US" sz="2400" dirty="0"/>
              <a:t>Others: inositol, vitamin B12 , choline, retinoic acid, and iron</a:t>
            </a:r>
            <a:endParaRPr lang="en-US" sz="2400" dirty="0">
              <a:latin typeface="Helvetica Neue"/>
              <a:ea typeface="Helvetica Neue"/>
              <a:cs typeface="Helvetica Neue"/>
              <a:sym typeface="Helvetica Neue"/>
            </a:endParaRPr>
          </a:p>
          <a:p>
            <a:pPr marL="355600" marR="462280" lvl="0" defTabSz="457200">
              <a:buSzPct val="45000"/>
              <a:buFont typeface="Wingdings" panose="05000000000000000000" pitchFamily="2" charset="2"/>
              <a:buChar char="Ø"/>
              <a:defRPr sz="1800"/>
            </a:pPr>
            <a:r>
              <a:rPr lang="en-US" sz="2400" dirty="0">
                <a:latin typeface="Helvetica Neue"/>
                <a:ea typeface="Helvetica Neue"/>
                <a:cs typeface="Helvetica Neue"/>
                <a:sym typeface="Helvetica Neue"/>
              </a:rPr>
              <a:t>Medications like. Anticonvulsants(</a:t>
            </a:r>
            <a:r>
              <a:rPr lang="en-US" sz="2400" dirty="0" err="1">
                <a:latin typeface="Helvetica Neue"/>
                <a:ea typeface="Helvetica Neue"/>
                <a:cs typeface="Helvetica Neue"/>
                <a:sym typeface="Helvetica Neue"/>
              </a:rPr>
              <a:t>valproate</a:t>
            </a:r>
            <a:r>
              <a:rPr lang="en-US" sz="2400" dirty="0">
                <a:latin typeface="Helvetica Neue"/>
                <a:ea typeface="Helvetica Neue"/>
                <a:cs typeface="Helvetica Neue"/>
                <a:sym typeface="Helvetica Neue"/>
              </a:rPr>
              <a:t>)</a:t>
            </a:r>
          </a:p>
          <a:p>
            <a:pPr marL="355600" marR="462280" defTabSz="457200">
              <a:buSzPct val="45000"/>
              <a:buFont typeface="Wingdings" panose="05000000000000000000" pitchFamily="2" charset="2"/>
              <a:buChar char="Ø"/>
              <a:defRPr sz="1800"/>
            </a:pPr>
            <a:r>
              <a:rPr lang="en-US" sz="2400" dirty="0">
                <a:latin typeface="Helvetica Neue"/>
                <a:ea typeface="Helvetica Neue"/>
                <a:cs typeface="Helvetica Neue"/>
                <a:sym typeface="Helvetica Neue"/>
              </a:rPr>
              <a:t>Conditions like:. Diabetes, obesity  and fever also increases the chances of  delivering of a baby with a spina bifida</a:t>
            </a:r>
          </a:p>
          <a:p>
            <a:pPr>
              <a:buFont typeface="Wingdings" pitchFamily="2" charset="2"/>
              <a:buChar char="Ø"/>
            </a:pPr>
            <a:endParaRPr lang="en-US" sz="2800" dirty="0">
              <a:latin typeface="Helvetica Neue"/>
              <a:ea typeface="Helvetica Neue"/>
              <a:cs typeface="Helvetica Neue"/>
              <a:sym typeface="Helvetica Neue"/>
            </a:endParaRPr>
          </a:p>
          <a:p>
            <a:endParaRPr lang="ar-JO"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128453-E263-4C8E-B35A-86AB7578B7B3}"/>
              </a:ext>
            </a:extLst>
          </p:cNvPr>
          <p:cNvSpPr>
            <a:spLocks noGrp="1"/>
          </p:cNvSpPr>
          <p:nvPr>
            <p:ph type="title"/>
          </p:nvPr>
        </p:nvSpPr>
        <p:spPr>
          <a:xfrm>
            <a:off x="628650" y="963877"/>
            <a:ext cx="2620771" cy="4930246"/>
          </a:xfrm>
        </p:spPr>
        <p:txBody>
          <a:bodyPr>
            <a:normAutofit/>
          </a:bodyPr>
          <a:lstStyle/>
          <a:p>
            <a:pPr algn="r"/>
            <a:r>
              <a:rPr lang="en-US">
                <a:solidFill>
                  <a:schemeClr val="accent1"/>
                </a:solidFill>
              </a:rPr>
              <a:t>Types of spina bifida</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71575E1-230C-4B1C-B815-80614C7387D3}"/>
              </a:ext>
            </a:extLst>
          </p:cNvPr>
          <p:cNvSpPr>
            <a:spLocks noGrp="1"/>
          </p:cNvSpPr>
          <p:nvPr>
            <p:ph idx="1"/>
          </p:nvPr>
        </p:nvSpPr>
        <p:spPr>
          <a:xfrm>
            <a:off x="3732023" y="963877"/>
            <a:ext cx="4783327" cy="4930246"/>
          </a:xfrm>
        </p:spPr>
        <p:txBody>
          <a:bodyPr anchor="ctr">
            <a:normAutofit/>
          </a:bodyPr>
          <a:lstStyle/>
          <a:p>
            <a:pPr>
              <a:buFont typeface="Wingdings" pitchFamily="2" charset="2"/>
              <a:buChar char="Ø"/>
            </a:pPr>
            <a:r>
              <a:rPr lang="en-US" sz="2400" b="1" dirty="0"/>
              <a:t>Spina bifida occulta</a:t>
            </a:r>
          </a:p>
          <a:p>
            <a:pPr marL="0" indent="0">
              <a:buNone/>
            </a:pPr>
            <a:r>
              <a:rPr lang="en-US" sz="2400" dirty="0"/>
              <a:t>Congenital absence of a </a:t>
            </a:r>
            <a:r>
              <a:rPr lang="en-US" sz="2400" dirty="0" err="1"/>
              <a:t>spinous</a:t>
            </a:r>
            <a:r>
              <a:rPr lang="en-US" sz="2400" dirty="0"/>
              <a:t> process and variable amounts of lamina. No visible exposure of </a:t>
            </a:r>
            <a:r>
              <a:rPr lang="en-US" sz="2400" dirty="0" err="1"/>
              <a:t>meninges</a:t>
            </a:r>
            <a:r>
              <a:rPr lang="en-US" sz="2400" dirty="0"/>
              <a:t> or neural tissue .</a:t>
            </a:r>
          </a:p>
          <a:p>
            <a:pPr>
              <a:buFont typeface="Wingdings" pitchFamily="2" charset="2"/>
              <a:buChar char="Ø"/>
            </a:pPr>
            <a:r>
              <a:rPr lang="en-US" sz="2400" dirty="0"/>
              <a:t> </a:t>
            </a:r>
            <a:r>
              <a:rPr lang="en-US" sz="2400" b="1" dirty="0"/>
              <a:t>Spina bifida aperta </a:t>
            </a:r>
            <a:r>
              <a:rPr lang="en-US" sz="2400" dirty="0"/>
              <a:t>(</a:t>
            </a:r>
            <a:r>
              <a:rPr lang="en-US" sz="2400" i="1" dirty="0"/>
              <a:t>aperta </a:t>
            </a:r>
            <a:r>
              <a:rPr lang="en-US" sz="2400" dirty="0"/>
              <a:t>from the Latin for “open”) or </a:t>
            </a:r>
            <a:r>
              <a:rPr lang="en-US" sz="2400" b="1" dirty="0"/>
              <a:t>spina bifida </a:t>
            </a:r>
            <a:r>
              <a:rPr lang="en-US" sz="2400" b="1" dirty="0" err="1"/>
              <a:t>cystica</a:t>
            </a:r>
            <a:r>
              <a:rPr lang="en-US" sz="2400" dirty="0"/>
              <a:t>.</a:t>
            </a:r>
          </a:p>
        </p:txBody>
      </p:sp>
    </p:spTree>
    <p:extLst>
      <p:ext uri="{BB962C8B-B14F-4D97-AF65-F5344CB8AC3E}">
        <p14:creationId xmlns:p14="http://schemas.microsoft.com/office/powerpoint/2010/main" val="577575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10;&#10;Description automatically generated">
            <a:extLst>
              <a:ext uri="{FF2B5EF4-FFF2-40B4-BE49-F238E27FC236}">
                <a16:creationId xmlns:a16="http://schemas.microsoft.com/office/drawing/2014/main" id="{B42EBF05-2B51-420B-956F-57DC25A505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663" y="1500174"/>
            <a:ext cx="7286676" cy="435771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E2BF18-F7BE-4E47-A9E8-6AFF555B57EA}"/>
              </a:ext>
            </a:extLst>
          </p:cNvPr>
          <p:cNvPicPr>
            <a:picLocks noChangeAspect="1"/>
          </p:cNvPicPr>
          <p:nvPr/>
        </p:nvPicPr>
        <p:blipFill>
          <a:blip r:embed="rId2"/>
          <a:stretch>
            <a:fillRect/>
          </a:stretch>
        </p:blipFill>
        <p:spPr>
          <a:xfrm>
            <a:off x="611560" y="692696"/>
            <a:ext cx="8136904" cy="5328592"/>
          </a:xfrm>
          <a:prstGeom prst="rect">
            <a:avLst/>
          </a:prstGeom>
        </p:spPr>
      </p:pic>
    </p:spTree>
    <p:extLst>
      <p:ext uri="{BB962C8B-B14F-4D97-AF65-F5344CB8AC3E}">
        <p14:creationId xmlns:p14="http://schemas.microsoft.com/office/powerpoint/2010/main" val="1185326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44000" cy="664371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13"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16">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D0725AA0-3435-4083-A6FB-1061376C9727}"/>
              </a:ext>
            </a:extLst>
          </p:cNvPr>
          <p:cNvSpPr>
            <a:spLocks noGrp="1"/>
          </p:cNvSpPr>
          <p:nvPr>
            <p:ph type="title"/>
          </p:nvPr>
        </p:nvSpPr>
        <p:spPr>
          <a:xfrm>
            <a:off x="785460" y="759805"/>
            <a:ext cx="7729890" cy="1325563"/>
          </a:xfrm>
        </p:spPr>
        <p:txBody>
          <a:bodyPr>
            <a:normAutofit/>
          </a:bodyPr>
          <a:lstStyle/>
          <a:p>
            <a:r>
              <a:rPr lang="en-US" sz="3500" b="1">
                <a:solidFill>
                  <a:srgbClr val="FFFFFF"/>
                </a:solidFill>
              </a:rPr>
              <a:t>SPINA BIFIDA OCCULTA (SBO)</a:t>
            </a:r>
            <a:br>
              <a:rPr lang="en-US" sz="3500" b="1">
                <a:solidFill>
                  <a:srgbClr val="FFFFFF"/>
                </a:solidFill>
              </a:rPr>
            </a:br>
            <a:endParaRPr lang="en-US" sz="3500">
              <a:solidFill>
                <a:srgbClr val="FFFFFF"/>
              </a:solidFill>
            </a:endParaRPr>
          </a:p>
        </p:txBody>
      </p:sp>
      <p:sp>
        <p:nvSpPr>
          <p:cNvPr id="3" name="Content Placeholder 2">
            <a:extLst>
              <a:ext uri="{FF2B5EF4-FFF2-40B4-BE49-F238E27FC236}">
                <a16:creationId xmlns:a16="http://schemas.microsoft.com/office/drawing/2014/main" id="{4BB475E7-BCC3-4E11-9550-B37C468B5F87}"/>
              </a:ext>
            </a:extLst>
          </p:cNvPr>
          <p:cNvSpPr>
            <a:spLocks noGrp="1"/>
          </p:cNvSpPr>
          <p:nvPr>
            <p:ph idx="1"/>
          </p:nvPr>
        </p:nvSpPr>
        <p:spPr>
          <a:xfrm>
            <a:off x="1068678" y="2494450"/>
            <a:ext cx="3646198" cy="3563159"/>
          </a:xfrm>
        </p:spPr>
        <p:txBody>
          <a:bodyPr>
            <a:normAutofit/>
          </a:bodyPr>
          <a:lstStyle/>
          <a:p>
            <a:pPr marL="0" indent="0">
              <a:buNone/>
            </a:pPr>
            <a:r>
              <a:rPr lang="en-US" sz="1900" dirty="0"/>
              <a:t>Reported prevalence range of SBO: 5-30% of North Americans (5-10% is probably more realistic). </a:t>
            </a:r>
          </a:p>
          <a:p>
            <a:pPr marL="0" indent="0">
              <a:buNone/>
            </a:pPr>
            <a:r>
              <a:rPr lang="en-US" sz="1900" dirty="0"/>
              <a:t>The defect may be palpable, and there may be overlying </a:t>
            </a:r>
            <a:r>
              <a:rPr lang="en-US" sz="1900" dirty="0" err="1"/>
              <a:t>cutaneous</a:t>
            </a:r>
            <a:r>
              <a:rPr lang="en-US" sz="1900" dirty="0"/>
              <a:t> manifestations </a:t>
            </a:r>
          </a:p>
          <a:p>
            <a:pPr marL="0" indent="0">
              <a:buNone/>
            </a:pPr>
            <a:r>
              <a:rPr lang="en-US" sz="1900" dirty="0"/>
              <a:t>Often an incidental finding, usually of no clinical importance when it occurs alone. </a:t>
            </a:r>
          </a:p>
        </p:txBody>
      </p:sp>
      <p:pic>
        <p:nvPicPr>
          <p:cNvPr id="5" name="Picture 4" descr="A close up of a logo&#10;&#10;Description automatically generated">
            <a:extLst>
              <a:ext uri="{FF2B5EF4-FFF2-40B4-BE49-F238E27FC236}">
                <a16:creationId xmlns:a16="http://schemas.microsoft.com/office/drawing/2014/main" id="{5E9BD6C7-E218-4CC1-8EB6-DD8994860709}"/>
              </a:ext>
            </a:extLst>
          </p:cNvPr>
          <p:cNvPicPr>
            <a:picLocks noChangeAspect="1"/>
          </p:cNvPicPr>
          <p:nvPr/>
        </p:nvPicPr>
        <p:blipFill rotWithShape="1">
          <a:blip r:embed="rId2">
            <a:extLst>
              <a:ext uri="{28A0092B-C50C-407E-A947-70E740481C1C}">
                <a14:useLocalDpi xmlns:a14="http://schemas.microsoft.com/office/drawing/2010/main" val="0"/>
              </a:ext>
            </a:extLst>
          </a:blip>
          <a:srcRect t="8487" r="4" b="4"/>
          <a:stretch/>
        </p:blipFill>
        <p:spPr>
          <a:xfrm>
            <a:off x="4574169" y="2492376"/>
            <a:ext cx="3601803" cy="3563372"/>
          </a:xfrm>
          <a:prstGeom prst="rect">
            <a:avLst/>
          </a:prstGeom>
        </p:spPr>
      </p:pic>
    </p:spTree>
    <p:extLst>
      <p:ext uri="{BB962C8B-B14F-4D97-AF65-F5344CB8AC3E}">
        <p14:creationId xmlns:p14="http://schemas.microsoft.com/office/powerpoint/2010/main" val="4160427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38DFAF-51A9-4C73-B395-024D2618F77C}"/>
              </a:ext>
            </a:extLst>
          </p:cNvPr>
          <p:cNvSpPr>
            <a:spLocks noGrp="1"/>
          </p:cNvSpPr>
          <p:nvPr>
            <p:ph idx="1"/>
          </p:nvPr>
        </p:nvSpPr>
        <p:spPr>
          <a:xfrm>
            <a:off x="237505" y="731838"/>
            <a:ext cx="5126583" cy="5394326"/>
          </a:xfrm>
        </p:spPr>
        <p:txBody>
          <a:bodyPr>
            <a:normAutofit fontScale="77500" lnSpcReduction="20000"/>
          </a:bodyPr>
          <a:lstStyle/>
          <a:p>
            <a:pPr>
              <a:buFont typeface="Wingdings" panose="05000000000000000000" pitchFamily="2" charset="2"/>
              <a:buChar char="Ø"/>
            </a:pPr>
            <a:r>
              <a:rPr lang="en-US" sz="3400" dirty="0"/>
              <a:t>No statistical association of SBO with nonspecific Low back pain. An increased incidence of disc herniation was shown in one study.</a:t>
            </a:r>
          </a:p>
          <a:p>
            <a:pPr>
              <a:buFont typeface="Wingdings" panose="05000000000000000000" pitchFamily="2" charset="2"/>
              <a:buChar char="Ø"/>
            </a:pPr>
            <a:r>
              <a:rPr lang="en-US" sz="3400" dirty="0"/>
              <a:t>SBO may occasionally be associated with </a:t>
            </a:r>
            <a:r>
              <a:rPr lang="en-US" sz="3400" dirty="0" err="1"/>
              <a:t>diastematomyelia</a:t>
            </a:r>
            <a:r>
              <a:rPr lang="en-US" sz="3400" dirty="0"/>
              <a:t>, tethered cord, lipoma, or dermoid tumor. </a:t>
            </a:r>
          </a:p>
          <a:p>
            <a:pPr>
              <a:buFont typeface="Wingdings" panose="05000000000000000000" pitchFamily="2" charset="2"/>
              <a:buChar char="Ø"/>
            </a:pPr>
            <a:r>
              <a:rPr lang="en-US" sz="3400" dirty="0"/>
              <a:t>When symptomatic from one of these associated conditions, the presentation is usually that of tethered cord (gait disturbance, leg weakness and atrophy, urinary disturbance, foot deformities…,).</a:t>
            </a:r>
          </a:p>
          <a:p>
            <a:pPr>
              <a:buFont typeface="Wingdings" panose="05000000000000000000" pitchFamily="2" charset="2"/>
              <a:buChar char="ü"/>
            </a:pPr>
            <a:endParaRPr lang="en-US" dirty="0"/>
          </a:p>
        </p:txBody>
      </p:sp>
      <p:pic>
        <p:nvPicPr>
          <p:cNvPr id="7" name="Picture 6" descr="A picture containing film, refrigerator&#10;&#10;Description automatically generated">
            <a:extLst>
              <a:ext uri="{FF2B5EF4-FFF2-40B4-BE49-F238E27FC236}">
                <a16:creationId xmlns:a16="http://schemas.microsoft.com/office/drawing/2014/main" id="{9B4A4B0A-313A-41F6-8A60-6DFD3837BC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074" y="2786058"/>
            <a:ext cx="2691421" cy="3361054"/>
          </a:xfrm>
          <a:prstGeom prst="rect">
            <a:avLst/>
          </a:prstGeom>
        </p:spPr>
      </p:pic>
      <p:sp>
        <p:nvSpPr>
          <p:cNvPr id="8" name="Arrow: Right 7">
            <a:extLst>
              <a:ext uri="{FF2B5EF4-FFF2-40B4-BE49-F238E27FC236}">
                <a16:creationId xmlns:a16="http://schemas.microsoft.com/office/drawing/2014/main" id="{2F45FC69-99DE-4B3F-8BEC-266F495FD8CE}"/>
              </a:ext>
            </a:extLst>
          </p:cNvPr>
          <p:cNvSpPr/>
          <p:nvPr/>
        </p:nvSpPr>
        <p:spPr>
          <a:xfrm>
            <a:off x="5257800" y="4114800"/>
            <a:ext cx="17526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tattoo&#10;&#10;Description automatically generated">
            <a:extLst>
              <a:ext uri="{FF2B5EF4-FFF2-40B4-BE49-F238E27FC236}">
                <a16:creationId xmlns:a16="http://schemas.microsoft.com/office/drawing/2014/main" id="{B9713112-E342-417D-A22B-8C4CAF9E8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2198" y="0"/>
            <a:ext cx="2590792" cy="3000396"/>
          </a:xfrm>
          <a:prstGeom prst="rect">
            <a:avLst/>
          </a:prstGeom>
        </p:spPr>
      </p:pic>
    </p:spTree>
    <p:extLst>
      <p:ext uri="{BB962C8B-B14F-4D97-AF65-F5344CB8AC3E}">
        <p14:creationId xmlns:p14="http://schemas.microsoft.com/office/powerpoint/2010/main" val="491497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D043F0-28E5-423C-B4DE-35405DD117BF}"/>
              </a:ext>
            </a:extLst>
          </p:cNvPr>
          <p:cNvSpPr>
            <a:spLocks noGrp="1"/>
          </p:cNvSpPr>
          <p:nvPr>
            <p:ph type="title"/>
          </p:nvPr>
        </p:nvSpPr>
        <p:spPr>
          <a:xfrm>
            <a:off x="628650" y="963877"/>
            <a:ext cx="2620771" cy="4930246"/>
          </a:xfrm>
        </p:spPr>
        <p:txBody>
          <a:bodyPr>
            <a:normAutofit/>
          </a:bodyPr>
          <a:lstStyle/>
          <a:p>
            <a:pPr algn="r"/>
            <a:r>
              <a:rPr lang="en-US" b="1">
                <a:solidFill>
                  <a:schemeClr val="accent1"/>
                </a:solidFill>
              </a:rPr>
              <a:t>Spina bifida cystica</a:t>
            </a:r>
            <a:endParaRPr lang="en-US">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7C993D9-A083-4329-ADE1-FC0E7A0FDD08}"/>
              </a:ext>
            </a:extLst>
          </p:cNvPr>
          <p:cNvSpPr>
            <a:spLocks noGrp="1"/>
          </p:cNvSpPr>
          <p:nvPr>
            <p:ph idx="1"/>
          </p:nvPr>
        </p:nvSpPr>
        <p:spPr>
          <a:xfrm>
            <a:off x="3732023" y="963877"/>
            <a:ext cx="4783327" cy="4930246"/>
          </a:xfrm>
        </p:spPr>
        <p:txBody>
          <a:bodyPr anchor="ctr">
            <a:normAutofit lnSpcReduction="10000"/>
          </a:bodyPr>
          <a:lstStyle/>
          <a:p>
            <a:pPr>
              <a:buFont typeface="Wingdings" pitchFamily="2" charset="2"/>
              <a:buChar char="Ø"/>
            </a:pPr>
            <a:r>
              <a:rPr lang="en-US" sz="2100" dirty="0" err="1"/>
              <a:t>Meningocele</a:t>
            </a:r>
            <a:r>
              <a:rPr lang="en-US" sz="2100" dirty="0"/>
              <a:t> :Congenital defect in vertebral arches with cystic distension of </a:t>
            </a:r>
            <a:r>
              <a:rPr lang="en-US" sz="2100" dirty="0" err="1"/>
              <a:t>meninges</a:t>
            </a:r>
            <a:r>
              <a:rPr lang="en-US" sz="2100" dirty="0"/>
              <a:t>, but no abnormality of neural tissue. One third have some neurologic deficit.</a:t>
            </a:r>
          </a:p>
          <a:p>
            <a:pPr>
              <a:buFont typeface="Wingdings" pitchFamily="2" charset="2"/>
              <a:buChar char="Ø"/>
            </a:pPr>
            <a:r>
              <a:rPr lang="en-US" sz="2100" dirty="0"/>
              <a:t>Myelomeningocele :Congenital defect in vertebral arches with cystic dilatation of </a:t>
            </a:r>
            <a:r>
              <a:rPr lang="en-US" sz="2100" dirty="0" err="1"/>
              <a:t>meninges</a:t>
            </a:r>
            <a:r>
              <a:rPr lang="en-US" sz="2100" dirty="0"/>
              <a:t> and structural or functional abnormality of spinal cord or </a:t>
            </a:r>
            <a:r>
              <a:rPr lang="en-US" sz="2100" dirty="0" err="1"/>
              <a:t>cauda</a:t>
            </a:r>
            <a:r>
              <a:rPr lang="en-US" sz="2100" dirty="0"/>
              <a:t> </a:t>
            </a:r>
            <a:r>
              <a:rPr lang="en-US" sz="2100" dirty="0" err="1"/>
              <a:t>equina</a:t>
            </a:r>
            <a:r>
              <a:rPr lang="en-US" sz="2100" dirty="0"/>
              <a:t> .</a:t>
            </a:r>
            <a:r>
              <a:rPr lang="en-US" sz="2400" dirty="0"/>
              <a:t> </a:t>
            </a:r>
          </a:p>
          <a:p>
            <a:r>
              <a:rPr lang="en-US" sz="2400" dirty="0"/>
              <a:t>MM is the most common anomaly of the CNS that is compatible with life and has a mortality rate of approximately 10%</a:t>
            </a:r>
            <a:endParaRPr lang="en-US" sz="2100" dirty="0"/>
          </a:p>
        </p:txBody>
      </p:sp>
    </p:spTree>
    <p:extLst>
      <p:ext uri="{BB962C8B-B14F-4D97-AF65-F5344CB8AC3E}">
        <p14:creationId xmlns:p14="http://schemas.microsoft.com/office/powerpoint/2010/main" val="2854828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97661" y="280374"/>
            <a:ext cx="8579095"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978C64-1240-48F1-BC68-42B0F3FEB38B}"/>
              </a:ext>
            </a:extLst>
          </p:cNvPr>
          <p:cNvSpPr>
            <a:spLocks noGrp="1"/>
          </p:cNvSpPr>
          <p:nvPr>
            <p:ph type="title"/>
          </p:nvPr>
        </p:nvSpPr>
        <p:spPr>
          <a:xfrm>
            <a:off x="409763" y="433545"/>
            <a:ext cx="8354890" cy="930447"/>
          </a:xfrm>
        </p:spPr>
        <p:txBody>
          <a:bodyPr vert="horz" lIns="91440" tIns="45720" rIns="91440" bIns="45720" rtlCol="0" anchor="b">
            <a:normAutofit/>
          </a:bodyPr>
          <a:lstStyle/>
          <a:p>
            <a:pPr>
              <a:lnSpc>
                <a:spcPct val="90000"/>
              </a:lnSpc>
            </a:pPr>
            <a:r>
              <a:rPr lang="en-US" sz="2900">
                <a:solidFill>
                  <a:srgbClr val="FFFFFF"/>
                </a:solidFill>
              </a:rPr>
              <a:t>Meningocele</a:t>
            </a:r>
            <a:br>
              <a:rPr lang="en-US" sz="2900">
                <a:solidFill>
                  <a:srgbClr val="FFFFFF"/>
                </a:solidFill>
              </a:rPr>
            </a:br>
            <a:endParaRPr lang="en-US" sz="2900">
              <a:solidFill>
                <a:srgbClr val="FFFFFF"/>
              </a:solidFill>
            </a:endParaRPr>
          </a:p>
        </p:txBody>
      </p:sp>
      <p:cxnSp>
        <p:nvCxnSpPr>
          <p:cNvPr id="12" name="Straight Connector 1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72558" y="1522292"/>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Picture 4" descr="A close up of a logo&#10;&#10;Description automatically generated">
            <a:extLst>
              <a:ext uri="{FF2B5EF4-FFF2-40B4-BE49-F238E27FC236}">
                <a16:creationId xmlns:a16="http://schemas.microsoft.com/office/drawing/2014/main" id="{317AECB2-5545-411C-A512-7C22180449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675" y="2481966"/>
            <a:ext cx="4091938" cy="3887340"/>
          </a:xfrm>
          <a:prstGeom prst="rect">
            <a:avLst/>
          </a:prstGeom>
        </p:spPr>
      </p:pic>
      <p:cxnSp>
        <p:nvCxnSpPr>
          <p:cNvPr id="14" name="Straight Connector 13">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8720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B4FD3075-4A5C-44BC-8570-15EB342A1113}"/>
              </a:ext>
            </a:extLst>
          </p:cNvPr>
          <p:cNvPicPr>
            <a:picLocks noGrp="1" noChangeAspect="1"/>
          </p:cNvPicPr>
          <p:nvPr>
            <p:ph idx="1"/>
          </p:nvPr>
        </p:nvPicPr>
        <p:blipFill>
          <a:blip r:embed="rId3"/>
          <a:stretch>
            <a:fillRect/>
          </a:stretch>
        </p:blipFill>
        <p:spPr>
          <a:xfrm>
            <a:off x="4833804" y="2716697"/>
            <a:ext cx="4091938" cy="3417878"/>
          </a:xfrm>
          <a:prstGeom prst="rect">
            <a:avLst/>
          </a:prstGeom>
        </p:spPr>
      </p:pic>
    </p:spTree>
    <p:extLst>
      <p:ext uri="{BB962C8B-B14F-4D97-AF65-F5344CB8AC3E}">
        <p14:creationId xmlns:p14="http://schemas.microsoft.com/office/powerpoint/2010/main" val="198908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97661" y="280374"/>
            <a:ext cx="8579095"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2332C4-B06E-4F80-8733-76EFA5F7EE41}"/>
              </a:ext>
            </a:extLst>
          </p:cNvPr>
          <p:cNvSpPr>
            <a:spLocks noGrp="1"/>
          </p:cNvSpPr>
          <p:nvPr>
            <p:ph type="title"/>
          </p:nvPr>
        </p:nvSpPr>
        <p:spPr>
          <a:xfrm>
            <a:off x="409763" y="433545"/>
            <a:ext cx="8354890" cy="930447"/>
          </a:xfrm>
        </p:spPr>
        <p:txBody>
          <a:bodyPr vert="horz" lIns="91440" tIns="45720" rIns="91440" bIns="45720" rtlCol="0" anchor="b">
            <a:normAutofit/>
          </a:bodyPr>
          <a:lstStyle/>
          <a:p>
            <a:pPr>
              <a:lnSpc>
                <a:spcPct val="90000"/>
              </a:lnSpc>
            </a:pPr>
            <a:r>
              <a:rPr lang="en-US" sz="2900">
                <a:solidFill>
                  <a:srgbClr val="FFFFFF"/>
                </a:solidFill>
              </a:rPr>
              <a:t>Myelomeningocele</a:t>
            </a:r>
            <a:br>
              <a:rPr lang="en-US" sz="2900">
                <a:solidFill>
                  <a:srgbClr val="FFFFFF"/>
                </a:solidFill>
              </a:rPr>
            </a:br>
            <a:endParaRPr lang="en-US" sz="2900">
              <a:solidFill>
                <a:srgbClr val="FFFFFF"/>
              </a:solidFill>
            </a:endParaRPr>
          </a:p>
        </p:txBody>
      </p:sp>
      <p:cxnSp>
        <p:nvCxnSpPr>
          <p:cNvPr id="13" name="Straight Connector 1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72558" y="1522292"/>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Picture 3" descr="A close up of a logo&#10;&#10;Description automatically generated">
            <a:extLst>
              <a:ext uri="{FF2B5EF4-FFF2-40B4-BE49-F238E27FC236}">
                <a16:creationId xmlns:a16="http://schemas.microsoft.com/office/drawing/2014/main" id="{B6D2EDD1-1613-49CC-840A-374457C39D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454" y="2426818"/>
            <a:ext cx="2738380" cy="3997637"/>
          </a:xfrm>
          <a:prstGeom prst="rect">
            <a:avLst/>
          </a:prstGeom>
        </p:spPr>
      </p:pic>
      <p:cxnSp>
        <p:nvCxnSpPr>
          <p:cNvPr id="15" name="Straight Connector 14">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8720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6" name="Picture 5" descr="A close up of a hand&#10;&#10;Description automatically generated">
            <a:extLst>
              <a:ext uri="{FF2B5EF4-FFF2-40B4-BE49-F238E27FC236}">
                <a16:creationId xmlns:a16="http://schemas.microsoft.com/office/drawing/2014/main" id="{0E3375C2-A53B-47BD-91D3-77DB6F423C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3804" y="2891159"/>
            <a:ext cx="4091938" cy="3068954"/>
          </a:xfrm>
          <a:prstGeom prst="rect">
            <a:avLst/>
          </a:prstGeom>
        </p:spPr>
      </p:pic>
    </p:spTree>
    <p:extLst>
      <p:ext uri="{BB962C8B-B14F-4D97-AF65-F5344CB8AC3E}">
        <p14:creationId xmlns:p14="http://schemas.microsoft.com/office/powerpoint/2010/main" val="594193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27D15F9-FBA9-45B6-A1EE-7E26109074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549D845D-9A57-49AC-9523-BB0D6DA6FE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12" name="Freeform 44">
              <a:extLst>
                <a:ext uri="{FF2B5EF4-FFF2-40B4-BE49-F238E27FC236}">
                  <a16:creationId xmlns:a16="http://schemas.microsoft.com/office/drawing/2014/main" id="{3348EFE1-9D21-4DC0-8EC9-C887670613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5">
              <a:extLst>
                <a:ext uri="{FF2B5EF4-FFF2-40B4-BE49-F238E27FC236}">
                  <a16:creationId xmlns:a16="http://schemas.microsoft.com/office/drawing/2014/main" id="{D9CD0CF4-76F6-470E-A8EF-DD74FC196C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6">
              <a:extLst>
                <a:ext uri="{FF2B5EF4-FFF2-40B4-BE49-F238E27FC236}">
                  <a16:creationId xmlns:a16="http://schemas.microsoft.com/office/drawing/2014/main" id="{71645EB6-7E0C-491E-9A5B-C25E80A64A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D20E5CAC-62A4-48E1-9F9F-1F81766831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15">
              <a:extLst>
                <a:ext uri="{FF2B5EF4-FFF2-40B4-BE49-F238E27FC236}">
                  <a16:creationId xmlns:a16="http://schemas.microsoft.com/office/drawing/2014/main" id="{053A11D2-F06B-447E-96A7-27A21A8FA6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72684F2B-681C-4EFE-AA6A-CDB5E0248446}"/>
              </a:ext>
            </a:extLst>
          </p:cNvPr>
          <p:cNvSpPr>
            <a:spLocks noGrp="1"/>
          </p:cNvSpPr>
          <p:nvPr>
            <p:ph type="title"/>
          </p:nvPr>
        </p:nvSpPr>
        <p:spPr>
          <a:xfrm>
            <a:off x="785460" y="759805"/>
            <a:ext cx="7729890" cy="1325563"/>
          </a:xfrm>
        </p:spPr>
        <p:txBody>
          <a:bodyPr>
            <a:normAutofit/>
          </a:bodyPr>
          <a:lstStyle/>
          <a:p>
            <a:r>
              <a:rPr lang="en-US" sz="3500">
                <a:solidFill>
                  <a:srgbClr val="FFFFFF"/>
                </a:solidFill>
              </a:rPr>
              <a:t>Definition</a:t>
            </a:r>
            <a:br>
              <a:rPr lang="en-US" sz="3500">
                <a:solidFill>
                  <a:srgbClr val="FFFFFF"/>
                </a:solidFill>
              </a:rPr>
            </a:br>
            <a:endParaRPr lang="en-US" sz="3500">
              <a:solidFill>
                <a:srgbClr val="FFFFFF"/>
              </a:solidFill>
            </a:endParaRPr>
          </a:p>
        </p:txBody>
      </p:sp>
      <p:pic>
        <p:nvPicPr>
          <p:cNvPr id="4" name="Picture 3">
            <a:extLst>
              <a:ext uri="{FF2B5EF4-FFF2-40B4-BE49-F238E27FC236}">
                <a16:creationId xmlns:a16="http://schemas.microsoft.com/office/drawing/2014/main" id="{51D72397-D115-4FA7-8EBC-84D1CE37D0EA}"/>
              </a:ext>
            </a:extLst>
          </p:cNvPr>
          <p:cNvPicPr>
            <a:picLocks noChangeAspect="1"/>
          </p:cNvPicPr>
          <p:nvPr/>
        </p:nvPicPr>
        <p:blipFill>
          <a:blip r:embed="rId3"/>
          <a:stretch>
            <a:fillRect/>
          </a:stretch>
        </p:blipFill>
        <p:spPr>
          <a:xfrm>
            <a:off x="483041" y="3219209"/>
            <a:ext cx="2672148" cy="2730071"/>
          </a:xfrm>
          <a:prstGeom prst="rect">
            <a:avLst/>
          </a:prstGeom>
        </p:spPr>
      </p:pic>
      <p:sp>
        <p:nvSpPr>
          <p:cNvPr id="3" name="Content Placeholder 2">
            <a:extLst>
              <a:ext uri="{FF2B5EF4-FFF2-40B4-BE49-F238E27FC236}">
                <a16:creationId xmlns:a16="http://schemas.microsoft.com/office/drawing/2014/main" id="{40E99DAA-B849-4375-BA88-FB895C6B052F}"/>
              </a:ext>
            </a:extLst>
          </p:cNvPr>
          <p:cNvSpPr>
            <a:spLocks noGrp="1"/>
          </p:cNvSpPr>
          <p:nvPr>
            <p:ph idx="1"/>
          </p:nvPr>
        </p:nvSpPr>
        <p:spPr>
          <a:xfrm>
            <a:off x="3851920" y="2494450"/>
            <a:ext cx="4984798" cy="3563159"/>
          </a:xfrm>
        </p:spPr>
        <p:txBody>
          <a:bodyPr>
            <a:normAutofit lnSpcReduction="10000"/>
          </a:bodyPr>
          <a:lstStyle/>
          <a:p>
            <a:pPr>
              <a:buFont typeface="Wingdings" pitchFamily="2" charset="2"/>
              <a:buChar char="Ø"/>
            </a:pPr>
            <a:r>
              <a:rPr lang="en-US" sz="2200" dirty="0"/>
              <a:t>A major birth defect and a type of neural tube defect that involves an opening in the vertebral column caused by the failure of the neural tube to close properly during embryonic development</a:t>
            </a:r>
          </a:p>
          <a:p>
            <a:pPr>
              <a:buFont typeface="Wingdings" pitchFamily="2" charset="2"/>
              <a:buChar char="Ø"/>
            </a:pPr>
            <a:r>
              <a:rPr lang="en-US" sz="2200" dirty="0"/>
              <a:t>The term ‘spina bifida’ was first used in </a:t>
            </a:r>
            <a:r>
              <a:rPr lang="en-US" sz="2200" dirty="0" err="1"/>
              <a:t>Observationes</a:t>
            </a:r>
            <a:r>
              <a:rPr lang="en-US" sz="2200" dirty="0"/>
              <a:t> </a:t>
            </a:r>
            <a:r>
              <a:rPr lang="en-US" sz="2200" dirty="0" err="1"/>
              <a:t>Medicae</a:t>
            </a:r>
            <a:r>
              <a:rPr lang="en-US" sz="2200" dirty="0"/>
              <a:t> in 1685</a:t>
            </a:r>
            <a:endParaRPr lang="ar-JO" sz="2200" dirty="0"/>
          </a:p>
          <a:p>
            <a:pPr>
              <a:buFont typeface="Wingdings" pitchFamily="2" charset="2"/>
              <a:buChar char="Ø"/>
            </a:pPr>
            <a:r>
              <a:rPr lang="en-US" sz="2200" dirty="0"/>
              <a:t>Dysraphism is from the Greek words </a:t>
            </a:r>
            <a:r>
              <a:rPr lang="en-US" sz="2200" dirty="0" err="1"/>
              <a:t>dys</a:t>
            </a:r>
            <a:r>
              <a:rPr lang="en-US" sz="2200" dirty="0"/>
              <a:t> (bad) and </a:t>
            </a:r>
            <a:r>
              <a:rPr lang="en-US" sz="2200" dirty="0" err="1"/>
              <a:t>rhaphḗ</a:t>
            </a:r>
            <a:r>
              <a:rPr lang="en-US" sz="2200" dirty="0"/>
              <a:t> (suture).</a:t>
            </a:r>
          </a:p>
        </p:txBody>
      </p:sp>
    </p:spTree>
    <p:extLst>
      <p:ext uri="{BB962C8B-B14F-4D97-AF65-F5344CB8AC3E}">
        <p14:creationId xmlns:p14="http://schemas.microsoft.com/office/powerpoint/2010/main" val="1639883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97661" y="280374"/>
            <a:ext cx="8579095"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41FB62-D2C3-4466-BCD3-811863F847CF}"/>
              </a:ext>
            </a:extLst>
          </p:cNvPr>
          <p:cNvSpPr>
            <a:spLocks noGrp="1"/>
          </p:cNvSpPr>
          <p:nvPr>
            <p:ph type="title"/>
          </p:nvPr>
        </p:nvSpPr>
        <p:spPr>
          <a:xfrm>
            <a:off x="409763" y="433545"/>
            <a:ext cx="8354890" cy="930447"/>
          </a:xfrm>
        </p:spPr>
        <p:txBody>
          <a:bodyPr vert="horz" lIns="91440" tIns="45720" rIns="91440" bIns="45720" rtlCol="0" anchor="b">
            <a:normAutofit/>
          </a:bodyPr>
          <a:lstStyle/>
          <a:p>
            <a:pPr>
              <a:lnSpc>
                <a:spcPct val="90000"/>
              </a:lnSpc>
            </a:pPr>
            <a:r>
              <a:rPr lang="en-US" sz="4700">
                <a:solidFill>
                  <a:srgbClr val="FFFFFF"/>
                </a:solidFill>
              </a:rPr>
              <a:t>Lipomyelomeningoceles</a:t>
            </a:r>
          </a:p>
        </p:txBody>
      </p:sp>
      <p:cxnSp>
        <p:nvCxnSpPr>
          <p:cNvPr id="12" name="Straight Connector 1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72558" y="1522292"/>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6B341C27-A896-49A1-8CEE-4F44FCADF5CD}"/>
              </a:ext>
            </a:extLst>
          </p:cNvPr>
          <p:cNvPicPr>
            <a:picLocks noGrp="1" noChangeAspect="1"/>
          </p:cNvPicPr>
          <p:nvPr>
            <p:ph idx="1"/>
          </p:nvPr>
        </p:nvPicPr>
        <p:blipFill>
          <a:blip r:embed="rId2"/>
          <a:stretch>
            <a:fillRect/>
          </a:stretch>
        </p:blipFill>
        <p:spPr>
          <a:xfrm>
            <a:off x="778090" y="2426818"/>
            <a:ext cx="3033108" cy="3997637"/>
          </a:xfrm>
          <a:prstGeom prst="rect">
            <a:avLst/>
          </a:prstGeom>
        </p:spPr>
      </p:pic>
      <p:cxnSp>
        <p:nvCxnSpPr>
          <p:cNvPr id="14" name="Straight Connector 13">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8720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Picture 4" descr="A close up of a logo&#10;&#10;Description automatically generated">
            <a:extLst>
              <a:ext uri="{FF2B5EF4-FFF2-40B4-BE49-F238E27FC236}">
                <a16:creationId xmlns:a16="http://schemas.microsoft.com/office/drawing/2014/main" id="{B8639F19-82B7-4C03-B383-350B4BBE62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5727" y="2426818"/>
            <a:ext cx="3228091" cy="3997637"/>
          </a:xfrm>
          <a:prstGeom prst="rect">
            <a:avLst/>
          </a:prstGeom>
        </p:spPr>
      </p:pic>
    </p:spTree>
    <p:extLst>
      <p:ext uri="{BB962C8B-B14F-4D97-AF65-F5344CB8AC3E}">
        <p14:creationId xmlns:p14="http://schemas.microsoft.com/office/powerpoint/2010/main" val="537634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48D007-7573-46A3-812A-59B0F04972D4}"/>
              </a:ext>
            </a:extLst>
          </p:cNvPr>
          <p:cNvSpPr>
            <a:spLocks noGrp="1"/>
          </p:cNvSpPr>
          <p:nvPr>
            <p:ph type="title"/>
          </p:nvPr>
        </p:nvSpPr>
        <p:spPr>
          <a:xfrm>
            <a:off x="628650" y="963877"/>
            <a:ext cx="2620771" cy="4930246"/>
          </a:xfrm>
        </p:spPr>
        <p:txBody>
          <a:bodyPr>
            <a:normAutofit/>
          </a:bodyPr>
          <a:lstStyle/>
          <a:p>
            <a:pPr algn="r"/>
            <a:r>
              <a:rPr lang="en-US" sz="3700" b="1">
                <a:solidFill>
                  <a:schemeClr val="accent1"/>
                </a:solidFill>
              </a:rPr>
              <a:t>PRENATAL DETECTION OF NEURAL TUBE DEFECTS</a:t>
            </a:r>
            <a:br>
              <a:rPr lang="en-US" sz="3700" b="1">
                <a:solidFill>
                  <a:schemeClr val="accent1"/>
                </a:solidFill>
              </a:rPr>
            </a:br>
            <a:endParaRPr lang="en-US" sz="370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60F27D9-10E8-4E9E-BF85-958E52E29828}"/>
              </a:ext>
            </a:extLst>
          </p:cNvPr>
          <p:cNvSpPr>
            <a:spLocks noGrp="1"/>
          </p:cNvSpPr>
          <p:nvPr>
            <p:ph idx="1"/>
          </p:nvPr>
        </p:nvSpPr>
        <p:spPr>
          <a:xfrm>
            <a:off x="3732023" y="963877"/>
            <a:ext cx="4783327" cy="4930246"/>
          </a:xfrm>
        </p:spPr>
        <p:txBody>
          <a:bodyPr anchor="ctr">
            <a:noAutofit/>
          </a:bodyPr>
          <a:lstStyle/>
          <a:p>
            <a:pPr>
              <a:lnSpc>
                <a:spcPct val="90000"/>
              </a:lnSpc>
              <a:buFont typeface="Wingdings" panose="05000000000000000000" pitchFamily="2" charset="2"/>
              <a:buChar char="v"/>
            </a:pPr>
            <a:r>
              <a:rPr lang="en-US" sz="2000" b="1" dirty="0"/>
              <a:t>Serum alpha-fetoprotein (AFP)</a:t>
            </a:r>
          </a:p>
          <a:p>
            <a:pPr marL="0" indent="0">
              <a:lnSpc>
                <a:spcPct val="90000"/>
              </a:lnSpc>
              <a:buNone/>
            </a:pPr>
            <a:r>
              <a:rPr lang="en-US" sz="2000" dirty="0"/>
              <a:t>A high maternal serum AFP (≥ 2 multiples of the median for the appropriate week of gestation) between 15-20 weeks gestation carries a relative risk of 224 for neural tube defects.</a:t>
            </a:r>
          </a:p>
          <a:p>
            <a:pPr>
              <a:lnSpc>
                <a:spcPct val="90000"/>
              </a:lnSpc>
              <a:buFont typeface="Wingdings" panose="05000000000000000000" pitchFamily="2" charset="2"/>
              <a:buChar char="v"/>
            </a:pPr>
            <a:r>
              <a:rPr lang="en-US" sz="2000" b="1" dirty="0"/>
              <a:t>Ultrasound</a:t>
            </a:r>
          </a:p>
          <a:p>
            <a:pPr marL="0" indent="0">
              <a:lnSpc>
                <a:spcPct val="90000"/>
              </a:lnSpc>
              <a:buNone/>
            </a:pPr>
            <a:r>
              <a:rPr lang="en-US" sz="2000" dirty="0"/>
              <a:t>Prenatal ultrasound will detect 90-95% of cases of spina bifida, and thus in cases of elevated AFP, it can help differentiate NTDs from non-neurologic causes of elevated AFP (e.g. omphalocele),and can help to more accurately estimate gestational age.</a:t>
            </a:r>
          </a:p>
        </p:txBody>
      </p:sp>
    </p:spTree>
    <p:extLst>
      <p:ext uri="{BB962C8B-B14F-4D97-AF65-F5344CB8AC3E}">
        <p14:creationId xmlns:p14="http://schemas.microsoft.com/office/powerpoint/2010/main" val="987645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 up of a logo&#10;&#10;Description automatically generated">
            <a:extLst>
              <a:ext uri="{FF2B5EF4-FFF2-40B4-BE49-F238E27FC236}">
                <a16:creationId xmlns:a16="http://schemas.microsoft.com/office/drawing/2014/main" id="{44CD4A2D-733A-4C52-87B3-981AA7B476B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076" r="18924"/>
          <a:stretch/>
        </p:blipFill>
        <p:spPr>
          <a:xfrm>
            <a:off x="20" y="1928802"/>
            <a:ext cx="9143980" cy="4929198"/>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98857A-657E-447A-9910-DB1A2E28613D}"/>
              </a:ext>
            </a:extLst>
          </p:cNvPr>
          <p:cNvSpPr>
            <a:spLocks noGrp="1"/>
          </p:cNvSpPr>
          <p:nvPr>
            <p:ph type="title"/>
          </p:nvPr>
        </p:nvSpPr>
        <p:spPr>
          <a:xfrm>
            <a:off x="392906" y="5317240"/>
            <a:ext cx="8408194" cy="744836"/>
          </a:xfrm>
        </p:spPr>
        <p:txBody>
          <a:bodyPr vert="horz" lIns="91440" tIns="45720" rIns="91440" bIns="45720" rtlCol="0" anchor="ctr">
            <a:normAutofit/>
          </a:bodyPr>
          <a:lstStyle/>
          <a:p>
            <a:pPr>
              <a:lnSpc>
                <a:spcPct val="90000"/>
              </a:lnSpc>
            </a:pPr>
            <a:r>
              <a:rPr lang="en-US" sz="3100" dirty="0">
                <a:solidFill>
                  <a:schemeClr val="tx1">
                    <a:lumMod val="85000"/>
                    <a:lumOff val="15000"/>
                  </a:schemeClr>
                </a:solidFill>
              </a:rPr>
              <a:t>Amniocentesis</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857224" y="357166"/>
            <a:ext cx="7358114" cy="1588127"/>
          </a:xfrm>
          <a:prstGeom prst="rect">
            <a:avLst/>
          </a:prstGeom>
        </p:spPr>
        <p:txBody>
          <a:bodyPr wrap="square">
            <a:spAutoFit/>
          </a:bodyPr>
          <a:lstStyle/>
          <a:p>
            <a:pPr>
              <a:lnSpc>
                <a:spcPct val="90000"/>
              </a:lnSpc>
              <a:buFont typeface="Wingdings" panose="05000000000000000000" pitchFamily="2" charset="2"/>
              <a:buChar char="v"/>
            </a:pPr>
            <a:r>
              <a:rPr lang="en-US" b="1" dirty="0"/>
              <a:t>Amniocentesis</a:t>
            </a:r>
          </a:p>
          <a:p>
            <a:pPr>
              <a:lnSpc>
                <a:spcPct val="90000"/>
              </a:lnSpc>
            </a:pPr>
            <a:r>
              <a:rPr lang="en-US" dirty="0"/>
              <a:t>For pregnancies subsequent to a MM, if prenatal ultrasound does not show spinal </a:t>
            </a:r>
            <a:r>
              <a:rPr lang="en-US" dirty="0" err="1"/>
              <a:t>dysraphism</a:t>
            </a:r>
            <a:r>
              <a:rPr lang="en-US" dirty="0"/>
              <a:t>, then amniocentesis is recommended (even if abortion is not considered, it may allow for optimal post-partum care if MM is diagnosed). Amniocentesis also carries a ≈ 6% risk of fetal loss in this population.</a:t>
            </a:r>
          </a:p>
        </p:txBody>
      </p:sp>
    </p:spTree>
    <p:extLst>
      <p:ext uri="{BB962C8B-B14F-4D97-AF65-F5344CB8AC3E}">
        <p14:creationId xmlns:p14="http://schemas.microsoft.com/office/powerpoint/2010/main" val="3625822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Fetal Magnetic Resonance-complementary.</a:t>
            </a:r>
            <a:endParaRPr lang="ar-JO" dirty="0"/>
          </a:p>
        </p:txBody>
      </p:sp>
      <p:pic>
        <p:nvPicPr>
          <p:cNvPr id="1026" name="Picture 2"/>
          <p:cNvPicPr>
            <a:picLocks noGrp="1" noChangeAspect="1" noChangeArrowheads="1"/>
          </p:cNvPicPr>
          <p:nvPr>
            <p:ph idx="1"/>
          </p:nvPr>
        </p:nvPicPr>
        <p:blipFill>
          <a:blip r:embed="rId2"/>
          <a:srcRect/>
          <a:stretch>
            <a:fillRect/>
          </a:stretch>
        </p:blipFill>
        <p:spPr bwMode="auto">
          <a:xfrm>
            <a:off x="500034" y="1571612"/>
            <a:ext cx="8501122" cy="4643469"/>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56EE4-39F4-4D13-B80C-11755C2BD4A3}"/>
              </a:ext>
            </a:extLst>
          </p:cNvPr>
          <p:cNvSpPr>
            <a:spLocks noGrp="1"/>
          </p:cNvSpPr>
          <p:nvPr>
            <p:ph type="title"/>
          </p:nvPr>
        </p:nvSpPr>
        <p:spPr>
          <a:xfrm>
            <a:off x="440635" y="196989"/>
            <a:ext cx="8229600" cy="1143000"/>
          </a:xfrm>
        </p:spPr>
        <p:txBody>
          <a:bodyPr>
            <a:normAutofit fontScale="90000"/>
          </a:bodyPr>
          <a:lstStyle/>
          <a:p>
            <a:r>
              <a:rPr lang="en-US" dirty="0"/>
              <a:t>Clinical presentation</a:t>
            </a:r>
            <a:br>
              <a:rPr lang="en-US" dirty="0"/>
            </a:br>
            <a:endParaRPr lang="en-US" dirty="0"/>
          </a:p>
        </p:txBody>
      </p:sp>
      <p:pic>
        <p:nvPicPr>
          <p:cNvPr id="5" name="Content Placeholder 4" descr="A close up of a person&#10;&#10;Description automatically generated">
            <a:extLst>
              <a:ext uri="{FF2B5EF4-FFF2-40B4-BE49-F238E27FC236}">
                <a16:creationId xmlns:a16="http://schemas.microsoft.com/office/drawing/2014/main" id="{B47E16A4-A360-4404-AFAC-6D6B4298563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43504" y="1142984"/>
            <a:ext cx="3543296" cy="5211779"/>
          </a:xfrm>
        </p:spPr>
      </p:pic>
      <p:sp>
        <p:nvSpPr>
          <p:cNvPr id="6" name="Rectangle 5">
            <a:extLst>
              <a:ext uri="{FF2B5EF4-FFF2-40B4-BE49-F238E27FC236}">
                <a16:creationId xmlns:a16="http://schemas.microsoft.com/office/drawing/2014/main" id="{61627665-152B-433D-B649-0C74E7A0CDAB}"/>
              </a:ext>
            </a:extLst>
          </p:cNvPr>
          <p:cNvSpPr/>
          <p:nvPr/>
        </p:nvSpPr>
        <p:spPr>
          <a:xfrm>
            <a:off x="437322" y="1035326"/>
            <a:ext cx="4572000" cy="4247317"/>
          </a:xfrm>
          <a:prstGeom prst="rect">
            <a:avLst/>
          </a:prstGeom>
        </p:spPr>
        <p:txBody>
          <a:bodyPr>
            <a:spAutoFit/>
          </a:bodyPr>
          <a:lstStyle/>
          <a:p>
            <a:r>
              <a:rPr lang="en-US" dirty="0">
                <a:solidFill>
                  <a:srgbClr val="000000"/>
                </a:solidFill>
                <a:latin typeface="TimesNewRomanPSMT"/>
              </a:rPr>
              <a:t> </a:t>
            </a:r>
            <a:r>
              <a:rPr lang="en-US" b="1" u="sng" dirty="0">
                <a:solidFill>
                  <a:srgbClr val="000000"/>
                </a:solidFill>
                <a:latin typeface="TimesNewRomanPSMT"/>
              </a:rPr>
              <a:t>Neurological assessment :</a:t>
            </a:r>
          </a:p>
          <a:p>
            <a:pPr marL="285750" indent="-285750">
              <a:buFont typeface="Wingdings" panose="05000000000000000000" pitchFamily="2" charset="2"/>
              <a:buChar char="Ø"/>
            </a:pPr>
            <a:r>
              <a:rPr lang="en-US" dirty="0">
                <a:solidFill>
                  <a:srgbClr val="000000"/>
                </a:solidFill>
                <a:latin typeface="TimesNewRomanPSMT"/>
              </a:rPr>
              <a:t> Items related to spinal lesion</a:t>
            </a:r>
          </a:p>
          <a:p>
            <a:pPr marL="342900" indent="-342900">
              <a:buAutoNum type="arabicPeriod"/>
            </a:pPr>
            <a:r>
              <a:rPr lang="en-US" dirty="0">
                <a:solidFill>
                  <a:srgbClr val="000000"/>
                </a:solidFill>
                <a:latin typeface="TimesNewRomanPSMT"/>
              </a:rPr>
              <a:t>Watch for spontaneous movement of the LLs </a:t>
            </a:r>
          </a:p>
          <a:p>
            <a:pPr marL="342900" indent="-342900"/>
            <a:r>
              <a:rPr lang="en-US" dirty="0"/>
              <a:t>2. Assess lowest level of neurologic function  by checking response of LLs to painful stimulus:..</a:t>
            </a:r>
          </a:p>
          <a:p>
            <a:pPr marL="285750" indent="-285750">
              <a:buFont typeface="Wingdings" panose="05000000000000000000" pitchFamily="2" charset="2"/>
              <a:buChar char="Ø"/>
            </a:pPr>
            <a:r>
              <a:rPr lang="en-US" dirty="0"/>
              <a:t>Items related to the commonly associated Chiari type 2 malformation:</a:t>
            </a:r>
          </a:p>
          <a:p>
            <a:pPr marL="342900" indent="-342900">
              <a:buAutoNum type="arabicPeriod"/>
            </a:pPr>
            <a:r>
              <a:rPr lang="en-US" dirty="0"/>
              <a:t>Measure OFC(occipitofrontal circumference): risk of developing hydrocephalus.</a:t>
            </a:r>
          </a:p>
          <a:p>
            <a:r>
              <a:rPr lang="en-US" dirty="0"/>
              <a:t>2. Head U/S within ≈ 24 hrs</a:t>
            </a:r>
          </a:p>
          <a:p>
            <a:r>
              <a:rPr lang="en-US" dirty="0"/>
              <a:t>3. Check for inspiratory stridor, apneic episodes</a:t>
            </a:r>
          </a:p>
        </p:txBody>
      </p:sp>
    </p:spTree>
    <p:extLst>
      <p:ext uri="{BB962C8B-B14F-4D97-AF65-F5344CB8AC3E}">
        <p14:creationId xmlns:p14="http://schemas.microsoft.com/office/powerpoint/2010/main" val="4288069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717B06-58B8-49A4-B5C3-8B3EC752B335}"/>
              </a:ext>
            </a:extLst>
          </p:cNvPr>
          <p:cNvSpPr>
            <a:spLocks noGrp="1"/>
          </p:cNvSpPr>
          <p:nvPr>
            <p:ph type="title"/>
          </p:nvPr>
        </p:nvSpPr>
        <p:spPr>
          <a:xfrm>
            <a:off x="628651" y="963877"/>
            <a:ext cx="2514590" cy="4251073"/>
          </a:xfrm>
        </p:spPr>
        <p:txBody>
          <a:bodyPr>
            <a:normAutofit/>
          </a:bodyPr>
          <a:lstStyle/>
          <a:p>
            <a:pPr algn="l"/>
            <a:r>
              <a:rPr lang="en-US" sz="3100" dirty="0">
                <a:solidFill>
                  <a:schemeClr val="accent1"/>
                </a:solidFill>
              </a:rPr>
              <a:t>Ancillary assessment and management:</a:t>
            </a:r>
            <a:br>
              <a:rPr lang="en-US" sz="3100" dirty="0">
                <a:solidFill>
                  <a:schemeClr val="accent1"/>
                </a:solidFill>
              </a:rPr>
            </a:br>
            <a:endParaRPr lang="en-US" sz="3100"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0E959AA-9EBD-43F0-A1A3-2AC03BFA8EA6}"/>
              </a:ext>
            </a:extLst>
          </p:cNvPr>
          <p:cNvSpPr>
            <a:spLocks noGrp="1"/>
          </p:cNvSpPr>
          <p:nvPr>
            <p:ph idx="1"/>
          </p:nvPr>
        </p:nvSpPr>
        <p:spPr>
          <a:xfrm>
            <a:off x="3643307" y="857232"/>
            <a:ext cx="5214974" cy="5036891"/>
          </a:xfrm>
        </p:spPr>
        <p:txBody>
          <a:bodyPr anchor="ctr">
            <a:normAutofit/>
          </a:bodyPr>
          <a:lstStyle/>
          <a:p>
            <a:pPr>
              <a:lnSpc>
                <a:spcPct val="90000"/>
              </a:lnSpc>
              <a:buFont typeface="Wingdings" panose="05000000000000000000" pitchFamily="2" charset="2"/>
              <a:buChar char="v"/>
            </a:pPr>
            <a:r>
              <a:rPr lang="en-US" sz="2100" dirty="0"/>
              <a:t> Evaluation by neonatologist to assess for other abnormalities, especially those that may preclude surgery (e.g. pulmonary immaturity). There is an average incidence of 2-2.5 additional anomalies in MM patients</a:t>
            </a:r>
          </a:p>
          <a:p>
            <a:pPr>
              <a:lnSpc>
                <a:spcPct val="90000"/>
              </a:lnSpc>
              <a:buFont typeface="Wingdings" panose="05000000000000000000" pitchFamily="2" charset="2"/>
              <a:buChar char="v"/>
            </a:pPr>
            <a:r>
              <a:rPr lang="en-US" sz="2100" dirty="0"/>
              <a:t> Bladder: start patient on regular urinary catheterizations, obtain urological consultation(non-emergent)</a:t>
            </a:r>
          </a:p>
          <a:p>
            <a:pPr>
              <a:lnSpc>
                <a:spcPct val="90000"/>
              </a:lnSpc>
              <a:buFont typeface="Wingdings" panose="05000000000000000000" pitchFamily="2" charset="2"/>
              <a:buChar char="v"/>
            </a:pPr>
            <a:r>
              <a:rPr lang="en-US" sz="2100" dirty="0"/>
              <a:t>AP &amp; </a:t>
            </a:r>
            <a:r>
              <a:rPr lang="en-US" sz="2100" dirty="0" err="1"/>
              <a:t>lat</a:t>
            </a:r>
            <a:r>
              <a:rPr lang="en-US" sz="2100" dirty="0"/>
              <a:t> spine films: assess scoliosis (baseline)</a:t>
            </a:r>
          </a:p>
          <a:p>
            <a:pPr>
              <a:lnSpc>
                <a:spcPct val="90000"/>
              </a:lnSpc>
              <a:buFont typeface="Wingdings" panose="05000000000000000000" pitchFamily="2" charset="2"/>
              <a:buChar char="v"/>
            </a:pPr>
            <a:r>
              <a:rPr lang="en-US" sz="2100" dirty="0"/>
              <a:t>Orthopedic consultation for severe kyphotic or scoliotic spine deformities and for hip or knee deformities</a:t>
            </a:r>
          </a:p>
        </p:txBody>
      </p:sp>
    </p:spTree>
    <p:extLst>
      <p:ext uri="{BB962C8B-B14F-4D97-AF65-F5344CB8AC3E}">
        <p14:creationId xmlns:p14="http://schemas.microsoft.com/office/powerpoint/2010/main" val="314270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7BE946-4F8F-43FA-9A1C-7F5CFAE8DDF9}"/>
              </a:ext>
            </a:extLst>
          </p:cNvPr>
          <p:cNvSpPr>
            <a:spLocks noGrp="1"/>
          </p:cNvSpPr>
          <p:nvPr>
            <p:ph type="title"/>
          </p:nvPr>
        </p:nvSpPr>
        <p:spPr>
          <a:xfrm>
            <a:off x="628650" y="963877"/>
            <a:ext cx="2620771" cy="4930246"/>
          </a:xfrm>
        </p:spPr>
        <p:txBody>
          <a:bodyPr>
            <a:normAutofit/>
          </a:bodyPr>
          <a:lstStyle/>
          <a:p>
            <a:pPr algn="r"/>
            <a:r>
              <a:rPr lang="en-US" sz="3400">
                <a:solidFill>
                  <a:schemeClr val="accent1"/>
                </a:solidFill>
              </a:rPr>
              <a:t>Management</a:t>
            </a:r>
            <a:br>
              <a:rPr lang="en-US" sz="3400">
                <a:solidFill>
                  <a:schemeClr val="accent1"/>
                </a:solidFill>
              </a:rPr>
            </a:br>
            <a:endParaRPr lang="en-US" sz="340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2380B2A-F6DB-4DB0-8143-70F78CC5BA45}"/>
              </a:ext>
            </a:extLst>
          </p:cNvPr>
          <p:cNvSpPr>
            <a:spLocks noGrp="1"/>
          </p:cNvSpPr>
          <p:nvPr>
            <p:ph idx="1"/>
          </p:nvPr>
        </p:nvSpPr>
        <p:spPr>
          <a:xfrm>
            <a:off x="3732023" y="963877"/>
            <a:ext cx="4783327" cy="4930246"/>
          </a:xfrm>
        </p:spPr>
        <p:txBody>
          <a:bodyPr anchor="ctr">
            <a:normAutofit lnSpcReduction="10000"/>
          </a:bodyPr>
          <a:lstStyle/>
          <a:p>
            <a:pPr marL="0" indent="0">
              <a:buNone/>
            </a:pPr>
            <a:r>
              <a:rPr lang="en-US" sz="2100" i="1">
                <a:latin typeface="TimesNewRomanPS-ItalicMT"/>
              </a:rPr>
              <a:t>ADMISSION</a:t>
            </a:r>
          </a:p>
          <a:p>
            <a:pPr>
              <a:buFont typeface="Wingdings" panose="05000000000000000000" pitchFamily="2" charset="2"/>
              <a:buChar char="Ø"/>
            </a:pPr>
            <a:r>
              <a:rPr lang="en-US" sz="2100">
                <a:latin typeface="TimesNewRomanPSMT"/>
              </a:rPr>
              <a:t> assessment and management of lesion:</a:t>
            </a:r>
          </a:p>
          <a:p>
            <a:pPr>
              <a:buFont typeface="Wingdings" panose="05000000000000000000" pitchFamily="2" charset="2"/>
              <a:buChar char="§"/>
            </a:pPr>
            <a:r>
              <a:rPr lang="en-US" sz="2100">
                <a:latin typeface="TimesNewRomanPSMT"/>
              </a:rPr>
              <a:t> measure size of defect</a:t>
            </a:r>
          </a:p>
          <a:p>
            <a:pPr>
              <a:buFont typeface="Wingdings" panose="05000000000000000000" pitchFamily="2" charset="2"/>
              <a:buChar char="§"/>
            </a:pPr>
            <a:r>
              <a:rPr lang="en-US" sz="2100">
                <a:latin typeface="TimesNewRomanPSMT"/>
              </a:rPr>
              <a:t>assess whether lesion is ruptured or unruptured</a:t>
            </a:r>
          </a:p>
          <a:p>
            <a:pPr marL="514350" indent="-514350">
              <a:buAutoNum type="arabicPeriod"/>
            </a:pPr>
            <a:r>
              <a:rPr lang="en-US" sz="2100">
                <a:latin typeface="TimesNewRomanPSMT"/>
              </a:rPr>
              <a:t>ruptured: start antibiotics</a:t>
            </a:r>
          </a:p>
          <a:p>
            <a:pPr marL="0" indent="0">
              <a:buNone/>
            </a:pPr>
            <a:r>
              <a:rPr lang="en-US" sz="2100">
                <a:latin typeface="TimesNewRomanPSMT"/>
              </a:rPr>
              <a:t>2. unruptured: no antibiotics necessary</a:t>
            </a:r>
          </a:p>
          <a:p>
            <a:pPr>
              <a:buFont typeface="Wingdings" panose="05000000000000000000" pitchFamily="2" charset="2"/>
              <a:buChar char="§"/>
            </a:pPr>
            <a:r>
              <a:rPr lang="en-US" sz="2100">
                <a:latin typeface="TimesNewRomanPSMT"/>
              </a:rPr>
              <a:t>cover lesion with telfa or wet dressing , to prevent desiccation</a:t>
            </a:r>
          </a:p>
          <a:p>
            <a:pPr>
              <a:buFont typeface="Wingdings" panose="05000000000000000000" pitchFamily="2" charset="2"/>
              <a:buChar char="§"/>
            </a:pPr>
            <a:r>
              <a:rPr lang="en-US" sz="2100">
                <a:latin typeface="TimesNewRomanPSMT"/>
              </a:rPr>
              <a:t>Trendelenburg position.</a:t>
            </a:r>
          </a:p>
          <a:p>
            <a:pPr>
              <a:buFont typeface="Wingdings" panose="05000000000000000000" pitchFamily="2" charset="2"/>
              <a:buChar char="§"/>
            </a:pPr>
            <a:r>
              <a:rPr lang="en-US" sz="2100">
                <a:latin typeface="TimesNewRomanPSMT"/>
              </a:rPr>
              <a:t>perform surgical closure within 36 hrs unless there is a contraindication to surgery</a:t>
            </a:r>
          </a:p>
          <a:p>
            <a:endParaRPr lang="en-US" sz="2100"/>
          </a:p>
        </p:txBody>
      </p:sp>
    </p:spTree>
    <p:extLst>
      <p:ext uri="{BB962C8B-B14F-4D97-AF65-F5344CB8AC3E}">
        <p14:creationId xmlns:p14="http://schemas.microsoft.com/office/powerpoint/2010/main" val="1398898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90A148-A01C-4DAE-8CDA-2677E2912E07}"/>
              </a:ext>
            </a:extLst>
          </p:cNvPr>
          <p:cNvSpPr>
            <a:spLocks noGrp="1"/>
          </p:cNvSpPr>
          <p:nvPr>
            <p:ph type="title"/>
          </p:nvPr>
        </p:nvSpPr>
        <p:spPr>
          <a:xfrm>
            <a:off x="628650" y="963877"/>
            <a:ext cx="2620771" cy="4930246"/>
          </a:xfrm>
        </p:spPr>
        <p:txBody>
          <a:bodyPr>
            <a:normAutofit/>
          </a:bodyPr>
          <a:lstStyle/>
          <a:p>
            <a:pPr algn="r"/>
            <a:r>
              <a:rPr lang="en-US" dirty="0">
                <a:solidFill>
                  <a:schemeClr val="accent1"/>
                </a:solidFill>
              </a:rPr>
              <a:t>SURGICAL REPAIR</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A5E043D-EFEA-4407-98AC-1948F192E12B}"/>
              </a:ext>
            </a:extLst>
          </p:cNvPr>
          <p:cNvSpPr>
            <a:spLocks noGrp="1"/>
          </p:cNvSpPr>
          <p:nvPr>
            <p:ph idx="1"/>
          </p:nvPr>
        </p:nvSpPr>
        <p:spPr>
          <a:xfrm>
            <a:off x="3732023" y="963877"/>
            <a:ext cx="4783327" cy="4930246"/>
          </a:xfrm>
        </p:spPr>
        <p:txBody>
          <a:bodyPr anchor="ctr">
            <a:normAutofit/>
          </a:bodyPr>
          <a:lstStyle/>
          <a:p>
            <a:pPr>
              <a:buFont typeface="Wingdings" panose="05000000000000000000" pitchFamily="2" charset="2"/>
              <a:buChar char="Ø"/>
            </a:pPr>
            <a:r>
              <a:rPr lang="en-US" sz="2400" dirty="0"/>
              <a:t>Van </a:t>
            </a:r>
            <a:r>
              <a:rPr lang="en-US" sz="2400" dirty="0" err="1"/>
              <a:t>Forestus</a:t>
            </a:r>
            <a:r>
              <a:rPr lang="en-US" sz="2400" dirty="0"/>
              <a:t> (1610).</a:t>
            </a:r>
          </a:p>
          <a:p>
            <a:pPr>
              <a:buFont typeface="Wingdings" panose="05000000000000000000" pitchFamily="2" charset="2"/>
              <a:buChar char="Ø"/>
            </a:pPr>
            <a:r>
              <a:rPr lang="en-US" sz="2100" i="1" dirty="0"/>
              <a:t>TIMING OF CLOSURE:</a:t>
            </a:r>
          </a:p>
          <a:p>
            <a:pPr marL="0" indent="0">
              <a:buNone/>
            </a:pPr>
            <a:r>
              <a:rPr lang="en-US" sz="2100" dirty="0"/>
              <a:t>Early closure of MM defect is not associated with improvement of neurologic function, BUT evidence supports lower infection rate with early closure. </a:t>
            </a:r>
          </a:p>
          <a:p>
            <a:pPr marL="0" indent="0">
              <a:buNone/>
            </a:pPr>
            <a:r>
              <a:rPr lang="en-US" sz="2100" dirty="0"/>
              <a:t>MM should be closed within 24 hrs whether or not membrane is intact (after ≈ 36 hrs the back lesion is colonized and there is increased risk of postoperative infection).</a:t>
            </a:r>
          </a:p>
        </p:txBody>
      </p:sp>
    </p:spTree>
    <p:extLst>
      <p:ext uri="{BB962C8B-B14F-4D97-AF65-F5344CB8AC3E}">
        <p14:creationId xmlns:p14="http://schemas.microsoft.com/office/powerpoint/2010/main" val="3396367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3011AB-94F9-4C18-8871-3779340C0B06}"/>
              </a:ext>
            </a:extLst>
          </p:cNvPr>
          <p:cNvPicPr>
            <a:picLocks noChangeAspect="1"/>
          </p:cNvPicPr>
          <p:nvPr/>
        </p:nvPicPr>
        <p:blipFill>
          <a:blip r:embed="rId2"/>
          <a:stretch>
            <a:fillRect/>
          </a:stretch>
        </p:blipFill>
        <p:spPr>
          <a:xfrm>
            <a:off x="0" y="3474720"/>
            <a:ext cx="4549139" cy="3360089"/>
          </a:xfrm>
          <a:prstGeom prst="rect">
            <a:avLst/>
          </a:prstGeom>
        </p:spPr>
      </p:pic>
      <p:sp>
        <p:nvSpPr>
          <p:cNvPr id="12" name="Rectangle 11">
            <a:extLst>
              <a:ext uri="{FF2B5EF4-FFF2-40B4-BE49-F238E27FC236}">
                <a16:creationId xmlns:a16="http://schemas.microsoft.com/office/drawing/2014/main" id="{417CDA24-35F8-4540-8C52-3096D6D94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7710" y="0"/>
            <a:ext cx="68580" cy="685800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C94067B-DE0E-4694-ADCA-55C1A9E357EE}"/>
              </a:ext>
            </a:extLst>
          </p:cNvPr>
          <p:cNvPicPr>
            <a:picLocks noChangeAspect="1"/>
          </p:cNvPicPr>
          <p:nvPr/>
        </p:nvPicPr>
        <p:blipFill>
          <a:blip r:embed="rId3"/>
          <a:stretch>
            <a:fillRect/>
          </a:stretch>
        </p:blipFill>
        <p:spPr>
          <a:xfrm>
            <a:off x="4606290" y="3569164"/>
            <a:ext cx="4401108" cy="3288835"/>
          </a:xfrm>
          <a:prstGeom prst="rect">
            <a:avLst/>
          </a:prstGeom>
        </p:spPr>
      </p:pic>
      <p:sp>
        <p:nvSpPr>
          <p:cNvPr id="14" name="Rectangle 13">
            <a:extLst>
              <a:ext uri="{FF2B5EF4-FFF2-40B4-BE49-F238E27FC236}">
                <a16:creationId xmlns:a16="http://schemas.microsoft.com/office/drawing/2014/main" id="{8658BFE0-4E65-4174-9C75-687C94E88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4594860" cy="9144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A75DFED-A0C1-4A83-BE1D-0271C1826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9140" y="3383280"/>
            <a:ext cx="4594860" cy="9144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D060D15-8E73-423F-AAD0-FCAE8492ADC5}"/>
              </a:ext>
            </a:extLst>
          </p:cNvPr>
          <p:cNvPicPr>
            <a:picLocks noChangeAspect="1"/>
          </p:cNvPicPr>
          <p:nvPr/>
        </p:nvPicPr>
        <p:blipFill>
          <a:blip r:embed="rId4"/>
          <a:stretch>
            <a:fillRect/>
          </a:stretch>
        </p:blipFill>
        <p:spPr>
          <a:xfrm>
            <a:off x="4686300" y="114631"/>
            <a:ext cx="4321098" cy="3215479"/>
          </a:xfrm>
          <a:prstGeom prst="rect">
            <a:avLst/>
          </a:prstGeom>
        </p:spPr>
      </p:pic>
      <p:pic>
        <p:nvPicPr>
          <p:cNvPr id="4" name="Content Placeholder 3">
            <a:extLst>
              <a:ext uri="{FF2B5EF4-FFF2-40B4-BE49-F238E27FC236}">
                <a16:creationId xmlns:a16="http://schemas.microsoft.com/office/drawing/2014/main" id="{202AB18E-CBE5-4A88-A53F-CB596CAD21DA}"/>
              </a:ext>
            </a:extLst>
          </p:cNvPr>
          <p:cNvPicPr>
            <a:picLocks noGrp="1" noChangeAspect="1"/>
          </p:cNvPicPr>
          <p:nvPr>
            <p:ph idx="1"/>
          </p:nvPr>
        </p:nvPicPr>
        <p:blipFill>
          <a:blip r:embed="rId5"/>
          <a:stretch>
            <a:fillRect/>
          </a:stretch>
        </p:blipFill>
        <p:spPr>
          <a:xfrm>
            <a:off x="136602" y="114631"/>
            <a:ext cx="4321098" cy="3215479"/>
          </a:xfrm>
          <a:prstGeom prst="rect">
            <a:avLst/>
          </a:prstGeom>
        </p:spPr>
      </p:pic>
    </p:spTree>
    <p:extLst>
      <p:ext uri="{BB962C8B-B14F-4D97-AF65-F5344CB8AC3E}">
        <p14:creationId xmlns:p14="http://schemas.microsoft.com/office/powerpoint/2010/main" val="564242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97661" y="280374"/>
            <a:ext cx="8579095"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9D54B0-E3ED-4A4B-BBBA-A0A6F31759C0}"/>
              </a:ext>
            </a:extLst>
          </p:cNvPr>
          <p:cNvSpPr>
            <a:spLocks noGrp="1"/>
          </p:cNvSpPr>
          <p:nvPr>
            <p:ph type="title"/>
          </p:nvPr>
        </p:nvSpPr>
        <p:spPr>
          <a:xfrm>
            <a:off x="409763" y="433545"/>
            <a:ext cx="8354890" cy="930447"/>
          </a:xfrm>
        </p:spPr>
        <p:txBody>
          <a:bodyPr vert="horz" lIns="91440" tIns="45720" rIns="91440" bIns="45720" rtlCol="0" anchor="b">
            <a:normAutofit/>
          </a:bodyPr>
          <a:lstStyle/>
          <a:p>
            <a:pPr>
              <a:lnSpc>
                <a:spcPct val="90000"/>
              </a:lnSpc>
            </a:pPr>
            <a:r>
              <a:rPr lang="en-US" sz="4700" dirty="0">
                <a:solidFill>
                  <a:srgbClr val="FFFFFF"/>
                </a:solidFill>
              </a:rPr>
              <a:t>MMC repair-from our series</a:t>
            </a:r>
          </a:p>
        </p:txBody>
      </p:sp>
      <p:cxnSp>
        <p:nvCxnSpPr>
          <p:cNvPr id="14" name="Straight Connector 13">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72558" y="1522292"/>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close up of a person&#10;&#10;Description automatically generated">
            <a:extLst>
              <a:ext uri="{FF2B5EF4-FFF2-40B4-BE49-F238E27FC236}">
                <a16:creationId xmlns:a16="http://schemas.microsoft.com/office/drawing/2014/main" id="{8FA3E039-9C0E-45A5-B538-F237E0877B1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95530" y="2426818"/>
            <a:ext cx="2998227" cy="3997637"/>
          </a:xfrm>
          <a:prstGeom prst="rect">
            <a:avLst/>
          </a:prstGeom>
        </p:spPr>
      </p:pic>
      <p:cxnSp>
        <p:nvCxnSpPr>
          <p:cNvPr id="16" name="Straight Connector 15">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8720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person, indoor, baby, room&#10;&#10;Description automatically generated">
            <a:extLst>
              <a:ext uri="{FF2B5EF4-FFF2-40B4-BE49-F238E27FC236}">
                <a16:creationId xmlns:a16="http://schemas.microsoft.com/office/drawing/2014/main" id="{637FB4A3-BD8E-44A9-A99D-72ABDA7DDA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659" y="2426818"/>
            <a:ext cx="2998227" cy="3997637"/>
          </a:xfrm>
          <a:prstGeom prst="rect">
            <a:avLst/>
          </a:prstGeom>
        </p:spPr>
      </p:pic>
    </p:spTree>
    <p:extLst>
      <p:ext uri="{BB962C8B-B14F-4D97-AF65-F5344CB8AC3E}">
        <p14:creationId xmlns:p14="http://schemas.microsoft.com/office/powerpoint/2010/main" val="367331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BEC75-0250-4B3B-8933-F7A0E5489159}"/>
              </a:ext>
            </a:extLst>
          </p:cNvPr>
          <p:cNvSpPr>
            <a:spLocks noGrp="1"/>
          </p:cNvSpPr>
          <p:nvPr>
            <p:ph type="title"/>
          </p:nvPr>
        </p:nvSpPr>
        <p:spPr/>
        <p:txBody>
          <a:bodyPr/>
          <a:lstStyle/>
          <a:p>
            <a:r>
              <a:rPr lang="en-US" dirty="0"/>
              <a:t>Epidemiology</a:t>
            </a:r>
          </a:p>
        </p:txBody>
      </p:sp>
      <p:sp>
        <p:nvSpPr>
          <p:cNvPr id="3" name="Content Placeholder 2">
            <a:extLst>
              <a:ext uri="{FF2B5EF4-FFF2-40B4-BE49-F238E27FC236}">
                <a16:creationId xmlns:a16="http://schemas.microsoft.com/office/drawing/2014/main" id="{0F4D963E-5378-481A-8D6A-3E6700DD7261}"/>
              </a:ext>
            </a:extLst>
          </p:cNvPr>
          <p:cNvSpPr>
            <a:spLocks noGrp="1"/>
          </p:cNvSpPr>
          <p:nvPr>
            <p:ph idx="1"/>
          </p:nvPr>
        </p:nvSpPr>
        <p:spPr/>
        <p:txBody>
          <a:bodyPr>
            <a:normAutofit/>
          </a:bodyPr>
          <a:lstStyle/>
          <a:p>
            <a:pPr>
              <a:buFont typeface="Wingdings" panose="05000000000000000000" pitchFamily="2" charset="2"/>
              <a:buChar char="Ø"/>
            </a:pPr>
            <a:r>
              <a:rPr lang="en-US" dirty="0"/>
              <a:t>Neural tube defects are the second most common type of birth anomaly after congenital heart disease </a:t>
            </a:r>
          </a:p>
          <a:p>
            <a:pPr>
              <a:buFont typeface="Wingdings" panose="05000000000000000000" pitchFamily="2" charset="2"/>
              <a:buChar char="Ø"/>
            </a:pPr>
            <a:r>
              <a:rPr lang="en-US" dirty="0"/>
              <a:t>an estimated prevalence of about one to three per 1000 live births.</a:t>
            </a:r>
          </a:p>
          <a:p>
            <a:pPr>
              <a:buFont typeface="Wingdings" panose="05000000000000000000" pitchFamily="2" charset="2"/>
              <a:buChar char="Ø"/>
            </a:pPr>
            <a:r>
              <a:rPr lang="en-US" dirty="0"/>
              <a:t> The lumbosacral spine 90% of cases, followed by the thoracic spine (6%–8%) and cervical spine (2%–4%) .</a:t>
            </a:r>
          </a:p>
        </p:txBody>
      </p:sp>
    </p:spTree>
    <p:extLst>
      <p:ext uri="{BB962C8B-B14F-4D97-AF65-F5344CB8AC3E}">
        <p14:creationId xmlns:p14="http://schemas.microsoft.com/office/powerpoint/2010/main" val="2328384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dirty="0"/>
          </a:p>
        </p:txBody>
      </p:sp>
      <p:pic>
        <p:nvPicPr>
          <p:cNvPr id="4" name="Content Placeholder 3" descr="A hand holding a baby&#10;&#10;Description automatically generated">
            <a:extLst>
              <a:ext uri="{FF2B5EF4-FFF2-40B4-BE49-F238E27FC236}">
                <a16:creationId xmlns:a16="http://schemas.microsoft.com/office/drawing/2014/main" id="{BC2B63A0-8ACE-4967-94C9-7A8F1EBF55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720" y="142852"/>
            <a:ext cx="2235200" cy="2071702"/>
          </a:xfrm>
          <a:prstGeom prst="rect">
            <a:avLst/>
          </a:prstGeom>
        </p:spPr>
      </p:pic>
      <p:pic>
        <p:nvPicPr>
          <p:cNvPr id="5" name="Picture 4" descr="A picture containing indoor, table, sitting, food&#10;&#10;Description automatically generated">
            <a:extLst>
              <a:ext uri="{FF2B5EF4-FFF2-40B4-BE49-F238E27FC236}">
                <a16:creationId xmlns:a16="http://schemas.microsoft.com/office/drawing/2014/main" id="{525E3CE6-52AA-4772-8406-1AD62B15A3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0430" y="0"/>
            <a:ext cx="3286147" cy="1857388"/>
          </a:xfrm>
          <a:prstGeom prst="rect">
            <a:avLst/>
          </a:prstGeom>
        </p:spPr>
      </p:pic>
      <p:pic>
        <p:nvPicPr>
          <p:cNvPr id="6" name="Picture 5" descr="A hand holding an object in his hand&#10;&#10;Description automatically generated">
            <a:extLst>
              <a:ext uri="{FF2B5EF4-FFF2-40B4-BE49-F238E27FC236}">
                <a16:creationId xmlns:a16="http://schemas.microsoft.com/office/drawing/2014/main" id="{B1DA225E-0303-422E-83F7-74496C6918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0" y="2285992"/>
            <a:ext cx="2369574" cy="1714512"/>
          </a:xfrm>
          <a:prstGeom prst="rect">
            <a:avLst/>
          </a:prstGeom>
        </p:spPr>
      </p:pic>
      <p:pic>
        <p:nvPicPr>
          <p:cNvPr id="7" name="Picture 6" descr="A picture containing person, indoor, bed, baby&#10;&#10;Description automatically generated">
            <a:extLst>
              <a:ext uri="{FF2B5EF4-FFF2-40B4-BE49-F238E27FC236}">
                <a16:creationId xmlns:a16="http://schemas.microsoft.com/office/drawing/2014/main" id="{990E2098-937E-4E26-BA9D-C6A74A0E54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3571868" y="1928802"/>
            <a:ext cx="2428892" cy="1643074"/>
          </a:xfrm>
          <a:prstGeom prst="rect">
            <a:avLst/>
          </a:prstGeom>
        </p:spPr>
      </p:pic>
      <p:pic>
        <p:nvPicPr>
          <p:cNvPr id="10" name="Picture 3" descr="C:\Users\Administrator\Desktop\neuro photo\mmc\IMG-20201105-WA002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4368213"/>
            <a:ext cx="1906666" cy="248978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person, indoor, small, sitting&#10;&#10;Description automatically generated">
            <a:extLst>
              <a:ext uri="{FF2B5EF4-FFF2-40B4-BE49-F238E27FC236}">
                <a16:creationId xmlns:a16="http://schemas.microsoft.com/office/drawing/2014/main" id="{DAC9C1CF-7D30-4827-B55C-086F0F57B88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3089855" y="4425357"/>
            <a:ext cx="1771648" cy="3093639"/>
          </a:xfrm>
          <a:prstGeom prst="rect">
            <a:avLst/>
          </a:prstGeom>
        </p:spPr>
      </p:pic>
      <p:pic>
        <p:nvPicPr>
          <p:cNvPr id="5122" name="Picture 2" descr="C:\Users\Dr-q-saleh\Pictures\New Picture.png"/>
          <p:cNvPicPr>
            <a:picLocks noChangeAspect="1" noChangeArrowheads="1"/>
          </p:cNvPicPr>
          <p:nvPr/>
        </p:nvPicPr>
        <p:blipFill>
          <a:blip r:embed="rId8" cstate="print"/>
          <a:srcRect/>
          <a:stretch>
            <a:fillRect/>
          </a:stretch>
        </p:blipFill>
        <p:spPr bwMode="auto">
          <a:xfrm>
            <a:off x="6143636" y="4802186"/>
            <a:ext cx="2770032" cy="2055814"/>
          </a:xfrm>
          <a:prstGeom prst="rect">
            <a:avLst/>
          </a:prstGeom>
          <a:noFill/>
        </p:spPr>
      </p:pic>
      <p:pic>
        <p:nvPicPr>
          <p:cNvPr id="5123" name="Picture 3"/>
          <p:cNvPicPr>
            <a:picLocks noChangeAspect="1" noChangeArrowheads="1"/>
          </p:cNvPicPr>
          <p:nvPr/>
        </p:nvPicPr>
        <p:blipFill>
          <a:blip r:embed="rId9"/>
          <a:srcRect/>
          <a:stretch>
            <a:fillRect/>
          </a:stretch>
        </p:blipFill>
        <p:spPr bwMode="auto">
          <a:xfrm>
            <a:off x="6858016" y="142852"/>
            <a:ext cx="1643074" cy="2857520"/>
          </a:xfrm>
          <a:prstGeom prst="rect">
            <a:avLst/>
          </a:prstGeom>
          <a:noFill/>
          <a:ln w="9525">
            <a:noFill/>
            <a:miter lim="800000"/>
            <a:headEnd/>
            <a:tailEnd/>
          </a:ln>
          <a:effectLst/>
        </p:spPr>
      </p:pic>
      <p:pic>
        <p:nvPicPr>
          <p:cNvPr id="5124" name="Picture 4" descr="C:\Users\Dr-q-saleh\Downloads\WhatsApp Image 2023-04-15 at 1.35.23 PM.jpeg"/>
          <p:cNvPicPr>
            <a:picLocks noChangeAspect="1" noChangeArrowheads="1"/>
          </p:cNvPicPr>
          <p:nvPr/>
        </p:nvPicPr>
        <p:blipFill>
          <a:blip r:embed="rId10" cstate="print"/>
          <a:srcRect/>
          <a:stretch>
            <a:fillRect/>
          </a:stretch>
        </p:blipFill>
        <p:spPr bwMode="auto">
          <a:xfrm>
            <a:off x="6572264" y="3071810"/>
            <a:ext cx="2571736" cy="1500198"/>
          </a:xfrm>
          <a:prstGeom prst="rect">
            <a:avLst/>
          </a:prstGeom>
          <a:noFill/>
        </p:spPr>
      </p:pic>
      <p:pic>
        <p:nvPicPr>
          <p:cNvPr id="5125" name="Picture 5" descr="C:\Users\Dr-q-saleh\Downloads\WhatsApp Image 2023-04-15 at 1.35.24 PM.jpeg"/>
          <p:cNvPicPr>
            <a:picLocks noChangeAspect="1" noChangeArrowheads="1"/>
          </p:cNvPicPr>
          <p:nvPr/>
        </p:nvPicPr>
        <p:blipFill>
          <a:blip r:embed="rId11" cstate="print"/>
          <a:srcRect/>
          <a:stretch>
            <a:fillRect/>
          </a:stretch>
        </p:blipFill>
        <p:spPr bwMode="auto">
          <a:xfrm>
            <a:off x="3000364" y="3500438"/>
            <a:ext cx="3125475" cy="1500198"/>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97661" y="280374"/>
            <a:ext cx="8579095"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F90DC8F-5192-4472-A085-C518C7635146}"/>
              </a:ext>
            </a:extLst>
          </p:cNvPr>
          <p:cNvSpPr>
            <a:spLocks noGrp="1"/>
          </p:cNvSpPr>
          <p:nvPr>
            <p:ph type="title"/>
          </p:nvPr>
        </p:nvSpPr>
        <p:spPr>
          <a:xfrm>
            <a:off x="409763" y="433545"/>
            <a:ext cx="8354890" cy="930447"/>
          </a:xfrm>
        </p:spPr>
        <p:txBody>
          <a:bodyPr vert="horz" lIns="91440" tIns="45720" rIns="91440" bIns="45720" rtlCol="0" anchor="b">
            <a:normAutofit/>
          </a:bodyPr>
          <a:lstStyle/>
          <a:p>
            <a:pPr>
              <a:lnSpc>
                <a:spcPct val="90000"/>
              </a:lnSpc>
            </a:pPr>
            <a:endParaRPr lang="en-US" sz="4700">
              <a:solidFill>
                <a:srgbClr val="FFFFFF"/>
              </a:solidFill>
            </a:endParaRPr>
          </a:p>
        </p:txBody>
      </p:sp>
      <p:cxnSp>
        <p:nvCxnSpPr>
          <p:cNvPr id="15" name="Straight Connector 14">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72558" y="1522292"/>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8" name="Picture 7" descr="A picture containing person, indoor, bed, food&#10;&#10;Description automatically generated">
            <a:extLst>
              <a:ext uri="{FF2B5EF4-FFF2-40B4-BE49-F238E27FC236}">
                <a16:creationId xmlns:a16="http://schemas.microsoft.com/office/drawing/2014/main" id="{E56765BD-265C-4EF8-A868-788723E7B6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600" y="2516270"/>
            <a:ext cx="2998227" cy="3997637"/>
          </a:xfrm>
          <a:prstGeom prst="rect">
            <a:avLst/>
          </a:prstGeom>
        </p:spPr>
      </p:pic>
      <p:cxnSp>
        <p:nvCxnSpPr>
          <p:cNvPr id="17" name="Straight Connector 16">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8720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6" name="Content Placeholder 5" descr="A picture containing person, food, eating, table&#10;&#10;Description automatically generated">
            <a:extLst>
              <a:ext uri="{FF2B5EF4-FFF2-40B4-BE49-F238E27FC236}">
                <a16:creationId xmlns:a16="http://schemas.microsoft.com/office/drawing/2014/main" id="{5AAC9684-1532-4218-BF5D-39ABB223AFF2}"/>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85223" y="2516270"/>
            <a:ext cx="2998227" cy="3997637"/>
          </a:xfrm>
          <a:prstGeom prst="rect">
            <a:avLst/>
          </a:prstGeom>
        </p:spPr>
      </p:pic>
    </p:spTree>
    <p:extLst>
      <p:ext uri="{BB962C8B-B14F-4D97-AF65-F5344CB8AC3E}">
        <p14:creationId xmlns:p14="http://schemas.microsoft.com/office/powerpoint/2010/main" val="9956138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pic>
        <p:nvPicPr>
          <p:cNvPr id="4098" name="Picture 2" descr="C:\Users\Dr-q-saleh\Desktop\Untitled.png"/>
          <p:cNvPicPr>
            <a:picLocks noGrp="1" noChangeAspect="1" noChangeArrowheads="1"/>
          </p:cNvPicPr>
          <p:nvPr>
            <p:ph idx="1"/>
          </p:nvPr>
        </p:nvPicPr>
        <p:blipFill>
          <a:blip r:embed="rId2"/>
          <a:srcRect/>
          <a:stretch>
            <a:fillRect/>
          </a:stretch>
        </p:blipFill>
        <p:spPr bwMode="auto">
          <a:xfrm>
            <a:off x="0" y="500042"/>
            <a:ext cx="9144000" cy="5143536"/>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7AAD5-7CF1-4411-992B-2F7DFAB79FE1}"/>
              </a:ext>
            </a:extLst>
          </p:cNvPr>
          <p:cNvSpPr>
            <a:spLocks noGrp="1"/>
          </p:cNvSpPr>
          <p:nvPr>
            <p:ph type="title"/>
          </p:nvPr>
        </p:nvSpPr>
        <p:spPr>
          <a:xfrm>
            <a:off x="491490" y="365125"/>
            <a:ext cx="3840085" cy="1692794"/>
          </a:xfrm>
        </p:spPr>
        <p:txBody>
          <a:bodyPr>
            <a:normAutofit/>
          </a:bodyPr>
          <a:lstStyle/>
          <a:p>
            <a:pPr>
              <a:lnSpc>
                <a:spcPct val="90000"/>
              </a:lnSpc>
            </a:pPr>
            <a:r>
              <a:rPr lang="en-US" sz="3400" b="1"/>
              <a:t>Intrauterine closure of MM defect</a:t>
            </a:r>
            <a:br>
              <a:rPr lang="en-US" sz="3400" b="1"/>
            </a:br>
            <a:endParaRPr lang="en-US" sz="3400"/>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E6219F1-EE55-405A-AABD-9A3094CE13CE}"/>
              </a:ext>
            </a:extLst>
          </p:cNvPr>
          <p:cNvSpPr>
            <a:spLocks noGrp="1"/>
          </p:cNvSpPr>
          <p:nvPr>
            <p:ph idx="1"/>
          </p:nvPr>
        </p:nvSpPr>
        <p:spPr>
          <a:xfrm>
            <a:off x="491490" y="2575034"/>
            <a:ext cx="3840085" cy="3462228"/>
          </a:xfrm>
        </p:spPr>
        <p:txBody>
          <a:bodyPr>
            <a:normAutofit/>
          </a:bodyPr>
          <a:lstStyle/>
          <a:p>
            <a:pPr>
              <a:buFont typeface="Wingdings" panose="05000000000000000000" pitchFamily="2" charset="2"/>
              <a:buChar char="Ø"/>
            </a:pPr>
            <a:r>
              <a:rPr lang="en-US" sz="1600"/>
              <a:t>Controversial.</a:t>
            </a:r>
          </a:p>
          <a:p>
            <a:pPr>
              <a:buFont typeface="Wingdings" panose="05000000000000000000" pitchFamily="2" charset="2"/>
              <a:buChar char="Ø"/>
            </a:pPr>
            <a:r>
              <a:rPr lang="en-US" sz="1600"/>
              <a:t> Does reduce incidence of Chiari II defect, but it has not been determined if this is</a:t>
            </a:r>
          </a:p>
          <a:p>
            <a:pPr marL="0" indent="0">
              <a:buNone/>
            </a:pPr>
            <a:r>
              <a:rPr lang="en-US" sz="1600"/>
              <a:t>clinically significant.</a:t>
            </a:r>
          </a:p>
          <a:p>
            <a:pPr>
              <a:buFont typeface="Wingdings" panose="05000000000000000000" pitchFamily="2" charset="2"/>
              <a:buChar char="Ø"/>
            </a:pPr>
            <a:r>
              <a:rPr lang="en-US" sz="1600"/>
              <a:t> Argued whether this reduces incidence of hydrocephalus. </a:t>
            </a:r>
          </a:p>
          <a:p>
            <a:pPr>
              <a:buFont typeface="Wingdings" panose="05000000000000000000" pitchFamily="2" charset="2"/>
              <a:buChar char="Ø"/>
            </a:pPr>
            <a:r>
              <a:rPr lang="en-US" sz="1600"/>
              <a:t>Does not improve distal neurologic function.</a:t>
            </a:r>
          </a:p>
        </p:txBody>
      </p:sp>
      <p:pic>
        <p:nvPicPr>
          <p:cNvPr id="5" name="Picture 4" descr="A picture containing person, indoor, table, food&#10;&#10;Description automatically generated">
            <a:extLst>
              <a:ext uri="{FF2B5EF4-FFF2-40B4-BE49-F238E27FC236}">
                <a16:creationId xmlns:a16="http://schemas.microsoft.com/office/drawing/2014/main" id="{A277FE01-B5B2-46CB-BBA7-404F94A8C845}"/>
              </a:ext>
            </a:extLst>
          </p:cNvPr>
          <p:cNvPicPr>
            <a:picLocks noChangeAspect="1"/>
          </p:cNvPicPr>
          <p:nvPr/>
        </p:nvPicPr>
        <p:blipFill rotWithShape="1">
          <a:blip r:embed="rId2">
            <a:extLst>
              <a:ext uri="{28A0092B-C50C-407E-A947-70E740481C1C}">
                <a14:useLocalDpi xmlns:a14="http://schemas.microsoft.com/office/drawing/2010/main" val="0"/>
              </a:ext>
            </a:extLst>
          </a:blip>
          <a:srcRect l="28570" r="32594"/>
          <a:stretch/>
        </p:blipFill>
        <p:spPr>
          <a:xfrm>
            <a:off x="4409136" y="10"/>
            <a:ext cx="4734863"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153998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428596" y="928670"/>
            <a:ext cx="8286808" cy="4929222"/>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pic>
        <p:nvPicPr>
          <p:cNvPr id="3074" name="Picture 2"/>
          <p:cNvPicPr>
            <a:picLocks noGrp="1" noChangeAspect="1" noChangeArrowheads="1"/>
          </p:cNvPicPr>
          <p:nvPr>
            <p:ph idx="1"/>
          </p:nvPr>
        </p:nvPicPr>
        <p:blipFill>
          <a:blip r:embed="rId2"/>
          <a:srcRect/>
          <a:stretch>
            <a:fillRect/>
          </a:stretch>
        </p:blipFill>
        <p:spPr bwMode="auto">
          <a:xfrm>
            <a:off x="714348" y="1142984"/>
            <a:ext cx="7500990" cy="4983179"/>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2FC947-EB66-46D9-A021-0A065C33FB59}"/>
              </a:ext>
            </a:extLst>
          </p:cNvPr>
          <p:cNvSpPr>
            <a:spLocks noGrp="1"/>
          </p:cNvSpPr>
          <p:nvPr>
            <p:ph type="title"/>
          </p:nvPr>
        </p:nvSpPr>
        <p:spPr>
          <a:xfrm>
            <a:off x="628650" y="963877"/>
            <a:ext cx="2620771" cy="4930246"/>
          </a:xfrm>
        </p:spPr>
        <p:txBody>
          <a:bodyPr>
            <a:normAutofit/>
          </a:bodyPr>
          <a:lstStyle/>
          <a:p>
            <a:pPr algn="r"/>
            <a:r>
              <a:rPr lang="en-US" sz="3100">
                <a:solidFill>
                  <a:schemeClr val="accent1"/>
                </a:solidFill>
              </a:rPr>
              <a:t>MMC and hydrocephalus</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7ACB4B8-8FD7-4EDF-9CBD-E6B4A83007BE}"/>
              </a:ext>
            </a:extLst>
          </p:cNvPr>
          <p:cNvSpPr>
            <a:spLocks noGrp="1"/>
          </p:cNvSpPr>
          <p:nvPr>
            <p:ph idx="1"/>
          </p:nvPr>
        </p:nvSpPr>
        <p:spPr>
          <a:xfrm>
            <a:off x="3732023" y="963877"/>
            <a:ext cx="4783327" cy="4930246"/>
          </a:xfrm>
        </p:spPr>
        <p:txBody>
          <a:bodyPr anchor="ctr">
            <a:normAutofit/>
          </a:bodyPr>
          <a:lstStyle/>
          <a:p>
            <a:r>
              <a:rPr lang="en-US" sz="2100"/>
              <a:t>Incidence of hydrocephalus is 85-90% of all cases of myelomeningocele.</a:t>
            </a:r>
          </a:p>
          <a:p>
            <a:r>
              <a:rPr lang="en-US" sz="2100"/>
              <a:t>Usually it is a part of type 2 (arnold)-chiari malformation.</a:t>
            </a:r>
          </a:p>
          <a:p>
            <a:r>
              <a:rPr lang="en-US" sz="2100"/>
              <a:t>May not be apparent after birth immediately, may be seen as far as 2 years ,but most cases will need shunt by the age of 6 months.</a:t>
            </a:r>
          </a:p>
        </p:txBody>
      </p:sp>
    </p:spTree>
    <p:extLst>
      <p:ext uri="{BB962C8B-B14F-4D97-AF65-F5344CB8AC3E}">
        <p14:creationId xmlns:p14="http://schemas.microsoft.com/office/powerpoint/2010/main" val="25629226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91A21B-E3A3-4DCA-8A66-96C22E906070}"/>
              </a:ext>
            </a:extLst>
          </p:cNvPr>
          <p:cNvSpPr>
            <a:spLocks noGrp="1"/>
          </p:cNvSpPr>
          <p:nvPr>
            <p:ph type="title"/>
          </p:nvPr>
        </p:nvSpPr>
        <p:spPr>
          <a:xfrm>
            <a:off x="628650" y="963877"/>
            <a:ext cx="2620771" cy="4930246"/>
          </a:xfrm>
        </p:spPr>
        <p:txBody>
          <a:bodyPr>
            <a:normAutofit/>
          </a:bodyPr>
          <a:lstStyle/>
          <a:p>
            <a:pPr algn="r"/>
            <a:r>
              <a:rPr lang="en-US" b="1">
                <a:solidFill>
                  <a:schemeClr val="accent1"/>
                </a:solidFill>
              </a:rPr>
              <a:t>Tethered cord syndrome</a:t>
            </a:r>
            <a:br>
              <a:rPr lang="en-US" b="1">
                <a:solidFill>
                  <a:schemeClr val="accent1"/>
                </a:solidFill>
              </a:rPr>
            </a:br>
            <a:endParaRPr lang="en-US">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C216848-C900-4907-AB7D-F121F16EE3FD}"/>
              </a:ext>
            </a:extLst>
          </p:cNvPr>
          <p:cNvSpPr>
            <a:spLocks noGrp="1"/>
          </p:cNvSpPr>
          <p:nvPr>
            <p:ph idx="1"/>
          </p:nvPr>
        </p:nvSpPr>
        <p:spPr>
          <a:xfrm>
            <a:off x="3732023" y="963877"/>
            <a:ext cx="4783327" cy="4930246"/>
          </a:xfrm>
        </p:spPr>
        <p:txBody>
          <a:bodyPr anchor="ctr">
            <a:normAutofit/>
          </a:bodyPr>
          <a:lstStyle/>
          <a:p>
            <a:pPr marL="0" indent="0">
              <a:buNone/>
            </a:pPr>
            <a:r>
              <a:rPr lang="en-US" sz="2100"/>
              <a:t>Abnormally low conus medullaris. Usually associated with a short, thickened filum terminale, or with an intradural lipoma (other lesions, e.g. lipoma extending through dura, or diastematomyelia are considered as separate entities). Most common in myelomeningocele </a:t>
            </a:r>
            <a:r>
              <a:rPr lang="en-US" sz="2100" b="1"/>
              <a:t>(MM)</a:t>
            </a:r>
            <a:r>
              <a:rPr lang="en-US" sz="2100"/>
              <a:t>. </a:t>
            </a:r>
          </a:p>
        </p:txBody>
      </p:sp>
    </p:spTree>
    <p:extLst>
      <p:ext uri="{BB962C8B-B14F-4D97-AF65-F5344CB8AC3E}">
        <p14:creationId xmlns:p14="http://schemas.microsoft.com/office/powerpoint/2010/main" val="13963239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592C2-D901-4B82-87A5-440CBB313CEB}"/>
              </a:ext>
            </a:extLst>
          </p:cNvPr>
          <p:cNvSpPr>
            <a:spLocks noGrp="1"/>
          </p:cNvSpPr>
          <p:nvPr>
            <p:ph type="title"/>
          </p:nvPr>
        </p:nvSpPr>
        <p:spPr>
          <a:xfrm>
            <a:off x="457200" y="274638"/>
            <a:ext cx="8229600" cy="2392362"/>
          </a:xfrm>
        </p:spPr>
        <p:txBody>
          <a:bodyPr>
            <a:noAutofit/>
          </a:bodyPr>
          <a:lstStyle/>
          <a:p>
            <a:pPr algn="l"/>
            <a:r>
              <a:rPr lang="en-US" sz="2400" dirty="0"/>
              <a:t>A sagittal T1-weighted magnetic resonance image through the lumbar region demonstrates a thickened filum </a:t>
            </a:r>
            <a:r>
              <a:rPr lang="en-US" sz="2400" dirty="0" err="1"/>
              <a:t>terminale</a:t>
            </a:r>
            <a:r>
              <a:rPr lang="en-US" sz="2400" dirty="0"/>
              <a:t>.</a:t>
            </a:r>
            <a:br>
              <a:rPr lang="en-US" sz="2400" dirty="0"/>
            </a:br>
            <a:r>
              <a:rPr lang="en-US" sz="2400" dirty="0"/>
              <a:t>The hyperintensity ( </a:t>
            </a:r>
            <a:r>
              <a:rPr lang="en-US" sz="2400" i="1" dirty="0"/>
              <a:t>arrows </a:t>
            </a:r>
            <a:r>
              <a:rPr lang="en-US" sz="2400" dirty="0"/>
              <a:t>) indicates fatty infiltration of the filum</a:t>
            </a:r>
          </a:p>
        </p:txBody>
      </p:sp>
      <p:pic>
        <p:nvPicPr>
          <p:cNvPr id="4" name="Content Placeholder 3">
            <a:extLst>
              <a:ext uri="{FF2B5EF4-FFF2-40B4-BE49-F238E27FC236}">
                <a16:creationId xmlns:a16="http://schemas.microsoft.com/office/drawing/2014/main" id="{8CA8D493-06DA-4C3F-B74C-690284C07991}"/>
              </a:ext>
            </a:extLst>
          </p:cNvPr>
          <p:cNvPicPr>
            <a:picLocks noGrp="1" noChangeAspect="1"/>
          </p:cNvPicPr>
          <p:nvPr>
            <p:ph idx="1"/>
          </p:nvPr>
        </p:nvPicPr>
        <p:blipFill>
          <a:blip r:embed="rId2"/>
          <a:stretch>
            <a:fillRect/>
          </a:stretch>
        </p:blipFill>
        <p:spPr>
          <a:xfrm>
            <a:off x="2764676" y="2140226"/>
            <a:ext cx="3614648" cy="4525963"/>
          </a:xfrm>
          <a:prstGeom prst="rect">
            <a:avLst/>
          </a:prstGeom>
        </p:spPr>
      </p:pic>
    </p:spTree>
    <p:extLst>
      <p:ext uri="{BB962C8B-B14F-4D97-AF65-F5344CB8AC3E}">
        <p14:creationId xmlns:p14="http://schemas.microsoft.com/office/powerpoint/2010/main" val="5140671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2448A-5DC0-4FE8-8D10-079B172CA37F}"/>
              </a:ext>
            </a:extLst>
          </p:cNvPr>
          <p:cNvSpPr>
            <a:spLocks noGrp="1"/>
          </p:cNvSpPr>
          <p:nvPr>
            <p:ph type="title"/>
          </p:nvPr>
        </p:nvSpPr>
        <p:spPr/>
        <p:txBody>
          <a:bodyPr>
            <a:normAutofit fontScale="90000"/>
          </a:bodyPr>
          <a:lstStyle/>
          <a:p>
            <a:r>
              <a:rPr lang="en-US" dirty="0"/>
              <a:t>Detethering(release of the tethered cord)</a:t>
            </a:r>
          </a:p>
        </p:txBody>
      </p:sp>
      <p:pic>
        <p:nvPicPr>
          <p:cNvPr id="4" name="Content Placeholder 3">
            <a:extLst>
              <a:ext uri="{FF2B5EF4-FFF2-40B4-BE49-F238E27FC236}">
                <a16:creationId xmlns:a16="http://schemas.microsoft.com/office/drawing/2014/main" id="{4CC5180B-52A6-4E65-8306-BD972D76E126}"/>
              </a:ext>
            </a:extLst>
          </p:cNvPr>
          <p:cNvPicPr>
            <a:picLocks noGrp="1" noChangeAspect="1"/>
          </p:cNvPicPr>
          <p:nvPr>
            <p:ph idx="1"/>
          </p:nvPr>
        </p:nvPicPr>
        <p:blipFill>
          <a:blip r:embed="rId2"/>
          <a:stretch>
            <a:fillRect/>
          </a:stretch>
        </p:blipFill>
        <p:spPr>
          <a:xfrm>
            <a:off x="1143000" y="1600200"/>
            <a:ext cx="6858000" cy="4876800"/>
          </a:xfrm>
          <a:prstGeom prst="rect">
            <a:avLst/>
          </a:prstGeom>
        </p:spPr>
      </p:pic>
    </p:spTree>
    <p:extLst>
      <p:ext uri="{BB962C8B-B14F-4D97-AF65-F5344CB8AC3E}">
        <p14:creationId xmlns:p14="http://schemas.microsoft.com/office/powerpoint/2010/main" val="2369705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957E6-D4BB-4A65-80FC-0466B82861FE}"/>
              </a:ext>
            </a:extLst>
          </p:cNvPr>
          <p:cNvSpPr>
            <a:spLocks noGrp="1"/>
          </p:cNvSpPr>
          <p:nvPr>
            <p:ph type="title"/>
          </p:nvPr>
        </p:nvSpPr>
        <p:spPr/>
        <p:txBody>
          <a:bodyPr>
            <a:normAutofit fontScale="90000"/>
          </a:bodyPr>
          <a:lstStyle/>
          <a:p>
            <a:r>
              <a:rPr lang="en-US" dirty="0"/>
              <a:t>Embryology</a:t>
            </a:r>
            <a:br>
              <a:rPr lang="en-US" dirty="0"/>
            </a:br>
            <a:endParaRPr lang="en-US" dirty="0"/>
          </a:p>
        </p:txBody>
      </p:sp>
      <p:sp>
        <p:nvSpPr>
          <p:cNvPr id="3" name="Content Placeholder 2">
            <a:extLst>
              <a:ext uri="{FF2B5EF4-FFF2-40B4-BE49-F238E27FC236}">
                <a16:creationId xmlns:a16="http://schemas.microsoft.com/office/drawing/2014/main" id="{324CBA1E-ABA1-4DD8-A20E-C0C80F96BF07}"/>
              </a:ext>
            </a:extLst>
          </p:cNvPr>
          <p:cNvSpPr>
            <a:spLocks noGrp="1"/>
          </p:cNvSpPr>
          <p:nvPr>
            <p:ph idx="1"/>
          </p:nvPr>
        </p:nvSpPr>
        <p:spPr>
          <a:xfrm>
            <a:off x="457200" y="714357"/>
            <a:ext cx="8229600" cy="2071702"/>
          </a:xfrm>
        </p:spPr>
        <p:txBody>
          <a:bodyPr>
            <a:normAutofit fontScale="92500" lnSpcReduction="20000"/>
          </a:bodyPr>
          <a:lstStyle/>
          <a:p>
            <a:r>
              <a:rPr lang="en-US" dirty="0"/>
              <a:t>The process of primary neurulation occurs in the first month of gestation. Neural development begins quite early, neural plate and groove appear at 18 days and complete closure of neural tube by the end of the 4</a:t>
            </a:r>
            <a:r>
              <a:rPr lang="en-US" baseline="30000" dirty="0"/>
              <a:t>th</a:t>
            </a:r>
            <a:r>
              <a:rPr lang="en-US" dirty="0"/>
              <a:t> week.</a:t>
            </a:r>
          </a:p>
          <a:p>
            <a:endParaRPr lang="en-US" dirty="0"/>
          </a:p>
        </p:txBody>
      </p:sp>
      <p:pic>
        <p:nvPicPr>
          <p:cNvPr id="5" name="Picture 4">
            <a:extLst>
              <a:ext uri="{FF2B5EF4-FFF2-40B4-BE49-F238E27FC236}">
                <a16:creationId xmlns:a16="http://schemas.microsoft.com/office/drawing/2014/main" id="{1D20BEC7-13BA-45BD-B2F8-28600BEA4E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662" y="2743200"/>
            <a:ext cx="7929618" cy="39719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451287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B45B23-C5F5-457E-A50C-F63512A7DFAD}"/>
              </a:ext>
            </a:extLst>
          </p:cNvPr>
          <p:cNvSpPr>
            <a:spLocks noGrp="1"/>
          </p:cNvSpPr>
          <p:nvPr>
            <p:ph type="title"/>
          </p:nvPr>
        </p:nvSpPr>
        <p:spPr>
          <a:xfrm>
            <a:off x="628650" y="963877"/>
            <a:ext cx="2620771" cy="4930246"/>
          </a:xfrm>
        </p:spPr>
        <p:txBody>
          <a:bodyPr>
            <a:normAutofit/>
          </a:bodyPr>
          <a:lstStyle/>
          <a:p>
            <a:pPr algn="r"/>
            <a:r>
              <a:rPr lang="en-US" sz="3100">
                <a:solidFill>
                  <a:schemeClr val="accent1"/>
                </a:solidFill>
              </a:rPr>
              <a:t>Chiari malformations</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1CB7E8A-EE7A-4E6C-BEB6-5D6288B0381D}"/>
              </a:ext>
            </a:extLst>
          </p:cNvPr>
          <p:cNvSpPr>
            <a:spLocks noGrp="1"/>
          </p:cNvSpPr>
          <p:nvPr>
            <p:ph idx="1"/>
          </p:nvPr>
        </p:nvSpPr>
        <p:spPr>
          <a:xfrm>
            <a:off x="3732023" y="963877"/>
            <a:ext cx="4783327" cy="4930246"/>
          </a:xfrm>
        </p:spPr>
        <p:txBody>
          <a:bodyPr anchor="ctr">
            <a:noAutofit/>
          </a:bodyPr>
          <a:lstStyle/>
          <a:p>
            <a:pPr>
              <a:buFont typeface="Wingdings" panose="05000000000000000000" pitchFamily="2" charset="2"/>
              <a:buChar char="Ø"/>
            </a:pPr>
            <a:r>
              <a:rPr lang="en-US" sz="2000" dirty="0"/>
              <a:t>Basically they are hindbrain malformations, with associated anomalies that may involve the rest of the CNS.</a:t>
            </a:r>
          </a:p>
          <a:p>
            <a:pPr>
              <a:buFont typeface="Wingdings" panose="05000000000000000000" pitchFamily="2" charset="2"/>
              <a:buChar char="Ø"/>
            </a:pPr>
            <a:r>
              <a:rPr lang="en-US" sz="2000" dirty="0"/>
              <a:t>The term “Chiari malformation” (after pathologist, Hans Chiari) is preferred for type 1 malformations, with the commonly used term “Arnold-Chiari malformation” reserved for type 2 malformation.</a:t>
            </a:r>
          </a:p>
        </p:txBody>
      </p:sp>
    </p:spTree>
    <p:extLst>
      <p:ext uri="{BB962C8B-B14F-4D97-AF65-F5344CB8AC3E}">
        <p14:creationId xmlns:p14="http://schemas.microsoft.com/office/powerpoint/2010/main" val="22335739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85720" y="357166"/>
            <a:ext cx="7943880" cy="1714512"/>
          </a:xfrm>
        </p:spPr>
        <p:txBody>
          <a:bodyPr>
            <a:noAutofit/>
          </a:bodyPr>
          <a:lstStyle/>
          <a:p>
            <a:pPr algn="l">
              <a:buFont typeface="Wingdings" pitchFamily="2" charset="2"/>
              <a:buChar char="Ø"/>
            </a:pPr>
            <a:r>
              <a:rPr lang="en-US" sz="2400" dirty="0"/>
              <a:t>The Chiari malformations consists of four types of hindbrain abnormalities, probably unrelated to</a:t>
            </a:r>
            <a:br>
              <a:rPr lang="en-US" sz="2400" dirty="0"/>
            </a:br>
            <a:r>
              <a:rPr lang="en-US" sz="2400" dirty="0"/>
              <a:t>each other. </a:t>
            </a:r>
            <a:br>
              <a:rPr lang="en-US" sz="2400" dirty="0"/>
            </a:br>
            <a:r>
              <a:rPr lang="en-US" sz="2400" dirty="0"/>
              <a:t>The majority are types 1 or 2), a very limited number of cases comprise the remaining types</a:t>
            </a:r>
            <a:endParaRPr lang="ar-JO" sz="2400" dirty="0"/>
          </a:p>
        </p:txBody>
      </p:sp>
      <p:pic>
        <p:nvPicPr>
          <p:cNvPr id="6" name="Picture 5" descr="A picture containing text&#10;&#10;Description automatically generated">
            <a:extLst>
              <a:ext uri="{FF2B5EF4-FFF2-40B4-BE49-F238E27FC236}">
                <a16:creationId xmlns:a16="http://schemas.microsoft.com/office/drawing/2014/main" id="{A04E4EE7-FDA8-4003-95E6-20F436963E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600" y="2428868"/>
            <a:ext cx="8178799" cy="3714776"/>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9E284-BF79-4034-9098-404B63E3AD06}"/>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D8745CA5-516D-4C95-B3B1-88E39F7677AD}"/>
              </a:ext>
            </a:extLst>
          </p:cNvPr>
          <p:cNvPicPr>
            <a:picLocks noGrp="1" noChangeAspect="1"/>
          </p:cNvPicPr>
          <p:nvPr>
            <p:ph idx="1"/>
          </p:nvPr>
        </p:nvPicPr>
        <p:blipFill>
          <a:blip r:embed="rId2"/>
          <a:stretch>
            <a:fillRect/>
          </a:stretch>
        </p:blipFill>
        <p:spPr>
          <a:xfrm>
            <a:off x="457200" y="1500175"/>
            <a:ext cx="8229600" cy="3666860"/>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1759443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FE0155-5562-47FF-8481-1E916BE960AB}"/>
              </a:ext>
            </a:extLst>
          </p:cNvPr>
          <p:cNvSpPr>
            <a:spLocks noGrp="1"/>
          </p:cNvSpPr>
          <p:nvPr>
            <p:ph type="title"/>
          </p:nvPr>
        </p:nvSpPr>
        <p:spPr>
          <a:xfrm>
            <a:off x="628650" y="963877"/>
            <a:ext cx="2620771" cy="4930246"/>
          </a:xfrm>
        </p:spPr>
        <p:txBody>
          <a:bodyPr>
            <a:normAutofit/>
          </a:bodyPr>
          <a:lstStyle/>
          <a:p>
            <a:pPr algn="r"/>
            <a:r>
              <a:rPr lang="en-US" sz="2400" b="1">
                <a:solidFill>
                  <a:schemeClr val="accent1"/>
                </a:solidFill>
              </a:rPr>
              <a:t>LATE PROBLEMS/ISSUES</a:t>
            </a:r>
            <a:br>
              <a:rPr lang="en-US" sz="2400" b="1">
                <a:solidFill>
                  <a:schemeClr val="accent1"/>
                </a:solidFill>
              </a:rPr>
            </a:br>
            <a:endParaRPr lang="en-US" sz="240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D58C6EE-FABF-468D-B6A5-A3DD25533722}"/>
              </a:ext>
            </a:extLst>
          </p:cNvPr>
          <p:cNvSpPr>
            <a:spLocks noGrp="1"/>
          </p:cNvSpPr>
          <p:nvPr>
            <p:ph idx="1"/>
          </p:nvPr>
        </p:nvSpPr>
        <p:spPr>
          <a:xfrm>
            <a:off x="3732023" y="963877"/>
            <a:ext cx="4783327" cy="4930246"/>
          </a:xfrm>
        </p:spPr>
        <p:txBody>
          <a:bodyPr anchor="ctr">
            <a:noAutofit/>
          </a:bodyPr>
          <a:lstStyle/>
          <a:p>
            <a:pPr marL="0" indent="0">
              <a:lnSpc>
                <a:spcPct val="90000"/>
              </a:lnSpc>
              <a:buNone/>
            </a:pPr>
            <a:r>
              <a:rPr lang="en-US" sz="2400" dirty="0"/>
              <a:t>Include:</a:t>
            </a:r>
          </a:p>
          <a:p>
            <a:pPr>
              <a:lnSpc>
                <a:spcPct val="90000"/>
              </a:lnSpc>
              <a:buFont typeface="Wingdings" panose="05000000000000000000" pitchFamily="2" charset="2"/>
              <a:buChar char="Ø"/>
            </a:pPr>
            <a:r>
              <a:rPr lang="en-US" sz="2000" dirty="0"/>
              <a:t>1. </a:t>
            </a:r>
            <a:r>
              <a:rPr lang="en-US" sz="2000" u="sng" dirty="0"/>
              <a:t>Hydrocephalus: </a:t>
            </a:r>
            <a:r>
              <a:rPr lang="en-US" sz="2000" dirty="0"/>
              <a:t>may mimic ≈ anything listed below. always rule out shunt malfunction when a MM patient deteriorates</a:t>
            </a:r>
          </a:p>
          <a:p>
            <a:pPr>
              <a:lnSpc>
                <a:spcPct val="90000"/>
              </a:lnSpc>
              <a:buFont typeface="Wingdings" panose="05000000000000000000" pitchFamily="2" charset="2"/>
              <a:buChar char="Ø"/>
            </a:pPr>
            <a:r>
              <a:rPr lang="en-US" sz="2000" dirty="0"/>
              <a:t>2</a:t>
            </a:r>
            <a:r>
              <a:rPr lang="en-US" sz="2000" u="sng" dirty="0"/>
              <a:t>. Syringomyelia </a:t>
            </a:r>
            <a:r>
              <a:rPr lang="en-US" sz="2000" dirty="0"/>
              <a:t>(and/or </a:t>
            </a:r>
            <a:r>
              <a:rPr lang="en-US" sz="2000" dirty="0" err="1"/>
              <a:t>syringobulbia</a:t>
            </a:r>
            <a:r>
              <a:rPr lang="en-US" sz="2000" dirty="0"/>
              <a:t>): </a:t>
            </a:r>
            <a:endParaRPr lang="en-US" sz="2000" i="1" dirty="0"/>
          </a:p>
          <a:p>
            <a:pPr>
              <a:lnSpc>
                <a:spcPct val="90000"/>
              </a:lnSpc>
              <a:buFont typeface="Wingdings" panose="05000000000000000000" pitchFamily="2" charset="2"/>
              <a:buChar char="Ø"/>
            </a:pPr>
            <a:r>
              <a:rPr lang="en-US" sz="2000" dirty="0"/>
              <a:t>3. </a:t>
            </a:r>
            <a:r>
              <a:rPr lang="en-US" sz="2000" u="sng" dirty="0"/>
              <a:t>Tethered cord </a:t>
            </a:r>
            <a:r>
              <a:rPr lang="en-US" sz="2000" dirty="0"/>
              <a:t>as many as 70% of MM patients have a tethered cord radiographically (some quote 10-20%), but only a minority are symptomatic.</a:t>
            </a:r>
          </a:p>
          <a:p>
            <a:pPr>
              <a:lnSpc>
                <a:spcPct val="90000"/>
              </a:lnSpc>
              <a:buFont typeface="Wingdings" panose="05000000000000000000" pitchFamily="2" charset="2"/>
              <a:buChar char="Ø"/>
            </a:pPr>
            <a:r>
              <a:rPr lang="en-US" sz="2000" dirty="0"/>
              <a:t>4. </a:t>
            </a:r>
            <a:r>
              <a:rPr lang="en-US" sz="2000" u="sng" dirty="0"/>
              <a:t>Dermoid tumor </a:t>
            </a:r>
            <a:r>
              <a:rPr lang="en-US" sz="2000" dirty="0"/>
              <a:t>at the MM site131: incidence ≈ 16% .</a:t>
            </a:r>
          </a:p>
          <a:p>
            <a:pPr>
              <a:lnSpc>
                <a:spcPct val="90000"/>
              </a:lnSpc>
              <a:buFont typeface="Wingdings" panose="05000000000000000000" pitchFamily="2" charset="2"/>
              <a:buChar char="Ø"/>
            </a:pPr>
            <a:r>
              <a:rPr lang="en-US" sz="2000" dirty="0"/>
              <a:t>5. </a:t>
            </a:r>
            <a:r>
              <a:rPr lang="en-US" sz="2000" u="sng" dirty="0"/>
              <a:t>Medullary compression </a:t>
            </a:r>
            <a:r>
              <a:rPr lang="en-US" sz="2000" dirty="0"/>
              <a:t>at foramen magnum (symptomatic Chiari II malformation.</a:t>
            </a:r>
          </a:p>
        </p:txBody>
      </p:sp>
    </p:spTree>
    <p:extLst>
      <p:ext uri="{BB962C8B-B14F-4D97-AF65-F5344CB8AC3E}">
        <p14:creationId xmlns:p14="http://schemas.microsoft.com/office/powerpoint/2010/main" val="24440412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E3C240-4E67-41AD-8D99-D6AB9490A957}"/>
              </a:ext>
            </a:extLst>
          </p:cNvPr>
          <p:cNvSpPr>
            <a:spLocks noGrp="1"/>
          </p:cNvSpPr>
          <p:nvPr>
            <p:ph type="title"/>
          </p:nvPr>
        </p:nvSpPr>
        <p:spPr>
          <a:xfrm>
            <a:off x="628650" y="963877"/>
            <a:ext cx="2620771" cy="4930246"/>
          </a:xfrm>
        </p:spPr>
        <p:txBody>
          <a:bodyPr>
            <a:normAutofit/>
          </a:bodyPr>
          <a:lstStyle/>
          <a:p>
            <a:pPr algn="r"/>
            <a:r>
              <a:rPr lang="en-US" sz="4100" b="1">
                <a:solidFill>
                  <a:schemeClr val="accent1"/>
                </a:solidFill>
              </a:rPr>
              <a:t>OUTCOME</a:t>
            </a:r>
            <a:br>
              <a:rPr lang="en-US" sz="4100" b="1">
                <a:solidFill>
                  <a:schemeClr val="accent1"/>
                </a:solidFill>
              </a:rPr>
            </a:br>
            <a:endParaRPr lang="en-US" sz="410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0DB8023-AFDC-40BA-8630-C596E60B862D}"/>
              </a:ext>
            </a:extLst>
          </p:cNvPr>
          <p:cNvSpPr>
            <a:spLocks noGrp="1"/>
          </p:cNvSpPr>
          <p:nvPr>
            <p:ph idx="1"/>
          </p:nvPr>
        </p:nvSpPr>
        <p:spPr>
          <a:xfrm>
            <a:off x="3732023" y="963877"/>
            <a:ext cx="4783327" cy="4930246"/>
          </a:xfrm>
        </p:spPr>
        <p:txBody>
          <a:bodyPr anchor="ctr">
            <a:normAutofit/>
          </a:bodyPr>
          <a:lstStyle/>
          <a:p>
            <a:pPr>
              <a:lnSpc>
                <a:spcPct val="90000"/>
              </a:lnSpc>
              <a:buFont typeface="Wingdings" panose="05000000000000000000" pitchFamily="2" charset="2"/>
              <a:buChar char="Ø"/>
            </a:pPr>
            <a:r>
              <a:rPr lang="en-US" sz="2200" dirty="0"/>
              <a:t>Without any treatment, only 14-30% of MM infants survive infancy; these usually represent the least severely involved.</a:t>
            </a:r>
          </a:p>
          <a:p>
            <a:pPr>
              <a:lnSpc>
                <a:spcPct val="90000"/>
              </a:lnSpc>
              <a:buFont typeface="Wingdings" panose="05000000000000000000" pitchFamily="2" charset="2"/>
              <a:buChar char="Ø"/>
            </a:pPr>
            <a:r>
              <a:rPr lang="en-US" sz="2200" dirty="0"/>
              <a:t>With modern treatment, ≈ 85% of MM infants survive. </a:t>
            </a:r>
          </a:p>
          <a:p>
            <a:pPr>
              <a:lnSpc>
                <a:spcPct val="90000"/>
              </a:lnSpc>
              <a:buFont typeface="Wingdings" panose="05000000000000000000" pitchFamily="2" charset="2"/>
              <a:buChar char="Ø"/>
            </a:pPr>
            <a:r>
              <a:rPr lang="en-US" sz="2200" dirty="0"/>
              <a:t>The most common cause of early mortality are complications from the Chiari malformation (respiratory arrest, aspiration…), where late mortality is usually due to shunt malfunction. </a:t>
            </a:r>
          </a:p>
          <a:p>
            <a:pPr>
              <a:lnSpc>
                <a:spcPct val="90000"/>
              </a:lnSpc>
            </a:pPr>
            <a:endParaRPr lang="en-US" sz="1800" dirty="0"/>
          </a:p>
        </p:txBody>
      </p:sp>
    </p:spTree>
    <p:extLst>
      <p:ext uri="{BB962C8B-B14F-4D97-AF65-F5344CB8AC3E}">
        <p14:creationId xmlns:p14="http://schemas.microsoft.com/office/powerpoint/2010/main" val="10747729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sp>
        <p:nvSpPr>
          <p:cNvPr id="3" name="Content Placeholder 2"/>
          <p:cNvSpPr>
            <a:spLocks noGrp="1"/>
          </p:cNvSpPr>
          <p:nvPr>
            <p:ph idx="1"/>
          </p:nvPr>
        </p:nvSpPr>
        <p:spPr/>
        <p:txBody>
          <a:bodyPr/>
          <a:lstStyle/>
          <a:p>
            <a:pPr>
              <a:lnSpc>
                <a:spcPct val="90000"/>
              </a:lnSpc>
              <a:buFont typeface="Wingdings" panose="05000000000000000000" pitchFamily="2" charset="2"/>
              <a:buChar char="Ø"/>
            </a:pPr>
            <a:r>
              <a:rPr lang="en-US" dirty="0"/>
              <a:t>80% will have normal IQ. Mental retardation is most closely linked to shunt infection. 40-85% are ambulatory with bracing, however, most choose to use wheelchairs for ease. </a:t>
            </a:r>
          </a:p>
          <a:p>
            <a:pPr>
              <a:lnSpc>
                <a:spcPct val="90000"/>
              </a:lnSpc>
              <a:buFont typeface="Wingdings" panose="05000000000000000000" pitchFamily="2" charset="2"/>
              <a:buChar char="Ø"/>
            </a:pPr>
            <a:r>
              <a:rPr lang="en-US" dirty="0"/>
              <a:t>3-10% have normal urinary continence, but most may be able to remain dry with intermittent catheterization.</a:t>
            </a:r>
          </a:p>
          <a:p>
            <a:endParaRPr lang="ar-JO"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baby sleeping in a bed&#10;&#10;Description automatically generated">
            <a:extLst>
              <a:ext uri="{FF2B5EF4-FFF2-40B4-BE49-F238E27FC236}">
                <a16:creationId xmlns:a16="http://schemas.microsoft.com/office/drawing/2014/main" id="{27A21C71-99AF-44AF-8519-E64CB7B5E14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9091" t="9091"/>
          <a:stretch/>
        </p:blipFill>
        <p:spPr>
          <a:xfrm>
            <a:off x="20" y="10"/>
            <a:ext cx="9143980" cy="6857990"/>
          </a:xfrm>
          <a:prstGeom prst="rect">
            <a:avLst/>
          </a:prstGeom>
        </p:spPr>
      </p:pic>
      <p:sp>
        <p:nvSpPr>
          <p:cNvPr id="12" name="Rectangle 11">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275867" y="-10136"/>
            <a:ext cx="4592270" cy="9144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34C74AD-FDDF-484F-A370-01485F748C91}"/>
              </a:ext>
            </a:extLst>
          </p:cNvPr>
          <p:cNvSpPr>
            <a:spLocks noGrp="1"/>
          </p:cNvSpPr>
          <p:nvPr>
            <p:ph type="title"/>
          </p:nvPr>
        </p:nvSpPr>
        <p:spPr>
          <a:xfrm>
            <a:off x="303414" y="3091928"/>
            <a:ext cx="6808922" cy="2387600"/>
          </a:xfrm>
        </p:spPr>
        <p:txBody>
          <a:bodyPr vert="horz" lIns="91440" tIns="45720" rIns="91440" bIns="45720" rtlCol="0" anchor="b">
            <a:normAutofit/>
          </a:bodyPr>
          <a:lstStyle/>
          <a:p>
            <a:pPr algn="l">
              <a:lnSpc>
                <a:spcPct val="90000"/>
              </a:lnSpc>
            </a:pPr>
            <a:r>
              <a:rPr lang="en-US" sz="5700"/>
              <a:t>Huge occipital encephalocele</a:t>
            </a:r>
          </a:p>
        </p:txBody>
      </p:sp>
      <p:sp>
        <p:nvSpPr>
          <p:cNvPr id="14" name="Rectangle: Rounded Corners 13">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7339422"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62C6510B-7FA4-4D64-A2C6-7C9160E5EBA0}"/>
              </a:ext>
            </a:extLst>
          </p:cNvPr>
          <p:cNvSpPr/>
          <p:nvPr/>
        </p:nvSpPr>
        <p:spPr>
          <a:xfrm>
            <a:off x="457200" y="2057400"/>
            <a:ext cx="2514600" cy="437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0736720"/>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pic>
        <p:nvPicPr>
          <p:cNvPr id="4" name="Content Placeholder 3" descr="C:\Users\Administrator\Desktop\neuro photo\mmc\IMG-20201105-WA002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786050" cy="25717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Administrator\Desktop\neuro photo\mmc\IMG-20201105-WA00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6050" y="0"/>
            <a:ext cx="2571768" cy="257174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Users\Dr-q-saleh\Downloads\WhatsApp Image 2023-04-15 at 1.35.25 PM.jpeg"/>
          <p:cNvPicPr>
            <a:picLocks noChangeAspect="1" noChangeArrowheads="1"/>
          </p:cNvPicPr>
          <p:nvPr/>
        </p:nvPicPr>
        <p:blipFill>
          <a:blip r:embed="rId4"/>
          <a:srcRect/>
          <a:stretch>
            <a:fillRect/>
          </a:stretch>
        </p:blipFill>
        <p:spPr bwMode="auto">
          <a:xfrm>
            <a:off x="1500166" y="4286256"/>
            <a:ext cx="2566392" cy="2571744"/>
          </a:xfrm>
          <a:prstGeom prst="rect">
            <a:avLst/>
          </a:prstGeom>
          <a:noFill/>
        </p:spPr>
      </p:pic>
      <p:pic>
        <p:nvPicPr>
          <p:cNvPr id="6147" name="Picture 3" descr="C:\Users\Dr-q-saleh\Downloads\WhatsApp Image 2023-04-15 at 1.35.25 PM (1).jpeg"/>
          <p:cNvPicPr>
            <a:picLocks noChangeAspect="1" noChangeArrowheads="1"/>
          </p:cNvPicPr>
          <p:nvPr/>
        </p:nvPicPr>
        <p:blipFill>
          <a:blip r:embed="rId5" cstate="print"/>
          <a:srcRect/>
          <a:stretch>
            <a:fillRect/>
          </a:stretch>
        </p:blipFill>
        <p:spPr bwMode="auto">
          <a:xfrm>
            <a:off x="4071934" y="4286256"/>
            <a:ext cx="2643206" cy="2571744"/>
          </a:xfrm>
          <a:prstGeom prst="rect">
            <a:avLst/>
          </a:prstGeom>
          <a:noFill/>
        </p:spPr>
      </p:pic>
      <p:pic>
        <p:nvPicPr>
          <p:cNvPr id="6148" name="Picture 4" descr="C:\Users\Dr-q-saleh\Downloads\WhatsApp Image 2023-04-15 at 1.35.26 PM.jpeg"/>
          <p:cNvPicPr>
            <a:picLocks noChangeAspect="1" noChangeArrowheads="1"/>
          </p:cNvPicPr>
          <p:nvPr/>
        </p:nvPicPr>
        <p:blipFill>
          <a:blip r:embed="rId6"/>
          <a:srcRect/>
          <a:stretch>
            <a:fillRect/>
          </a:stretch>
        </p:blipFill>
        <p:spPr bwMode="auto">
          <a:xfrm>
            <a:off x="4572000" y="1714488"/>
            <a:ext cx="4286248" cy="2643188"/>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dirty="0"/>
          </a:p>
        </p:txBody>
      </p:sp>
      <p:pic>
        <p:nvPicPr>
          <p:cNvPr id="7170" name="Picture 2" descr="C:\Users\Dr-q-saleh\Downloads\WhatsApp Image 2023-03-10 at 1.39.21 PM.jpeg"/>
          <p:cNvPicPr>
            <a:picLocks noGrp="1" noChangeAspect="1" noChangeArrowheads="1"/>
          </p:cNvPicPr>
          <p:nvPr>
            <p:ph idx="1"/>
          </p:nvPr>
        </p:nvPicPr>
        <p:blipFill>
          <a:blip r:embed="rId2"/>
          <a:srcRect/>
          <a:stretch>
            <a:fillRect/>
          </a:stretch>
        </p:blipFill>
        <p:spPr bwMode="auto">
          <a:xfrm>
            <a:off x="0" y="0"/>
            <a:ext cx="2571744" cy="2571744"/>
          </a:xfrm>
          <a:prstGeom prst="rect">
            <a:avLst/>
          </a:prstGeom>
          <a:noFill/>
        </p:spPr>
      </p:pic>
      <p:pic>
        <p:nvPicPr>
          <p:cNvPr id="7171" name="Picture 3" descr="C:\Users\Dr-q-saleh\Downloads\WhatsApp Image 2023-03-10 at 1.39.24 PM.jpeg"/>
          <p:cNvPicPr>
            <a:picLocks noChangeAspect="1" noChangeArrowheads="1"/>
          </p:cNvPicPr>
          <p:nvPr/>
        </p:nvPicPr>
        <p:blipFill>
          <a:blip r:embed="rId3"/>
          <a:srcRect/>
          <a:stretch>
            <a:fillRect/>
          </a:stretch>
        </p:blipFill>
        <p:spPr bwMode="auto">
          <a:xfrm>
            <a:off x="6572256" y="4286256"/>
            <a:ext cx="2571744" cy="2571744"/>
          </a:xfrm>
          <a:prstGeom prst="rect">
            <a:avLst/>
          </a:prstGeom>
          <a:noFill/>
        </p:spPr>
      </p:pic>
      <p:pic>
        <p:nvPicPr>
          <p:cNvPr id="7172" name="Picture 4" descr="C:\Users\Dr-q-saleh\Downloads\WhatsApp Image 2023-03-31 at 3.34.19 PM (2).jpeg"/>
          <p:cNvPicPr>
            <a:picLocks noChangeAspect="1" noChangeArrowheads="1"/>
          </p:cNvPicPr>
          <p:nvPr/>
        </p:nvPicPr>
        <p:blipFill>
          <a:blip r:embed="rId4"/>
          <a:srcRect/>
          <a:stretch>
            <a:fillRect/>
          </a:stretch>
        </p:blipFill>
        <p:spPr bwMode="auto">
          <a:xfrm>
            <a:off x="2643174" y="2428868"/>
            <a:ext cx="3857652" cy="2643182"/>
          </a:xfrm>
          <a:prstGeom prst="rect">
            <a:avLst/>
          </a:prstGeom>
          <a:noFill/>
        </p:spPr>
      </p:pic>
      <p:pic>
        <p:nvPicPr>
          <p:cNvPr id="7173" name="Picture 5" descr="C:\Users\Dr-q-saleh\Downloads\WhatsApp Image 2023-03-31 at 3.34.19 PM (1).jpeg"/>
          <p:cNvPicPr>
            <a:picLocks noChangeAspect="1" noChangeArrowheads="1"/>
          </p:cNvPicPr>
          <p:nvPr/>
        </p:nvPicPr>
        <p:blipFill>
          <a:blip r:embed="rId5"/>
          <a:srcRect/>
          <a:stretch>
            <a:fillRect/>
          </a:stretch>
        </p:blipFill>
        <p:spPr bwMode="auto">
          <a:xfrm>
            <a:off x="6572250" y="0"/>
            <a:ext cx="2571750" cy="2357430"/>
          </a:xfrm>
          <a:prstGeom prst="rect">
            <a:avLst/>
          </a:prstGeom>
          <a:noFill/>
        </p:spPr>
      </p:pic>
      <p:pic>
        <p:nvPicPr>
          <p:cNvPr id="7174" name="Picture 6" descr="C:\Users\Dr-q-saleh\Downloads\WhatsApp Image 2023-03-31 at 3.34.19 PM.jpeg"/>
          <p:cNvPicPr>
            <a:picLocks noChangeAspect="1" noChangeArrowheads="1"/>
          </p:cNvPicPr>
          <p:nvPr/>
        </p:nvPicPr>
        <p:blipFill>
          <a:blip r:embed="rId6"/>
          <a:srcRect/>
          <a:stretch>
            <a:fillRect/>
          </a:stretch>
        </p:blipFill>
        <p:spPr bwMode="auto">
          <a:xfrm>
            <a:off x="0" y="4071918"/>
            <a:ext cx="2643174" cy="278608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121F2-1E02-4803-819F-B8A4F318BD64}"/>
              </a:ext>
            </a:extLst>
          </p:cNvPr>
          <p:cNvSpPr>
            <a:spLocks noGrp="1"/>
          </p:cNvSpPr>
          <p:nvPr>
            <p:ph type="title"/>
          </p:nvPr>
        </p:nvSpPr>
        <p:spPr/>
        <p:txBody>
          <a:bodyPr/>
          <a:lstStyle/>
          <a:p>
            <a:r>
              <a:rPr lang="en-US" dirty="0"/>
              <a:t>1-Gastrulation</a:t>
            </a:r>
          </a:p>
        </p:txBody>
      </p:sp>
      <p:sp>
        <p:nvSpPr>
          <p:cNvPr id="3" name="Content Placeholder 2">
            <a:extLst>
              <a:ext uri="{FF2B5EF4-FFF2-40B4-BE49-F238E27FC236}">
                <a16:creationId xmlns:a16="http://schemas.microsoft.com/office/drawing/2014/main" id="{3C1627FA-505B-4873-A864-272BC78C5B7B}"/>
              </a:ext>
            </a:extLst>
          </p:cNvPr>
          <p:cNvSpPr>
            <a:spLocks noGrp="1"/>
          </p:cNvSpPr>
          <p:nvPr>
            <p:ph idx="1"/>
          </p:nvPr>
        </p:nvSpPr>
        <p:spPr>
          <a:xfrm>
            <a:off x="457200" y="1600200"/>
            <a:ext cx="4834880" cy="4525963"/>
          </a:xfrm>
        </p:spPr>
        <p:txBody>
          <a:bodyPr>
            <a:normAutofit fontScale="92500"/>
          </a:bodyPr>
          <a:lstStyle/>
          <a:p>
            <a:r>
              <a:rPr lang="en-US" dirty="0"/>
              <a:t>Gastrulation is defined by transformation of the bilaminar embryonic disk into a trilaminar </a:t>
            </a:r>
            <a:r>
              <a:rPr lang="en-US" dirty="0" err="1"/>
              <a:t>embry</a:t>
            </a:r>
            <a:r>
              <a:rPr lang="en-US" dirty="0"/>
              <a:t> </a:t>
            </a:r>
            <a:r>
              <a:rPr lang="en-US" dirty="0" err="1"/>
              <a:t>onic</a:t>
            </a:r>
            <a:r>
              <a:rPr lang="en-US" dirty="0"/>
              <a:t> disk through addition of a third interposed layer—the mesoderm.</a:t>
            </a:r>
          </a:p>
          <a:p>
            <a:r>
              <a:rPr lang="en-US" dirty="0"/>
              <a:t>ends in the middle of the 3rd gestational week</a:t>
            </a:r>
          </a:p>
        </p:txBody>
      </p:sp>
      <p:pic>
        <p:nvPicPr>
          <p:cNvPr id="5" name="Picture 4">
            <a:extLst>
              <a:ext uri="{FF2B5EF4-FFF2-40B4-BE49-F238E27FC236}">
                <a16:creationId xmlns:a16="http://schemas.microsoft.com/office/drawing/2014/main" id="{E6A5B497-01DA-4EDD-AAC5-6A3A47230A07}"/>
              </a:ext>
            </a:extLst>
          </p:cNvPr>
          <p:cNvPicPr>
            <a:picLocks noChangeAspect="1"/>
          </p:cNvPicPr>
          <p:nvPr/>
        </p:nvPicPr>
        <p:blipFill>
          <a:blip r:embed="rId2"/>
          <a:stretch>
            <a:fillRect/>
          </a:stretch>
        </p:blipFill>
        <p:spPr>
          <a:xfrm>
            <a:off x="5292987" y="1703239"/>
            <a:ext cx="3672408" cy="3451522"/>
          </a:xfrm>
          <a:prstGeom prst="rect">
            <a:avLst/>
          </a:prstGeom>
        </p:spPr>
      </p:pic>
    </p:spTree>
    <p:extLst>
      <p:ext uri="{BB962C8B-B14F-4D97-AF65-F5344CB8AC3E}">
        <p14:creationId xmlns:p14="http://schemas.microsoft.com/office/powerpoint/2010/main" val="8766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C1F91-1D36-4352-AFD1-EE4BBA082F26}"/>
              </a:ext>
            </a:extLst>
          </p:cNvPr>
          <p:cNvSpPr>
            <a:spLocks noGrp="1"/>
          </p:cNvSpPr>
          <p:nvPr>
            <p:ph type="title"/>
          </p:nvPr>
        </p:nvSpPr>
        <p:spPr/>
        <p:txBody>
          <a:bodyPr/>
          <a:lstStyle/>
          <a:p>
            <a:r>
              <a:rPr lang="en-US" dirty="0"/>
              <a:t>2-Primary Neurulation</a:t>
            </a:r>
          </a:p>
        </p:txBody>
      </p:sp>
      <p:sp>
        <p:nvSpPr>
          <p:cNvPr id="3" name="Content Placeholder 2">
            <a:extLst>
              <a:ext uri="{FF2B5EF4-FFF2-40B4-BE49-F238E27FC236}">
                <a16:creationId xmlns:a16="http://schemas.microsoft.com/office/drawing/2014/main" id="{D99EE7AE-2DB3-4F13-A71F-A2DC044C750D}"/>
              </a:ext>
            </a:extLst>
          </p:cNvPr>
          <p:cNvSpPr>
            <a:spLocks noGrp="1"/>
          </p:cNvSpPr>
          <p:nvPr>
            <p:ph idx="1"/>
          </p:nvPr>
        </p:nvSpPr>
        <p:spPr>
          <a:xfrm>
            <a:off x="457200" y="1600201"/>
            <a:ext cx="7643192" cy="1828799"/>
          </a:xfrm>
        </p:spPr>
        <p:txBody>
          <a:bodyPr>
            <a:normAutofit fontScale="85000" lnSpcReduction="10000"/>
          </a:bodyPr>
          <a:lstStyle/>
          <a:p>
            <a:r>
              <a:rPr lang="en-US" dirty="0"/>
              <a:t>Primary neurulation extends during weeks 3 and 4 of gestation starting with formation of the neural plaque in the ectoderm and ending with closure of the neural tube in the mesoderm</a:t>
            </a:r>
          </a:p>
        </p:txBody>
      </p:sp>
      <p:pic>
        <p:nvPicPr>
          <p:cNvPr id="5" name="Picture 4">
            <a:extLst>
              <a:ext uri="{FF2B5EF4-FFF2-40B4-BE49-F238E27FC236}">
                <a16:creationId xmlns:a16="http://schemas.microsoft.com/office/drawing/2014/main" id="{766E9A25-50A4-40F7-BED7-359AF9B138EB}"/>
              </a:ext>
            </a:extLst>
          </p:cNvPr>
          <p:cNvPicPr>
            <a:picLocks noChangeAspect="1"/>
          </p:cNvPicPr>
          <p:nvPr/>
        </p:nvPicPr>
        <p:blipFill>
          <a:blip r:embed="rId2"/>
          <a:stretch>
            <a:fillRect/>
          </a:stretch>
        </p:blipFill>
        <p:spPr>
          <a:xfrm>
            <a:off x="1083158" y="3624139"/>
            <a:ext cx="6873218" cy="2757189"/>
          </a:xfrm>
          <a:prstGeom prst="rect">
            <a:avLst/>
          </a:prstGeom>
        </p:spPr>
      </p:pic>
    </p:spTree>
    <p:extLst>
      <p:ext uri="{BB962C8B-B14F-4D97-AF65-F5344CB8AC3E}">
        <p14:creationId xmlns:p14="http://schemas.microsoft.com/office/powerpoint/2010/main" val="1321514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DE01B-C85C-43AE-97CC-D75CEFA8FD58}"/>
              </a:ext>
            </a:extLst>
          </p:cNvPr>
          <p:cNvSpPr>
            <a:spLocks noGrp="1"/>
          </p:cNvSpPr>
          <p:nvPr>
            <p:ph type="title"/>
          </p:nvPr>
        </p:nvSpPr>
        <p:spPr/>
        <p:txBody>
          <a:bodyPr/>
          <a:lstStyle/>
          <a:p>
            <a:r>
              <a:rPr lang="en-US" dirty="0"/>
              <a:t>3-Secondary Neurulation</a:t>
            </a:r>
          </a:p>
        </p:txBody>
      </p:sp>
      <p:sp>
        <p:nvSpPr>
          <p:cNvPr id="3" name="Content Placeholder 2">
            <a:extLst>
              <a:ext uri="{FF2B5EF4-FFF2-40B4-BE49-F238E27FC236}">
                <a16:creationId xmlns:a16="http://schemas.microsoft.com/office/drawing/2014/main" id="{ABECA0E7-8D0C-4177-AA31-E86CD8370BCE}"/>
              </a:ext>
            </a:extLst>
          </p:cNvPr>
          <p:cNvSpPr>
            <a:spLocks noGrp="1"/>
          </p:cNvSpPr>
          <p:nvPr>
            <p:ph idx="1"/>
          </p:nvPr>
        </p:nvSpPr>
        <p:spPr>
          <a:xfrm>
            <a:off x="457200" y="1600201"/>
            <a:ext cx="8229600" cy="2116832"/>
          </a:xfrm>
        </p:spPr>
        <p:txBody>
          <a:bodyPr/>
          <a:lstStyle/>
          <a:p>
            <a:r>
              <a:rPr lang="en-US" dirty="0"/>
              <a:t>Secondary neurulation—the last embryologic step—begins at the end of primary neurulation and occurs during weeks 5 and 6 of gestation</a:t>
            </a:r>
          </a:p>
        </p:txBody>
      </p:sp>
      <p:pic>
        <p:nvPicPr>
          <p:cNvPr id="5" name="Picture 4">
            <a:extLst>
              <a:ext uri="{FF2B5EF4-FFF2-40B4-BE49-F238E27FC236}">
                <a16:creationId xmlns:a16="http://schemas.microsoft.com/office/drawing/2014/main" id="{57ADD930-5414-4CB7-B489-4E1FEB46A5ED}"/>
              </a:ext>
            </a:extLst>
          </p:cNvPr>
          <p:cNvPicPr>
            <a:picLocks noChangeAspect="1"/>
          </p:cNvPicPr>
          <p:nvPr/>
        </p:nvPicPr>
        <p:blipFill>
          <a:blip r:embed="rId2"/>
          <a:stretch>
            <a:fillRect/>
          </a:stretch>
        </p:blipFill>
        <p:spPr>
          <a:xfrm>
            <a:off x="645914" y="3874898"/>
            <a:ext cx="7852171" cy="1971675"/>
          </a:xfrm>
          <a:prstGeom prst="rect">
            <a:avLst/>
          </a:prstGeom>
        </p:spPr>
      </p:pic>
    </p:spTree>
    <p:extLst>
      <p:ext uri="{BB962C8B-B14F-4D97-AF65-F5344CB8AC3E}">
        <p14:creationId xmlns:p14="http://schemas.microsoft.com/office/powerpoint/2010/main" val="37607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monitor, animal, screen, television&#10;&#10;Description automatically generated">
            <a:extLst>
              <a:ext uri="{FF2B5EF4-FFF2-40B4-BE49-F238E27FC236}">
                <a16:creationId xmlns:a16="http://schemas.microsoft.com/office/drawing/2014/main" id="{0301E024-BA32-46D5-A31D-533BFB1DB5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457200"/>
            <a:ext cx="7620000" cy="6019800"/>
          </a:xfrm>
        </p:spPr>
      </p:pic>
    </p:spTree>
    <p:extLst>
      <p:ext uri="{BB962C8B-B14F-4D97-AF65-F5344CB8AC3E}">
        <p14:creationId xmlns:p14="http://schemas.microsoft.com/office/powerpoint/2010/main" val="2582487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7980A8-8562-478A-B0B5-0E273B3D217A}"/>
              </a:ext>
            </a:extLst>
          </p:cNvPr>
          <p:cNvSpPr>
            <a:spLocks noGrp="1"/>
          </p:cNvSpPr>
          <p:nvPr>
            <p:ph type="title"/>
          </p:nvPr>
        </p:nvSpPr>
        <p:spPr>
          <a:xfrm>
            <a:off x="628651" y="963877"/>
            <a:ext cx="2085962" cy="3608131"/>
          </a:xfrm>
        </p:spPr>
        <p:txBody>
          <a:bodyPr>
            <a:normAutofit/>
          </a:bodyPr>
          <a:lstStyle/>
          <a:p>
            <a:pPr algn="r"/>
            <a:r>
              <a:rPr lang="en-US" dirty="0">
                <a:solidFill>
                  <a:schemeClr val="accent1"/>
                </a:solidFill>
              </a:rPr>
              <a:t>Etiology</a:t>
            </a:r>
            <a:br>
              <a:rPr lang="en-US" dirty="0">
                <a:solidFill>
                  <a:schemeClr val="accent1"/>
                </a:solidFill>
              </a:rPr>
            </a:br>
            <a:endParaRPr lang="en-US"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E768A57-C8E3-43FF-A972-1FBD2F02736E}"/>
              </a:ext>
            </a:extLst>
          </p:cNvPr>
          <p:cNvSpPr>
            <a:spLocks noGrp="1"/>
          </p:cNvSpPr>
          <p:nvPr>
            <p:ph idx="1"/>
          </p:nvPr>
        </p:nvSpPr>
        <p:spPr>
          <a:xfrm>
            <a:off x="3571867" y="1000107"/>
            <a:ext cx="5286413" cy="4894015"/>
          </a:xfrm>
        </p:spPr>
        <p:txBody>
          <a:bodyPr anchor="ctr">
            <a:normAutofit fontScale="92500" lnSpcReduction="10000"/>
          </a:bodyPr>
          <a:lstStyle/>
          <a:p>
            <a:pPr marL="0" marR="828351" lvl="0" indent="0" defTabSz="269747">
              <a:buNone/>
              <a:defRPr sz="1800"/>
            </a:pPr>
            <a:r>
              <a:rPr lang="en-US" sz="1900" dirty="0">
                <a:latin typeface="Helvetica Neue"/>
                <a:ea typeface="Helvetica Neue"/>
                <a:cs typeface="Helvetica Neue"/>
                <a:sym typeface="Helvetica Neue"/>
              </a:rPr>
              <a:t>predisposing  factors are:</a:t>
            </a:r>
          </a:p>
          <a:p>
            <a:pPr marL="0" indent="0">
              <a:buNone/>
            </a:pPr>
            <a:r>
              <a:rPr lang="en-US" sz="1900" b="1" u="sng" dirty="0">
                <a:latin typeface="Helvetica Neue"/>
                <a:ea typeface="Helvetica Neue"/>
                <a:cs typeface="Helvetica Neue"/>
                <a:sym typeface="Helvetica Neue"/>
              </a:rPr>
              <a:t>Genetic factors: </a:t>
            </a:r>
          </a:p>
          <a:p>
            <a:pPr>
              <a:buFont typeface="Wingdings" pitchFamily="2" charset="2"/>
              <a:buChar char="Ø"/>
            </a:pPr>
            <a:r>
              <a:rPr lang="en-US" sz="2200" dirty="0"/>
              <a:t>The methylene tetrahydrofolate reductase (MTHFR) gene is the most studied </a:t>
            </a:r>
          </a:p>
          <a:p>
            <a:pPr>
              <a:buFont typeface="Wingdings" pitchFamily="2" charset="2"/>
              <a:buChar char="Ø"/>
            </a:pPr>
            <a:r>
              <a:rPr lang="en-US" sz="2200" dirty="0">
                <a:latin typeface="Helvetica Neue"/>
                <a:ea typeface="Helvetica Neue"/>
                <a:cs typeface="Helvetica Neue"/>
                <a:sym typeface="Helvetica Neue"/>
              </a:rPr>
              <a:t>Family history —&gt; </a:t>
            </a:r>
            <a:r>
              <a:rPr lang="en-US" sz="2200" b="1" dirty="0">
                <a:latin typeface="Helvetica Neue"/>
                <a:ea typeface="Helvetica Neue"/>
                <a:cs typeface="Helvetica Neue"/>
                <a:sym typeface="Helvetica Neue"/>
              </a:rPr>
              <a:t>(</a:t>
            </a:r>
            <a:r>
              <a:rPr lang="en-US" sz="2200" b="1" dirty="0"/>
              <a:t>0.36 and 1.7 per 1000 live births. The risk of recurrence is 2–5% in couples with one previous child with MM, and up to 15% in cases with two previous affected children )*</a:t>
            </a:r>
          </a:p>
          <a:p>
            <a:r>
              <a:rPr lang="en-US" sz="2200" dirty="0"/>
              <a:t>However, 90–95% of MM cases occur in pregnancies of so-called low-risk couples that do not have a history of affected children.</a:t>
            </a:r>
            <a:endParaRPr lang="en-US" sz="2200" b="1" dirty="0"/>
          </a:p>
          <a:p>
            <a:pPr>
              <a:buNone/>
            </a:pPr>
            <a:endParaRPr lang="en-US" sz="2200" b="1" dirty="0"/>
          </a:p>
          <a:p>
            <a:pPr marL="437299" marR="395630" lvl="0" indent="-429806" defTabSz="269747">
              <a:buSzPct val="45000"/>
              <a:buFont typeface="Wingdings" panose="05000000000000000000" pitchFamily="2" charset="2"/>
              <a:buChar char="Ø"/>
              <a:defRPr sz="1800"/>
            </a:pPr>
            <a:r>
              <a:rPr lang="en-US" sz="2200" dirty="0">
                <a:latin typeface="Helvetica Neue"/>
                <a:ea typeface="Helvetica Neue"/>
                <a:cs typeface="Helvetica Neue"/>
                <a:sym typeface="Helvetica Neue"/>
              </a:rPr>
              <a:t>More common in females than males</a:t>
            </a:r>
          </a:p>
          <a:p>
            <a:pPr marL="407811" marR="462280" indent="-395111" defTabSz="457200">
              <a:buSzPct val="45000"/>
              <a:buFont typeface="Wingdings" panose="05000000000000000000" pitchFamily="2" charset="2"/>
              <a:buChar char="Ø"/>
              <a:defRPr sz="1800"/>
            </a:pPr>
            <a:endParaRPr lang="en-US" sz="1900" dirty="0">
              <a:latin typeface="Helvetica Neue"/>
              <a:ea typeface="Helvetica Neue"/>
              <a:cs typeface="Helvetica Neue"/>
              <a:sym typeface="Helvetica Neue"/>
            </a:endParaRPr>
          </a:p>
          <a:p>
            <a:pPr marL="437299" marR="395630" lvl="0" indent="-429806" defTabSz="269747">
              <a:buSzPct val="45000"/>
              <a:buBlip>
                <a:blip/>
              </a:buBlip>
              <a:defRPr sz="1800"/>
            </a:pPr>
            <a:r>
              <a:rPr lang="en-US" sz="1900" dirty="0"/>
              <a:t>*</a:t>
            </a:r>
            <a:r>
              <a:rPr lang="da-DK" sz="1800" dirty="0"/>
              <a:t>(Gynecologists ACoOa 1986; Kallen et al. 1994)</a:t>
            </a:r>
            <a:endParaRPr lang="en-US" sz="1900" dirty="0"/>
          </a:p>
        </p:txBody>
      </p:sp>
    </p:spTree>
    <p:extLst>
      <p:ext uri="{BB962C8B-B14F-4D97-AF65-F5344CB8AC3E}">
        <p14:creationId xmlns:p14="http://schemas.microsoft.com/office/powerpoint/2010/main" val="31869994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TotalTime>
  <Words>1660</Words>
  <Application>Microsoft Office PowerPoint</Application>
  <PresentationFormat>On-screen Show (4:3)</PresentationFormat>
  <Paragraphs>123</Paragraphs>
  <Slides>48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Calibri</vt:lpstr>
      <vt:lpstr>Helvetica Neue</vt:lpstr>
      <vt:lpstr>TimesNewRomanPS-ItalicMT</vt:lpstr>
      <vt:lpstr>TimesNewRomanPSMT</vt:lpstr>
      <vt:lpstr>Wingdings</vt:lpstr>
      <vt:lpstr>Office Theme</vt:lpstr>
      <vt:lpstr>Spinal dysraphism (spina bifida)</vt:lpstr>
      <vt:lpstr>Definition </vt:lpstr>
      <vt:lpstr>Epidemiology</vt:lpstr>
      <vt:lpstr>Embryology </vt:lpstr>
      <vt:lpstr>1-Gastrulation</vt:lpstr>
      <vt:lpstr>2-Primary Neurulation</vt:lpstr>
      <vt:lpstr>3-Secondary Neurulation</vt:lpstr>
      <vt:lpstr>PowerPoint Presentation</vt:lpstr>
      <vt:lpstr>Etiology </vt:lpstr>
      <vt:lpstr>PowerPoint Presentation</vt:lpstr>
      <vt:lpstr>Types of spina bifida</vt:lpstr>
      <vt:lpstr>PowerPoint Presentation</vt:lpstr>
      <vt:lpstr>PowerPoint Presentation</vt:lpstr>
      <vt:lpstr>PowerPoint Presentation</vt:lpstr>
      <vt:lpstr>SPINA BIFIDA OCCULTA (SBO) </vt:lpstr>
      <vt:lpstr>PowerPoint Presentation</vt:lpstr>
      <vt:lpstr>Spina bifida cystica</vt:lpstr>
      <vt:lpstr>Meningocele </vt:lpstr>
      <vt:lpstr>Myelomeningocele </vt:lpstr>
      <vt:lpstr>Lipomyelomeningoceles</vt:lpstr>
      <vt:lpstr>PRENATAL DETECTION OF NEURAL TUBE DEFECTS </vt:lpstr>
      <vt:lpstr>Amniocentesis</vt:lpstr>
      <vt:lpstr>Fetal Magnetic Resonance-complementary.</vt:lpstr>
      <vt:lpstr>Clinical presentation </vt:lpstr>
      <vt:lpstr>Ancillary assessment and management: </vt:lpstr>
      <vt:lpstr>Management </vt:lpstr>
      <vt:lpstr>SURGICAL REPAIR</vt:lpstr>
      <vt:lpstr>PowerPoint Presentation</vt:lpstr>
      <vt:lpstr>MMC repair-from our series</vt:lpstr>
      <vt:lpstr>PowerPoint Presentation</vt:lpstr>
      <vt:lpstr>PowerPoint Presentation</vt:lpstr>
      <vt:lpstr>PowerPoint Presentation</vt:lpstr>
      <vt:lpstr>Intrauterine closure of MM defect </vt:lpstr>
      <vt:lpstr>PowerPoint Presentation</vt:lpstr>
      <vt:lpstr>PowerPoint Presentation</vt:lpstr>
      <vt:lpstr>MMC and hydrocephalus</vt:lpstr>
      <vt:lpstr>Tethered cord syndrome </vt:lpstr>
      <vt:lpstr>A sagittal T1-weighted magnetic resonance image through the lumbar region demonstrates a thickened filum terminale. The hyperintensity ( arrows ) indicates fatty infiltration of the filum</vt:lpstr>
      <vt:lpstr>Detethering(release of the tethered cord)</vt:lpstr>
      <vt:lpstr>Chiari malformations</vt:lpstr>
      <vt:lpstr>The Chiari malformations consists of four types of hindbrain abnormalities, probably unrelated to each other.  The majority are types 1 or 2), a very limited number of cases comprise the remaining types</vt:lpstr>
      <vt:lpstr>PowerPoint Presentation</vt:lpstr>
      <vt:lpstr>LATE PROBLEMS/ISSUES </vt:lpstr>
      <vt:lpstr>OUTCOME </vt:lpstr>
      <vt:lpstr>PowerPoint Presentation</vt:lpstr>
      <vt:lpstr>Huge occipital encephalocele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Spinal dysraphism (spina bifida)</dc:title>
  <dc:creator>Administrator</dc:creator>
  <cp:lastModifiedBy>DELL</cp:lastModifiedBy>
  <cp:revision>31</cp:revision>
  <dcterms:created xsi:type="dcterms:W3CDTF">2020-03-22T10:32:12Z</dcterms:created>
  <dcterms:modified xsi:type="dcterms:W3CDTF">2025-08-16T19:50:55Z</dcterms:modified>
</cp:coreProperties>
</file>