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79" r:id="rId10"/>
    <p:sldId id="263" r:id="rId11"/>
    <p:sldId id="264" r:id="rId12"/>
    <p:sldId id="265" r:id="rId13"/>
    <p:sldId id="277" r:id="rId14"/>
    <p:sldId id="276" r:id="rId15"/>
    <p:sldId id="266" r:id="rId16"/>
    <p:sldId id="278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098C5D-C19D-457E-B32B-C51E376F6FAE}" v="3" dt="2026-03-02T07:18:53.9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177" autoAdjust="0"/>
  </p:normalViewPr>
  <p:slideViewPr>
    <p:cSldViewPr snapToGrid="0" snapToObjects="1">
      <p:cViewPr varScale="1">
        <p:scale>
          <a:sx n="47" d="100"/>
          <a:sy n="47" d="100"/>
        </p:scale>
        <p:origin x="1840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1AB79-81EE-4C90-8B77-4523A732A489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68429-BE0B-44FD-8753-4731F50211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87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Avoid midline incision across pulp. Consider lateral/volar-lateral approach per local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Mention ulnar/radial bursae and possible 'horseshoe' spread as an advanced concept.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Key teaching: even tiny wound may penetrate extensor tendon/joint capsule when fist was clenched.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Make it competitive: first team to answer gets a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Remind: local prevalence and resistance matter; adjust based on culture results.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Pause here. Make them reason from anatomy and pressure in a closed compartment (sheath).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 delayed presentation = worse outcome. Mention higher risk in diabetes/immunosuppression.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2D196-A653-0AB2-81BF-6D497C789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2D9DE1-3DA2-E1E0-8485-540B55CE09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6D460B-7E57-C13B-922C-0C0174E865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If your hospital protocol differs (e.g., specific antibiotic choices), edit this slide to local policy.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9DEDD-7C5C-28E0-5D7B-41D5687DDC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433067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Highlight: herpetic whitlow has grouped vesicles; incision worsens. Felon needs drainage when tense.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z="4000" b="1" dirty="0">
                <a:latin typeface="Calibri"/>
              </a:rPr>
              <a:t>Hand Infections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>
                <a:solidFill>
                  <a:schemeClr val="tx1"/>
                </a:solidFill>
                <a:latin typeface="Calibri"/>
              </a:rPr>
              <a:t>Mohammed Tayyem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38C9F6-2D1B-F2B8-46D2-48B8E3BB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034" y="0"/>
            <a:ext cx="1639966" cy="25727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7164"/>
            <a:ext cx="8229600" cy="1143000"/>
          </a:xfrm>
        </p:spPr>
        <p:txBody>
          <a:bodyPr/>
          <a:lstStyle/>
          <a:p>
            <a:r>
              <a:rPr sz="4000" b="1">
                <a:latin typeface="Calibri"/>
              </a:rPr>
              <a:t>Case 2 – Painful fingertip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80160"/>
            <a:ext cx="383171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latin typeface="Calibri"/>
              </a:defRPr>
            </a:pPr>
            <a:r>
              <a:t>Case</a:t>
            </a:r>
          </a:p>
          <a:p>
            <a:pPr>
              <a:defRPr sz="2200">
                <a:latin typeface="Calibri"/>
              </a:defRPr>
            </a:pPr>
            <a:r>
              <a:t>35-year-old woman</a:t>
            </a:r>
          </a:p>
          <a:p>
            <a:pPr>
              <a:defRPr sz="2200">
                <a:latin typeface="Calibri"/>
              </a:defRPr>
            </a:pPr>
            <a:r>
              <a:t>Severe throbbing fingertip pain</a:t>
            </a:r>
          </a:p>
          <a:p>
            <a:pPr>
              <a:defRPr sz="2200">
                <a:latin typeface="Calibri"/>
              </a:defRPr>
            </a:pPr>
            <a:r>
              <a:t>Tense swollen pulp</a:t>
            </a:r>
          </a:p>
          <a:p>
            <a:pPr>
              <a:defRPr sz="2200">
                <a:latin typeface="Calibri"/>
              </a:defRPr>
            </a:pPr>
            <a:r>
              <a:t>No obvious nail fold infection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657600"/>
            <a:ext cx="8046720" cy="1231106"/>
          </a:xfrm>
          <a:prstGeom prst="rect">
            <a:avLst/>
          </a:prstGeom>
          <a:noFill/>
        </p:spPr>
        <p:txBody>
          <a:bodyPr wrap="square" lIns="101600" tIns="76200" rIns="101600" bIns="76200">
            <a:spAutoFit/>
          </a:bodyPr>
          <a:lstStyle/>
          <a:p>
            <a:pPr>
              <a:defRPr sz="2400" b="1">
                <a:latin typeface="Calibri"/>
              </a:defRPr>
            </a:pPr>
            <a:r>
              <a:rPr dirty="0"/>
              <a:t>Questions </a:t>
            </a:r>
            <a:endParaRPr lang="en-GB" dirty="0"/>
          </a:p>
          <a:p>
            <a:pPr>
              <a:defRPr sz="2400" b="1">
                <a:latin typeface="Calibri"/>
              </a:defRPr>
            </a:pPr>
            <a:r>
              <a:rPr dirty="0"/>
              <a:t>What is the </a:t>
            </a:r>
            <a:r>
              <a:rPr lang="en-GB" dirty="0"/>
              <a:t>Diagnosis </a:t>
            </a:r>
            <a:r>
              <a:rPr dirty="0"/>
              <a:t>?</a:t>
            </a:r>
          </a:p>
          <a:p>
            <a:pPr>
              <a:defRPr sz="2200">
                <a:latin typeface="Calibri"/>
              </a:defRPr>
            </a:pP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DA86E5-57C0-8C59-050F-01B3DCC17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0028" y="1417638"/>
            <a:ext cx="3663649" cy="27660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 dirty="0">
                <a:latin typeface="Calibri"/>
              </a:rPr>
              <a:t>Case 2 –Felon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Felon = infection of fingertip pulp space</a:t>
            </a:r>
          </a:p>
          <a:p>
            <a:pPr>
              <a:defRPr sz="2400">
                <a:latin typeface="Calibri"/>
              </a:defRPr>
            </a:pPr>
            <a:r>
              <a:rPr dirty="0"/>
              <a:t>Key features: tense pulp, severe throbbing pain</a:t>
            </a:r>
          </a:p>
          <a:p>
            <a:pPr>
              <a:defRPr sz="2400">
                <a:latin typeface="Calibri"/>
              </a:defRPr>
            </a:pPr>
            <a:r>
              <a:rPr dirty="0"/>
              <a:t>Important differential: </a:t>
            </a:r>
            <a:r>
              <a:rPr lang="en-GB" dirty="0"/>
              <a:t>Paronychia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>
                <a:latin typeface="Calibri"/>
              </a:rPr>
              <a:t>Why antibiotics alone often fail in Felon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t>Pulp contains multiple septa → closed compartments</a:t>
            </a:r>
          </a:p>
          <a:p>
            <a:pPr>
              <a:defRPr sz="2400">
                <a:latin typeface="Calibri"/>
              </a:defRPr>
            </a:pPr>
            <a:r>
              <a:t>Pressure rises → ischemia and severe pain</a:t>
            </a:r>
          </a:p>
          <a:p>
            <a:pPr>
              <a:defRPr sz="2400">
                <a:latin typeface="Calibri"/>
              </a:defRPr>
            </a:pPr>
            <a:r>
              <a:t>Complications: distal phalanx osteomyelitis, skin necrosis</a:t>
            </a:r>
          </a:p>
          <a:p>
            <a:pPr>
              <a:defRPr sz="2400">
                <a:latin typeface="Calibri"/>
              </a:defRPr>
            </a:pPr>
            <a:r>
              <a:t>Management: drainage (safe approach), antibiotics, leave open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907A57-E1C0-8113-FF81-C5D43A86B1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037" y="3863181"/>
            <a:ext cx="4281934" cy="186121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BA988-796C-B9B8-3EBF-2741980B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Surgical drainage of felon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D02EBF-DBA6-3C59-7867-73CD200D65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6716" y="2762758"/>
            <a:ext cx="6730567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81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9DDAA-1760-CDB4-5A18-46BAEA86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Diagnosis 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4C9022-1491-57DD-222B-4FE5D9912D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9177" y="1742897"/>
            <a:ext cx="1999661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26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>
                <a:latin typeface="Calibri"/>
              </a:rPr>
              <a:t>Case 3 – Swollen painful palm + fever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80160"/>
            <a:ext cx="80467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latin typeface="Calibri"/>
              </a:defRPr>
            </a:pPr>
            <a:r>
              <a:t>Case</a:t>
            </a:r>
          </a:p>
          <a:p>
            <a:pPr>
              <a:defRPr sz="2200">
                <a:latin typeface="Calibri"/>
              </a:defRPr>
            </a:pPr>
            <a:r>
              <a:t>Swollen palm</a:t>
            </a:r>
          </a:p>
          <a:p>
            <a:pPr>
              <a:defRPr sz="2200">
                <a:latin typeface="Calibri"/>
              </a:defRPr>
            </a:pPr>
            <a:r>
              <a:t>Painful hand</a:t>
            </a:r>
          </a:p>
          <a:p>
            <a:pPr>
              <a:defRPr sz="2200">
                <a:latin typeface="Calibri"/>
              </a:defRPr>
            </a:pPr>
            <a:r>
              <a:t>Limited finger movement</a:t>
            </a:r>
          </a:p>
          <a:p>
            <a:pPr>
              <a:defRPr sz="2200">
                <a:latin typeface="Calibri"/>
              </a:defRPr>
            </a:pPr>
            <a:r>
              <a:t>Fever / systemic symptoms</a:t>
            </a:r>
          </a:p>
        </p:txBody>
      </p:sp>
      <p:pic>
        <p:nvPicPr>
          <p:cNvPr id="7" name="Picture 6" descr="A close-up of a hand&#10;&#10;AI-generated content may be incorrect.">
            <a:extLst>
              <a:ext uri="{FF2B5EF4-FFF2-40B4-BE49-F238E27FC236}">
                <a16:creationId xmlns:a16="http://schemas.microsoft.com/office/drawing/2014/main" id="{8126C69F-390A-A138-5FFF-0DB1DA971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1280" y="3130564"/>
            <a:ext cx="5392720" cy="372743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6558E-6B81-2FA9-A4D9-21A4D9A81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Deep hand spaces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08B08E-663B-8DC8-48BA-846004BF1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09" y="1583140"/>
            <a:ext cx="8881877" cy="447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47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 dirty="0">
                <a:latin typeface="Calibri"/>
              </a:rPr>
              <a:t>Deep space infection –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t>Thenar space infection:</a:t>
            </a:r>
          </a:p>
          <a:p>
            <a:pPr lvl="1">
              <a:defRPr sz="2000">
                <a:latin typeface="Calibri"/>
              </a:defRPr>
            </a:pPr>
            <a:r>
              <a:t>Thenar eminence swelling</a:t>
            </a:r>
          </a:p>
          <a:p>
            <a:pPr lvl="1">
              <a:defRPr sz="2000">
                <a:latin typeface="Calibri"/>
              </a:defRPr>
            </a:pPr>
            <a:r>
              <a:t>Thumb/index movement painful</a:t>
            </a:r>
          </a:p>
          <a:p>
            <a:pPr>
              <a:defRPr sz="2400">
                <a:latin typeface="Calibri"/>
              </a:defRPr>
            </a:pPr>
            <a:r>
              <a:t>Midpalmar space infection:</a:t>
            </a:r>
          </a:p>
          <a:p>
            <a:pPr lvl="1">
              <a:defRPr sz="2000">
                <a:latin typeface="Calibri"/>
              </a:defRPr>
            </a:pPr>
            <a:r>
              <a:t>Central palm swelling</a:t>
            </a:r>
          </a:p>
          <a:p>
            <a:pPr lvl="1">
              <a:defRPr sz="2000">
                <a:latin typeface="Calibri"/>
              </a:defRPr>
            </a:pPr>
            <a:r>
              <a:t>Pain with finger flexion/extension; cupped palm</a:t>
            </a:r>
          </a:p>
          <a:p>
            <a:pPr>
              <a:defRPr sz="2400">
                <a:latin typeface="Calibri"/>
              </a:defRPr>
            </a:pPr>
            <a:r>
              <a:t>Dorsal hand infection:</a:t>
            </a:r>
          </a:p>
          <a:p>
            <a:pPr lvl="1">
              <a:defRPr sz="2000">
                <a:latin typeface="Calibri"/>
              </a:defRPr>
            </a:pPr>
            <a:r>
              <a:t>Swelling common; but assess for deeper involvement</a:t>
            </a:r>
          </a:p>
          <a:p>
            <a:pPr>
              <a:defRPr sz="2400">
                <a:latin typeface="Calibri"/>
              </a:defRPr>
            </a:pPr>
            <a:r>
              <a:t>Management:</a:t>
            </a:r>
          </a:p>
          <a:p>
            <a:pPr lvl="1">
              <a:defRPr sz="2000">
                <a:latin typeface="Calibri"/>
              </a:defRPr>
            </a:pPr>
            <a:r>
              <a:t>Urgent surgical drainage + IV antibiotics</a:t>
            </a:r>
          </a:p>
          <a:p>
            <a:pPr lvl="1">
              <a:defRPr sz="2000">
                <a:latin typeface="Calibri"/>
              </a:defRPr>
            </a:pPr>
            <a:r>
              <a:t>Assess for spread; culture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 dirty="0">
                <a:latin typeface="Calibri"/>
              </a:rPr>
              <a:t>Case 4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80160"/>
            <a:ext cx="80467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latin typeface="Calibri"/>
              </a:defRPr>
            </a:pPr>
            <a:r>
              <a:t>Case</a:t>
            </a:r>
          </a:p>
          <a:p>
            <a:pPr>
              <a:defRPr sz="2200">
                <a:latin typeface="Calibri"/>
              </a:defRPr>
            </a:pPr>
            <a:r>
              <a:t>Man punched someone in the mouth</a:t>
            </a:r>
          </a:p>
          <a:p>
            <a:pPr>
              <a:defRPr sz="2200">
                <a:latin typeface="Calibri"/>
              </a:defRPr>
            </a:pPr>
            <a:r>
              <a:t>Now has painful swollen MCP joint</a:t>
            </a:r>
          </a:p>
          <a:p>
            <a:pPr>
              <a:defRPr sz="2200">
                <a:latin typeface="Calibri"/>
              </a:defRPr>
            </a:pPr>
            <a:r>
              <a:t>Small laceration over knuckle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657600"/>
            <a:ext cx="8046720" cy="2560320"/>
          </a:xfrm>
          <a:prstGeom prst="rect">
            <a:avLst/>
          </a:prstGeom>
          <a:noFill/>
        </p:spPr>
        <p:txBody>
          <a:bodyPr wrap="square" lIns="101600" tIns="76200" rIns="101600" bIns="76200">
            <a:spAutoFit/>
          </a:bodyPr>
          <a:lstStyle/>
          <a:p>
            <a:pPr>
              <a:defRPr sz="2400" b="1">
                <a:latin typeface="Calibri"/>
              </a:defRPr>
            </a:pPr>
            <a:r>
              <a:rPr dirty="0"/>
              <a:t>Questions for students</a:t>
            </a:r>
          </a:p>
          <a:p>
            <a:pPr>
              <a:defRPr sz="2200">
                <a:latin typeface="Calibri"/>
              </a:defRPr>
            </a:pPr>
            <a:r>
              <a:rPr dirty="0"/>
              <a:t>What is this injury called?</a:t>
            </a:r>
          </a:p>
          <a:p>
            <a:pPr>
              <a:defRPr sz="2200">
                <a:latin typeface="Calibri"/>
              </a:defRPr>
            </a:pPr>
            <a:r>
              <a:rPr dirty="0"/>
              <a:t>Why is it high-risk?</a:t>
            </a:r>
          </a:p>
          <a:p>
            <a:pPr>
              <a:defRPr sz="2200">
                <a:latin typeface="Calibri"/>
              </a:defRPr>
            </a:pPr>
            <a:r>
              <a:rPr dirty="0"/>
              <a:t>What organisms should you cover?</a:t>
            </a:r>
          </a:p>
          <a:p>
            <a:pPr>
              <a:defRPr sz="2200">
                <a:latin typeface="Calibri"/>
              </a:defRPr>
            </a:pPr>
            <a:r>
              <a:rPr dirty="0"/>
              <a:t>What is the management?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1DA092-E425-9DAF-789A-2028E6886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582" y="1800615"/>
            <a:ext cx="3511202" cy="468160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>
                <a:latin typeface="Calibri"/>
              </a:rPr>
              <a:t>Case 4 – Answers (Clenched fist injury)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3391"/>
            <a:ext cx="4510585" cy="4242772"/>
          </a:xfrm>
        </p:spPr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Clenched fist injury ('fight bite') – high-risk for septic arthritis</a:t>
            </a:r>
          </a:p>
          <a:p>
            <a:pPr>
              <a:defRPr sz="2400">
                <a:latin typeface="Calibri"/>
              </a:defRPr>
            </a:pPr>
            <a:r>
              <a:rPr dirty="0"/>
              <a:t>Tooth inoculates joint capsule/tendon → </a:t>
            </a:r>
            <a:r>
              <a:rPr lang="en-GB" dirty="0"/>
              <a:t>Septic arthritis</a:t>
            </a:r>
            <a:endParaRPr dirty="0"/>
          </a:p>
          <a:p>
            <a:pPr>
              <a:defRPr sz="2400">
                <a:latin typeface="Calibri"/>
              </a:defRPr>
            </a:pPr>
            <a:r>
              <a:rPr dirty="0"/>
              <a:t>Organisms: mixed oral flora; include </a:t>
            </a:r>
            <a:r>
              <a:rPr dirty="0" err="1"/>
              <a:t>Eikenella</a:t>
            </a:r>
            <a:r>
              <a:rPr dirty="0"/>
              <a:t> + anaerobes</a:t>
            </a:r>
          </a:p>
          <a:p>
            <a:pPr>
              <a:defRPr sz="2400">
                <a:latin typeface="Calibri"/>
              </a:defRPr>
            </a:pPr>
            <a:r>
              <a:rPr dirty="0"/>
              <a:t>Management: urgent washout, IV antibiotics, do NOT close primarily</a:t>
            </a:r>
          </a:p>
        </p:txBody>
      </p:sp>
      <p:pic>
        <p:nvPicPr>
          <p:cNvPr id="5" name="Picture 4" descr="A person with a fist in his mouth&#10;&#10;AI-generated content may be incorrect.">
            <a:extLst>
              <a:ext uri="{FF2B5EF4-FFF2-40B4-BE49-F238E27FC236}">
                <a16:creationId xmlns:a16="http://schemas.microsoft.com/office/drawing/2014/main" id="{859EC634-1F07-00C5-7C0C-F651B85F9D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30189"/>
            <a:ext cx="4668092" cy="35491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>
                <a:latin typeface="Calibri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lang="en-GB" dirty="0"/>
              <a:t>Recognize key hand infection patterns that require urgent referral</a:t>
            </a:r>
          </a:p>
          <a:p>
            <a:pPr>
              <a:defRPr sz="2400">
                <a:latin typeface="Calibri"/>
              </a:defRPr>
            </a:pPr>
            <a:r>
              <a:rPr lang="en-GB" dirty="0"/>
              <a:t>Differentiate common fingertip and sheath infections</a:t>
            </a:r>
          </a:p>
          <a:p>
            <a:pPr>
              <a:defRPr sz="2400">
                <a:latin typeface="Calibri"/>
              </a:defRPr>
            </a:pPr>
            <a:r>
              <a:rPr lang="en-GB" dirty="0"/>
              <a:t>Apply anatomy to predict spread </a:t>
            </a:r>
          </a:p>
          <a:p>
            <a:pPr>
              <a:defRPr sz="2400">
                <a:latin typeface="Calibri"/>
              </a:defRPr>
            </a:pPr>
            <a:r>
              <a:rPr lang="en-GB" dirty="0"/>
              <a:t>Choose initial management: investigations, antibiotics, surgery</a:t>
            </a:r>
          </a:p>
          <a:p>
            <a:pPr>
              <a:defRPr sz="2400">
                <a:latin typeface="Calibri"/>
              </a:defRPr>
            </a:pPr>
            <a:r>
              <a:rPr lang="en-GB" dirty="0"/>
              <a:t>Identify red flags and complications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>
                <a:latin typeface="Calibri"/>
              </a:rPr>
              <a:t>M</a:t>
            </a:r>
            <a:r>
              <a:rPr sz="4000" b="1" dirty="0" err="1">
                <a:latin typeface="Calibri"/>
              </a:rPr>
              <a:t>icrobiology</a:t>
            </a:r>
            <a:r>
              <a:rPr sz="4000" b="1" dirty="0">
                <a:latin typeface="Calibri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Most common organism in hand infections?</a:t>
            </a:r>
          </a:p>
          <a:p>
            <a:pPr>
              <a:defRPr sz="2400">
                <a:latin typeface="Calibri"/>
              </a:defRPr>
            </a:pPr>
            <a:r>
              <a:rPr dirty="0"/>
              <a:t>Cat bite organism?</a:t>
            </a:r>
          </a:p>
          <a:p>
            <a:pPr>
              <a:defRPr sz="2400">
                <a:latin typeface="Calibri"/>
              </a:defRPr>
            </a:pPr>
            <a:r>
              <a:rPr dirty="0"/>
              <a:t>Human bite organism?</a:t>
            </a:r>
          </a:p>
          <a:p>
            <a:pPr>
              <a:defRPr sz="2400">
                <a:latin typeface="Calibri"/>
              </a:defRPr>
            </a:pPr>
            <a:r>
              <a:rPr dirty="0"/>
              <a:t>IV drug user: what to suspect?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>
                <a:latin typeface="Calibri"/>
              </a:rPr>
              <a:t>M</a:t>
            </a:r>
            <a:r>
              <a:rPr sz="4000" b="1" dirty="0" err="1">
                <a:latin typeface="Calibri"/>
              </a:rPr>
              <a:t>icrobiology</a:t>
            </a:r>
            <a:r>
              <a:rPr sz="4000" b="1" dirty="0">
                <a:latin typeface="Calibri"/>
              </a:rPr>
              <a:t> – Answers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t>Most common: Staphylococcus aureus (± Streptococci)</a:t>
            </a:r>
          </a:p>
          <a:p>
            <a:pPr>
              <a:defRPr sz="2400">
                <a:latin typeface="Calibri"/>
              </a:defRPr>
            </a:pPr>
            <a:r>
              <a:t>Cat bite: Pasteurella multocida</a:t>
            </a:r>
          </a:p>
          <a:p>
            <a:pPr>
              <a:defRPr sz="2400">
                <a:latin typeface="Calibri"/>
              </a:defRPr>
            </a:pPr>
            <a:r>
              <a:t>Human bite: Eikenella corrodens + mixed flora</a:t>
            </a:r>
          </a:p>
          <a:p>
            <a:pPr>
              <a:defRPr sz="2400">
                <a:latin typeface="Calibri"/>
              </a:defRPr>
            </a:pPr>
            <a:r>
              <a:t>IV drug user: MRSA and polymicrobial infection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>
                <a:latin typeface="Calibri"/>
              </a:rPr>
              <a:t>Red flags – When to call Orthopaedics urgently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Kanavel signs / suspected flexor sheath infection</a:t>
            </a:r>
          </a:p>
          <a:p>
            <a:pPr>
              <a:defRPr sz="2400">
                <a:latin typeface="Calibri"/>
              </a:defRPr>
            </a:pPr>
            <a:r>
              <a:rPr dirty="0"/>
              <a:t>Tense pulp (felon) with severe pain</a:t>
            </a:r>
          </a:p>
          <a:p>
            <a:pPr>
              <a:defRPr sz="2400">
                <a:latin typeface="Calibri"/>
              </a:defRPr>
            </a:pPr>
            <a:r>
              <a:rPr dirty="0"/>
              <a:t>Deep palmar swelling + systemic signs</a:t>
            </a:r>
          </a:p>
          <a:p>
            <a:pPr>
              <a:defRPr sz="2400">
                <a:latin typeface="Calibri"/>
              </a:defRPr>
            </a:pPr>
            <a:r>
              <a:rPr dirty="0"/>
              <a:t>Bite injuries over joints or tendon zones</a:t>
            </a:r>
          </a:p>
          <a:p>
            <a:pPr>
              <a:defRPr sz="2400">
                <a:latin typeface="Calibri"/>
              </a:defRPr>
            </a:pPr>
            <a:r>
              <a:rPr dirty="0"/>
              <a:t>Diabetes/immunosuppression with rapidly progressive infection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>
                <a:latin typeface="Calibri"/>
              </a:rPr>
              <a:t>Take-home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Clinical diagnosis first; imaging supports, but should not delay treatment</a:t>
            </a:r>
          </a:p>
          <a:p>
            <a:pPr>
              <a:defRPr sz="2400">
                <a:latin typeface="Calibri"/>
              </a:defRPr>
            </a:pPr>
            <a:r>
              <a:rPr dirty="0"/>
              <a:t>Early recognition prevents tendon necrosis, stiffness, and disability</a:t>
            </a:r>
          </a:p>
          <a:p>
            <a:pPr>
              <a:defRPr sz="2400">
                <a:latin typeface="Calibri"/>
              </a:defRPr>
            </a:pPr>
            <a:r>
              <a:rPr dirty="0"/>
              <a:t>When in doubt: treat as serious and escalate early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 dirty="0">
                <a:latin typeface="Calibri"/>
              </a:rPr>
              <a:t>Case 1 – Swollen finger after minor injury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80160"/>
            <a:ext cx="804672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latin typeface="Calibri"/>
              </a:defRPr>
            </a:pPr>
            <a:r>
              <a:rPr dirty="0"/>
              <a:t>Case</a:t>
            </a:r>
          </a:p>
          <a:p>
            <a:pPr>
              <a:defRPr sz="2200">
                <a:latin typeface="Calibri"/>
              </a:defRPr>
            </a:pPr>
            <a:r>
              <a:rPr dirty="0"/>
              <a:t>28</a:t>
            </a:r>
            <a:r>
              <a:rPr lang="en-GB" dirty="0"/>
              <a:t> </a:t>
            </a:r>
            <a:r>
              <a:rPr dirty="0"/>
              <a:t>year</a:t>
            </a:r>
            <a:r>
              <a:rPr lang="en-GB" dirty="0"/>
              <a:t>-</a:t>
            </a:r>
            <a:r>
              <a:rPr dirty="0"/>
              <a:t>old gardener</a:t>
            </a:r>
          </a:p>
          <a:p>
            <a:pPr>
              <a:defRPr sz="2200">
                <a:latin typeface="Calibri"/>
              </a:defRPr>
            </a:pPr>
            <a:r>
              <a:rPr dirty="0"/>
              <a:t>Thorn prick 2 days ago</a:t>
            </a:r>
          </a:p>
          <a:p>
            <a:pPr>
              <a:defRPr sz="2200">
                <a:latin typeface="Calibri"/>
              </a:defRPr>
            </a:pPr>
            <a:r>
              <a:rPr dirty="0"/>
              <a:t>Progressive swelling and pain</a:t>
            </a:r>
          </a:p>
          <a:p>
            <a:pPr>
              <a:defRPr sz="2200">
                <a:latin typeface="Calibri"/>
              </a:defRPr>
            </a:pPr>
            <a:r>
              <a:rPr dirty="0"/>
              <a:t>Finger held slightly flexed</a:t>
            </a:r>
          </a:p>
          <a:p>
            <a:pPr>
              <a:defRPr sz="2200">
                <a:latin typeface="Calibri"/>
              </a:defRPr>
            </a:pPr>
            <a:r>
              <a:rPr dirty="0"/>
              <a:t>Severe pain on passive extension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657600"/>
            <a:ext cx="8046720" cy="2339102"/>
          </a:xfrm>
          <a:prstGeom prst="rect">
            <a:avLst/>
          </a:prstGeom>
          <a:noFill/>
        </p:spPr>
        <p:txBody>
          <a:bodyPr wrap="square" lIns="101600" tIns="76200" rIns="101600" bIns="76200">
            <a:spAutoFit/>
          </a:bodyPr>
          <a:lstStyle/>
          <a:p>
            <a:pPr>
              <a:defRPr sz="2400" b="1">
                <a:latin typeface="Calibri"/>
              </a:defRPr>
            </a:pPr>
            <a:r>
              <a:rPr dirty="0"/>
              <a:t>Questions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defRPr sz="2400" b="1">
                <a:latin typeface="Calibri"/>
              </a:defRPr>
            </a:pPr>
            <a:r>
              <a:rPr lang="en-GB" dirty="0"/>
              <a:t>Is this cellulitis?</a:t>
            </a:r>
          </a:p>
          <a:p>
            <a:pPr marL="342900" indent="-342900">
              <a:buFont typeface="Arial" panose="020B0604020202020204" pitchFamily="34" charset="0"/>
              <a:buChar char="•"/>
              <a:defRPr sz="2400" b="1">
                <a:latin typeface="Calibri"/>
              </a:defRPr>
            </a:pPr>
            <a:r>
              <a:rPr dirty="0"/>
              <a:t>What is your </a:t>
            </a:r>
            <a:r>
              <a:rPr lang="en-GB" dirty="0"/>
              <a:t>Differential </a:t>
            </a:r>
            <a:r>
              <a:rPr dirty="0"/>
              <a:t>diagnosis?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  <a:defRPr sz="2400" b="1">
                <a:latin typeface="Calibri"/>
              </a:defRPr>
            </a:pPr>
            <a:r>
              <a:rPr lang="en-GB" dirty="0"/>
              <a:t>Which examination findings </a:t>
            </a:r>
          </a:p>
          <a:p>
            <a:pPr marL="342900" indent="-342900">
              <a:buFont typeface="Arial" panose="020B0604020202020204" pitchFamily="34" charset="0"/>
              <a:buChar char="•"/>
              <a:defRPr sz="2400" b="1">
                <a:latin typeface="Calibri"/>
              </a:defRPr>
            </a:pPr>
            <a:r>
              <a:rPr lang="en-GB" dirty="0"/>
              <a:t>are critical?</a:t>
            </a:r>
            <a:endParaRPr dirty="0"/>
          </a:p>
          <a:p>
            <a:pPr marL="342900" indent="-342900">
              <a:buFont typeface="Arial" panose="020B0604020202020204" pitchFamily="34" charset="0"/>
              <a:buChar char="•"/>
              <a:defRPr sz="2200">
                <a:latin typeface="Calibri"/>
              </a:defRPr>
            </a:pPr>
            <a:r>
              <a:rPr b="1" dirty="0"/>
              <a:t>Does this need urgent surgery?</a:t>
            </a:r>
          </a:p>
        </p:txBody>
      </p:sp>
      <p:pic>
        <p:nvPicPr>
          <p:cNvPr id="6" name="Picture 5" descr="A close-up of a hand&#10;&#10;AI-generated content may be incorrect.">
            <a:extLst>
              <a:ext uri="{FF2B5EF4-FFF2-40B4-BE49-F238E27FC236}">
                <a16:creationId xmlns:a16="http://schemas.microsoft.com/office/drawing/2014/main" id="{816EF571-19FC-E999-7C6E-15BE6D93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104" y="1103669"/>
            <a:ext cx="3391896" cy="439387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>
                <a:latin typeface="Calibri"/>
              </a:rPr>
              <a:t>Flexor Tenosynovitis </a:t>
            </a:r>
            <a:endParaRPr sz="4000" b="1" dirty="0">
              <a:latin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CE275FB-C229-498A-E72B-E7DBA78489A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35" y="1170078"/>
            <a:ext cx="6601216" cy="495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b="1" dirty="0">
                <a:latin typeface="Calibri"/>
              </a:rPr>
              <a:t>Pathophysiology </a:t>
            </a:r>
            <a:endParaRPr sz="4000" b="1" dirty="0">
              <a:latin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Why is the finger held in flexion?</a:t>
            </a:r>
            <a:endParaRPr lang="en-GB" dirty="0"/>
          </a:p>
          <a:p>
            <a:pPr marL="0" indent="0">
              <a:buNone/>
              <a:defRPr sz="2400">
                <a:latin typeface="Calibri"/>
              </a:defRPr>
            </a:pPr>
            <a:endParaRPr dirty="0"/>
          </a:p>
          <a:p>
            <a:pPr>
              <a:defRPr sz="2400">
                <a:latin typeface="Calibri"/>
              </a:defRPr>
            </a:pPr>
            <a:r>
              <a:rPr dirty="0"/>
              <a:t>Why does passive extension cause severe pain?</a:t>
            </a:r>
            <a:endParaRPr lang="en-GB" dirty="0"/>
          </a:p>
          <a:p>
            <a:pPr>
              <a:defRPr sz="2400">
                <a:latin typeface="Calibri"/>
              </a:defRPr>
            </a:pPr>
            <a:endParaRPr dirty="0"/>
          </a:p>
          <a:p>
            <a:pPr>
              <a:defRPr sz="2400">
                <a:latin typeface="Calibri"/>
              </a:defRPr>
            </a:pPr>
            <a:r>
              <a:rPr dirty="0"/>
              <a:t>How quickly can tendon/vascular compromise occur?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000" b="1">
                <a:latin typeface="Calibri"/>
              </a:rPr>
              <a:t>Answers – 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latin typeface="Calibri"/>
              </a:defRPr>
            </a:pPr>
            <a:r>
              <a:rPr dirty="0"/>
              <a:t>Closed space infection in the flexor tendon sheath → </a:t>
            </a:r>
            <a:r>
              <a:rPr b="1" dirty="0">
                <a:solidFill>
                  <a:srgbClr val="FF0000"/>
                </a:solidFill>
              </a:rPr>
              <a:t>rising pressure</a:t>
            </a:r>
          </a:p>
          <a:p>
            <a:pPr>
              <a:defRPr sz="2400">
                <a:latin typeface="Calibri"/>
              </a:defRPr>
            </a:pPr>
            <a:r>
              <a:rPr dirty="0"/>
              <a:t>Flexed posture reduces sheath pressure (</a:t>
            </a:r>
            <a:r>
              <a:rPr b="1" dirty="0">
                <a:solidFill>
                  <a:srgbClr val="FF0000"/>
                </a:solidFill>
              </a:rPr>
              <a:t>position of comfort</a:t>
            </a:r>
            <a:r>
              <a:rPr dirty="0"/>
              <a:t>)</a:t>
            </a:r>
          </a:p>
          <a:p>
            <a:pPr>
              <a:defRPr sz="2400">
                <a:latin typeface="Calibri"/>
              </a:defRPr>
            </a:pPr>
            <a:r>
              <a:rPr dirty="0"/>
              <a:t>Passive extension </a:t>
            </a:r>
            <a:r>
              <a:rPr b="1" dirty="0">
                <a:solidFill>
                  <a:srgbClr val="FF0000"/>
                </a:solidFill>
              </a:rPr>
              <a:t>stretches</a:t>
            </a:r>
            <a:r>
              <a:rPr dirty="0"/>
              <a:t> inflamed sheath</a:t>
            </a:r>
            <a:endParaRPr lang="en-GB" dirty="0"/>
          </a:p>
          <a:p>
            <a:pPr>
              <a:defRPr sz="2400">
                <a:latin typeface="Calibri"/>
              </a:defRPr>
            </a:pPr>
            <a:r>
              <a:rPr lang="en-GB" dirty="0"/>
              <a:t>Reduced perfusion → </a:t>
            </a:r>
            <a:r>
              <a:rPr lang="en-GB" b="1" dirty="0">
                <a:solidFill>
                  <a:srgbClr val="FF0000"/>
                </a:solidFill>
              </a:rPr>
              <a:t>risk of tendon necrosis </a:t>
            </a:r>
            <a:r>
              <a:rPr lang="en-GB" dirty="0"/>
              <a:t>(can be within 24–48 hours)</a:t>
            </a:r>
          </a:p>
          <a:p>
            <a:pPr>
              <a:defRPr sz="2400">
                <a:latin typeface="Calibri"/>
              </a:defRPr>
            </a:pPr>
            <a:endParaRPr lang="en-GB" b="1" dirty="0">
              <a:solidFill>
                <a:srgbClr val="FF0000"/>
              </a:solidFill>
            </a:endParaRPr>
          </a:p>
          <a:p>
            <a:pPr marL="0" indent="0" algn="ctr">
              <a:buNone/>
              <a:defRPr sz="2400">
                <a:latin typeface="Calibri"/>
              </a:defRPr>
            </a:pPr>
            <a:r>
              <a:rPr lang="en-GB" sz="2400" b="1" dirty="0">
                <a:solidFill>
                  <a:srgbClr val="FF0000"/>
                </a:solidFill>
              </a:rPr>
              <a:t>Mini Compartment Syndrome </a:t>
            </a:r>
          </a:p>
          <a:p>
            <a:pPr>
              <a:defRPr sz="2400">
                <a:latin typeface="Calibri"/>
              </a:defRPr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>
                <a:latin typeface="Calibri"/>
              </a:rPr>
              <a:t>Initial management – Flexor sheath infection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 sz="2400">
                <a:latin typeface="Calibri"/>
              </a:defRPr>
            </a:pPr>
            <a:r>
              <a:rPr dirty="0"/>
              <a:t>Investigations:</a:t>
            </a:r>
          </a:p>
          <a:p>
            <a:pPr>
              <a:defRPr sz="2400">
                <a:latin typeface="Calibri"/>
              </a:defRPr>
            </a:pPr>
            <a:r>
              <a:rPr dirty="0"/>
              <a:t>Do we wait for MRI?</a:t>
            </a:r>
          </a:p>
          <a:p>
            <a:pPr>
              <a:defRPr sz="2400">
                <a:latin typeface="Calibri"/>
              </a:defRPr>
            </a:pPr>
            <a:r>
              <a:rPr dirty="0"/>
              <a:t>Antibiotics:</a:t>
            </a:r>
          </a:p>
          <a:p>
            <a:pPr>
              <a:defRPr sz="2400">
                <a:latin typeface="Calibri"/>
              </a:defRPr>
            </a:pPr>
            <a:r>
              <a:rPr dirty="0"/>
              <a:t>Operate </a:t>
            </a:r>
            <a:r>
              <a:rPr lang="en-GB" dirty="0"/>
              <a:t>?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04CD5-9456-8A56-B30C-664977367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B5D88-54D6-9AC9-6AAB-22F0BB12E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4000" b="1">
                <a:latin typeface="Calibri"/>
              </a:rPr>
              <a:t>Initial management – Flexor sheath infection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1D49C-2130-5FB0-1AE5-EC87BC567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 sz="2400">
                <a:latin typeface="Calibri"/>
              </a:defRPr>
            </a:pPr>
            <a:r>
              <a:rPr dirty="0"/>
              <a:t>Investigations: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Clinical diagnosis primarily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Bloods (WBC, CRP) to support severity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X-ray: foreign body, gas, bone involvement</a:t>
            </a:r>
          </a:p>
          <a:p>
            <a:pPr>
              <a:defRPr sz="2400">
                <a:latin typeface="Calibri"/>
              </a:defRPr>
            </a:pPr>
            <a:r>
              <a:rPr dirty="0"/>
              <a:t>Do we wait for MRI?</a:t>
            </a:r>
          </a:p>
          <a:p>
            <a:pPr>
              <a:defRPr sz="2400">
                <a:latin typeface="Calibri"/>
              </a:defRPr>
            </a:pPr>
            <a:r>
              <a:rPr dirty="0"/>
              <a:t>Antibiotics: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Start empiric coverage for Staph/Strep; consider MRSA risk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Adjust to local guideline and cultures</a:t>
            </a:r>
          </a:p>
          <a:p>
            <a:pPr>
              <a:defRPr sz="2400">
                <a:latin typeface="Calibri"/>
              </a:defRPr>
            </a:pPr>
            <a:r>
              <a:rPr dirty="0"/>
              <a:t>Operate when: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Clear Kanavel signs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Delayed presentation (&gt;24h) or severe symptoms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Systemic signs, diabetes/immunocompromise</a:t>
            </a:r>
          </a:p>
          <a:p>
            <a:pPr lvl="1">
              <a:defRPr sz="2000">
                <a:latin typeface="Calibri"/>
              </a:defRPr>
            </a:pPr>
            <a:r>
              <a:rPr dirty="0"/>
              <a:t>Failure to improve on early conservative trial</a:t>
            </a:r>
          </a:p>
        </p:txBody>
      </p:sp>
    </p:spTree>
    <p:extLst>
      <p:ext uri="{BB962C8B-B14F-4D97-AF65-F5344CB8AC3E}">
        <p14:creationId xmlns:p14="http://schemas.microsoft.com/office/powerpoint/2010/main" val="2790196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52472-6F6C-9B90-1FA0-27C809CE5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1AE3E4-BAF5-BDA3-BAC2-6590CF82A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767681"/>
            <a:ext cx="62484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83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819</Words>
  <Application>Microsoft Office PowerPoint</Application>
  <PresentationFormat>On-screen Show (4:3)</PresentationFormat>
  <Paragraphs>136</Paragraphs>
  <Slides>23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Aptos</vt:lpstr>
      <vt:lpstr>Arial</vt:lpstr>
      <vt:lpstr>Calibri</vt:lpstr>
      <vt:lpstr>Office Theme</vt:lpstr>
      <vt:lpstr>Hand Infections</vt:lpstr>
      <vt:lpstr>Learning objectives</vt:lpstr>
      <vt:lpstr>Case 1 – Swollen finger after minor injury</vt:lpstr>
      <vt:lpstr>Flexor Tenosynovitis </vt:lpstr>
      <vt:lpstr>Pathophysiology </vt:lpstr>
      <vt:lpstr>Answers – Pathophysiology</vt:lpstr>
      <vt:lpstr>Initial management – Flexor sheath infection</vt:lpstr>
      <vt:lpstr>Initial management – Flexor sheath infection</vt:lpstr>
      <vt:lpstr>PowerPoint Presentation</vt:lpstr>
      <vt:lpstr>Case 2 – Painful fingertip</vt:lpstr>
      <vt:lpstr>Case 2 –Felon</vt:lpstr>
      <vt:lpstr>Why antibiotics alone often fail in Felon</vt:lpstr>
      <vt:lpstr>Surgical drainage of felon </vt:lpstr>
      <vt:lpstr>Diagnosis ?</vt:lpstr>
      <vt:lpstr>Case 3 – Swollen painful palm + fever</vt:lpstr>
      <vt:lpstr>Deep hand spaces </vt:lpstr>
      <vt:lpstr>Deep space infection – </vt:lpstr>
      <vt:lpstr>Case 4 </vt:lpstr>
      <vt:lpstr>Case 4 – Answers (Clenched fist injury)</vt:lpstr>
      <vt:lpstr>Microbiology </vt:lpstr>
      <vt:lpstr>Microbiology – Answers</vt:lpstr>
      <vt:lpstr>Red flags – When to call Orthopaedics urgently</vt:lpstr>
      <vt:lpstr>Take-home messages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Infections – Interactive Clinical Session</dc:title>
  <dc:subject/>
  <dc:creator>Dr. Mohammed Tayyem</dc:creator>
  <cp:keywords/>
  <dc:description>generated using python-pptx</dc:description>
  <cp:lastModifiedBy>Mohammed Tayyem</cp:lastModifiedBy>
  <cp:revision>4</cp:revision>
  <dcterms:created xsi:type="dcterms:W3CDTF">2013-01-27T09:14:16Z</dcterms:created>
  <dcterms:modified xsi:type="dcterms:W3CDTF">2026-03-02T09:39:56Z</dcterms:modified>
  <cp:category/>
</cp:coreProperties>
</file>